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 id="2147483670" r:id="rId2"/>
    <p:sldMasterId id="2147483679" r:id="rId3"/>
  </p:sldMasterIdLst>
  <p:notesMasterIdLst>
    <p:notesMasterId r:id="rId62"/>
  </p:notesMasterIdLst>
  <p:sldIdLst>
    <p:sldId id="256" r:id="rId4"/>
    <p:sldId id="257" r:id="rId5"/>
    <p:sldId id="576" r:id="rId6"/>
    <p:sldId id="268" r:id="rId7"/>
    <p:sldId id="499" r:id="rId8"/>
    <p:sldId id="500" r:id="rId9"/>
    <p:sldId id="501" r:id="rId10"/>
    <p:sldId id="502" r:id="rId11"/>
    <p:sldId id="503" r:id="rId12"/>
    <p:sldId id="279" r:id="rId13"/>
    <p:sldId id="505" r:id="rId14"/>
    <p:sldId id="506" r:id="rId15"/>
    <p:sldId id="507" r:id="rId16"/>
    <p:sldId id="511" r:id="rId17"/>
    <p:sldId id="512" r:id="rId18"/>
    <p:sldId id="513" r:id="rId19"/>
    <p:sldId id="291" r:id="rId20"/>
    <p:sldId id="292" r:id="rId21"/>
    <p:sldId id="293" r:id="rId22"/>
    <p:sldId id="290" r:id="rId23"/>
    <p:sldId id="577" r:id="rId24"/>
    <p:sldId id="295" r:id="rId25"/>
    <p:sldId id="296" r:id="rId26"/>
    <p:sldId id="297" r:id="rId27"/>
    <p:sldId id="578" r:id="rId28"/>
    <p:sldId id="298" r:id="rId29"/>
    <p:sldId id="514" r:id="rId30"/>
    <p:sldId id="299" r:id="rId31"/>
    <p:sldId id="301" r:id="rId32"/>
    <p:sldId id="302" r:id="rId33"/>
    <p:sldId id="529" r:id="rId34"/>
    <p:sldId id="530" r:id="rId35"/>
    <p:sldId id="534" r:id="rId36"/>
    <p:sldId id="304" r:id="rId37"/>
    <p:sldId id="305" r:id="rId38"/>
    <p:sldId id="508" r:id="rId39"/>
    <p:sldId id="509" r:id="rId40"/>
    <p:sldId id="535" r:id="rId41"/>
    <p:sldId id="536" r:id="rId42"/>
    <p:sldId id="504" r:id="rId43"/>
    <p:sldId id="566" r:id="rId44"/>
    <p:sldId id="521" r:id="rId45"/>
    <p:sldId id="522" r:id="rId46"/>
    <p:sldId id="523" r:id="rId47"/>
    <p:sldId id="580" r:id="rId48"/>
    <p:sldId id="579" r:id="rId49"/>
    <p:sldId id="516" r:id="rId50"/>
    <p:sldId id="518" r:id="rId51"/>
    <p:sldId id="519" r:id="rId52"/>
    <p:sldId id="575" r:id="rId53"/>
    <p:sldId id="567" r:id="rId54"/>
    <p:sldId id="569" r:id="rId55"/>
    <p:sldId id="570" r:id="rId56"/>
    <p:sldId id="571" r:id="rId57"/>
    <p:sldId id="572" r:id="rId58"/>
    <p:sldId id="573" r:id="rId59"/>
    <p:sldId id="574" r:id="rId60"/>
    <p:sldId id="26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4"/>
    <p:restoredTop sz="94693"/>
  </p:normalViewPr>
  <p:slideViewPr>
    <p:cSldViewPr snapToGrid="0" snapToObjects="1">
      <p:cViewPr varScale="1">
        <p:scale>
          <a:sx n="141" d="100"/>
          <a:sy n="14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CC597-C715-D641-AF2D-9027D870C75F}"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5CB42-16E7-A24D-B3D6-F64B855B0DC8}" type="slidenum">
              <a:rPr lang="en-US" smtClean="0"/>
              <a:t>‹#›</a:t>
            </a:fld>
            <a:endParaRPr lang="en-US"/>
          </a:p>
        </p:txBody>
      </p:sp>
    </p:spTree>
    <p:extLst>
      <p:ext uri="{BB962C8B-B14F-4D97-AF65-F5344CB8AC3E}">
        <p14:creationId xmlns:p14="http://schemas.microsoft.com/office/powerpoint/2010/main" val="2890566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45CB42-16E7-A24D-B3D6-F64B855B0DC8}" type="slidenum">
              <a:rPr lang="en-US" smtClean="0"/>
              <a:t>0</a:t>
            </a:fld>
            <a:endParaRPr lang="en-US"/>
          </a:p>
        </p:txBody>
      </p:sp>
    </p:spTree>
    <p:extLst>
      <p:ext uri="{BB962C8B-B14F-4D97-AF65-F5344CB8AC3E}">
        <p14:creationId xmlns:p14="http://schemas.microsoft.com/office/powerpoint/2010/main" val="269539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A6C65D6-1C22-A94C-9391-5DBD8DC85A38}" type="slidenum">
              <a:rPr lang="en-US" smtClean="0">
                <a:solidFill>
                  <a:prstClr val="black"/>
                </a:solidFill>
                <a:latin typeface="Calibri"/>
                <a:ea typeface=""/>
                <a:cs typeface=""/>
              </a:rPr>
              <a:pPr/>
              <a:t>4</a:t>
            </a:fld>
            <a:endParaRPr lang="en-US">
              <a:solidFill>
                <a:prstClr val="black"/>
              </a:solidFill>
              <a:latin typeface="Calibri"/>
              <a:ea typeface=""/>
              <a:cs typeface=""/>
            </a:endParaRPr>
          </a:p>
        </p:txBody>
      </p:sp>
    </p:spTree>
    <p:extLst>
      <p:ext uri="{BB962C8B-B14F-4D97-AF65-F5344CB8AC3E}">
        <p14:creationId xmlns:p14="http://schemas.microsoft.com/office/powerpoint/2010/main" val="1210189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A6C65D6-1C22-A94C-9391-5DBD8DC85A38}" type="slidenum">
              <a:rPr lang="en-US" smtClean="0">
                <a:solidFill>
                  <a:prstClr val="black"/>
                </a:solidFill>
                <a:latin typeface="Calibri"/>
                <a:ea typeface=""/>
                <a:cs typeface=""/>
              </a:rPr>
              <a:pPr/>
              <a:t>5</a:t>
            </a:fld>
            <a:endParaRPr lang="en-US">
              <a:solidFill>
                <a:prstClr val="black"/>
              </a:solidFill>
              <a:latin typeface="Calibri"/>
              <a:ea typeface=""/>
              <a:cs typeface=""/>
            </a:endParaRPr>
          </a:p>
        </p:txBody>
      </p:sp>
    </p:spTree>
    <p:extLst>
      <p:ext uri="{BB962C8B-B14F-4D97-AF65-F5344CB8AC3E}">
        <p14:creationId xmlns:p14="http://schemas.microsoft.com/office/powerpoint/2010/main" val="338999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CA6C65D6-1C22-A94C-9391-5DBD8DC85A38}" type="slidenum">
              <a:rPr lang="en-US" smtClean="0">
                <a:solidFill>
                  <a:prstClr val="black"/>
                </a:solidFill>
                <a:latin typeface="Calibri"/>
                <a:ea typeface=""/>
                <a:cs typeface=""/>
              </a:rPr>
              <a:pPr/>
              <a:t>6</a:t>
            </a:fld>
            <a:endParaRPr lang="en-US">
              <a:solidFill>
                <a:prstClr val="black"/>
              </a:solidFill>
              <a:latin typeface="Calibri"/>
              <a:ea typeface=""/>
              <a:cs typeface=""/>
            </a:endParaRPr>
          </a:p>
        </p:txBody>
      </p:sp>
    </p:spTree>
    <p:extLst>
      <p:ext uri="{BB962C8B-B14F-4D97-AF65-F5344CB8AC3E}">
        <p14:creationId xmlns:p14="http://schemas.microsoft.com/office/powerpoint/2010/main" val="108714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5CB42-16E7-A24D-B3D6-F64B855B0DC8}" type="slidenum">
              <a:rPr lang="en-US" smtClean="0"/>
              <a:t>19</a:t>
            </a:fld>
            <a:endParaRPr lang="en-US"/>
          </a:p>
        </p:txBody>
      </p:sp>
    </p:spTree>
    <p:extLst>
      <p:ext uri="{BB962C8B-B14F-4D97-AF65-F5344CB8AC3E}">
        <p14:creationId xmlns:p14="http://schemas.microsoft.com/office/powerpoint/2010/main" val="138738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45CB42-16E7-A24D-B3D6-F64B855B0DC8}" type="slidenum">
              <a:rPr lang="en-US" smtClean="0"/>
              <a:t>20</a:t>
            </a:fld>
            <a:endParaRPr lang="en-US"/>
          </a:p>
        </p:txBody>
      </p:sp>
    </p:spTree>
    <p:extLst>
      <p:ext uri="{BB962C8B-B14F-4D97-AF65-F5344CB8AC3E}">
        <p14:creationId xmlns:p14="http://schemas.microsoft.com/office/powerpoint/2010/main" val="2183084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334-DD24-DE42-B936-8A1607CAA819}"/>
              </a:ext>
            </a:extLst>
          </p:cNvPr>
          <p:cNvSpPr>
            <a:spLocks noGrp="1"/>
          </p:cNvSpPr>
          <p:nvPr>
            <p:ph type="ctrTitle"/>
          </p:nvPr>
        </p:nvSpPr>
        <p:spPr>
          <a:xfrm>
            <a:off x="1524000" y="1807581"/>
            <a:ext cx="9144000" cy="2387600"/>
          </a:xfrm>
          <a:prstGeom prst="rect">
            <a:avLst/>
          </a:prstGeo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FB63FF6F-68D3-5D4A-BD7A-EA4A537991E6}"/>
              </a:ext>
            </a:extLst>
          </p:cNvPr>
          <p:cNvSpPr>
            <a:spLocks noGrp="1"/>
          </p:cNvSpPr>
          <p:nvPr>
            <p:ph type="subTitle" idx="1"/>
          </p:nvPr>
        </p:nvSpPr>
        <p:spPr>
          <a:xfrm>
            <a:off x="1524000" y="429813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773C8-0C77-C745-832B-20E65B4227C3}"/>
              </a:ext>
            </a:extLst>
          </p:cNvPr>
          <p:cNvSpPr>
            <a:spLocks noGrp="1"/>
          </p:cNvSpPr>
          <p:nvPr>
            <p:ph type="dt" sz="half" idx="10"/>
          </p:nvPr>
        </p:nvSpPr>
        <p:spPr/>
        <p:txBody>
          <a:bodyPr/>
          <a:lstStyle/>
          <a:p>
            <a:fld id="{DE811B65-8761-BB4F-9216-0BBA9E02B4E6}" type="datetime1">
              <a:rPr lang="en-US" smtClean="0"/>
              <a:t>1/12/22</a:t>
            </a:fld>
            <a:endParaRPr lang="en-US"/>
          </a:p>
        </p:txBody>
      </p:sp>
      <p:sp>
        <p:nvSpPr>
          <p:cNvPr id="5" name="Footer Placeholder 4">
            <a:extLst>
              <a:ext uri="{FF2B5EF4-FFF2-40B4-BE49-F238E27FC236}">
                <a16:creationId xmlns:a16="http://schemas.microsoft.com/office/drawing/2014/main" id="{07C042F5-65D8-534E-85CE-BBB2BA0EE1C5}"/>
              </a:ext>
            </a:extLst>
          </p:cNvPr>
          <p:cNvSpPr>
            <a:spLocks noGrp="1"/>
          </p:cNvSpPr>
          <p:nvPr>
            <p:ph type="ftr" sz="quarter" idx="11"/>
          </p:nvPr>
        </p:nvSpPr>
        <p:spPr/>
        <p:txBody>
          <a:bodyPr/>
          <a:lstStyle/>
          <a:p>
            <a:endParaRPr lang="en-US"/>
          </a:p>
        </p:txBody>
      </p:sp>
      <p:pic>
        <p:nvPicPr>
          <p:cNvPr id="7" name="Picture 4" descr="Full Formal Lockup">
            <a:extLst>
              <a:ext uri="{FF2B5EF4-FFF2-40B4-BE49-F238E27FC236}">
                <a16:creationId xmlns:a16="http://schemas.microsoft.com/office/drawing/2014/main" id="{A681143B-6F91-0042-8A4E-5A21C6B93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295" y="4911314"/>
            <a:ext cx="3253409" cy="648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B8E7050-2442-B645-BD17-2F9E2A669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19" b="60641"/>
          <a:stretch/>
        </p:blipFill>
        <p:spPr bwMode="auto">
          <a:xfrm>
            <a:off x="-8467" y="-8467"/>
            <a:ext cx="12200467" cy="106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2EE73A4-29C2-BA4E-9472-88D99A953C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452" b="39041"/>
          <a:stretch/>
        </p:blipFill>
        <p:spPr bwMode="auto">
          <a:xfrm>
            <a:off x="-8467" y="6056845"/>
            <a:ext cx="12200467" cy="81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844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334-DD24-DE42-B936-8A1607CAA819}"/>
              </a:ext>
            </a:extLst>
          </p:cNvPr>
          <p:cNvSpPr>
            <a:spLocks noGrp="1"/>
          </p:cNvSpPr>
          <p:nvPr>
            <p:ph type="ctrTitle"/>
          </p:nvPr>
        </p:nvSpPr>
        <p:spPr>
          <a:xfrm>
            <a:off x="1524000" y="1212170"/>
            <a:ext cx="9144000" cy="2387600"/>
          </a:xfrm>
          <a:prstGeom prst="rect">
            <a:avLst/>
          </a:prstGeo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FB63FF6F-68D3-5D4A-BD7A-EA4A537991E6}"/>
              </a:ext>
            </a:extLst>
          </p:cNvPr>
          <p:cNvSpPr>
            <a:spLocks noGrp="1"/>
          </p:cNvSpPr>
          <p:nvPr>
            <p:ph type="subTitle" idx="1"/>
          </p:nvPr>
        </p:nvSpPr>
        <p:spPr>
          <a:xfrm>
            <a:off x="1524000" y="369184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773C8-0C77-C745-832B-20E65B4227C3}"/>
              </a:ext>
            </a:extLst>
          </p:cNvPr>
          <p:cNvSpPr>
            <a:spLocks noGrp="1"/>
          </p:cNvSpPr>
          <p:nvPr>
            <p:ph type="dt" sz="half" idx="10"/>
          </p:nvPr>
        </p:nvSpPr>
        <p:spPr/>
        <p:txBody>
          <a:bodyPr/>
          <a:lstStyle/>
          <a:p>
            <a:fld id="{DE811B65-8761-BB4F-9216-0BBA9E02B4E6}" type="datetime1">
              <a:rPr lang="en-US" smtClean="0"/>
              <a:t>1/12/22</a:t>
            </a:fld>
            <a:endParaRPr lang="en-US"/>
          </a:p>
        </p:txBody>
      </p:sp>
      <p:sp>
        <p:nvSpPr>
          <p:cNvPr id="5" name="Footer Placeholder 4">
            <a:extLst>
              <a:ext uri="{FF2B5EF4-FFF2-40B4-BE49-F238E27FC236}">
                <a16:creationId xmlns:a16="http://schemas.microsoft.com/office/drawing/2014/main" id="{07C042F5-65D8-534E-85CE-BBB2BA0EE1C5}"/>
              </a:ext>
            </a:extLst>
          </p:cNvPr>
          <p:cNvSpPr>
            <a:spLocks noGrp="1"/>
          </p:cNvSpPr>
          <p:nvPr>
            <p:ph type="ftr" sz="quarter" idx="11"/>
          </p:nvPr>
        </p:nvSpPr>
        <p:spPr/>
        <p:txBody>
          <a:bodyPr/>
          <a:lstStyle/>
          <a:p>
            <a:endParaRPr lang="en-US"/>
          </a:p>
        </p:txBody>
      </p:sp>
      <p:pic>
        <p:nvPicPr>
          <p:cNvPr id="7" name="pasted-image.png">
            <a:extLst>
              <a:ext uri="{FF2B5EF4-FFF2-40B4-BE49-F238E27FC236}">
                <a16:creationId xmlns:a16="http://schemas.microsoft.com/office/drawing/2014/main" id="{60812B5B-29A2-1B43-8164-8914867C7AF2}"/>
              </a:ext>
            </a:extLst>
          </p:cNvPr>
          <p:cNvPicPr/>
          <p:nvPr userDrawn="1"/>
        </p:nvPicPr>
        <p:blipFill>
          <a:blip r:embed="rId2">
            <a:alphaModFix amt="10839"/>
          </a:blip>
          <a:srcRect l="11804" t="22310" b="2478"/>
          <a:stretch>
            <a:fillRect/>
          </a:stretch>
        </p:blipFill>
        <p:spPr>
          <a:xfrm>
            <a:off x="0" y="0"/>
            <a:ext cx="4680310" cy="3991254"/>
          </a:xfrm>
          <a:prstGeom prst="rect">
            <a:avLst/>
          </a:prstGeom>
          <a:ln w="12700">
            <a:miter lim="400000"/>
          </a:ln>
        </p:spPr>
      </p:pic>
    </p:spTree>
    <p:extLst>
      <p:ext uri="{BB962C8B-B14F-4D97-AF65-F5344CB8AC3E}">
        <p14:creationId xmlns:p14="http://schemas.microsoft.com/office/powerpoint/2010/main" val="1384706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865CF-FA54-A240-A5DF-356EB66032F7}"/>
              </a:ext>
            </a:extLst>
          </p:cNvPr>
          <p:cNvSpPr>
            <a:spLocks noGrp="1"/>
          </p:cNvSpPr>
          <p:nvPr>
            <p:ph sz="half" idx="1"/>
          </p:nvPr>
        </p:nvSpPr>
        <p:spPr>
          <a:xfrm>
            <a:off x="838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34A78-BCAF-A24B-87D0-6863DD2C9E60}"/>
              </a:ext>
            </a:extLst>
          </p:cNvPr>
          <p:cNvSpPr>
            <a:spLocks noGrp="1"/>
          </p:cNvSpPr>
          <p:nvPr>
            <p:ph sz="half" idx="2"/>
          </p:nvPr>
        </p:nvSpPr>
        <p:spPr>
          <a:xfrm>
            <a:off x="6172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6E32F-1712-B943-95BC-45FC5D030051}"/>
              </a:ext>
            </a:extLst>
          </p:cNvPr>
          <p:cNvSpPr>
            <a:spLocks noGrp="1"/>
          </p:cNvSpPr>
          <p:nvPr>
            <p:ph type="dt" sz="half" idx="10"/>
          </p:nvPr>
        </p:nvSpPr>
        <p:spPr/>
        <p:txBody>
          <a:bodyPr/>
          <a:lstStyle/>
          <a:p>
            <a:fld id="{B679780D-06A9-3946-A757-38003124F949}" type="datetime1">
              <a:rPr lang="en-US" smtClean="0"/>
              <a:t>1/12/22</a:t>
            </a:fld>
            <a:endParaRPr lang="en-US"/>
          </a:p>
        </p:txBody>
      </p:sp>
      <p:sp>
        <p:nvSpPr>
          <p:cNvPr id="6" name="Footer Placeholder 5">
            <a:extLst>
              <a:ext uri="{FF2B5EF4-FFF2-40B4-BE49-F238E27FC236}">
                <a16:creationId xmlns:a16="http://schemas.microsoft.com/office/drawing/2014/main" id="{25E32615-947E-6642-BBF8-999981BEB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F1D52-E525-2844-9153-CB0199813E7B}"/>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8" name="Title 1">
            <a:extLst>
              <a:ext uri="{FF2B5EF4-FFF2-40B4-BE49-F238E27FC236}">
                <a16:creationId xmlns:a16="http://schemas.microsoft.com/office/drawing/2014/main" id="{FFB76013-29A2-9F46-B9AB-BAD29EE41C1E}"/>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512939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8007C-3F22-E348-8EBB-8EC6007203D1}"/>
              </a:ext>
            </a:extLst>
          </p:cNvPr>
          <p:cNvSpPr>
            <a:spLocks noGrp="1"/>
          </p:cNvSpPr>
          <p:nvPr>
            <p:ph type="dt" sz="half" idx="10"/>
          </p:nvPr>
        </p:nvSpPr>
        <p:spPr/>
        <p:txBody>
          <a:bodyPr/>
          <a:lstStyle/>
          <a:p>
            <a:fld id="{394082DF-824A-354E-8E81-7ECAD4E52A61}" type="datetime1">
              <a:rPr lang="en-US" smtClean="0"/>
              <a:t>1/12/22</a:t>
            </a:fld>
            <a:endParaRPr lang="en-US"/>
          </a:p>
        </p:txBody>
      </p:sp>
      <p:sp>
        <p:nvSpPr>
          <p:cNvPr id="4" name="Footer Placeholder 3">
            <a:extLst>
              <a:ext uri="{FF2B5EF4-FFF2-40B4-BE49-F238E27FC236}">
                <a16:creationId xmlns:a16="http://schemas.microsoft.com/office/drawing/2014/main" id="{86C1A1A0-951E-234C-ADBA-BFCDB466B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D7BD3-3B63-7F4A-90A3-D68B846941C6}"/>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6" name="Title 1">
            <a:extLst>
              <a:ext uri="{FF2B5EF4-FFF2-40B4-BE49-F238E27FC236}">
                <a16:creationId xmlns:a16="http://schemas.microsoft.com/office/drawing/2014/main" id="{E939EE14-D4F9-E84B-99E5-0996EA03519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782369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334-DD24-DE42-B936-8A1607CAA819}"/>
              </a:ext>
            </a:extLst>
          </p:cNvPr>
          <p:cNvSpPr>
            <a:spLocks noGrp="1"/>
          </p:cNvSpPr>
          <p:nvPr>
            <p:ph type="ctrTitle"/>
          </p:nvPr>
        </p:nvSpPr>
        <p:spPr>
          <a:xfrm>
            <a:off x="1524000" y="1807581"/>
            <a:ext cx="9144000" cy="2387600"/>
          </a:xfrm>
          <a:prstGeom prst="rect">
            <a:avLst/>
          </a:prstGeom>
        </p:spPr>
        <p:txBody>
          <a:bodyPr anchor="b"/>
          <a:lstStyle>
            <a:lvl1pPr algn="ctr">
              <a:defRPr sz="6000">
                <a:solidFill>
                  <a:schemeClr val="accent1">
                    <a:lumMod val="7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FB63FF6F-68D3-5D4A-BD7A-EA4A537991E6}"/>
              </a:ext>
            </a:extLst>
          </p:cNvPr>
          <p:cNvSpPr>
            <a:spLocks noGrp="1"/>
          </p:cNvSpPr>
          <p:nvPr>
            <p:ph type="subTitle" idx="1"/>
          </p:nvPr>
        </p:nvSpPr>
        <p:spPr>
          <a:xfrm>
            <a:off x="1524000" y="4298132"/>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6773C8-0C77-C745-832B-20E65B4227C3}"/>
              </a:ext>
            </a:extLst>
          </p:cNvPr>
          <p:cNvSpPr>
            <a:spLocks noGrp="1"/>
          </p:cNvSpPr>
          <p:nvPr>
            <p:ph type="dt" sz="half" idx="10"/>
          </p:nvPr>
        </p:nvSpPr>
        <p:spPr/>
        <p:txBody>
          <a:bodyPr/>
          <a:lstStyle/>
          <a:p>
            <a:fld id="{DE811B65-8761-BB4F-9216-0BBA9E02B4E6}" type="datetime1">
              <a:rPr lang="en-US" smtClean="0"/>
              <a:t>1/12/22</a:t>
            </a:fld>
            <a:endParaRPr lang="en-US"/>
          </a:p>
        </p:txBody>
      </p:sp>
      <p:sp>
        <p:nvSpPr>
          <p:cNvPr id="5" name="Footer Placeholder 4">
            <a:extLst>
              <a:ext uri="{FF2B5EF4-FFF2-40B4-BE49-F238E27FC236}">
                <a16:creationId xmlns:a16="http://schemas.microsoft.com/office/drawing/2014/main" id="{07C042F5-65D8-534E-85CE-BBB2BA0EE1C5}"/>
              </a:ext>
            </a:extLst>
          </p:cNvPr>
          <p:cNvSpPr>
            <a:spLocks noGrp="1"/>
          </p:cNvSpPr>
          <p:nvPr>
            <p:ph type="ftr" sz="quarter" idx="11"/>
          </p:nvPr>
        </p:nvSpPr>
        <p:spPr/>
        <p:txBody>
          <a:bodyPr/>
          <a:lstStyle/>
          <a:p>
            <a:endParaRPr lang="en-US"/>
          </a:p>
        </p:txBody>
      </p:sp>
      <p:pic>
        <p:nvPicPr>
          <p:cNvPr id="7" name="Picture 4" descr="Full Formal Lockup">
            <a:extLst>
              <a:ext uri="{FF2B5EF4-FFF2-40B4-BE49-F238E27FC236}">
                <a16:creationId xmlns:a16="http://schemas.microsoft.com/office/drawing/2014/main" id="{A681143B-6F91-0042-8A4E-5A21C6B937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9295" y="4911314"/>
            <a:ext cx="3253409" cy="6480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B8E7050-2442-B645-BD17-2F9E2A669CE7}"/>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1519" b="60641"/>
          <a:stretch/>
        </p:blipFill>
        <p:spPr bwMode="auto">
          <a:xfrm>
            <a:off x="-8467" y="-8467"/>
            <a:ext cx="12200467" cy="1060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52EE73A4-29C2-BA4E-9472-88D99A953C4D}"/>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9452" b="39041"/>
          <a:stretch/>
        </p:blipFill>
        <p:spPr bwMode="auto">
          <a:xfrm>
            <a:off x="-8467" y="6056845"/>
            <a:ext cx="12200467" cy="81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05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0481-3323-A245-9966-8898667268A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60F171A-4392-C74F-9129-68514550025D}"/>
              </a:ext>
            </a:extLst>
          </p:cNvPr>
          <p:cNvSpPr>
            <a:spLocks noGrp="1"/>
          </p:cNvSpPr>
          <p:nvPr>
            <p:ph idx="1"/>
          </p:nvPr>
        </p:nvSpPr>
        <p:spPr>
          <a:xfrm>
            <a:off x="838200" y="1289957"/>
            <a:ext cx="10515600" cy="4887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9EF8F-D3C7-4F40-B092-B88592878A96}"/>
              </a:ext>
            </a:extLst>
          </p:cNvPr>
          <p:cNvSpPr>
            <a:spLocks noGrp="1"/>
          </p:cNvSpPr>
          <p:nvPr>
            <p:ph type="dt" sz="half" idx="10"/>
          </p:nvPr>
        </p:nvSpPr>
        <p:spPr/>
        <p:txBody>
          <a:bodyPr/>
          <a:lstStyle/>
          <a:p>
            <a:fld id="{0C4D7DBD-F069-3646-A7B0-F111D6E3E4CF}" type="datetime1">
              <a:rPr lang="en-US" smtClean="0"/>
              <a:t>1/12/22</a:t>
            </a:fld>
            <a:endParaRPr lang="en-US"/>
          </a:p>
        </p:txBody>
      </p:sp>
      <p:sp>
        <p:nvSpPr>
          <p:cNvPr id="5" name="Footer Placeholder 4">
            <a:extLst>
              <a:ext uri="{FF2B5EF4-FFF2-40B4-BE49-F238E27FC236}">
                <a16:creationId xmlns:a16="http://schemas.microsoft.com/office/drawing/2014/main" id="{63C7C953-89C9-A746-BCC7-65DA0E60E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B2E4C-DD6E-A244-9A40-8C86D7B75360}"/>
              </a:ext>
            </a:extLst>
          </p:cNvPr>
          <p:cNvSpPr>
            <a:spLocks noGrp="1"/>
          </p:cNvSpPr>
          <p:nvPr>
            <p:ph type="sldNum" sz="quarter" idx="12"/>
          </p:nvPr>
        </p:nvSpPr>
        <p:spPr/>
        <p:txBody>
          <a:bodyPr/>
          <a:lstStyle/>
          <a:p>
            <a:fld id="{03315DE8-E84B-A141-B26C-CDB1CE99E005}" type="slidenum">
              <a:rPr lang="en-US" smtClean="0"/>
              <a:t>‹#›</a:t>
            </a:fld>
            <a:endParaRPr lang="en-US" dirty="0"/>
          </a:p>
        </p:txBody>
      </p:sp>
    </p:spTree>
    <p:extLst>
      <p:ext uri="{BB962C8B-B14F-4D97-AF65-F5344CB8AC3E}">
        <p14:creationId xmlns:p14="http://schemas.microsoft.com/office/powerpoint/2010/main" val="2882161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833B-77A1-F849-B5D1-694C89820C6D}"/>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1">
                    <a:lumMod val="7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3C1CEB9-B0E4-6D4B-BD4B-0D3E4BF07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83356E-3044-B445-B69F-C68D39498029}"/>
              </a:ext>
            </a:extLst>
          </p:cNvPr>
          <p:cNvSpPr>
            <a:spLocks noGrp="1"/>
          </p:cNvSpPr>
          <p:nvPr>
            <p:ph type="dt" sz="half" idx="10"/>
          </p:nvPr>
        </p:nvSpPr>
        <p:spPr/>
        <p:txBody>
          <a:bodyPr/>
          <a:lstStyle/>
          <a:p>
            <a:fld id="{AC0C5C64-2390-724B-9F7C-CD781EB4084D}" type="datetime1">
              <a:rPr lang="en-US" smtClean="0"/>
              <a:t>1/12/22</a:t>
            </a:fld>
            <a:endParaRPr lang="en-US"/>
          </a:p>
        </p:txBody>
      </p:sp>
      <p:sp>
        <p:nvSpPr>
          <p:cNvPr id="5" name="Footer Placeholder 4">
            <a:extLst>
              <a:ext uri="{FF2B5EF4-FFF2-40B4-BE49-F238E27FC236}">
                <a16:creationId xmlns:a16="http://schemas.microsoft.com/office/drawing/2014/main" id="{A7A8B398-74DB-CB41-847E-AF4CF4CB6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2DC57-D436-2544-B143-DA32FED6C28D}"/>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335675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865CF-FA54-A240-A5DF-356EB66032F7}"/>
              </a:ext>
            </a:extLst>
          </p:cNvPr>
          <p:cNvSpPr>
            <a:spLocks noGrp="1"/>
          </p:cNvSpPr>
          <p:nvPr>
            <p:ph sz="half" idx="1"/>
          </p:nvPr>
        </p:nvSpPr>
        <p:spPr>
          <a:xfrm>
            <a:off x="838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34A78-BCAF-A24B-87D0-6863DD2C9E60}"/>
              </a:ext>
            </a:extLst>
          </p:cNvPr>
          <p:cNvSpPr>
            <a:spLocks noGrp="1"/>
          </p:cNvSpPr>
          <p:nvPr>
            <p:ph sz="half" idx="2"/>
          </p:nvPr>
        </p:nvSpPr>
        <p:spPr>
          <a:xfrm>
            <a:off x="6172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6E32F-1712-B943-95BC-45FC5D030051}"/>
              </a:ext>
            </a:extLst>
          </p:cNvPr>
          <p:cNvSpPr>
            <a:spLocks noGrp="1"/>
          </p:cNvSpPr>
          <p:nvPr>
            <p:ph type="dt" sz="half" idx="10"/>
          </p:nvPr>
        </p:nvSpPr>
        <p:spPr/>
        <p:txBody>
          <a:bodyPr/>
          <a:lstStyle/>
          <a:p>
            <a:fld id="{B679780D-06A9-3946-A757-38003124F949}" type="datetime1">
              <a:rPr lang="en-US" smtClean="0"/>
              <a:t>1/12/22</a:t>
            </a:fld>
            <a:endParaRPr lang="en-US"/>
          </a:p>
        </p:txBody>
      </p:sp>
      <p:sp>
        <p:nvSpPr>
          <p:cNvPr id="6" name="Footer Placeholder 5">
            <a:extLst>
              <a:ext uri="{FF2B5EF4-FFF2-40B4-BE49-F238E27FC236}">
                <a16:creationId xmlns:a16="http://schemas.microsoft.com/office/drawing/2014/main" id="{25E32615-947E-6642-BBF8-999981BEB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F1D52-E525-2844-9153-CB0199813E7B}"/>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8" name="Title 1">
            <a:extLst>
              <a:ext uri="{FF2B5EF4-FFF2-40B4-BE49-F238E27FC236}">
                <a16:creationId xmlns:a16="http://schemas.microsoft.com/office/drawing/2014/main" id="{FFB76013-29A2-9F46-B9AB-BAD29EE41C1E}"/>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273138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8007C-3F22-E348-8EBB-8EC6007203D1}"/>
              </a:ext>
            </a:extLst>
          </p:cNvPr>
          <p:cNvSpPr>
            <a:spLocks noGrp="1"/>
          </p:cNvSpPr>
          <p:nvPr>
            <p:ph type="dt" sz="half" idx="10"/>
          </p:nvPr>
        </p:nvSpPr>
        <p:spPr/>
        <p:txBody>
          <a:bodyPr/>
          <a:lstStyle/>
          <a:p>
            <a:fld id="{394082DF-824A-354E-8E81-7ECAD4E52A61}" type="datetime1">
              <a:rPr lang="en-US" smtClean="0"/>
              <a:t>1/12/22</a:t>
            </a:fld>
            <a:endParaRPr lang="en-US"/>
          </a:p>
        </p:txBody>
      </p:sp>
      <p:sp>
        <p:nvSpPr>
          <p:cNvPr id="4" name="Footer Placeholder 3">
            <a:extLst>
              <a:ext uri="{FF2B5EF4-FFF2-40B4-BE49-F238E27FC236}">
                <a16:creationId xmlns:a16="http://schemas.microsoft.com/office/drawing/2014/main" id="{86C1A1A0-951E-234C-ADBA-BFCDB466B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D7BD3-3B63-7F4A-90A3-D68B846941C6}"/>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6" name="Title 1">
            <a:extLst>
              <a:ext uri="{FF2B5EF4-FFF2-40B4-BE49-F238E27FC236}">
                <a16:creationId xmlns:a16="http://schemas.microsoft.com/office/drawing/2014/main" id="{E939EE14-D4F9-E84B-99E5-0996EA03519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14850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AC8DB-162A-F542-81F5-2BC6D257E940}"/>
              </a:ext>
            </a:extLst>
          </p:cNvPr>
          <p:cNvSpPr>
            <a:spLocks noGrp="1"/>
          </p:cNvSpPr>
          <p:nvPr>
            <p:ph type="dt" sz="half" idx="10"/>
          </p:nvPr>
        </p:nvSpPr>
        <p:spPr/>
        <p:txBody>
          <a:bodyPr/>
          <a:lstStyle/>
          <a:p>
            <a:fld id="{570FAB23-523A-8E43-A474-DECB64D5AB8C}" type="datetime1">
              <a:rPr lang="en-US" smtClean="0"/>
              <a:t>1/12/22</a:t>
            </a:fld>
            <a:endParaRPr lang="en-US"/>
          </a:p>
        </p:txBody>
      </p:sp>
      <p:sp>
        <p:nvSpPr>
          <p:cNvPr id="3" name="Footer Placeholder 2">
            <a:extLst>
              <a:ext uri="{FF2B5EF4-FFF2-40B4-BE49-F238E27FC236}">
                <a16:creationId xmlns:a16="http://schemas.microsoft.com/office/drawing/2014/main" id="{05D4C257-282E-6B46-AC40-C5A07A6EF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12066-EE71-6B43-941C-15B8D84032D2}"/>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2663334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A026-DE6F-7F4E-957A-F23F98393EA6}"/>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2E4C882-B7CE-414E-9974-D7009D416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D92DAE-4BFD-E64D-A383-9AD254761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9965A7-9AE3-B64F-83EA-865A06AD8BA0}"/>
              </a:ext>
            </a:extLst>
          </p:cNvPr>
          <p:cNvSpPr>
            <a:spLocks noGrp="1"/>
          </p:cNvSpPr>
          <p:nvPr>
            <p:ph type="dt" sz="half" idx="10"/>
          </p:nvPr>
        </p:nvSpPr>
        <p:spPr/>
        <p:txBody>
          <a:bodyPr/>
          <a:lstStyle/>
          <a:p>
            <a:fld id="{D09777B3-D9D2-4C4B-8A2F-4C2E68C3B7A7}" type="datetime1">
              <a:rPr lang="en-US" smtClean="0"/>
              <a:t>1/12/22</a:t>
            </a:fld>
            <a:endParaRPr lang="en-US"/>
          </a:p>
        </p:txBody>
      </p:sp>
      <p:sp>
        <p:nvSpPr>
          <p:cNvPr id="6" name="Footer Placeholder 5">
            <a:extLst>
              <a:ext uri="{FF2B5EF4-FFF2-40B4-BE49-F238E27FC236}">
                <a16:creationId xmlns:a16="http://schemas.microsoft.com/office/drawing/2014/main" id="{BF17F5BE-11EC-6D47-B39D-822E815EB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24CD5-1AF3-3343-85D4-A4DCD0FF86B5}"/>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66466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00481-3323-A245-9966-8898667268A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60F171A-4392-C74F-9129-68514550025D}"/>
              </a:ext>
            </a:extLst>
          </p:cNvPr>
          <p:cNvSpPr>
            <a:spLocks noGrp="1"/>
          </p:cNvSpPr>
          <p:nvPr>
            <p:ph idx="1"/>
          </p:nvPr>
        </p:nvSpPr>
        <p:spPr>
          <a:xfrm>
            <a:off x="838200" y="1289957"/>
            <a:ext cx="10515600" cy="4887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9EF8F-D3C7-4F40-B092-B88592878A96}"/>
              </a:ext>
            </a:extLst>
          </p:cNvPr>
          <p:cNvSpPr>
            <a:spLocks noGrp="1"/>
          </p:cNvSpPr>
          <p:nvPr>
            <p:ph type="dt" sz="half" idx="10"/>
          </p:nvPr>
        </p:nvSpPr>
        <p:spPr/>
        <p:txBody>
          <a:bodyPr/>
          <a:lstStyle/>
          <a:p>
            <a:fld id="{0C4D7DBD-F069-3646-A7B0-F111D6E3E4CF}" type="datetime1">
              <a:rPr lang="en-US" smtClean="0"/>
              <a:t>1/12/22</a:t>
            </a:fld>
            <a:endParaRPr lang="en-US"/>
          </a:p>
        </p:txBody>
      </p:sp>
      <p:sp>
        <p:nvSpPr>
          <p:cNvPr id="5" name="Footer Placeholder 4">
            <a:extLst>
              <a:ext uri="{FF2B5EF4-FFF2-40B4-BE49-F238E27FC236}">
                <a16:creationId xmlns:a16="http://schemas.microsoft.com/office/drawing/2014/main" id="{63C7C953-89C9-A746-BCC7-65DA0E60E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B2E4C-DD6E-A244-9A40-8C86D7B75360}"/>
              </a:ext>
            </a:extLst>
          </p:cNvPr>
          <p:cNvSpPr>
            <a:spLocks noGrp="1"/>
          </p:cNvSpPr>
          <p:nvPr>
            <p:ph type="sldNum" sz="quarter" idx="12"/>
          </p:nvPr>
        </p:nvSpPr>
        <p:spPr/>
        <p:txBody>
          <a:bodyPr/>
          <a:lstStyle/>
          <a:p>
            <a:fld id="{03315DE8-E84B-A141-B26C-CDB1CE99E005}" type="slidenum">
              <a:rPr lang="en-US" smtClean="0"/>
              <a:t>‹#›</a:t>
            </a:fld>
            <a:endParaRPr lang="en-US" dirty="0"/>
          </a:p>
        </p:txBody>
      </p:sp>
    </p:spTree>
    <p:extLst>
      <p:ext uri="{BB962C8B-B14F-4D97-AF65-F5344CB8AC3E}">
        <p14:creationId xmlns:p14="http://schemas.microsoft.com/office/powerpoint/2010/main" val="2865300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F11E-CF88-DE4B-9E74-E9760A36A9A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F7AE6DF-0B4F-BA49-88C8-151AB34BA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EFADA2-52B8-F34A-87CF-4B219457B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7312D-1737-3045-8447-0A7A478AF6C9}"/>
              </a:ext>
            </a:extLst>
          </p:cNvPr>
          <p:cNvSpPr>
            <a:spLocks noGrp="1"/>
          </p:cNvSpPr>
          <p:nvPr>
            <p:ph type="dt" sz="half" idx="10"/>
          </p:nvPr>
        </p:nvSpPr>
        <p:spPr/>
        <p:txBody>
          <a:bodyPr/>
          <a:lstStyle/>
          <a:p>
            <a:fld id="{C2EC2C0D-E8C5-AD4F-82DB-E013D1D74040}" type="datetime1">
              <a:rPr lang="en-US" smtClean="0"/>
              <a:t>1/12/22</a:t>
            </a:fld>
            <a:endParaRPr lang="en-US"/>
          </a:p>
        </p:txBody>
      </p:sp>
      <p:sp>
        <p:nvSpPr>
          <p:cNvPr id="6" name="Footer Placeholder 5">
            <a:extLst>
              <a:ext uri="{FF2B5EF4-FFF2-40B4-BE49-F238E27FC236}">
                <a16:creationId xmlns:a16="http://schemas.microsoft.com/office/drawing/2014/main" id="{0329FDEA-B4C4-7848-B14A-B8DE8613D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9BBBA-8A1E-994B-B710-3B57FAD86ADC}"/>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808925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174DF7-AD36-F447-9F37-3665E2D3B1EA}"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1170008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7918F93-C341-4EB0-90ED-80D2F37FD3C1}" type="datetimeFigureOut">
              <a:rPr lang="en-US" smtClean="0">
                <a:solidFill>
                  <a:prstClr val="black">
                    <a:tint val="75000"/>
                  </a:prstClr>
                </a:solidFill>
              </a:rPr>
              <a:pPr>
                <a:defRPr/>
              </a:pPr>
              <a:t>1/12/22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446044A-196B-42E3-9270-AF8BCFBE168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0017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174DF7-AD36-F447-9F37-3665E2D3B1EA}"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806539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174DF7-AD36-F447-9F37-3665E2D3B1EA}"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12567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174DF7-AD36-F447-9F37-3665E2D3B1EA}" type="datetimeFigureOut">
              <a:rPr lang="en-US" smtClean="0"/>
              <a:t>1/12/22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2275338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CF3F1C6D-9305-4F92-9FFF-44BFD78DE8DA}" type="datetimeFigureOut">
              <a:rPr lang="en-US" smtClean="0">
                <a:solidFill>
                  <a:prstClr val="black">
                    <a:tint val="75000"/>
                  </a:prstClr>
                </a:solidFill>
              </a:rPr>
              <a:pPr>
                <a:defRPr/>
              </a:pPr>
              <a:t>1/12/22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BEA10E8-845B-4F12-A45E-E9D8AFA2CA4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7831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74DF7-AD36-F447-9F37-3665E2D3B1EA}" type="datetimeFigureOut">
              <a:rPr lang="en-US" smtClean="0"/>
              <a:t>1/12/22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215638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74DF7-AD36-F447-9F37-3665E2D3B1EA}"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561183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174DF7-AD36-F447-9F37-3665E2D3B1EA}" type="datetimeFigureOut">
              <a:rPr lang="en-US" smtClean="0"/>
              <a:t>1/12/22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45131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833B-77A1-F849-B5D1-694C89820C6D}"/>
              </a:ext>
            </a:extLst>
          </p:cNvPr>
          <p:cNvSpPr>
            <a:spLocks noGrp="1"/>
          </p:cNvSpPr>
          <p:nvPr>
            <p:ph type="title"/>
          </p:nvPr>
        </p:nvSpPr>
        <p:spPr>
          <a:xfrm>
            <a:off x="831850" y="1709738"/>
            <a:ext cx="10515600" cy="2852737"/>
          </a:xfrm>
          <a:prstGeom prst="rect">
            <a:avLst/>
          </a:prstGeom>
        </p:spPr>
        <p:txBody>
          <a:bodyPr anchor="b"/>
          <a:lstStyle>
            <a:lvl1pPr>
              <a:defRPr sz="6000">
                <a:solidFill>
                  <a:schemeClr val="accent1">
                    <a:lumMod val="75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83C1CEB9-B0E4-6D4B-BD4B-0D3E4BF074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83356E-3044-B445-B69F-C68D39498029}"/>
              </a:ext>
            </a:extLst>
          </p:cNvPr>
          <p:cNvSpPr>
            <a:spLocks noGrp="1"/>
          </p:cNvSpPr>
          <p:nvPr>
            <p:ph type="dt" sz="half" idx="10"/>
          </p:nvPr>
        </p:nvSpPr>
        <p:spPr/>
        <p:txBody>
          <a:bodyPr/>
          <a:lstStyle/>
          <a:p>
            <a:fld id="{AC0C5C64-2390-724B-9F7C-CD781EB4084D}" type="datetime1">
              <a:rPr lang="en-US" smtClean="0"/>
              <a:t>1/12/22</a:t>
            </a:fld>
            <a:endParaRPr lang="en-US"/>
          </a:p>
        </p:txBody>
      </p:sp>
      <p:sp>
        <p:nvSpPr>
          <p:cNvPr id="5" name="Footer Placeholder 4">
            <a:extLst>
              <a:ext uri="{FF2B5EF4-FFF2-40B4-BE49-F238E27FC236}">
                <a16:creationId xmlns:a16="http://schemas.microsoft.com/office/drawing/2014/main" id="{A7A8B398-74DB-CB41-847E-AF4CF4CB6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2DC57-D436-2544-B143-DA32FED6C28D}"/>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304637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74DF7-AD36-F447-9F37-3665E2D3B1EA}"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3326577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74DF7-AD36-F447-9F37-3665E2D3B1EA}" type="datetimeFigureOut">
              <a:rPr lang="en-US" smtClean="0"/>
              <a:t>1/12/22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extLst>
      <p:ext uri="{BB962C8B-B14F-4D97-AF65-F5344CB8AC3E}">
        <p14:creationId xmlns:p14="http://schemas.microsoft.com/office/powerpoint/2010/main" val="1772230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asted-image.png"/>
          <p:cNvPicPr/>
          <p:nvPr/>
        </p:nvPicPr>
        <p:blipFill>
          <a:blip r:embed="rId2">
            <a:alphaModFix amt="10839"/>
          </a:blip>
          <a:srcRect l="11804" t="22310" b="2478"/>
          <a:stretch>
            <a:fillRect/>
          </a:stretch>
        </p:blipFill>
        <p:spPr>
          <a:xfrm>
            <a:off x="-93133" y="-8368"/>
            <a:ext cx="6240413" cy="5321672"/>
          </a:xfrm>
          <a:prstGeom prst="rect">
            <a:avLst/>
          </a:prstGeom>
          <a:ln w="12700">
            <a:miter lim="400000"/>
          </a:ln>
        </p:spPr>
      </p:pic>
      <p:sp>
        <p:nvSpPr>
          <p:cNvPr id="8" name="Shape 8"/>
          <p:cNvSpPr/>
          <p:nvPr/>
        </p:nvSpPr>
        <p:spPr>
          <a:xfrm>
            <a:off x="398414" y="1804505"/>
            <a:ext cx="11497733" cy="36576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400">
                <a:solidFill>
                  <a:srgbClr val="215380"/>
                </a:solidFill>
                <a:latin typeface="+mn-lt"/>
                <a:ea typeface="+mn-ea"/>
                <a:cs typeface="+mn-cs"/>
                <a:sym typeface="Helvetica"/>
              </a:defRPr>
            </a:lvl1pPr>
          </a:lstStyle>
          <a:p>
            <a:pPr lvl="0">
              <a:defRPr sz="1800">
                <a:solidFill>
                  <a:srgbClr val="000000"/>
                </a:solidFill>
              </a:defRPr>
            </a:pPr>
            <a:r>
              <a:rPr sz="4533" dirty="0">
                <a:solidFill>
                  <a:srgbClr val="215380"/>
                </a:solidFill>
              </a:rPr>
              <a:t>CS</a:t>
            </a:r>
            <a:r>
              <a:rPr lang="en-US" sz="4533" dirty="0">
                <a:solidFill>
                  <a:srgbClr val="215380"/>
                </a:solidFill>
              </a:rPr>
              <a:t>6</a:t>
            </a:r>
            <a:r>
              <a:rPr sz="4533" dirty="0">
                <a:solidFill>
                  <a:srgbClr val="215380"/>
                </a:solidFill>
              </a:rPr>
              <a:t>501: </a:t>
            </a:r>
            <a:r>
              <a:rPr lang="en-US" sz="4533" dirty="0">
                <a:solidFill>
                  <a:srgbClr val="215380"/>
                </a:solidFill>
              </a:rPr>
              <a:t>Deep Learning for Visual Recognition</a:t>
            </a:r>
            <a:endParaRPr sz="4533" dirty="0">
              <a:solidFill>
                <a:srgbClr val="215380"/>
              </a:solidFill>
            </a:endParaRPr>
          </a:p>
        </p:txBody>
      </p:sp>
    </p:spTree>
    <p:extLst>
      <p:ext uri="{BB962C8B-B14F-4D97-AF65-F5344CB8AC3E}">
        <p14:creationId xmlns:p14="http://schemas.microsoft.com/office/powerpoint/2010/main" val="396659171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600201"/>
            <a:ext cx="11480800" cy="4525963"/>
          </a:xfrm>
          <a:prstGeom prst="rect">
            <a:avLst/>
          </a:prstGeom>
        </p:spPr>
        <p:txBody>
          <a:bodyPr/>
          <a:lstStyle>
            <a:lvl1pPr algn="l">
              <a:defRPr sz="2800" b="0">
                <a:solidFill>
                  <a:schemeClr val="tx1"/>
                </a:solidFill>
                <a:latin typeface="+mn-lt"/>
              </a:defRPr>
            </a:lvl1pPr>
            <a:lvl2pPr algn="l">
              <a:defRPr sz="2000" b="0">
                <a:solidFill>
                  <a:schemeClr val="tx1"/>
                </a:solidFill>
                <a:latin typeface="+mn-lt"/>
              </a:defRPr>
            </a:lvl2pPr>
            <a:lvl3pPr algn="l">
              <a:defRPr sz="1800" b="0">
                <a:solidFill>
                  <a:schemeClr val="tx1"/>
                </a:solidFill>
                <a:latin typeface="+mj-lt"/>
              </a:defRPr>
            </a:lvl3pPr>
            <a:lvl4pPr algn="l">
              <a:defRPr sz="1467" b="0">
                <a:solidFill>
                  <a:schemeClr val="tx1"/>
                </a:solidFill>
                <a:latin typeface="+mj-lt"/>
              </a:defRPr>
            </a:lvl4pPr>
            <a:lvl5pPr algn="l">
              <a:defRPr sz="1467" b="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838200" y="366185"/>
            <a:ext cx="10515600" cy="1325033"/>
          </a:xfrm>
          <a:prstGeom prst="rect">
            <a:avLst/>
          </a:prstGeom>
        </p:spPr>
        <p:txBody>
          <a:bodyPr/>
          <a:lstStyle>
            <a:lvl1pPr>
              <a:defRPr b="0"/>
            </a:lvl1pPr>
          </a:lstStyle>
          <a:p>
            <a:r>
              <a:rPr lang="en-US"/>
              <a:t>Click to edit Master title style</a:t>
            </a:r>
          </a:p>
        </p:txBody>
      </p:sp>
    </p:spTree>
    <p:extLst>
      <p:ext uri="{BB962C8B-B14F-4D97-AF65-F5344CB8AC3E}">
        <p14:creationId xmlns:p14="http://schemas.microsoft.com/office/powerpoint/2010/main" val="192493687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2_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03285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2865CF-FA54-A240-A5DF-356EB66032F7}"/>
              </a:ext>
            </a:extLst>
          </p:cNvPr>
          <p:cNvSpPr>
            <a:spLocks noGrp="1"/>
          </p:cNvSpPr>
          <p:nvPr>
            <p:ph sz="half" idx="1"/>
          </p:nvPr>
        </p:nvSpPr>
        <p:spPr>
          <a:xfrm>
            <a:off x="838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134A78-BCAF-A24B-87D0-6863DD2C9E60}"/>
              </a:ext>
            </a:extLst>
          </p:cNvPr>
          <p:cNvSpPr>
            <a:spLocks noGrp="1"/>
          </p:cNvSpPr>
          <p:nvPr>
            <p:ph sz="half" idx="2"/>
          </p:nvPr>
        </p:nvSpPr>
        <p:spPr>
          <a:xfrm>
            <a:off x="6172200" y="1298121"/>
            <a:ext cx="5181600" cy="4878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B6E32F-1712-B943-95BC-45FC5D030051}"/>
              </a:ext>
            </a:extLst>
          </p:cNvPr>
          <p:cNvSpPr>
            <a:spLocks noGrp="1"/>
          </p:cNvSpPr>
          <p:nvPr>
            <p:ph type="dt" sz="half" idx="10"/>
          </p:nvPr>
        </p:nvSpPr>
        <p:spPr/>
        <p:txBody>
          <a:bodyPr/>
          <a:lstStyle/>
          <a:p>
            <a:fld id="{B679780D-06A9-3946-A757-38003124F949}" type="datetime1">
              <a:rPr lang="en-US" smtClean="0"/>
              <a:t>1/12/22</a:t>
            </a:fld>
            <a:endParaRPr lang="en-US"/>
          </a:p>
        </p:txBody>
      </p:sp>
      <p:sp>
        <p:nvSpPr>
          <p:cNvPr id="6" name="Footer Placeholder 5">
            <a:extLst>
              <a:ext uri="{FF2B5EF4-FFF2-40B4-BE49-F238E27FC236}">
                <a16:creationId xmlns:a16="http://schemas.microsoft.com/office/drawing/2014/main" id="{25E32615-947E-6642-BBF8-999981BEB1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0F1D52-E525-2844-9153-CB0199813E7B}"/>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8" name="Title 1">
            <a:extLst>
              <a:ext uri="{FF2B5EF4-FFF2-40B4-BE49-F238E27FC236}">
                <a16:creationId xmlns:a16="http://schemas.microsoft.com/office/drawing/2014/main" id="{FFB76013-29A2-9F46-B9AB-BAD29EE41C1E}"/>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248367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E08007C-3F22-E348-8EBB-8EC6007203D1}"/>
              </a:ext>
            </a:extLst>
          </p:cNvPr>
          <p:cNvSpPr>
            <a:spLocks noGrp="1"/>
          </p:cNvSpPr>
          <p:nvPr>
            <p:ph type="dt" sz="half" idx="10"/>
          </p:nvPr>
        </p:nvSpPr>
        <p:spPr/>
        <p:txBody>
          <a:bodyPr/>
          <a:lstStyle/>
          <a:p>
            <a:fld id="{394082DF-824A-354E-8E81-7ECAD4E52A61}" type="datetime1">
              <a:rPr lang="en-US" smtClean="0"/>
              <a:t>1/12/22</a:t>
            </a:fld>
            <a:endParaRPr lang="en-US"/>
          </a:p>
        </p:txBody>
      </p:sp>
      <p:sp>
        <p:nvSpPr>
          <p:cNvPr id="4" name="Footer Placeholder 3">
            <a:extLst>
              <a:ext uri="{FF2B5EF4-FFF2-40B4-BE49-F238E27FC236}">
                <a16:creationId xmlns:a16="http://schemas.microsoft.com/office/drawing/2014/main" id="{86C1A1A0-951E-234C-ADBA-BFCDB466B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9D7BD3-3B63-7F4A-90A3-D68B846941C6}"/>
              </a:ext>
            </a:extLst>
          </p:cNvPr>
          <p:cNvSpPr>
            <a:spLocks noGrp="1"/>
          </p:cNvSpPr>
          <p:nvPr>
            <p:ph type="sldNum" sz="quarter" idx="12"/>
          </p:nvPr>
        </p:nvSpPr>
        <p:spPr/>
        <p:txBody>
          <a:bodyPr/>
          <a:lstStyle/>
          <a:p>
            <a:fld id="{03315DE8-E84B-A141-B26C-CDB1CE99E005}" type="slidenum">
              <a:rPr lang="en-US" smtClean="0"/>
              <a:t>‹#›</a:t>
            </a:fld>
            <a:endParaRPr lang="en-US"/>
          </a:p>
        </p:txBody>
      </p:sp>
      <p:sp>
        <p:nvSpPr>
          <p:cNvPr id="6" name="Title 1">
            <a:extLst>
              <a:ext uri="{FF2B5EF4-FFF2-40B4-BE49-F238E27FC236}">
                <a16:creationId xmlns:a16="http://schemas.microsoft.com/office/drawing/2014/main" id="{E939EE14-D4F9-E84B-99E5-0996EA035199}"/>
              </a:ext>
            </a:extLst>
          </p:cNvPr>
          <p:cNvSpPr>
            <a:spLocks noGrp="1"/>
          </p:cNvSpPr>
          <p:nvPr>
            <p:ph type="title"/>
          </p:nvPr>
        </p:nvSpPr>
        <p:spPr>
          <a:xfrm>
            <a:off x="838200" y="365125"/>
            <a:ext cx="10515600" cy="826861"/>
          </a:xfrm>
          <a:prstGeom prst="rect">
            <a:avLst/>
          </a:prstGeom>
        </p:spPr>
        <p:txBody>
          <a:bodyPr/>
          <a:lstStyle>
            <a:lvl1pPr algn="l">
              <a:defRPr>
                <a:solidFill>
                  <a:schemeClr val="accent1">
                    <a:lumMod val="75000"/>
                  </a:schemeClr>
                </a:solidFill>
              </a:defRPr>
            </a:lvl1pPr>
          </a:lstStyle>
          <a:p>
            <a:r>
              <a:rPr lang="en-US" dirty="0"/>
              <a:t>Click to edit Master title style</a:t>
            </a:r>
          </a:p>
        </p:txBody>
      </p:sp>
    </p:spTree>
    <p:extLst>
      <p:ext uri="{BB962C8B-B14F-4D97-AF65-F5344CB8AC3E}">
        <p14:creationId xmlns:p14="http://schemas.microsoft.com/office/powerpoint/2010/main" val="49819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AC8DB-162A-F542-81F5-2BC6D257E940}"/>
              </a:ext>
            </a:extLst>
          </p:cNvPr>
          <p:cNvSpPr>
            <a:spLocks noGrp="1"/>
          </p:cNvSpPr>
          <p:nvPr>
            <p:ph type="dt" sz="half" idx="10"/>
          </p:nvPr>
        </p:nvSpPr>
        <p:spPr/>
        <p:txBody>
          <a:bodyPr/>
          <a:lstStyle/>
          <a:p>
            <a:fld id="{570FAB23-523A-8E43-A474-DECB64D5AB8C}" type="datetime1">
              <a:rPr lang="en-US" smtClean="0"/>
              <a:t>1/12/22</a:t>
            </a:fld>
            <a:endParaRPr lang="en-US"/>
          </a:p>
        </p:txBody>
      </p:sp>
      <p:sp>
        <p:nvSpPr>
          <p:cNvPr id="3" name="Footer Placeholder 2">
            <a:extLst>
              <a:ext uri="{FF2B5EF4-FFF2-40B4-BE49-F238E27FC236}">
                <a16:creationId xmlns:a16="http://schemas.microsoft.com/office/drawing/2014/main" id="{05D4C257-282E-6B46-AC40-C5A07A6EF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212066-EE71-6B43-941C-15B8D84032D2}"/>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3144410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A026-DE6F-7F4E-957A-F23F98393EA6}"/>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2E4C882-B7CE-414E-9974-D7009D4166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D92DAE-4BFD-E64D-A383-9AD254761A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9965A7-9AE3-B64F-83EA-865A06AD8BA0}"/>
              </a:ext>
            </a:extLst>
          </p:cNvPr>
          <p:cNvSpPr>
            <a:spLocks noGrp="1"/>
          </p:cNvSpPr>
          <p:nvPr>
            <p:ph type="dt" sz="half" idx="10"/>
          </p:nvPr>
        </p:nvSpPr>
        <p:spPr/>
        <p:txBody>
          <a:bodyPr/>
          <a:lstStyle/>
          <a:p>
            <a:fld id="{D09777B3-D9D2-4C4B-8A2F-4C2E68C3B7A7}" type="datetime1">
              <a:rPr lang="en-US" smtClean="0"/>
              <a:t>1/12/22</a:t>
            </a:fld>
            <a:endParaRPr lang="en-US"/>
          </a:p>
        </p:txBody>
      </p:sp>
      <p:sp>
        <p:nvSpPr>
          <p:cNvPr id="6" name="Footer Placeholder 5">
            <a:extLst>
              <a:ext uri="{FF2B5EF4-FFF2-40B4-BE49-F238E27FC236}">
                <a16:creationId xmlns:a16="http://schemas.microsoft.com/office/drawing/2014/main" id="{BF17F5BE-11EC-6D47-B39D-822E815EB4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324CD5-1AF3-3343-85D4-A4DCD0FF86B5}"/>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38561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F11E-CF88-DE4B-9E74-E9760A36A9A1}"/>
              </a:ext>
            </a:extLst>
          </p:cNvPr>
          <p:cNvSpPr>
            <a:spLocks noGrp="1"/>
          </p:cNvSpPr>
          <p:nvPr>
            <p:ph type="title"/>
          </p:nvPr>
        </p:nvSpPr>
        <p:spPr>
          <a:xfrm>
            <a:off x="839788" y="457200"/>
            <a:ext cx="3932237" cy="1600200"/>
          </a:xfrm>
          <a:prstGeom prst="rect">
            <a:avLst/>
          </a:prstGeom>
        </p:spPr>
        <p:txBody>
          <a:bodyPr anchor="b"/>
          <a:lstStyle>
            <a:lvl1pPr>
              <a:defRPr sz="3200">
                <a:solidFill>
                  <a:schemeClr val="accent1">
                    <a:lumMod val="7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F7AE6DF-0B4F-BA49-88C8-151AB34BA0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3EFADA2-52B8-F34A-87CF-4B219457B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7312D-1737-3045-8447-0A7A478AF6C9}"/>
              </a:ext>
            </a:extLst>
          </p:cNvPr>
          <p:cNvSpPr>
            <a:spLocks noGrp="1"/>
          </p:cNvSpPr>
          <p:nvPr>
            <p:ph type="dt" sz="half" idx="10"/>
          </p:nvPr>
        </p:nvSpPr>
        <p:spPr/>
        <p:txBody>
          <a:bodyPr/>
          <a:lstStyle/>
          <a:p>
            <a:fld id="{C2EC2C0D-E8C5-AD4F-82DB-E013D1D74040}" type="datetime1">
              <a:rPr lang="en-US" smtClean="0"/>
              <a:t>1/12/22</a:t>
            </a:fld>
            <a:endParaRPr lang="en-US"/>
          </a:p>
        </p:txBody>
      </p:sp>
      <p:sp>
        <p:nvSpPr>
          <p:cNvPr id="6" name="Footer Placeholder 5">
            <a:extLst>
              <a:ext uri="{FF2B5EF4-FFF2-40B4-BE49-F238E27FC236}">
                <a16:creationId xmlns:a16="http://schemas.microsoft.com/office/drawing/2014/main" id="{0329FDEA-B4C4-7848-B14A-B8DE8613D9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09BBBA-8A1E-994B-B710-3B57FAD86ADC}"/>
              </a:ext>
            </a:extLst>
          </p:cNvPr>
          <p:cNvSpPr>
            <a:spLocks noGrp="1"/>
          </p:cNvSpPr>
          <p:nvPr>
            <p:ph type="sldNum" sz="quarter" idx="12"/>
          </p:nvPr>
        </p:nvSpPr>
        <p:spPr/>
        <p:txBody>
          <a:bodyPr/>
          <a:lstStyle/>
          <a:p>
            <a:fld id="{03315DE8-E84B-A141-B26C-CDB1CE99E005}" type="slidenum">
              <a:rPr lang="en-US" smtClean="0"/>
              <a:t>‹#›</a:t>
            </a:fld>
            <a:endParaRPr lang="en-US"/>
          </a:p>
        </p:txBody>
      </p:sp>
    </p:spTree>
    <p:extLst>
      <p:ext uri="{BB962C8B-B14F-4D97-AF65-F5344CB8AC3E}">
        <p14:creationId xmlns:p14="http://schemas.microsoft.com/office/powerpoint/2010/main" val="1023746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b="0"/>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lgn="l">
              <a:defRPr sz="2667" b="0">
                <a:solidFill>
                  <a:schemeClr val="tx1"/>
                </a:solidFill>
              </a:defRPr>
            </a:lvl1pPr>
            <a:lvl2pPr algn="l">
              <a:defRPr sz="2667" b="0">
                <a:solidFill>
                  <a:schemeClr val="tx1"/>
                </a:solidFill>
              </a:defRPr>
            </a:lvl2pPr>
            <a:lvl3pPr algn="l">
              <a:defRPr sz="2667" b="0">
                <a:solidFill>
                  <a:schemeClr val="tx1"/>
                </a:solidFill>
              </a:defRPr>
            </a:lvl3pPr>
            <a:lvl4pPr algn="l">
              <a:defRPr sz="2667" b="0">
                <a:solidFill>
                  <a:schemeClr val="tx1"/>
                </a:solidFill>
              </a:defRPr>
            </a:lvl4pPr>
            <a:lvl5pPr algn="l">
              <a:defRPr sz="2667"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912634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18F9F-0C77-2242-B6D6-B4EC3C8C9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6B811-BDBF-B745-AB37-2708A8707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85345-F0A9-A144-9EFB-CAC4CF254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2407B-0281-F14F-9998-E479E865FA4E}" type="datetime1">
              <a:rPr lang="en-US" smtClean="0"/>
              <a:t>1/12/22</a:t>
            </a:fld>
            <a:endParaRPr lang="en-US" dirty="0"/>
          </a:p>
        </p:txBody>
      </p:sp>
      <p:sp>
        <p:nvSpPr>
          <p:cNvPr id="5" name="Footer Placeholder 4">
            <a:extLst>
              <a:ext uri="{FF2B5EF4-FFF2-40B4-BE49-F238E27FC236}">
                <a16:creationId xmlns:a16="http://schemas.microsoft.com/office/drawing/2014/main" id="{A50DCAB0-2AAF-D849-AF60-3FB8E000D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4A09DF-F308-1040-8FF1-F5A941EFC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03315DE8-E84B-A141-B26C-CDB1CE99E005}" type="slidenum">
              <a:rPr lang="en-US" smtClean="0"/>
              <a:pPr/>
              <a:t>‹#›</a:t>
            </a:fld>
            <a:endParaRPr lang="en-US"/>
          </a:p>
        </p:txBody>
      </p:sp>
    </p:spTree>
    <p:extLst>
      <p:ext uri="{BB962C8B-B14F-4D97-AF65-F5344CB8AC3E}">
        <p14:creationId xmlns:p14="http://schemas.microsoft.com/office/powerpoint/2010/main" val="1069394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49" r:id="rId10"/>
    <p:sldLayoutId id="2147483652" r:id="rId11"/>
    <p:sldLayoutId id="214748365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18F9F-0C77-2242-B6D6-B4EC3C8C9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6B811-BDBF-B745-AB37-2708A8707A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85345-F0A9-A144-9EFB-CAC4CF254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2407B-0281-F14F-9998-E479E865FA4E}" type="datetime1">
              <a:rPr lang="en-US" smtClean="0"/>
              <a:t>1/12/22</a:t>
            </a:fld>
            <a:endParaRPr lang="en-US" dirty="0"/>
          </a:p>
        </p:txBody>
      </p:sp>
      <p:sp>
        <p:nvSpPr>
          <p:cNvPr id="5" name="Footer Placeholder 4">
            <a:extLst>
              <a:ext uri="{FF2B5EF4-FFF2-40B4-BE49-F238E27FC236}">
                <a16:creationId xmlns:a16="http://schemas.microsoft.com/office/drawing/2014/main" id="{A50DCAB0-2AAF-D849-AF60-3FB8E000D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34A09DF-F308-1040-8FF1-F5A941EFC3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03315DE8-E84B-A141-B26C-CDB1CE99E005}" type="slidenum">
              <a:rPr lang="en-US" smtClean="0"/>
              <a:pPr/>
              <a:t>‹#›</a:t>
            </a:fld>
            <a:endParaRPr lang="en-US"/>
          </a:p>
        </p:txBody>
      </p:sp>
    </p:spTree>
    <p:extLst>
      <p:ext uri="{BB962C8B-B14F-4D97-AF65-F5344CB8AC3E}">
        <p14:creationId xmlns:p14="http://schemas.microsoft.com/office/powerpoint/2010/main" val="14642418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74DF7-AD36-F447-9F37-3665E2D3B1EA}" type="datetimeFigureOut">
              <a:rPr lang="en-US" smtClean="0"/>
              <a:t>1/12/22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2C8D0-63EA-0A43-AAA8-ACAF7BD7A8F3}" type="slidenum">
              <a:rPr lang="en-US" smtClean="0"/>
              <a:t>‹#›</a:t>
            </a:fld>
            <a:endParaRPr lang="en-US"/>
          </a:p>
        </p:txBody>
      </p:sp>
    </p:spTree>
    <p:extLst>
      <p:ext uri="{BB962C8B-B14F-4D97-AF65-F5344CB8AC3E}">
        <p14:creationId xmlns:p14="http://schemas.microsoft.com/office/powerpoint/2010/main" val="397930671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34" Type="http://schemas.openxmlformats.org/officeDocument/2006/relationships/image" Target="../media/image58.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8" Type="http://schemas.openxmlformats.org/officeDocument/2006/relationships/image" Target="../media/image32.png"/></Relationships>
</file>

<file path=ppt/slides/_rels/slide18.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19.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9.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hyperlink" Target="https://www.cs.rice.edu/~vo9/deep-vislang/"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77.png"/><Relationship Id="rId5" Type="http://schemas.openxmlformats.org/officeDocument/2006/relationships/image" Target="../media/image24.png"/><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xml"/><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9.xml"/><Relationship Id="rId4" Type="http://schemas.openxmlformats.org/officeDocument/2006/relationships/image" Target="../media/image8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0.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30.png"/><Relationship Id="rId1" Type="http://schemas.openxmlformats.org/officeDocument/2006/relationships/slideLayout" Target="../slideLayouts/slideLayout9.xml"/><Relationship Id="rId6" Type="http://schemas.openxmlformats.org/officeDocument/2006/relationships/image" Target="../media/image870.png"/><Relationship Id="rId11" Type="http://schemas.openxmlformats.org/officeDocument/2006/relationships/image" Target="../media/image92.png"/><Relationship Id="rId5" Type="http://schemas.openxmlformats.org/officeDocument/2006/relationships/image" Target="../media/image860.png"/><Relationship Id="rId10" Type="http://schemas.openxmlformats.org/officeDocument/2006/relationships/image" Target="../media/image91.png"/><Relationship Id="rId4" Type="http://schemas.openxmlformats.org/officeDocument/2006/relationships/image" Target="../media/image850.png"/><Relationship Id="rId9" Type="http://schemas.openxmlformats.org/officeDocument/2006/relationships/image" Target="../media/image90.png"/></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730.png"/><Relationship Id="rId1" Type="http://schemas.openxmlformats.org/officeDocument/2006/relationships/slideLayout" Target="../slideLayouts/slideLayout9.xml"/><Relationship Id="rId4" Type="http://schemas.openxmlformats.org/officeDocument/2006/relationships/image" Target="../media/image96.png"/></Relationships>
</file>

<file path=ppt/slides/_rels/slide3.xml.rels><?xml version="1.0" encoding="UTF-8" standalone="yes"?>
<Relationships xmlns="http://schemas.openxmlformats.org/package/2006/relationships"><Relationship Id="rId3" Type="http://schemas.openxmlformats.org/officeDocument/2006/relationships/hyperlink" Target="https://www.cs.rice.edu/~vo9/deep-vislang/"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9.xml"/><Relationship Id="rId4" Type="http://schemas.openxmlformats.org/officeDocument/2006/relationships/image" Target="../media/image99.png"/></Relationships>
</file>

<file path=ppt/slides/_rels/slide3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9.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5.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3.png"/><Relationship Id="rId1" Type="http://schemas.openxmlformats.org/officeDocument/2006/relationships/slideLayout" Target="../slideLayouts/slideLayout9.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hyperlink" Target="https://heartbeat.fritz.ai/understanding-the-mathematics-behind-decision-trees-22d86d55906"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hyperlink" Target="https://heartbeat.fritz.ai/understanding-the-mathematics-behind-decision-trees-22d86d55906"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8.png"/><Relationship Id="rId7" Type="http://schemas.openxmlformats.org/officeDocument/2006/relationships/image" Target="../media/image120.png"/><Relationship Id="rId12" Type="http://schemas.openxmlformats.org/officeDocument/2006/relationships/image" Target="../media/image125.png"/><Relationship Id="rId2" Type="http://schemas.openxmlformats.org/officeDocument/2006/relationships/image" Target="../media/image7.png"/><Relationship Id="rId1" Type="http://schemas.openxmlformats.org/officeDocument/2006/relationships/slideLayout" Target="../slideLayouts/slideLayout34.xml"/><Relationship Id="rId6" Type="http://schemas.openxmlformats.org/officeDocument/2006/relationships/image" Target="../media/image119.png"/><Relationship Id="rId11" Type="http://schemas.openxmlformats.org/officeDocument/2006/relationships/image" Target="../media/image124.pn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9.png"/><Relationship Id="rId9" Type="http://schemas.openxmlformats.org/officeDocument/2006/relationships/image" Target="../media/image122.png"/></Relationships>
</file>

<file path=ppt/slides/_rels/slide44.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image" Target="../media/image126.png"/><Relationship Id="rId1" Type="http://schemas.openxmlformats.org/officeDocument/2006/relationships/slideLayout" Target="../slideLayouts/slideLayout34.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5" Type="http://schemas.openxmlformats.org/officeDocument/2006/relationships/image" Target="../media/image13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65.png"/><Relationship Id="rId34" Type="http://schemas.openxmlformats.org/officeDocument/2006/relationships/image" Target="../media/image58.png"/><Relationship Id="rId7" Type="http://schemas.openxmlformats.org/officeDocument/2006/relationships/image" Target="../media/image6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68.png"/><Relationship Id="rId1" Type="http://schemas.openxmlformats.org/officeDocument/2006/relationships/slideLayout" Target="../slideLayouts/slideLayout33.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5" Type="http://schemas.openxmlformats.org/officeDocument/2006/relationships/image" Target="../media/image29.png"/><Relationship Id="rId15" Type="http://schemas.openxmlformats.org/officeDocument/2006/relationships/image" Target="../media/image64.png"/><Relationship Id="rId23" Type="http://schemas.openxmlformats.org/officeDocument/2006/relationships/image" Target="../media/image47.png"/><Relationship Id="rId28" Type="http://schemas.openxmlformats.org/officeDocument/2006/relationships/image" Target="../media/image67.png"/><Relationship Id="rId36" Type="http://schemas.openxmlformats.org/officeDocument/2006/relationships/image" Target="../media/image7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63.png"/><Relationship Id="rId22" Type="http://schemas.openxmlformats.org/officeDocument/2006/relationships/image" Target="../media/image6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69.png"/><Relationship Id="rId8" Type="http://schemas.openxmlformats.org/officeDocument/2006/relationships/image" Target="../media/image6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2.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3.xml.rels><?xml version="1.0" encoding="UTF-8" standalone="yes"?>
<Relationships xmlns="http://schemas.openxmlformats.org/package/2006/relationships"><Relationship Id="rId8" Type="http://schemas.openxmlformats.org/officeDocument/2006/relationships/image" Target="../media/image124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4.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28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5.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30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6.xml.rels><?xml version="1.0" encoding="UTF-8" standalone="yes"?>
<Relationships xmlns="http://schemas.openxmlformats.org/package/2006/relationships"><Relationship Id="rId8" Type="http://schemas.openxmlformats.org/officeDocument/2006/relationships/image" Target="../media/image1240.png"/><Relationship Id="rId13" Type="http://schemas.openxmlformats.org/officeDocument/2006/relationships/image" Target="../media/image1290.png"/><Relationship Id="rId3" Type="http://schemas.openxmlformats.org/officeDocument/2006/relationships/image" Target="../media/image1190.png"/><Relationship Id="rId7" Type="http://schemas.openxmlformats.org/officeDocument/2006/relationships/image" Target="../media/image1230.png"/><Relationship Id="rId12" Type="http://schemas.openxmlformats.org/officeDocument/2006/relationships/image" Target="../media/image1310.png"/><Relationship Id="rId2" Type="http://schemas.openxmlformats.org/officeDocument/2006/relationships/image" Target="../media/image1180.png"/><Relationship Id="rId1" Type="http://schemas.openxmlformats.org/officeDocument/2006/relationships/slideLayout" Target="../slideLayouts/slideLayout9.xml"/><Relationship Id="rId6" Type="http://schemas.openxmlformats.org/officeDocument/2006/relationships/image" Target="../media/image1220.png"/><Relationship Id="rId11" Type="http://schemas.openxmlformats.org/officeDocument/2006/relationships/image" Target="../media/image1270.png"/><Relationship Id="rId5" Type="http://schemas.openxmlformats.org/officeDocument/2006/relationships/image" Target="../media/image1210.png"/><Relationship Id="rId10" Type="http://schemas.openxmlformats.org/officeDocument/2006/relationships/image" Target="../media/image1260.png"/><Relationship Id="rId4" Type="http://schemas.openxmlformats.org/officeDocument/2006/relationships/image" Target="../media/image1200.png"/><Relationship Id="rId9" Type="http://schemas.openxmlformats.org/officeDocument/2006/relationships/image" Target="../media/image1250.png"/></Relationships>
</file>

<file path=ppt/slides/_rels/slide57.xml.rels><?xml version="1.0" encoding="UTF-8" standalone="yes"?>
<Relationships xmlns="http://schemas.openxmlformats.org/package/2006/relationships"><Relationship Id="rId8" Type="http://schemas.openxmlformats.org/officeDocument/2006/relationships/image" Target="../media/image1380.png"/><Relationship Id="rId3" Type="http://schemas.openxmlformats.org/officeDocument/2006/relationships/image" Target="../media/image1330.png"/><Relationship Id="rId7" Type="http://schemas.openxmlformats.org/officeDocument/2006/relationships/image" Target="../media/image141.png"/><Relationship Id="rId2" Type="http://schemas.openxmlformats.org/officeDocument/2006/relationships/image" Target="../media/image1320.png"/><Relationship Id="rId1" Type="http://schemas.openxmlformats.org/officeDocument/2006/relationships/slideLayout" Target="../slideLayouts/slideLayout2.xml"/><Relationship Id="rId6" Type="http://schemas.openxmlformats.org/officeDocument/2006/relationships/image" Target="../media/image1360.png"/><Relationship Id="rId5" Type="http://schemas.openxmlformats.org/officeDocument/2006/relationships/image" Target="../media/image140.png"/><Relationship Id="rId10" Type="http://schemas.openxmlformats.org/officeDocument/2006/relationships/image" Target="../media/image1400.png"/><Relationship Id="rId4" Type="http://schemas.openxmlformats.org/officeDocument/2006/relationships/image" Target="../media/image1340.png"/><Relationship Id="rId9" Type="http://schemas.openxmlformats.org/officeDocument/2006/relationships/image" Target="../media/image14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9BAC-33BB-1B4D-A3E3-A3E3CE2B2F36}"/>
              </a:ext>
            </a:extLst>
          </p:cNvPr>
          <p:cNvSpPr>
            <a:spLocks noGrp="1"/>
          </p:cNvSpPr>
          <p:nvPr>
            <p:ph type="ctrTitle"/>
          </p:nvPr>
        </p:nvSpPr>
        <p:spPr/>
        <p:txBody>
          <a:bodyPr/>
          <a:lstStyle/>
          <a:p>
            <a:r>
              <a:rPr lang="en-US" dirty="0"/>
              <a:t>Deep Learning for Vision &amp; Language</a:t>
            </a:r>
          </a:p>
        </p:txBody>
      </p:sp>
      <p:sp>
        <p:nvSpPr>
          <p:cNvPr id="3" name="Subtitle 2">
            <a:extLst>
              <a:ext uri="{FF2B5EF4-FFF2-40B4-BE49-F238E27FC236}">
                <a16:creationId xmlns:a16="http://schemas.microsoft.com/office/drawing/2014/main" id="{74317520-60B9-3F43-B125-2138316230C3}"/>
              </a:ext>
            </a:extLst>
          </p:cNvPr>
          <p:cNvSpPr>
            <a:spLocks noGrp="1"/>
          </p:cNvSpPr>
          <p:nvPr>
            <p:ph type="subTitle" idx="1"/>
          </p:nvPr>
        </p:nvSpPr>
        <p:spPr>
          <a:xfrm>
            <a:off x="1524000" y="4195181"/>
            <a:ext cx="9144000" cy="1655762"/>
          </a:xfrm>
        </p:spPr>
        <p:txBody>
          <a:bodyPr/>
          <a:lstStyle/>
          <a:p>
            <a:r>
              <a:rPr lang="en-US" dirty="0"/>
              <a:t>Machine Learning I &amp; II: Supervised vs Unsupervised Learning</a:t>
            </a:r>
            <a:br>
              <a:rPr lang="en-US" dirty="0"/>
            </a:br>
            <a:r>
              <a:rPr lang="en-US" dirty="0"/>
              <a:t>Linear Classifiers / Regressors</a:t>
            </a:r>
          </a:p>
        </p:txBody>
      </p:sp>
    </p:spTree>
    <p:extLst>
      <p:ext uri="{BB962C8B-B14F-4D97-AF65-F5344CB8AC3E}">
        <p14:creationId xmlns:p14="http://schemas.microsoft.com/office/powerpoint/2010/main" val="2138582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F3AF-39F7-B542-B099-75C7F172ECB1}"/>
              </a:ext>
            </a:extLst>
          </p:cNvPr>
          <p:cNvSpPr>
            <a:spLocks noGrp="1"/>
          </p:cNvSpPr>
          <p:nvPr>
            <p:ph type="title"/>
          </p:nvPr>
        </p:nvSpPr>
        <p:spPr/>
        <p:txBody>
          <a:bodyPr>
            <a:noAutofit/>
          </a:bodyPr>
          <a:lstStyle/>
          <a:p>
            <a:r>
              <a:rPr lang="en-US" sz="4000" dirty="0"/>
              <a:t>Machine Learning – Regression vs Classification</a:t>
            </a:r>
          </a:p>
        </p:txBody>
      </p:sp>
      <p:sp>
        <p:nvSpPr>
          <p:cNvPr id="3" name="Content Placeholder 2">
            <a:extLst>
              <a:ext uri="{FF2B5EF4-FFF2-40B4-BE49-F238E27FC236}">
                <a16:creationId xmlns:a16="http://schemas.microsoft.com/office/drawing/2014/main" id="{05C0B62A-C8A9-9941-AE53-D859C647B013}"/>
              </a:ext>
            </a:extLst>
          </p:cNvPr>
          <p:cNvSpPr>
            <a:spLocks noGrp="1"/>
          </p:cNvSpPr>
          <p:nvPr>
            <p:ph idx="1"/>
          </p:nvPr>
        </p:nvSpPr>
        <p:spPr>
          <a:xfrm>
            <a:off x="838200" y="2090057"/>
            <a:ext cx="10515600" cy="4086906"/>
          </a:xfrm>
        </p:spPr>
        <p:txBody>
          <a:bodyPr/>
          <a:lstStyle/>
          <a:p>
            <a:pPr marL="0" indent="0">
              <a:buNone/>
            </a:pPr>
            <a:endParaRPr lang="en-US" dirty="0"/>
          </a:p>
          <a:p>
            <a:pPr marL="0" indent="0">
              <a:buNone/>
            </a:pPr>
            <a:endParaRPr lang="en-US" dirty="0"/>
          </a:p>
          <a:p>
            <a:r>
              <a:rPr lang="en-US" dirty="0"/>
              <a:t>Regression: </a:t>
            </a:r>
            <a:br>
              <a:rPr lang="en-US" dirty="0"/>
            </a:br>
            <a:r>
              <a:rPr lang="en-US" dirty="0"/>
              <a:t>y is a continuous variable e.g. in some interval of values e.g. in (0, 10]</a:t>
            </a:r>
            <a:br>
              <a:rPr lang="en-US" dirty="0"/>
            </a:br>
            <a:endParaRPr lang="en-US" dirty="0"/>
          </a:p>
          <a:p>
            <a:r>
              <a:rPr lang="en-US" dirty="0"/>
              <a:t>Classification: </a:t>
            </a:r>
            <a:br>
              <a:rPr lang="en-US" dirty="0"/>
            </a:br>
            <a:r>
              <a:rPr lang="en-US" dirty="0"/>
              <a:t>y is a discrete variable e.g. could take a set of values {0, 1, 2, 3, 4}</a:t>
            </a:r>
          </a:p>
        </p:txBody>
      </p:sp>
      <p:sp>
        <p:nvSpPr>
          <p:cNvPr id="4" name="Slide Number Placeholder 3">
            <a:extLst>
              <a:ext uri="{FF2B5EF4-FFF2-40B4-BE49-F238E27FC236}">
                <a16:creationId xmlns:a16="http://schemas.microsoft.com/office/drawing/2014/main" id="{BC142C54-01FC-2443-984F-6E9761B74EBA}"/>
              </a:ext>
            </a:extLst>
          </p:cNvPr>
          <p:cNvSpPr>
            <a:spLocks noGrp="1"/>
          </p:cNvSpPr>
          <p:nvPr>
            <p:ph type="sldNum" sz="quarter" idx="12"/>
          </p:nvPr>
        </p:nvSpPr>
        <p:spPr/>
        <p:txBody>
          <a:bodyPr/>
          <a:lstStyle/>
          <a:p>
            <a:fld id="{03315DE8-E84B-A141-B26C-CDB1CE99E005}" type="slidenum">
              <a:rPr lang="en-US" smtClean="0"/>
              <a:t>9</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8130BC-FA9C-F449-8672-CEE647541EAA}"/>
                  </a:ext>
                </a:extLst>
              </p:cNvPr>
              <p:cNvSpPr txBox="1"/>
              <p:nvPr/>
            </p:nvSpPr>
            <p:spPr>
              <a:xfrm>
                <a:off x="4272989" y="1449005"/>
                <a:ext cx="3176254" cy="923330"/>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6000" i="1">
                          <a:solidFill>
                            <a:prstClr val="black"/>
                          </a:solidFill>
                          <a:latin typeface="Cambria Math" panose="02040503050406030204" pitchFamily="18" charset="0"/>
                          <a:ea typeface=""/>
                          <a:cs typeface="Helvetica Neue Light"/>
                        </a:rPr>
                        <m:t>𝑦</m:t>
                      </m:r>
                      <m:r>
                        <a:rPr lang="en-US" sz="6000" b="0" i="1" smtClean="0">
                          <a:solidFill>
                            <a:prstClr val="black"/>
                          </a:solidFill>
                          <a:latin typeface="Cambria Math" panose="02040503050406030204" pitchFamily="18" charset="0"/>
                          <a:ea typeface=""/>
                          <a:cs typeface="Helvetica Neue Light"/>
                        </a:rPr>
                        <m:t>=</m:t>
                      </m:r>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m:t>
                      </m:r>
                      <m:r>
                        <a:rPr lang="en-US" sz="6000" b="0" i="1" smtClean="0">
                          <a:solidFill>
                            <a:prstClr val="black"/>
                          </a:solidFill>
                          <a:latin typeface="Cambria Math" panose="02040503050406030204" pitchFamily="18" charset="0"/>
                          <a:ea typeface=""/>
                          <a:cs typeface="Helvetica Neue Light"/>
                        </a:rPr>
                        <m:t>𝑥</m:t>
                      </m:r>
                      <m:r>
                        <a:rPr lang="en-US" sz="6000" i="1">
                          <a:solidFill>
                            <a:prstClr val="black"/>
                          </a:solidFill>
                          <a:latin typeface="Cambria Math" charset="0"/>
                          <a:ea typeface=""/>
                          <a:cs typeface="Helvetica Neue Light"/>
                        </a:rPr>
                        <m:t>)</m:t>
                      </m:r>
                    </m:oMath>
                  </m:oMathPara>
                </a14:m>
                <a:endParaRPr lang="en-US" sz="6000" i="1" dirty="0">
                  <a:solidFill>
                    <a:prstClr val="black"/>
                  </a:solidFill>
                  <a:latin typeface="Helvetica Neue Light"/>
                  <a:ea typeface=""/>
                  <a:cs typeface="Helvetica Neue Light"/>
                </a:endParaRPr>
              </a:p>
            </p:txBody>
          </p:sp>
        </mc:Choice>
        <mc:Fallback xmlns="">
          <p:sp>
            <p:nvSpPr>
              <p:cNvPr id="5" name="TextBox 4">
                <a:extLst>
                  <a:ext uri="{FF2B5EF4-FFF2-40B4-BE49-F238E27FC236}">
                    <a16:creationId xmlns:a16="http://schemas.microsoft.com/office/drawing/2014/main" id="{CD8130BC-FA9C-F449-8672-CEE647541EAA}"/>
                  </a:ext>
                </a:extLst>
              </p:cNvPr>
              <p:cNvSpPr txBox="1">
                <a:spLocks noRot="1" noChangeAspect="1" noMove="1" noResize="1" noEditPoints="1" noAdjustHandles="1" noChangeArrowheads="1" noChangeShapeType="1" noTextEdit="1"/>
              </p:cNvSpPr>
              <p:nvPr/>
            </p:nvSpPr>
            <p:spPr>
              <a:xfrm>
                <a:off x="4272989" y="1449005"/>
                <a:ext cx="3176254" cy="923330"/>
              </a:xfrm>
              <a:prstGeom prst="rect">
                <a:avLst/>
              </a:prstGeom>
              <a:blipFill>
                <a:blip r:embed="rId2"/>
                <a:stretch>
                  <a:fillRect l="-4800" r="-7200" b="-37500"/>
                </a:stretch>
              </a:blipFill>
            </p:spPr>
            <p:txBody>
              <a:bodyPr/>
              <a:lstStyle/>
              <a:p>
                <a:r>
                  <a:rPr lang="en-US">
                    <a:noFill/>
                  </a:rPr>
                  <a:t> </a:t>
                </a:r>
              </a:p>
            </p:txBody>
          </p:sp>
        </mc:Fallback>
      </mc:AlternateContent>
    </p:spTree>
    <p:extLst>
      <p:ext uri="{BB962C8B-B14F-4D97-AF65-F5344CB8AC3E}">
        <p14:creationId xmlns:p14="http://schemas.microsoft.com/office/powerpoint/2010/main" val="331144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F3AF-39F7-B542-B099-75C7F172ECB1}"/>
              </a:ext>
            </a:extLst>
          </p:cNvPr>
          <p:cNvSpPr>
            <a:spLocks noGrp="1"/>
          </p:cNvSpPr>
          <p:nvPr>
            <p:ph type="title"/>
          </p:nvPr>
        </p:nvSpPr>
        <p:spPr/>
        <p:txBody>
          <a:bodyPr>
            <a:noAutofit/>
          </a:bodyPr>
          <a:lstStyle/>
          <a:p>
            <a:r>
              <a:rPr lang="en-US" sz="4000" dirty="0"/>
              <a:t>Machine Learning – Regression vs Classification</a:t>
            </a:r>
          </a:p>
        </p:txBody>
      </p:sp>
      <p:sp>
        <p:nvSpPr>
          <p:cNvPr id="3" name="Content Placeholder 2">
            <a:extLst>
              <a:ext uri="{FF2B5EF4-FFF2-40B4-BE49-F238E27FC236}">
                <a16:creationId xmlns:a16="http://schemas.microsoft.com/office/drawing/2014/main" id="{05C0B62A-C8A9-9941-AE53-D859C647B013}"/>
              </a:ext>
            </a:extLst>
          </p:cNvPr>
          <p:cNvSpPr>
            <a:spLocks noGrp="1"/>
          </p:cNvSpPr>
          <p:nvPr>
            <p:ph idx="1"/>
          </p:nvPr>
        </p:nvSpPr>
        <p:spPr>
          <a:xfrm>
            <a:off x="838200" y="2090057"/>
            <a:ext cx="10515600" cy="4086906"/>
          </a:xfrm>
        </p:spPr>
        <p:txBody>
          <a:bodyPr/>
          <a:lstStyle/>
          <a:p>
            <a:pPr marL="0" indent="0">
              <a:buNone/>
            </a:pPr>
            <a:endParaRPr lang="en-US" dirty="0"/>
          </a:p>
          <a:p>
            <a:pPr marL="0" indent="0">
              <a:buNone/>
            </a:pPr>
            <a:endParaRPr lang="en-US" dirty="0"/>
          </a:p>
          <a:p>
            <a:r>
              <a:rPr lang="en-US" dirty="0"/>
              <a:t>Also notice that both y and x could be vectors – and they usually are for many problems we will study.</a:t>
            </a:r>
            <a:br>
              <a:rPr lang="en-US" dirty="0"/>
            </a:br>
            <a:endParaRPr lang="en-US" dirty="0"/>
          </a:p>
          <a:p>
            <a:r>
              <a:rPr lang="en-US" dirty="0"/>
              <a:t>Also notice that f can be any function from the simplest you can think of to the most complicated composition of functions.</a:t>
            </a:r>
          </a:p>
        </p:txBody>
      </p:sp>
      <p:sp>
        <p:nvSpPr>
          <p:cNvPr id="4" name="Slide Number Placeholder 3">
            <a:extLst>
              <a:ext uri="{FF2B5EF4-FFF2-40B4-BE49-F238E27FC236}">
                <a16:creationId xmlns:a16="http://schemas.microsoft.com/office/drawing/2014/main" id="{BC142C54-01FC-2443-984F-6E9761B74EBA}"/>
              </a:ext>
            </a:extLst>
          </p:cNvPr>
          <p:cNvSpPr>
            <a:spLocks noGrp="1"/>
          </p:cNvSpPr>
          <p:nvPr>
            <p:ph type="sldNum" sz="quarter" idx="12"/>
          </p:nvPr>
        </p:nvSpPr>
        <p:spPr/>
        <p:txBody>
          <a:bodyPr/>
          <a:lstStyle/>
          <a:p>
            <a:fld id="{03315DE8-E84B-A141-B26C-CDB1CE99E005}" type="slidenum">
              <a:rPr lang="en-US" smtClean="0"/>
              <a:t>10</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D8130BC-FA9C-F449-8672-CEE647541EAA}"/>
                  </a:ext>
                </a:extLst>
              </p:cNvPr>
              <p:cNvSpPr txBox="1"/>
              <p:nvPr/>
            </p:nvSpPr>
            <p:spPr>
              <a:xfrm>
                <a:off x="4272989" y="1449005"/>
                <a:ext cx="3176254" cy="923330"/>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6000" i="1">
                          <a:solidFill>
                            <a:prstClr val="black"/>
                          </a:solidFill>
                          <a:latin typeface="Cambria Math" panose="02040503050406030204" pitchFamily="18" charset="0"/>
                          <a:ea typeface=""/>
                          <a:cs typeface="Helvetica Neue Light"/>
                        </a:rPr>
                        <m:t>𝑦</m:t>
                      </m:r>
                      <m:r>
                        <a:rPr lang="en-US" sz="6000" b="0" i="1" smtClean="0">
                          <a:solidFill>
                            <a:prstClr val="black"/>
                          </a:solidFill>
                          <a:latin typeface="Cambria Math" panose="02040503050406030204" pitchFamily="18" charset="0"/>
                          <a:ea typeface=""/>
                          <a:cs typeface="Helvetica Neue Light"/>
                        </a:rPr>
                        <m:t>=</m:t>
                      </m:r>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m:t>
                      </m:r>
                      <m:r>
                        <a:rPr lang="en-US" sz="6000" b="0" i="1" smtClean="0">
                          <a:solidFill>
                            <a:prstClr val="black"/>
                          </a:solidFill>
                          <a:latin typeface="Cambria Math" panose="02040503050406030204" pitchFamily="18" charset="0"/>
                          <a:ea typeface=""/>
                          <a:cs typeface="Helvetica Neue Light"/>
                        </a:rPr>
                        <m:t>𝑥</m:t>
                      </m:r>
                      <m:r>
                        <a:rPr lang="en-US" sz="6000" i="1">
                          <a:solidFill>
                            <a:prstClr val="black"/>
                          </a:solidFill>
                          <a:latin typeface="Cambria Math" charset="0"/>
                          <a:ea typeface=""/>
                          <a:cs typeface="Helvetica Neue Light"/>
                        </a:rPr>
                        <m:t>)</m:t>
                      </m:r>
                    </m:oMath>
                  </m:oMathPara>
                </a14:m>
                <a:endParaRPr lang="en-US" sz="6000" i="1" dirty="0">
                  <a:solidFill>
                    <a:prstClr val="black"/>
                  </a:solidFill>
                  <a:latin typeface="Helvetica Neue Light"/>
                  <a:ea typeface=""/>
                  <a:cs typeface="Helvetica Neue Light"/>
                </a:endParaRPr>
              </a:p>
            </p:txBody>
          </p:sp>
        </mc:Choice>
        <mc:Fallback xmlns="">
          <p:sp>
            <p:nvSpPr>
              <p:cNvPr id="5" name="TextBox 4">
                <a:extLst>
                  <a:ext uri="{FF2B5EF4-FFF2-40B4-BE49-F238E27FC236}">
                    <a16:creationId xmlns:a16="http://schemas.microsoft.com/office/drawing/2014/main" id="{CD8130BC-FA9C-F449-8672-CEE647541EAA}"/>
                  </a:ext>
                </a:extLst>
              </p:cNvPr>
              <p:cNvSpPr txBox="1">
                <a:spLocks noRot="1" noChangeAspect="1" noMove="1" noResize="1" noEditPoints="1" noAdjustHandles="1" noChangeArrowheads="1" noChangeShapeType="1" noTextEdit="1"/>
              </p:cNvSpPr>
              <p:nvPr/>
            </p:nvSpPr>
            <p:spPr>
              <a:xfrm>
                <a:off x="4272989" y="1449005"/>
                <a:ext cx="3176254" cy="923330"/>
              </a:xfrm>
              <a:prstGeom prst="rect">
                <a:avLst/>
              </a:prstGeom>
              <a:blipFill>
                <a:blip r:embed="rId2"/>
                <a:stretch>
                  <a:fillRect l="-4800" r="-7200" b="-37500"/>
                </a:stretch>
              </a:blipFill>
            </p:spPr>
            <p:txBody>
              <a:bodyPr/>
              <a:lstStyle/>
              <a:p>
                <a:r>
                  <a:rPr lang="en-US">
                    <a:noFill/>
                  </a:rPr>
                  <a:t> </a:t>
                </a:r>
              </a:p>
            </p:txBody>
          </p:sp>
        </mc:Fallback>
      </mc:AlternateContent>
    </p:spTree>
    <p:extLst>
      <p:ext uri="{BB962C8B-B14F-4D97-AF65-F5344CB8AC3E}">
        <p14:creationId xmlns:p14="http://schemas.microsoft.com/office/powerpoint/2010/main" val="125802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F3AF-39F7-B542-B099-75C7F172ECB1}"/>
              </a:ext>
            </a:extLst>
          </p:cNvPr>
          <p:cNvSpPr>
            <a:spLocks noGrp="1"/>
          </p:cNvSpPr>
          <p:nvPr>
            <p:ph type="title"/>
          </p:nvPr>
        </p:nvSpPr>
        <p:spPr/>
        <p:txBody>
          <a:bodyPr>
            <a:noAutofit/>
          </a:bodyPr>
          <a:lstStyle/>
          <a:p>
            <a:r>
              <a:rPr lang="en-US" sz="4000" dirty="0"/>
              <a:t>For instance, Linear Regression and Classification</a:t>
            </a:r>
          </a:p>
        </p:txBody>
      </p:sp>
      <p:sp>
        <p:nvSpPr>
          <p:cNvPr id="3" name="Content Placeholder 2">
            <a:extLst>
              <a:ext uri="{FF2B5EF4-FFF2-40B4-BE49-F238E27FC236}">
                <a16:creationId xmlns:a16="http://schemas.microsoft.com/office/drawing/2014/main" id="{05C0B62A-C8A9-9941-AE53-D859C647B013}"/>
              </a:ext>
            </a:extLst>
          </p:cNvPr>
          <p:cNvSpPr>
            <a:spLocks noGrp="1"/>
          </p:cNvSpPr>
          <p:nvPr>
            <p:ph idx="1"/>
          </p:nvPr>
        </p:nvSpPr>
        <p:spPr>
          <a:xfrm>
            <a:off x="838200" y="2090057"/>
            <a:ext cx="10515600" cy="4096987"/>
          </a:xfrm>
        </p:spPr>
        <p:txBody>
          <a:bodyPr>
            <a:noAutofit/>
          </a:bodyPr>
          <a:lstStyle/>
          <a:p>
            <a:pPr marL="0" indent="0">
              <a:buNone/>
            </a:pPr>
            <a:endParaRPr lang="en-US" sz="2400" dirty="0"/>
          </a:p>
          <a:p>
            <a:pPr marL="0" indent="0">
              <a:buNone/>
            </a:pPr>
            <a:endParaRPr lang="en-US" sz="2400" dirty="0"/>
          </a:p>
          <a:p>
            <a:r>
              <a:rPr lang="en-US" sz="2400" dirty="0"/>
              <a:t>Note: (w, b) are the coefficients in the linear regression, and will also be referred as parameters. </a:t>
            </a:r>
            <a:br>
              <a:rPr lang="en-US" sz="2400" dirty="0"/>
            </a:br>
            <a:endParaRPr lang="en-US" sz="2400" dirty="0"/>
          </a:p>
          <a:p>
            <a:r>
              <a:rPr lang="en-US" sz="2400" dirty="0"/>
              <a:t>Also notice if </a:t>
            </a:r>
            <a:r>
              <a:rPr lang="en-US" sz="2400" i="1" dirty="0"/>
              <a:t>x</a:t>
            </a:r>
            <a:r>
              <a:rPr lang="en-US" sz="2400" dirty="0"/>
              <a:t> is a vector then </a:t>
            </a:r>
            <a:r>
              <a:rPr lang="en-US" sz="2400" i="1" dirty="0"/>
              <a:t>w</a:t>
            </a:r>
            <a:r>
              <a:rPr lang="en-US" sz="2400" dirty="0"/>
              <a:t> must also be a vector of coefficients.</a:t>
            </a:r>
          </a:p>
          <a:p>
            <a:endParaRPr lang="en-US" sz="2400" dirty="0"/>
          </a:p>
          <a:p>
            <a:r>
              <a:rPr lang="en-US" sz="2400" dirty="0"/>
              <a:t>A lot of work in Machine Learning and optimization is finding the right set of parameters (w, b) that can map any pairs of (</a:t>
            </a:r>
            <a:r>
              <a:rPr lang="en-US" sz="2400" dirty="0" err="1"/>
              <a:t>x,y</a:t>
            </a:r>
            <a:r>
              <a:rPr lang="en-US" sz="2400" dirty="0"/>
              <a:t>) values for a given problem. </a:t>
            </a:r>
          </a:p>
          <a:p>
            <a:endParaRPr lang="en-US" sz="2400" dirty="0"/>
          </a:p>
        </p:txBody>
      </p:sp>
      <p:sp>
        <p:nvSpPr>
          <p:cNvPr id="4" name="Slide Number Placeholder 3">
            <a:extLst>
              <a:ext uri="{FF2B5EF4-FFF2-40B4-BE49-F238E27FC236}">
                <a16:creationId xmlns:a16="http://schemas.microsoft.com/office/drawing/2014/main" id="{BC142C54-01FC-2443-984F-6E9761B74EBA}"/>
              </a:ext>
            </a:extLst>
          </p:cNvPr>
          <p:cNvSpPr>
            <a:spLocks noGrp="1"/>
          </p:cNvSpPr>
          <p:nvPr>
            <p:ph type="sldNum" sz="quarter" idx="12"/>
          </p:nvPr>
        </p:nvSpPr>
        <p:spPr/>
        <p:txBody>
          <a:bodyPr/>
          <a:lstStyle/>
          <a:p>
            <a:fld id="{03315DE8-E84B-A141-B26C-CDB1CE99E005}" type="slidenum">
              <a:rPr lang="en-US" smtClean="0"/>
              <a:t>11</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F2DDFB5-9A1F-554B-A00E-C541BFA2842B}"/>
                  </a:ext>
                </a:extLst>
              </p:cNvPr>
              <p:cNvSpPr txBox="1"/>
              <p:nvPr/>
            </p:nvSpPr>
            <p:spPr>
              <a:xfrm>
                <a:off x="4081235" y="1495171"/>
                <a:ext cx="3574633" cy="8309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rPr>
                        <m:t>𝑦</m:t>
                      </m:r>
                      <m:r>
                        <a:rPr lang="en-US" sz="5400" i="1" smtClean="0">
                          <a:latin typeface="Cambria Math" panose="02040503050406030204" pitchFamily="18" charset="0"/>
                        </a:rPr>
                        <m:t>=</m:t>
                      </m:r>
                      <m:r>
                        <a:rPr lang="en-US" sz="5400" b="0" i="1" smtClean="0">
                          <a:latin typeface="Cambria Math" panose="02040503050406030204" pitchFamily="18" charset="0"/>
                        </a:rPr>
                        <m:t>𝑤</m:t>
                      </m:r>
                      <m:r>
                        <a:rPr lang="en-US" sz="5400" b="0" i="1" smtClean="0">
                          <a:latin typeface="Cambria Math" panose="02040503050406030204" pitchFamily="18" charset="0"/>
                          <a:ea typeface="Cambria Math" panose="02040503050406030204" pitchFamily="18" charset="0"/>
                        </a:rPr>
                        <m:t>𝑥</m:t>
                      </m:r>
                      <m:r>
                        <a:rPr lang="en-US" sz="5400" b="0" i="1" smtClean="0">
                          <a:latin typeface="Cambria Math" panose="02040503050406030204" pitchFamily="18" charset="0"/>
                          <a:ea typeface="Cambria Math" panose="02040503050406030204" pitchFamily="18" charset="0"/>
                        </a:rPr>
                        <m:t>+</m:t>
                      </m:r>
                      <m:r>
                        <a:rPr lang="en-US" sz="5400" b="0" i="1" smtClean="0">
                          <a:latin typeface="Cambria Math" panose="02040503050406030204" pitchFamily="18" charset="0"/>
                          <a:ea typeface="Cambria Math" panose="02040503050406030204" pitchFamily="18" charset="0"/>
                        </a:rPr>
                        <m:t>𝑏</m:t>
                      </m:r>
                    </m:oMath>
                  </m:oMathPara>
                </a14:m>
                <a:endParaRPr lang="en-US" sz="5400" dirty="0"/>
              </a:p>
            </p:txBody>
          </p:sp>
        </mc:Choice>
        <mc:Fallback xmlns="">
          <p:sp>
            <p:nvSpPr>
              <p:cNvPr id="6" name="TextBox 5">
                <a:extLst>
                  <a:ext uri="{FF2B5EF4-FFF2-40B4-BE49-F238E27FC236}">
                    <a16:creationId xmlns:a16="http://schemas.microsoft.com/office/drawing/2014/main" id="{AF2DDFB5-9A1F-554B-A00E-C541BFA2842B}"/>
                  </a:ext>
                </a:extLst>
              </p:cNvPr>
              <p:cNvSpPr txBox="1">
                <a:spLocks noRot="1" noChangeAspect="1" noMove="1" noResize="1" noEditPoints="1" noAdjustHandles="1" noChangeArrowheads="1" noChangeShapeType="1" noTextEdit="1"/>
              </p:cNvSpPr>
              <p:nvPr/>
            </p:nvSpPr>
            <p:spPr>
              <a:xfrm>
                <a:off x="4081235" y="1495171"/>
                <a:ext cx="3574633" cy="830997"/>
              </a:xfrm>
              <a:prstGeom prst="rect">
                <a:avLst/>
              </a:prstGeom>
              <a:blipFill>
                <a:blip r:embed="rId2"/>
                <a:stretch>
                  <a:fillRect l="-3915" r="-3915" b="-22727"/>
                </a:stretch>
              </a:blipFill>
            </p:spPr>
            <p:txBody>
              <a:bodyPr/>
              <a:lstStyle/>
              <a:p>
                <a:r>
                  <a:rPr lang="en-US">
                    <a:noFill/>
                  </a:rPr>
                  <a:t> </a:t>
                </a:r>
              </a:p>
            </p:txBody>
          </p:sp>
        </mc:Fallback>
      </mc:AlternateContent>
    </p:spTree>
    <p:extLst>
      <p:ext uri="{BB962C8B-B14F-4D97-AF65-F5344CB8AC3E}">
        <p14:creationId xmlns:p14="http://schemas.microsoft.com/office/powerpoint/2010/main" val="1387969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C223-7E2A-CB4F-A73E-8DDB718A0450}"/>
              </a:ext>
            </a:extLst>
          </p:cNvPr>
          <p:cNvSpPr>
            <a:spLocks noGrp="1"/>
          </p:cNvSpPr>
          <p:nvPr>
            <p:ph type="title"/>
          </p:nvPr>
        </p:nvSpPr>
        <p:spPr/>
        <p:txBody>
          <a:bodyPr/>
          <a:lstStyle/>
          <a:p>
            <a:r>
              <a:rPr lang="en-US" dirty="0"/>
              <a:t>ML Classifier / Regression models</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 / Linear regression</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12</a:t>
            </a:fld>
            <a:endParaRPr lang="en-US" dirty="0"/>
          </a:p>
        </p:txBody>
      </p:sp>
      <p:sp>
        <p:nvSpPr>
          <p:cNvPr id="6" name="Rectangle 5">
            <a:extLst>
              <a:ext uri="{FF2B5EF4-FFF2-40B4-BE49-F238E27FC236}">
                <a16:creationId xmlns:a16="http://schemas.microsoft.com/office/drawing/2014/main" id="{143318FE-AE65-AA4F-A92F-048FF566FFB3}"/>
              </a:ext>
            </a:extLst>
          </p:cNvPr>
          <p:cNvSpPr/>
          <p:nvPr/>
        </p:nvSpPr>
        <p:spPr>
          <a:xfrm>
            <a:off x="838200" y="1289957"/>
            <a:ext cx="3372059"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785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733">
                <a:solidFill>
                  <a:srgbClr val="FFFFFF"/>
                </a:solidFill>
              </a:rPr>
              <a:t>13</a:t>
            </a:fld>
            <a:endParaRPr sz="1733">
              <a:solidFill>
                <a:srgbClr val="FFFFFF"/>
              </a:solidFill>
            </a:endParaRPr>
          </a:p>
        </p:txBody>
      </p:sp>
      <p:sp>
        <p:nvSpPr>
          <p:cNvPr id="3" name="Title 2">
            <a:extLst>
              <a:ext uri="{FF2B5EF4-FFF2-40B4-BE49-F238E27FC236}">
                <a16:creationId xmlns:a16="http://schemas.microsoft.com/office/drawing/2014/main" id="{40BC0B1D-5439-244F-ADC5-B1EF585ED95C}"/>
              </a:ext>
            </a:extLst>
          </p:cNvPr>
          <p:cNvSpPr>
            <a:spLocks noGrp="1"/>
          </p:cNvSpPr>
          <p:nvPr>
            <p:ph type="title"/>
          </p:nvPr>
        </p:nvSpPr>
        <p:spPr>
          <a:xfrm>
            <a:off x="838200" y="181595"/>
            <a:ext cx="10515600" cy="826861"/>
          </a:xfrm>
        </p:spPr>
        <p:txBody>
          <a:bodyPr/>
          <a:lstStyle/>
          <a:p>
            <a:r>
              <a:rPr lang="en-US" dirty="0"/>
              <a:t>Supervised Learning – k-Nearest Neighbors</a:t>
            </a:r>
          </a:p>
        </p:txBody>
      </p:sp>
      <p:pic>
        <p:nvPicPr>
          <p:cNvPr id="2" name="Picture 1"/>
          <p:cNvPicPr>
            <a:picLocks noChangeAspect="1"/>
          </p:cNvPicPr>
          <p:nvPr/>
        </p:nvPicPr>
        <p:blipFill rotWithShape="1">
          <a:blip r:embed="rId2"/>
          <a:srcRect l="66061" t="50119"/>
          <a:stretch/>
        </p:blipFill>
        <p:spPr>
          <a:xfrm>
            <a:off x="337685" y="2393364"/>
            <a:ext cx="1032184" cy="1037409"/>
          </a:xfrm>
          <a:prstGeom prst="rect">
            <a:avLst/>
          </a:prstGeom>
        </p:spPr>
      </p:pic>
      <p:pic>
        <p:nvPicPr>
          <p:cNvPr id="6" name="Picture 5"/>
          <p:cNvPicPr>
            <a:picLocks noChangeAspect="1"/>
          </p:cNvPicPr>
          <p:nvPr/>
        </p:nvPicPr>
        <p:blipFill rotWithShape="1">
          <a:blip r:embed="rId2"/>
          <a:srcRect r="67363" b="48929"/>
          <a:stretch/>
        </p:blipFill>
        <p:spPr>
          <a:xfrm>
            <a:off x="688330" y="1121166"/>
            <a:ext cx="992477" cy="1062053"/>
          </a:xfrm>
          <a:prstGeom prst="rect">
            <a:avLst/>
          </a:prstGeom>
        </p:spPr>
      </p:pic>
      <p:pic>
        <p:nvPicPr>
          <p:cNvPr id="7" name="Picture 6"/>
          <p:cNvPicPr>
            <a:picLocks noChangeAspect="1"/>
          </p:cNvPicPr>
          <p:nvPr/>
        </p:nvPicPr>
        <p:blipFill rotWithShape="1">
          <a:blip r:embed="rId2"/>
          <a:srcRect l="33154" t="1561" r="34073" b="50515"/>
          <a:stretch/>
        </p:blipFill>
        <p:spPr>
          <a:xfrm>
            <a:off x="1526136" y="2908775"/>
            <a:ext cx="996131" cy="996131"/>
          </a:xfrm>
          <a:prstGeom prst="rect">
            <a:avLst/>
          </a:prstGeom>
        </p:spPr>
      </p:pic>
      <p:cxnSp>
        <p:nvCxnSpPr>
          <p:cNvPr id="4" name="Straight Connector 3"/>
          <p:cNvCxnSpPr/>
          <p:nvPr/>
        </p:nvCxnSpPr>
        <p:spPr>
          <a:xfrm>
            <a:off x="5978357" y="1412599"/>
            <a:ext cx="0" cy="4298391"/>
          </a:xfrm>
          <a:prstGeom prst="line">
            <a:avLst/>
          </a:prstGeom>
          <a:noFill/>
          <a:ln w="25400" cap="flat">
            <a:solidFill>
              <a:srgbClr val="40404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5" name="Picture 4"/>
          <p:cNvPicPr>
            <a:picLocks noChangeAspect="1"/>
          </p:cNvPicPr>
          <p:nvPr/>
        </p:nvPicPr>
        <p:blipFill rotWithShape="1">
          <a:blip r:embed="rId3"/>
          <a:srcRect l="60395" t="-1053" r="20432" b="53376"/>
          <a:stretch/>
        </p:blipFill>
        <p:spPr>
          <a:xfrm>
            <a:off x="2846310" y="3031882"/>
            <a:ext cx="1054436" cy="1065197"/>
          </a:xfrm>
          <a:prstGeom prst="rect">
            <a:avLst/>
          </a:prstGeom>
        </p:spPr>
      </p:pic>
      <p:pic>
        <p:nvPicPr>
          <p:cNvPr id="9" name="Picture 8"/>
          <p:cNvPicPr>
            <a:picLocks noChangeAspect="1"/>
          </p:cNvPicPr>
          <p:nvPr/>
        </p:nvPicPr>
        <p:blipFill rotWithShape="1">
          <a:blip r:embed="rId3"/>
          <a:srcRect t="49474" r="81353"/>
          <a:stretch/>
        </p:blipFill>
        <p:spPr>
          <a:xfrm>
            <a:off x="1939485" y="1666370"/>
            <a:ext cx="983433" cy="1082540"/>
          </a:xfrm>
          <a:prstGeom prst="rect">
            <a:avLst/>
          </a:prstGeom>
        </p:spPr>
      </p:pic>
      <p:pic>
        <p:nvPicPr>
          <p:cNvPr id="10" name="Picture 9"/>
          <p:cNvPicPr>
            <a:picLocks noChangeAspect="1"/>
          </p:cNvPicPr>
          <p:nvPr/>
        </p:nvPicPr>
        <p:blipFill rotWithShape="1">
          <a:blip r:embed="rId3"/>
          <a:srcRect l="79868" t="49150"/>
          <a:stretch/>
        </p:blipFill>
        <p:spPr>
          <a:xfrm>
            <a:off x="1310192" y="4291172"/>
            <a:ext cx="1121009" cy="1150317"/>
          </a:xfrm>
          <a:prstGeom prst="rect">
            <a:avLst/>
          </a:prstGeom>
        </p:spPr>
      </p:pic>
      <p:pic>
        <p:nvPicPr>
          <p:cNvPr id="11" name="Picture 10"/>
          <p:cNvPicPr>
            <a:picLocks noChangeAspect="1"/>
          </p:cNvPicPr>
          <p:nvPr/>
        </p:nvPicPr>
        <p:blipFill rotWithShape="1">
          <a:blip r:embed="rId4"/>
          <a:srcRect l="50297" t="50927" r="33001" b="1980"/>
          <a:stretch/>
        </p:blipFill>
        <p:spPr>
          <a:xfrm>
            <a:off x="3359645" y="1794750"/>
            <a:ext cx="1065664" cy="1003388"/>
          </a:xfrm>
          <a:prstGeom prst="rect">
            <a:avLst/>
          </a:prstGeom>
        </p:spPr>
      </p:pic>
      <p:pic>
        <p:nvPicPr>
          <p:cNvPr id="15" name="Picture 14"/>
          <p:cNvPicPr>
            <a:picLocks noChangeAspect="1"/>
          </p:cNvPicPr>
          <p:nvPr/>
        </p:nvPicPr>
        <p:blipFill rotWithShape="1">
          <a:blip r:embed="rId4"/>
          <a:srcRect r="83750" b="51852"/>
          <a:stretch/>
        </p:blipFill>
        <p:spPr>
          <a:xfrm>
            <a:off x="4321778" y="3080716"/>
            <a:ext cx="1190497" cy="1177867"/>
          </a:xfrm>
          <a:prstGeom prst="rect">
            <a:avLst/>
          </a:prstGeom>
        </p:spPr>
      </p:pic>
      <p:pic>
        <p:nvPicPr>
          <p:cNvPr id="16" name="Picture 15"/>
          <p:cNvPicPr>
            <a:picLocks noChangeAspect="1"/>
          </p:cNvPicPr>
          <p:nvPr/>
        </p:nvPicPr>
        <p:blipFill rotWithShape="1">
          <a:blip r:embed="rId4"/>
          <a:srcRect l="33132" t="50636" r="50680" b="-1"/>
          <a:stretch/>
        </p:blipFill>
        <p:spPr>
          <a:xfrm>
            <a:off x="3055904" y="4541162"/>
            <a:ext cx="1148875" cy="1169828"/>
          </a:xfrm>
          <a:prstGeom prst="rect">
            <a:avLst/>
          </a:prstGeom>
        </p:spPr>
      </p:pic>
      <p:sp>
        <p:nvSpPr>
          <p:cNvPr id="12" name="TextBox 11"/>
          <p:cNvSpPr txBox="1"/>
          <p:nvPr/>
        </p:nvSpPr>
        <p:spPr>
          <a:xfrm>
            <a:off x="724582" y="842407"/>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18" name="TextBox 17"/>
          <p:cNvSpPr txBox="1"/>
          <p:nvPr/>
        </p:nvSpPr>
        <p:spPr>
          <a:xfrm>
            <a:off x="314300" y="2061263"/>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19" name="TextBox 18"/>
          <p:cNvSpPr txBox="1"/>
          <p:nvPr/>
        </p:nvSpPr>
        <p:spPr>
          <a:xfrm>
            <a:off x="1479838" y="2615875"/>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20" name="TextBox 19"/>
          <p:cNvSpPr txBox="1"/>
          <p:nvPr/>
        </p:nvSpPr>
        <p:spPr>
          <a:xfrm>
            <a:off x="1922978" y="1283023"/>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1" name="TextBox 20"/>
          <p:cNvSpPr txBox="1"/>
          <p:nvPr/>
        </p:nvSpPr>
        <p:spPr>
          <a:xfrm>
            <a:off x="2780945" y="2685212"/>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2" name="TextBox 21"/>
          <p:cNvSpPr txBox="1"/>
          <p:nvPr/>
        </p:nvSpPr>
        <p:spPr>
          <a:xfrm>
            <a:off x="1247603" y="3970828"/>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3" name="TextBox 22"/>
          <p:cNvSpPr txBox="1"/>
          <p:nvPr/>
        </p:nvSpPr>
        <p:spPr>
          <a:xfrm>
            <a:off x="3359646" y="1416232"/>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sp>
        <p:nvSpPr>
          <p:cNvPr id="24" name="TextBox 23"/>
          <p:cNvSpPr txBox="1"/>
          <p:nvPr/>
        </p:nvSpPr>
        <p:spPr>
          <a:xfrm>
            <a:off x="4308996" y="2755419"/>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sp>
        <p:nvSpPr>
          <p:cNvPr id="25" name="TextBox 24"/>
          <p:cNvSpPr txBox="1"/>
          <p:nvPr/>
        </p:nvSpPr>
        <p:spPr>
          <a:xfrm>
            <a:off x="3037484" y="4227443"/>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pic>
        <p:nvPicPr>
          <p:cNvPr id="13" name="Picture 12"/>
          <p:cNvPicPr>
            <a:picLocks noChangeAspect="1"/>
          </p:cNvPicPr>
          <p:nvPr/>
        </p:nvPicPr>
        <p:blipFill rotWithShape="1">
          <a:blip r:embed="rId5"/>
          <a:srcRect l="80132" t="486" b="65929"/>
          <a:stretch/>
        </p:blipFill>
        <p:spPr>
          <a:xfrm>
            <a:off x="7633338" y="4750652"/>
            <a:ext cx="1056868" cy="1109123"/>
          </a:xfrm>
          <a:prstGeom prst="rect">
            <a:avLst/>
          </a:prstGeom>
        </p:spPr>
      </p:pic>
      <p:pic>
        <p:nvPicPr>
          <p:cNvPr id="29" name="Picture 28"/>
          <p:cNvPicPr>
            <a:picLocks noChangeAspect="1"/>
          </p:cNvPicPr>
          <p:nvPr/>
        </p:nvPicPr>
        <p:blipFill rotWithShape="1">
          <a:blip r:embed="rId5"/>
          <a:srcRect l="39734" t="33471" r="40394" b="35157"/>
          <a:stretch/>
        </p:blipFill>
        <p:spPr>
          <a:xfrm>
            <a:off x="9545146" y="2943756"/>
            <a:ext cx="1136199" cy="1113625"/>
          </a:xfrm>
          <a:prstGeom prst="rect">
            <a:avLst/>
          </a:prstGeom>
        </p:spPr>
      </p:pic>
      <p:pic>
        <p:nvPicPr>
          <p:cNvPr id="14" name="Picture 13"/>
          <p:cNvPicPr>
            <a:picLocks noChangeAspect="1"/>
          </p:cNvPicPr>
          <p:nvPr/>
        </p:nvPicPr>
        <p:blipFill rotWithShape="1">
          <a:blip r:embed="rId6"/>
          <a:srcRect l="19942" t="1719" r="60416" b="52437"/>
          <a:stretch/>
        </p:blipFill>
        <p:spPr>
          <a:xfrm>
            <a:off x="8294394" y="2404603"/>
            <a:ext cx="1021573" cy="971584"/>
          </a:xfrm>
          <a:prstGeom prst="rect">
            <a:avLst/>
          </a:prstGeom>
        </p:spPr>
      </p:pic>
      <p:pic>
        <p:nvPicPr>
          <p:cNvPr id="31" name="Picture 30"/>
          <p:cNvPicPr>
            <a:picLocks noChangeAspect="1"/>
          </p:cNvPicPr>
          <p:nvPr/>
        </p:nvPicPr>
        <p:blipFill rotWithShape="1">
          <a:blip r:embed="rId6"/>
          <a:srcRect r="80157" b="51886"/>
          <a:stretch/>
        </p:blipFill>
        <p:spPr>
          <a:xfrm>
            <a:off x="8338725" y="3604754"/>
            <a:ext cx="1027436" cy="1015172"/>
          </a:xfrm>
          <a:prstGeom prst="rect">
            <a:avLst/>
          </a:prstGeom>
        </p:spPr>
      </p:pic>
      <p:pic>
        <p:nvPicPr>
          <p:cNvPr id="17" name="Picture 16"/>
          <p:cNvPicPr>
            <a:picLocks noChangeAspect="1"/>
          </p:cNvPicPr>
          <p:nvPr/>
        </p:nvPicPr>
        <p:blipFill rotWithShape="1">
          <a:blip r:embed="rId7"/>
          <a:srcRect l="35385" t="1" r="33346" b="70730"/>
          <a:stretch/>
        </p:blipFill>
        <p:spPr>
          <a:xfrm>
            <a:off x="6650250" y="2904655"/>
            <a:ext cx="1062132" cy="1004371"/>
          </a:xfrm>
          <a:prstGeom prst="rect">
            <a:avLst/>
          </a:prstGeom>
        </p:spPr>
      </p:pic>
      <p:pic>
        <p:nvPicPr>
          <p:cNvPr id="32" name="Picture 31"/>
          <p:cNvPicPr>
            <a:picLocks noChangeAspect="1"/>
          </p:cNvPicPr>
          <p:nvPr/>
        </p:nvPicPr>
        <p:blipFill rotWithShape="1">
          <a:blip r:embed="rId7"/>
          <a:srcRect l="33689" t="65490" r="33345" b="1873"/>
          <a:stretch/>
        </p:blipFill>
        <p:spPr>
          <a:xfrm>
            <a:off x="7080046" y="1307042"/>
            <a:ext cx="1106585" cy="1106797"/>
          </a:xfrm>
          <a:prstGeom prst="rect">
            <a:avLst/>
          </a:prstGeom>
        </p:spPr>
      </p:pic>
      <p:sp>
        <p:nvSpPr>
          <p:cNvPr id="35" name="TextBox 34"/>
          <p:cNvSpPr txBox="1"/>
          <p:nvPr/>
        </p:nvSpPr>
        <p:spPr>
          <a:xfrm>
            <a:off x="8221842" y="1547927"/>
            <a:ext cx="1299264"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dirty="0">
                <a:solidFill>
                  <a:srgbClr val="7030A0"/>
                </a:solidFill>
                <a:latin typeface="Calibri"/>
                <a:ea typeface="Calibri"/>
                <a:cs typeface="Calibri"/>
                <a:sym typeface="Calibri"/>
              </a:rPr>
              <a:t>cat, cat, </a:t>
            </a:r>
            <a:r>
              <a:rPr lang="en-US" sz="1867" dirty="0">
                <a:solidFill>
                  <a:srgbClr val="C00000"/>
                </a:solidFill>
                <a:latin typeface="Calibri"/>
                <a:ea typeface="Calibri"/>
                <a:cs typeface="Calibri"/>
                <a:sym typeface="Calibri"/>
              </a:rPr>
              <a:t>dog</a:t>
            </a:r>
          </a:p>
        </p:txBody>
      </p:sp>
      <p:sp>
        <p:nvSpPr>
          <p:cNvPr id="36" name="Rectangle 35"/>
          <p:cNvSpPr/>
          <p:nvPr/>
        </p:nvSpPr>
        <p:spPr>
          <a:xfrm>
            <a:off x="7045809" y="1631106"/>
            <a:ext cx="1140823" cy="492440"/>
          </a:xfrm>
          <a:prstGeom prst="rect">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grpSp>
        <p:nvGrpSpPr>
          <p:cNvPr id="39" name="Group 38"/>
          <p:cNvGrpSpPr/>
          <p:nvPr/>
        </p:nvGrpSpPr>
        <p:grpSpPr>
          <a:xfrm>
            <a:off x="1369870" y="1283023"/>
            <a:ext cx="9883424" cy="3583308"/>
            <a:chOff x="1027402" y="962267"/>
            <a:chExt cx="7412568" cy="2687481"/>
          </a:xfrm>
        </p:grpSpPr>
        <p:grpSp>
          <p:nvGrpSpPr>
            <p:cNvPr id="37" name="Group 36"/>
            <p:cNvGrpSpPr/>
            <p:nvPr/>
          </p:nvGrpSpPr>
          <p:grpSpPr>
            <a:xfrm>
              <a:off x="1027402" y="1059449"/>
              <a:ext cx="4282632" cy="2590299"/>
              <a:chOff x="1027402" y="1059449"/>
              <a:chExt cx="4282632" cy="2590299"/>
            </a:xfrm>
          </p:grpSpPr>
          <p:cxnSp>
            <p:nvCxnSpPr>
              <p:cNvPr id="8" name="Straight Arrow Connector 7"/>
              <p:cNvCxnSpPr>
                <a:stCxn id="32" idx="1"/>
              </p:cNvCxnSpPr>
              <p:nvPr/>
            </p:nvCxnSpPr>
            <p:spPr>
              <a:xfrm flipH="1" flipV="1">
                <a:off x="1144602" y="1059449"/>
                <a:ext cx="4165432" cy="335881"/>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3" name="Straight Arrow Connector 32"/>
              <p:cNvCxnSpPr>
                <a:endCxn id="2" idx="3"/>
              </p:cNvCxnSpPr>
              <p:nvPr/>
            </p:nvCxnSpPr>
            <p:spPr>
              <a:xfrm flipH="1">
                <a:off x="1027402" y="1412584"/>
                <a:ext cx="4282632" cy="771467"/>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4" name="Straight Arrow Connector 33"/>
              <p:cNvCxnSpPr>
                <a:endCxn id="10" idx="3"/>
              </p:cNvCxnSpPr>
              <p:nvPr/>
            </p:nvCxnSpPr>
            <p:spPr>
              <a:xfrm flipH="1">
                <a:off x="1823400" y="1420052"/>
                <a:ext cx="3460956" cy="2229696"/>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38" name="TextBox 37"/>
            <p:cNvSpPr txBox="1"/>
            <p:nvPr/>
          </p:nvSpPr>
          <p:spPr>
            <a:xfrm>
              <a:off x="8011008" y="962267"/>
              <a:ext cx="4289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k=3</a:t>
              </a:r>
              <a:endParaRPr lang="en-US" sz="2400" dirty="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27294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733">
                <a:solidFill>
                  <a:srgbClr val="FFFFFF"/>
                </a:solidFill>
              </a:rPr>
              <a:t>14</a:t>
            </a:fld>
            <a:endParaRPr sz="1733">
              <a:solidFill>
                <a:srgbClr val="FFFFFF"/>
              </a:solidFill>
            </a:endParaRPr>
          </a:p>
        </p:txBody>
      </p:sp>
      <p:pic>
        <p:nvPicPr>
          <p:cNvPr id="2" name="Picture 1"/>
          <p:cNvPicPr>
            <a:picLocks noChangeAspect="1"/>
          </p:cNvPicPr>
          <p:nvPr/>
        </p:nvPicPr>
        <p:blipFill rotWithShape="1">
          <a:blip r:embed="rId2"/>
          <a:srcRect l="66061" t="50119"/>
          <a:stretch/>
        </p:blipFill>
        <p:spPr>
          <a:xfrm>
            <a:off x="337685" y="2393364"/>
            <a:ext cx="1032184" cy="1037409"/>
          </a:xfrm>
          <a:prstGeom prst="rect">
            <a:avLst/>
          </a:prstGeom>
        </p:spPr>
      </p:pic>
      <p:pic>
        <p:nvPicPr>
          <p:cNvPr id="6" name="Picture 5"/>
          <p:cNvPicPr>
            <a:picLocks noChangeAspect="1"/>
          </p:cNvPicPr>
          <p:nvPr/>
        </p:nvPicPr>
        <p:blipFill rotWithShape="1">
          <a:blip r:embed="rId2"/>
          <a:srcRect r="67363" b="48929"/>
          <a:stretch/>
        </p:blipFill>
        <p:spPr>
          <a:xfrm>
            <a:off x="688330" y="1121166"/>
            <a:ext cx="992477" cy="1062053"/>
          </a:xfrm>
          <a:prstGeom prst="rect">
            <a:avLst/>
          </a:prstGeom>
        </p:spPr>
      </p:pic>
      <p:pic>
        <p:nvPicPr>
          <p:cNvPr id="7" name="Picture 6"/>
          <p:cNvPicPr>
            <a:picLocks noChangeAspect="1"/>
          </p:cNvPicPr>
          <p:nvPr/>
        </p:nvPicPr>
        <p:blipFill rotWithShape="1">
          <a:blip r:embed="rId2"/>
          <a:srcRect l="33154" t="1561" r="34073" b="50515"/>
          <a:stretch/>
        </p:blipFill>
        <p:spPr>
          <a:xfrm>
            <a:off x="1526136" y="2908775"/>
            <a:ext cx="996131" cy="996131"/>
          </a:xfrm>
          <a:prstGeom prst="rect">
            <a:avLst/>
          </a:prstGeom>
        </p:spPr>
      </p:pic>
      <p:cxnSp>
        <p:nvCxnSpPr>
          <p:cNvPr id="4" name="Straight Connector 3"/>
          <p:cNvCxnSpPr/>
          <p:nvPr/>
        </p:nvCxnSpPr>
        <p:spPr>
          <a:xfrm>
            <a:off x="5978357" y="1412599"/>
            <a:ext cx="0" cy="4298391"/>
          </a:xfrm>
          <a:prstGeom prst="line">
            <a:avLst/>
          </a:prstGeom>
          <a:noFill/>
          <a:ln w="25400" cap="flat">
            <a:solidFill>
              <a:srgbClr val="40404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5" name="Picture 4"/>
          <p:cNvPicPr>
            <a:picLocks noChangeAspect="1"/>
          </p:cNvPicPr>
          <p:nvPr/>
        </p:nvPicPr>
        <p:blipFill rotWithShape="1">
          <a:blip r:embed="rId3"/>
          <a:srcRect l="60395" t="-1053" r="20432" b="53376"/>
          <a:stretch/>
        </p:blipFill>
        <p:spPr>
          <a:xfrm>
            <a:off x="2846310" y="3031882"/>
            <a:ext cx="1054436" cy="1065197"/>
          </a:xfrm>
          <a:prstGeom prst="rect">
            <a:avLst/>
          </a:prstGeom>
        </p:spPr>
      </p:pic>
      <p:pic>
        <p:nvPicPr>
          <p:cNvPr id="9" name="Picture 8"/>
          <p:cNvPicPr>
            <a:picLocks noChangeAspect="1"/>
          </p:cNvPicPr>
          <p:nvPr/>
        </p:nvPicPr>
        <p:blipFill rotWithShape="1">
          <a:blip r:embed="rId3"/>
          <a:srcRect t="49474" r="81353"/>
          <a:stretch/>
        </p:blipFill>
        <p:spPr>
          <a:xfrm>
            <a:off x="1939485" y="1666370"/>
            <a:ext cx="983433" cy="1082540"/>
          </a:xfrm>
          <a:prstGeom prst="rect">
            <a:avLst/>
          </a:prstGeom>
        </p:spPr>
      </p:pic>
      <p:pic>
        <p:nvPicPr>
          <p:cNvPr id="10" name="Picture 9"/>
          <p:cNvPicPr>
            <a:picLocks noChangeAspect="1"/>
          </p:cNvPicPr>
          <p:nvPr/>
        </p:nvPicPr>
        <p:blipFill rotWithShape="1">
          <a:blip r:embed="rId3"/>
          <a:srcRect l="79868" t="49150"/>
          <a:stretch/>
        </p:blipFill>
        <p:spPr>
          <a:xfrm>
            <a:off x="1310192" y="4291172"/>
            <a:ext cx="1121009" cy="1150317"/>
          </a:xfrm>
          <a:prstGeom prst="rect">
            <a:avLst/>
          </a:prstGeom>
        </p:spPr>
      </p:pic>
      <p:pic>
        <p:nvPicPr>
          <p:cNvPr id="11" name="Picture 10"/>
          <p:cNvPicPr>
            <a:picLocks noChangeAspect="1"/>
          </p:cNvPicPr>
          <p:nvPr/>
        </p:nvPicPr>
        <p:blipFill rotWithShape="1">
          <a:blip r:embed="rId4"/>
          <a:srcRect l="50297" t="50927" r="33001" b="1980"/>
          <a:stretch/>
        </p:blipFill>
        <p:spPr>
          <a:xfrm>
            <a:off x="3359645" y="1794750"/>
            <a:ext cx="1065664" cy="1003388"/>
          </a:xfrm>
          <a:prstGeom prst="rect">
            <a:avLst/>
          </a:prstGeom>
        </p:spPr>
      </p:pic>
      <p:pic>
        <p:nvPicPr>
          <p:cNvPr id="15" name="Picture 14"/>
          <p:cNvPicPr>
            <a:picLocks noChangeAspect="1"/>
          </p:cNvPicPr>
          <p:nvPr/>
        </p:nvPicPr>
        <p:blipFill rotWithShape="1">
          <a:blip r:embed="rId4"/>
          <a:srcRect r="83750" b="51852"/>
          <a:stretch/>
        </p:blipFill>
        <p:spPr>
          <a:xfrm>
            <a:off x="4321778" y="3080716"/>
            <a:ext cx="1190497" cy="1177867"/>
          </a:xfrm>
          <a:prstGeom prst="rect">
            <a:avLst/>
          </a:prstGeom>
        </p:spPr>
      </p:pic>
      <p:pic>
        <p:nvPicPr>
          <p:cNvPr id="16" name="Picture 15"/>
          <p:cNvPicPr>
            <a:picLocks noChangeAspect="1"/>
          </p:cNvPicPr>
          <p:nvPr/>
        </p:nvPicPr>
        <p:blipFill rotWithShape="1">
          <a:blip r:embed="rId4"/>
          <a:srcRect l="33132" t="50636" r="50680" b="-1"/>
          <a:stretch/>
        </p:blipFill>
        <p:spPr>
          <a:xfrm>
            <a:off x="3055904" y="4541162"/>
            <a:ext cx="1148875" cy="1169828"/>
          </a:xfrm>
          <a:prstGeom prst="rect">
            <a:avLst/>
          </a:prstGeom>
        </p:spPr>
      </p:pic>
      <p:sp>
        <p:nvSpPr>
          <p:cNvPr id="12" name="TextBox 11"/>
          <p:cNvSpPr txBox="1"/>
          <p:nvPr/>
        </p:nvSpPr>
        <p:spPr>
          <a:xfrm>
            <a:off x="724582" y="842407"/>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18" name="TextBox 17"/>
          <p:cNvSpPr txBox="1"/>
          <p:nvPr/>
        </p:nvSpPr>
        <p:spPr>
          <a:xfrm>
            <a:off x="314300" y="2061263"/>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19" name="TextBox 18"/>
          <p:cNvSpPr txBox="1"/>
          <p:nvPr/>
        </p:nvSpPr>
        <p:spPr>
          <a:xfrm>
            <a:off x="1479838" y="2615875"/>
            <a:ext cx="415433"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7030A0"/>
                </a:solidFill>
                <a:latin typeface="Calibri"/>
                <a:ea typeface="Calibri"/>
                <a:cs typeface="Calibri"/>
                <a:sym typeface="Calibri"/>
              </a:rPr>
              <a:t>cat</a:t>
            </a:r>
          </a:p>
        </p:txBody>
      </p:sp>
      <p:sp>
        <p:nvSpPr>
          <p:cNvPr id="20" name="TextBox 19"/>
          <p:cNvSpPr txBox="1"/>
          <p:nvPr/>
        </p:nvSpPr>
        <p:spPr>
          <a:xfrm>
            <a:off x="1922978" y="1283023"/>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1" name="TextBox 20"/>
          <p:cNvSpPr txBox="1"/>
          <p:nvPr/>
        </p:nvSpPr>
        <p:spPr>
          <a:xfrm>
            <a:off x="2780945" y="2685212"/>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2" name="TextBox 21"/>
          <p:cNvSpPr txBox="1"/>
          <p:nvPr/>
        </p:nvSpPr>
        <p:spPr>
          <a:xfrm>
            <a:off x="1247603" y="3970828"/>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C00000"/>
                </a:solidFill>
                <a:latin typeface="Calibri"/>
                <a:ea typeface="Calibri"/>
                <a:cs typeface="Calibri"/>
                <a:sym typeface="Calibri"/>
              </a:rPr>
              <a:t>dog</a:t>
            </a:r>
          </a:p>
        </p:txBody>
      </p:sp>
      <p:sp>
        <p:nvSpPr>
          <p:cNvPr id="23" name="TextBox 22"/>
          <p:cNvSpPr txBox="1"/>
          <p:nvPr/>
        </p:nvSpPr>
        <p:spPr>
          <a:xfrm>
            <a:off x="3359646" y="1416232"/>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sp>
        <p:nvSpPr>
          <p:cNvPr id="24" name="TextBox 23"/>
          <p:cNvSpPr txBox="1"/>
          <p:nvPr/>
        </p:nvSpPr>
        <p:spPr>
          <a:xfrm>
            <a:off x="4308996" y="2755419"/>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sp>
        <p:nvSpPr>
          <p:cNvPr id="25" name="TextBox 24"/>
          <p:cNvSpPr txBox="1"/>
          <p:nvPr/>
        </p:nvSpPr>
        <p:spPr>
          <a:xfrm>
            <a:off x="3037484" y="4227443"/>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a:solidFill>
                  <a:srgbClr val="0070C0"/>
                </a:solidFill>
                <a:latin typeface="Calibri"/>
                <a:ea typeface="Calibri"/>
                <a:cs typeface="Calibri"/>
                <a:sym typeface="Calibri"/>
              </a:rPr>
              <a:t>bear</a:t>
            </a:r>
          </a:p>
        </p:txBody>
      </p:sp>
      <p:pic>
        <p:nvPicPr>
          <p:cNvPr id="13" name="Picture 12"/>
          <p:cNvPicPr>
            <a:picLocks noChangeAspect="1"/>
          </p:cNvPicPr>
          <p:nvPr/>
        </p:nvPicPr>
        <p:blipFill rotWithShape="1">
          <a:blip r:embed="rId5"/>
          <a:srcRect l="80132" t="486" b="65929"/>
          <a:stretch/>
        </p:blipFill>
        <p:spPr>
          <a:xfrm>
            <a:off x="7633338" y="4750652"/>
            <a:ext cx="1056868" cy="1109123"/>
          </a:xfrm>
          <a:prstGeom prst="rect">
            <a:avLst/>
          </a:prstGeom>
        </p:spPr>
      </p:pic>
      <p:pic>
        <p:nvPicPr>
          <p:cNvPr id="29" name="Picture 28"/>
          <p:cNvPicPr>
            <a:picLocks noChangeAspect="1"/>
          </p:cNvPicPr>
          <p:nvPr/>
        </p:nvPicPr>
        <p:blipFill rotWithShape="1">
          <a:blip r:embed="rId5"/>
          <a:srcRect l="39734" t="33471" r="40394" b="35157"/>
          <a:stretch/>
        </p:blipFill>
        <p:spPr>
          <a:xfrm>
            <a:off x="9545146" y="2943756"/>
            <a:ext cx="1136199" cy="1113625"/>
          </a:xfrm>
          <a:prstGeom prst="rect">
            <a:avLst/>
          </a:prstGeom>
        </p:spPr>
      </p:pic>
      <p:pic>
        <p:nvPicPr>
          <p:cNvPr id="14" name="Picture 13"/>
          <p:cNvPicPr>
            <a:picLocks noChangeAspect="1"/>
          </p:cNvPicPr>
          <p:nvPr/>
        </p:nvPicPr>
        <p:blipFill rotWithShape="1">
          <a:blip r:embed="rId6"/>
          <a:srcRect l="19942" t="1719" r="60416" b="52437"/>
          <a:stretch/>
        </p:blipFill>
        <p:spPr>
          <a:xfrm>
            <a:off x="8294394" y="2404603"/>
            <a:ext cx="1021573" cy="971584"/>
          </a:xfrm>
          <a:prstGeom prst="rect">
            <a:avLst/>
          </a:prstGeom>
        </p:spPr>
      </p:pic>
      <p:pic>
        <p:nvPicPr>
          <p:cNvPr id="31" name="Picture 30"/>
          <p:cNvPicPr>
            <a:picLocks noChangeAspect="1"/>
          </p:cNvPicPr>
          <p:nvPr/>
        </p:nvPicPr>
        <p:blipFill rotWithShape="1">
          <a:blip r:embed="rId6"/>
          <a:srcRect r="80157" b="51886"/>
          <a:stretch/>
        </p:blipFill>
        <p:spPr>
          <a:xfrm>
            <a:off x="8338725" y="3604754"/>
            <a:ext cx="1027436" cy="1015172"/>
          </a:xfrm>
          <a:prstGeom prst="rect">
            <a:avLst/>
          </a:prstGeom>
        </p:spPr>
      </p:pic>
      <p:pic>
        <p:nvPicPr>
          <p:cNvPr id="17" name="Picture 16"/>
          <p:cNvPicPr>
            <a:picLocks noChangeAspect="1"/>
          </p:cNvPicPr>
          <p:nvPr/>
        </p:nvPicPr>
        <p:blipFill rotWithShape="1">
          <a:blip r:embed="rId7"/>
          <a:srcRect l="35385" t="1" r="33346" b="70730"/>
          <a:stretch/>
        </p:blipFill>
        <p:spPr>
          <a:xfrm>
            <a:off x="6650250" y="2904655"/>
            <a:ext cx="1062132" cy="1004371"/>
          </a:xfrm>
          <a:prstGeom prst="rect">
            <a:avLst/>
          </a:prstGeom>
        </p:spPr>
      </p:pic>
      <p:pic>
        <p:nvPicPr>
          <p:cNvPr id="32" name="Picture 31"/>
          <p:cNvPicPr>
            <a:picLocks noChangeAspect="1"/>
          </p:cNvPicPr>
          <p:nvPr/>
        </p:nvPicPr>
        <p:blipFill rotWithShape="1">
          <a:blip r:embed="rId7"/>
          <a:srcRect l="33689" t="65490" r="33345" b="1873"/>
          <a:stretch/>
        </p:blipFill>
        <p:spPr>
          <a:xfrm>
            <a:off x="7080046" y="1307042"/>
            <a:ext cx="1106585" cy="1106797"/>
          </a:xfrm>
          <a:prstGeom prst="rect">
            <a:avLst/>
          </a:prstGeom>
        </p:spPr>
      </p:pic>
      <p:sp>
        <p:nvSpPr>
          <p:cNvPr id="35" name="TextBox 34"/>
          <p:cNvSpPr txBox="1"/>
          <p:nvPr/>
        </p:nvSpPr>
        <p:spPr>
          <a:xfrm>
            <a:off x="9487480" y="2485199"/>
            <a:ext cx="1503038"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dirty="0">
                <a:solidFill>
                  <a:srgbClr val="0070C0"/>
                </a:solidFill>
                <a:latin typeface="Calibri"/>
                <a:ea typeface="Calibri"/>
                <a:cs typeface="Calibri"/>
                <a:sym typeface="Calibri"/>
              </a:rPr>
              <a:t>bear</a:t>
            </a:r>
            <a:r>
              <a:rPr lang="en-US" sz="1867" dirty="0">
                <a:solidFill>
                  <a:srgbClr val="7030A0"/>
                </a:solidFill>
                <a:latin typeface="Calibri"/>
                <a:ea typeface="Calibri"/>
                <a:cs typeface="Calibri"/>
                <a:sym typeface="Calibri"/>
              </a:rPr>
              <a:t>, </a:t>
            </a:r>
            <a:r>
              <a:rPr lang="en-US" sz="1867" dirty="0">
                <a:solidFill>
                  <a:srgbClr val="C00000"/>
                </a:solidFill>
                <a:latin typeface="Calibri"/>
                <a:ea typeface="Calibri"/>
                <a:cs typeface="Calibri"/>
                <a:sym typeface="Calibri"/>
              </a:rPr>
              <a:t>dog, dog</a:t>
            </a:r>
          </a:p>
        </p:txBody>
      </p:sp>
      <p:grpSp>
        <p:nvGrpSpPr>
          <p:cNvPr id="39" name="Group 38"/>
          <p:cNvGrpSpPr/>
          <p:nvPr/>
        </p:nvGrpSpPr>
        <p:grpSpPr>
          <a:xfrm>
            <a:off x="2431201" y="1283023"/>
            <a:ext cx="8822093" cy="3583308"/>
            <a:chOff x="1823401" y="962267"/>
            <a:chExt cx="6616569" cy="2687481"/>
          </a:xfrm>
        </p:grpSpPr>
        <p:grpSp>
          <p:nvGrpSpPr>
            <p:cNvPr id="37" name="Group 36"/>
            <p:cNvGrpSpPr/>
            <p:nvPr/>
          </p:nvGrpSpPr>
          <p:grpSpPr>
            <a:xfrm>
              <a:off x="1823401" y="1722333"/>
              <a:ext cx="4375626" cy="1927415"/>
              <a:chOff x="1823401" y="1722333"/>
              <a:chExt cx="4375626" cy="1927415"/>
            </a:xfrm>
          </p:grpSpPr>
          <p:cxnSp>
            <p:nvCxnSpPr>
              <p:cNvPr id="8" name="Straight Arrow Connector 7"/>
              <p:cNvCxnSpPr>
                <a:stCxn id="40" idx="1"/>
                <a:endCxn id="11" idx="3"/>
              </p:cNvCxnSpPr>
              <p:nvPr/>
            </p:nvCxnSpPr>
            <p:spPr>
              <a:xfrm flipH="1" flipV="1">
                <a:off x="3318982" y="1722333"/>
                <a:ext cx="2880045" cy="478437"/>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3" name="Straight Arrow Connector 32"/>
              <p:cNvCxnSpPr>
                <a:stCxn id="40" idx="1"/>
                <a:endCxn id="5" idx="3"/>
              </p:cNvCxnSpPr>
              <p:nvPr/>
            </p:nvCxnSpPr>
            <p:spPr>
              <a:xfrm flipH="1">
                <a:off x="2925559" y="2200770"/>
                <a:ext cx="3273468" cy="472591"/>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34" name="Straight Arrow Connector 33"/>
              <p:cNvCxnSpPr>
                <a:stCxn id="40" idx="1"/>
                <a:endCxn id="10" idx="3"/>
              </p:cNvCxnSpPr>
              <p:nvPr/>
            </p:nvCxnSpPr>
            <p:spPr>
              <a:xfrm flipH="1">
                <a:off x="1823401" y="2200770"/>
                <a:ext cx="4375626" cy="1448978"/>
              </a:xfrm>
              <a:prstGeom prst="straightConnector1">
                <a:avLst/>
              </a:prstGeom>
              <a:noFill/>
              <a:ln w="28575" cap="flat">
                <a:solidFill>
                  <a:srgbClr val="FF0000"/>
                </a:solidFill>
                <a:prstDash val="solid"/>
                <a:bevel/>
                <a:tailEnd type="triangle"/>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grpSp>
        <p:sp>
          <p:nvSpPr>
            <p:cNvPr id="38" name="TextBox 37"/>
            <p:cNvSpPr txBox="1"/>
            <p:nvPr/>
          </p:nvSpPr>
          <p:spPr>
            <a:xfrm>
              <a:off x="8011008" y="962267"/>
              <a:ext cx="4289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k=3</a:t>
              </a:r>
              <a:endParaRPr lang="en-US" sz="2400" dirty="0">
                <a:solidFill>
                  <a:srgbClr val="000000"/>
                </a:solidFill>
                <a:latin typeface="Calibri"/>
                <a:ea typeface="Calibri"/>
                <a:cs typeface="Calibri"/>
                <a:sym typeface="Calibri"/>
              </a:endParaRPr>
            </a:p>
          </p:txBody>
        </p:sp>
      </p:grpSp>
      <p:sp>
        <p:nvSpPr>
          <p:cNvPr id="40" name="Rectangle 39"/>
          <p:cNvSpPr/>
          <p:nvPr/>
        </p:nvSpPr>
        <p:spPr>
          <a:xfrm>
            <a:off x="8265370" y="2688140"/>
            <a:ext cx="1140823" cy="492440"/>
          </a:xfrm>
          <a:prstGeom prst="rect">
            <a:avLst/>
          </a:prstGeom>
          <a:noFill/>
          <a:ln w="25400" cap="flat">
            <a:solidFill>
              <a:srgbClr val="FF0000"/>
            </a:solid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3" name="Title 2">
            <a:extLst>
              <a:ext uri="{FF2B5EF4-FFF2-40B4-BE49-F238E27FC236}">
                <a16:creationId xmlns:a16="http://schemas.microsoft.com/office/drawing/2014/main" id="{5F562763-6454-A946-A7A9-C400C7282F20}"/>
              </a:ext>
            </a:extLst>
          </p:cNvPr>
          <p:cNvSpPr txBox="1">
            <a:spLocks/>
          </p:cNvSpPr>
          <p:nvPr/>
        </p:nvSpPr>
        <p:spPr>
          <a:xfrm>
            <a:off x="838200" y="181595"/>
            <a:ext cx="10515600" cy="826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a:t>Supervised Learning – k-Nearest Neighbors</a:t>
            </a:r>
            <a:endParaRPr lang="en-US" dirty="0"/>
          </a:p>
        </p:txBody>
      </p:sp>
    </p:spTree>
    <p:extLst>
      <p:ext uri="{BB962C8B-B14F-4D97-AF65-F5344CB8AC3E}">
        <p14:creationId xmlns:p14="http://schemas.microsoft.com/office/powerpoint/2010/main" val="354816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97F3C3-7C47-5245-9ED3-71A07BEBAE0D}"/>
              </a:ext>
            </a:extLst>
          </p:cNvPr>
          <p:cNvSpPr>
            <a:spLocks noGrp="1"/>
          </p:cNvSpPr>
          <p:nvPr>
            <p:ph type="title"/>
          </p:nvPr>
        </p:nvSpPr>
        <p:spPr/>
        <p:txBody>
          <a:bodyPr/>
          <a:lstStyle/>
          <a:p>
            <a:r>
              <a:rPr lang="en-US" dirty="0"/>
              <a:t>ML Classifier / Regression models</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 / Linear regression</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15</a:t>
            </a:fld>
            <a:endParaRPr lang="en-US" dirty="0"/>
          </a:p>
        </p:txBody>
      </p:sp>
      <p:sp>
        <p:nvSpPr>
          <p:cNvPr id="9" name="Rectangle 8">
            <a:extLst>
              <a:ext uri="{FF2B5EF4-FFF2-40B4-BE49-F238E27FC236}">
                <a16:creationId xmlns:a16="http://schemas.microsoft.com/office/drawing/2014/main" id="{7DEE00C9-A5DF-F842-B2DA-F360CCBA9E94}"/>
              </a:ext>
            </a:extLst>
          </p:cNvPr>
          <p:cNvSpPr/>
          <p:nvPr/>
        </p:nvSpPr>
        <p:spPr>
          <a:xfrm>
            <a:off x="3643366" y="1824804"/>
            <a:ext cx="2566516"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713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2" y="3036267"/>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2" y="3036267"/>
                <a:ext cx="762453" cy="556306"/>
              </a:xfrm>
              <a:prstGeom prst="rect">
                <a:avLst/>
              </a:prstGeom>
              <a:blipFill>
                <a:blip r:embed="rId7"/>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70" y="3036267"/>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70" y="3036267"/>
                <a:ext cx="762453" cy="553485"/>
              </a:xfrm>
              <a:prstGeom prst="rect">
                <a:avLst/>
              </a:prstGeom>
              <a:blipFill>
                <a:blip r:embed="rId8"/>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2" y="3656518"/>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2" y="3656518"/>
                <a:ext cx="762453" cy="556306"/>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70" y="3656518"/>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70" y="3656518"/>
                <a:ext cx="762453" cy="553485"/>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2" y="4292850"/>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2" y="4292850"/>
                <a:ext cx="762453" cy="556306"/>
              </a:xfrm>
              <a:prstGeom prst="rect">
                <a:avLst/>
              </a:prstGeom>
              <a:blipFill>
                <a:blip r:embed="rId21"/>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70" y="4292850"/>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70" y="4292850"/>
                <a:ext cx="762453" cy="553485"/>
              </a:xfrm>
              <a:prstGeom prst="rect">
                <a:avLst/>
              </a:prstGeom>
              <a:blipFill>
                <a:blip r:embed="rId22"/>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2" y="4932332"/>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2" y="4932332"/>
                <a:ext cx="762453" cy="556306"/>
              </a:xfrm>
              <a:prstGeom prst="rect">
                <a:avLst/>
              </a:prstGeom>
              <a:blipFill>
                <a:blip r:embed="rId28"/>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3"/>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3"/>
                <a:ext cx="762453" cy="553485"/>
              </a:xfrm>
              <a:prstGeom prst="rect">
                <a:avLst/>
              </a:prstGeom>
              <a:blipFill>
                <a:blip r:embed="rId29"/>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2" y="5564164"/>
                <a:ext cx="762453" cy="556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6</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2" y="5564164"/>
                <a:ext cx="762453" cy="556306"/>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70" y="5564165"/>
                <a:ext cx="762453" cy="553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7</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70" y="5564165"/>
                <a:ext cx="762453" cy="553485"/>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39"/>
            <a:chOff x="1618488" y="1308810"/>
            <a:chExt cx="4705710" cy="3354629"/>
          </a:xfrm>
        </p:grpSpPr>
        <p:sp>
          <p:nvSpPr>
            <p:cNvPr id="11" name="Rectangle 10"/>
            <p:cNvSpPr/>
            <p:nvPr/>
          </p:nvSpPr>
          <p:spPr>
            <a:xfrm>
              <a:off x="1618488" y="1783079"/>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dirty="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39"/>
            <a:chOff x="6423074" y="1308810"/>
            <a:chExt cx="2263726" cy="3354629"/>
          </a:xfrm>
        </p:grpSpPr>
        <p:sp>
          <p:nvSpPr>
            <p:cNvPr id="64" name="Rectangle 63"/>
            <p:cNvSpPr/>
            <p:nvPr/>
          </p:nvSpPr>
          <p:spPr>
            <a:xfrm>
              <a:off x="6423074" y="1783079"/>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Tree>
    <p:extLst>
      <p:ext uri="{BB962C8B-B14F-4D97-AF65-F5344CB8AC3E}">
        <p14:creationId xmlns:p14="http://schemas.microsoft.com/office/powerpoint/2010/main" val="6996594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sp>
        <p:nvSpPr>
          <p:cNvPr id="63" name="TextBox 62"/>
          <p:cNvSpPr txBox="1"/>
          <p:nvPr/>
        </p:nvSpPr>
        <p:spPr>
          <a:xfrm>
            <a:off x="4054107" y="1745080"/>
            <a:ext cx="2843241"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sp>
        <p:nvSpPr>
          <p:cNvPr id="65" name="TextBox 64"/>
          <p:cNvSpPr txBox="1"/>
          <p:nvPr/>
        </p:nvSpPr>
        <p:spPr>
          <a:xfrm>
            <a:off x="8739159" y="1745080"/>
            <a:ext cx="2843241"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sp>
        <p:nvSpPr>
          <p:cNvPr id="52" name="Rectangle 51">
            <a:extLst>
              <a:ext uri="{FF2B5EF4-FFF2-40B4-BE49-F238E27FC236}">
                <a16:creationId xmlns:a16="http://schemas.microsoft.com/office/drawing/2014/main" id="{55E1E6A1-6475-4A4C-827F-09FD2F09D272}"/>
              </a:ext>
            </a:extLst>
          </p:cNvPr>
          <p:cNvSpPr/>
          <p:nvPr/>
        </p:nvSpPr>
        <p:spPr>
          <a:xfrm>
            <a:off x="2157984" y="2377439"/>
            <a:ext cx="6274280" cy="384048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dirty="0">
              <a:solidFill>
                <a:srgbClr val="000000"/>
              </a:solidFill>
              <a:latin typeface="Calibri"/>
              <a:ea typeface="Calibri"/>
              <a:cs typeface="Calibri"/>
              <a:sym typeface="Calibri"/>
            </a:endParaRPr>
          </a:p>
        </p:txBody>
      </p:sp>
      <p:sp>
        <p:nvSpPr>
          <p:cNvPr id="53" name="Rectangle 52">
            <a:extLst>
              <a:ext uri="{FF2B5EF4-FFF2-40B4-BE49-F238E27FC236}">
                <a16:creationId xmlns:a16="http://schemas.microsoft.com/office/drawing/2014/main" id="{8236068A-A733-214C-8965-35F038676917}"/>
              </a:ext>
            </a:extLst>
          </p:cNvPr>
          <p:cNvSpPr/>
          <p:nvPr/>
        </p:nvSpPr>
        <p:spPr>
          <a:xfrm>
            <a:off x="8564099" y="2377439"/>
            <a:ext cx="2817181" cy="384048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0507198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40"/>
            <a:chOff x="1618488" y="1308810"/>
            <a:chExt cx="4705710" cy="3354630"/>
          </a:xfrm>
        </p:grpSpPr>
        <p:sp>
          <p:nvSpPr>
            <p:cNvPr id="11" name="Rectangle 10"/>
            <p:cNvSpPr/>
            <p:nvPr/>
          </p:nvSpPr>
          <p:spPr>
            <a:xfrm>
              <a:off x="1618488" y="1783080"/>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40"/>
            <a:chOff x="6423074" y="1308810"/>
            <a:chExt cx="2263726" cy="3354630"/>
          </a:xfrm>
        </p:grpSpPr>
        <p:sp>
          <p:nvSpPr>
            <p:cNvPr id="64" name="Rectangle 63"/>
            <p:cNvSpPr/>
            <p:nvPr/>
          </p:nvSpPr>
          <p:spPr>
            <a:xfrm>
              <a:off x="6423074" y="1783080"/>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
        <p:nvSpPr>
          <p:cNvPr id="52" name="Rectangle 51"/>
          <p:cNvSpPr/>
          <p:nvPr/>
        </p:nvSpPr>
        <p:spPr>
          <a:xfrm>
            <a:off x="1938528" y="3017520"/>
            <a:ext cx="9643872" cy="182880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53" name="TextBox 52"/>
          <p:cNvSpPr txBox="1"/>
          <p:nvPr/>
        </p:nvSpPr>
        <p:spPr>
          <a:xfrm>
            <a:off x="538303" y="5085796"/>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test</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
        <p:nvSpPr>
          <p:cNvPr id="55" name="Rectangle 54"/>
          <p:cNvSpPr/>
          <p:nvPr/>
        </p:nvSpPr>
        <p:spPr>
          <a:xfrm>
            <a:off x="1938529" y="4937760"/>
            <a:ext cx="9643871" cy="118872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6" name="TextBox 65"/>
          <p:cNvSpPr txBox="1"/>
          <p:nvPr/>
        </p:nvSpPr>
        <p:spPr>
          <a:xfrm>
            <a:off x="542691" y="3621935"/>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training</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Tree>
    <p:extLst>
      <p:ext uri="{BB962C8B-B14F-4D97-AF65-F5344CB8AC3E}">
        <p14:creationId xmlns:p14="http://schemas.microsoft.com/office/powerpoint/2010/main" val="37078247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5B4F186-0A96-A94B-BEB9-B0A866E2A2B2}"/>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About the class</a:t>
            </a:r>
          </a:p>
        </p:txBody>
      </p:sp>
      <p:sp>
        <p:nvSpPr>
          <p:cNvPr id="3" name="Content Placeholder 2">
            <a:extLst>
              <a:ext uri="{FF2B5EF4-FFF2-40B4-BE49-F238E27FC236}">
                <a16:creationId xmlns:a16="http://schemas.microsoft.com/office/drawing/2014/main" id="{C70CE99F-5901-5E48-82A1-D1BFCC76A7B0}"/>
              </a:ext>
            </a:extLst>
          </p:cNvPr>
          <p:cNvSpPr>
            <a:spLocks noGrp="1"/>
          </p:cNvSpPr>
          <p:nvPr>
            <p:ph idx="1"/>
          </p:nvPr>
        </p:nvSpPr>
        <p:spPr>
          <a:xfrm>
            <a:off x="5506497" y="804672"/>
            <a:ext cx="5886927" cy="5230368"/>
          </a:xfrm>
        </p:spPr>
        <p:txBody>
          <a:bodyPr anchor="ctr">
            <a:normAutofit/>
          </a:bodyPr>
          <a:lstStyle/>
          <a:p>
            <a:r>
              <a:rPr lang="en-US" sz="1800">
                <a:solidFill>
                  <a:schemeClr val="tx2"/>
                </a:solidFill>
              </a:rPr>
              <a:t>COMP 646: Deep Learning for Vision and Language</a:t>
            </a:r>
          </a:p>
          <a:p>
            <a:r>
              <a:rPr lang="en-US" sz="1800">
                <a:solidFill>
                  <a:schemeClr val="tx2"/>
                </a:solidFill>
              </a:rPr>
              <a:t>Instructor: </a:t>
            </a:r>
            <a:r>
              <a:rPr lang="en-US" sz="1800" b="1">
                <a:solidFill>
                  <a:schemeClr val="tx2"/>
                </a:solidFill>
              </a:rPr>
              <a:t>Vicente</a:t>
            </a:r>
            <a:r>
              <a:rPr lang="en-US" sz="1800">
                <a:solidFill>
                  <a:schemeClr val="tx2"/>
                </a:solidFill>
              </a:rPr>
              <a:t> Ordóñez (Vicente Ordóñez Román)</a:t>
            </a:r>
          </a:p>
          <a:p>
            <a:r>
              <a:rPr lang="en-US" sz="1800">
                <a:solidFill>
                  <a:schemeClr val="tx2"/>
                </a:solidFill>
              </a:rPr>
              <a:t>Website: </a:t>
            </a:r>
            <a:r>
              <a:rPr lang="en-US" sz="1800">
                <a:solidFill>
                  <a:schemeClr val="tx2"/>
                </a:solidFill>
                <a:hlinkClick r:id="rId2"/>
              </a:rPr>
              <a:t>https://www.cs.rice.edu/~vo9/deep-vislang</a:t>
            </a:r>
            <a:endParaRPr lang="en-US" sz="1800">
              <a:solidFill>
                <a:schemeClr val="tx2"/>
              </a:solidFill>
            </a:endParaRPr>
          </a:p>
          <a:p>
            <a:r>
              <a:rPr lang="en-US" sz="1800">
                <a:solidFill>
                  <a:schemeClr val="tx2"/>
                </a:solidFill>
              </a:rPr>
              <a:t>Location: Zoom – Rice Canvas has the links </a:t>
            </a:r>
            <a:r>
              <a:rPr lang="en-US" sz="1800" b="1">
                <a:solidFill>
                  <a:schemeClr val="tx2"/>
                </a:solidFill>
              </a:rPr>
              <a:t>OR</a:t>
            </a:r>
            <a:br>
              <a:rPr lang="en-US" sz="1800">
                <a:solidFill>
                  <a:schemeClr val="tx2"/>
                </a:solidFill>
              </a:rPr>
            </a:br>
            <a:r>
              <a:rPr lang="en-US" sz="1800">
                <a:solidFill>
                  <a:schemeClr val="tx2"/>
                </a:solidFill>
              </a:rPr>
              <a:t>                 Duncan Hall 1070</a:t>
            </a:r>
          </a:p>
          <a:p>
            <a:r>
              <a:rPr lang="en-US" sz="1800">
                <a:solidFill>
                  <a:schemeClr val="tx2"/>
                </a:solidFill>
              </a:rPr>
              <a:t>Times: Mondays, Wednesdays, and Fridays </a:t>
            </a:r>
            <a:br>
              <a:rPr lang="en-US" sz="1800">
                <a:solidFill>
                  <a:schemeClr val="tx2"/>
                </a:solidFill>
              </a:rPr>
            </a:br>
            <a:r>
              <a:rPr lang="en-US" sz="1800">
                <a:solidFill>
                  <a:schemeClr val="tx2"/>
                </a:solidFill>
              </a:rPr>
              <a:t>             from 1pm to 1:50pm Central Time</a:t>
            </a:r>
          </a:p>
          <a:p>
            <a:r>
              <a:rPr lang="en-US" sz="1800">
                <a:solidFill>
                  <a:schemeClr val="tx2"/>
                </a:solidFill>
              </a:rPr>
              <a:t>Office Hours: TBD</a:t>
            </a:r>
          </a:p>
          <a:p>
            <a:r>
              <a:rPr lang="en-US" sz="1800">
                <a:solidFill>
                  <a:schemeClr val="tx2"/>
                </a:solidFill>
              </a:rPr>
              <a:t>Teaching Assistants: TBD</a:t>
            </a:r>
          </a:p>
          <a:p>
            <a:r>
              <a:rPr lang="en-US" sz="1800">
                <a:solidFill>
                  <a:schemeClr val="tx2"/>
                </a:solidFill>
              </a:rPr>
              <a:t>Discussion Forum: Rice Canvas</a:t>
            </a:r>
          </a:p>
        </p:txBody>
      </p:sp>
      <p:sp>
        <p:nvSpPr>
          <p:cNvPr id="4" name="Slide Number Placeholder 3">
            <a:extLst>
              <a:ext uri="{FF2B5EF4-FFF2-40B4-BE49-F238E27FC236}">
                <a16:creationId xmlns:a16="http://schemas.microsoft.com/office/drawing/2014/main" id="{5425129B-48F5-1E44-A1EF-324E02AE1F3B}"/>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3315DE8-E84B-A141-B26C-CDB1CE99E005}" type="slidenum">
              <a:rPr kumimoji="0" lang="en-US" sz="1200" b="0" i="0" u="none" strike="noStrike" kern="1200" cap="none" spc="0" normalizeH="0" baseline="0" noProof="0" smtClean="0">
                <a:ln>
                  <a:noFill/>
                </a:ln>
                <a:solidFill>
                  <a:srgbClr val="4472C4">
                    <a:lumMod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18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mc:AlternateContent xmlns:mc="http://schemas.openxmlformats.org/markup-compatibility/2006">
        <mc:Choice xmlns:a14="http://schemas.microsoft.com/office/drawing/2010/main" Requires="a14">
          <p:sp>
            <p:nvSpPr>
              <p:cNvPr id="30" name="TextBox 29"/>
              <p:cNvSpPr txBox="1"/>
              <p:nvPr/>
            </p:nvSpPr>
            <p:spPr>
              <a:xfrm>
                <a:off x="4919193" y="2760605"/>
                <a:ext cx="143629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p:sp>
            <p:nvSpPr>
              <p:cNvPr id="30" name="TextBox 29"/>
              <p:cNvSpPr txBox="1">
                <a:spLocks noRot="1" noChangeAspect="1" noMove="1" noResize="1" noEditPoints="1" noAdjustHandles="1" noChangeArrowheads="1" noChangeShapeType="1" noTextEdit="1"/>
              </p:cNvSpPr>
              <p:nvPr/>
            </p:nvSpPr>
            <p:spPr>
              <a:xfrm>
                <a:off x="4919193" y="2760605"/>
                <a:ext cx="1436291" cy="410433"/>
              </a:xfrm>
              <a:prstGeom prst="rect">
                <a:avLst/>
              </a:prstGeom>
              <a:blipFill>
                <a:blip r:embed="rId3"/>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4570425" y="1263001"/>
                <a:ext cx="1871730"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p:sp>
            <p:nvSpPr>
              <p:cNvPr id="32" name="TextBox 31"/>
              <p:cNvSpPr txBox="1">
                <a:spLocks noRot="1" noChangeAspect="1" noMove="1" noResize="1" noEditPoints="1" noAdjustHandles="1" noChangeArrowheads="1" noChangeShapeType="1" noTextEdit="1"/>
              </p:cNvSpPr>
              <p:nvPr/>
            </p:nvSpPr>
            <p:spPr>
              <a:xfrm>
                <a:off x="4570425" y="1263001"/>
                <a:ext cx="1871730" cy="995657"/>
              </a:xfrm>
              <a:prstGeom prst="rect">
                <a:avLst/>
              </a:prstGeom>
              <a:blipFill>
                <a:blip r:embed="rId4"/>
                <a:stretch>
                  <a:fillRect l="-34459" t="-150000" r="-7432"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5"/>
                <a:stretch>
                  <a:fillRect l="-2899" r="-4348" b="-3235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6"/>
                <a:stretch>
                  <a:fillRect l="-2165" t="-6061" r="-3896" b="-36364"/>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ectangle 35"/>
              <p:cNvSpPr/>
              <p:nvPr/>
            </p:nvSpPr>
            <p:spPr>
              <a:xfrm>
                <a:off x="4706343" y="3855346"/>
                <a:ext cx="3795141" cy="1262525"/>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r>
                            <a:rPr lang="en-US" sz="2667" i="1">
                              <a:solidFill>
                                <a:srgbClr val="000000"/>
                              </a:solidFill>
                              <a:latin typeface="Cambria Math" charset="0"/>
                            </a:rPr>
                            <m:t>𝑙</m:t>
                          </m:r>
                          <m:r>
                            <a:rPr lang="en-US" sz="2667" i="1">
                              <a:solidFill>
                                <a:srgbClr val="000000"/>
                              </a:solidFill>
                              <a:latin typeface="Cambria Math" charset="0"/>
                            </a:rPr>
                            <m:t>(</m:t>
                          </m:r>
                          <m:sSup>
                            <m:sSupPr>
                              <m:ctrlPr>
                                <a:rPr lang="en-US" sz="2667" i="1">
                                  <a:solidFill>
                                    <a:srgbClr val="000000"/>
                                  </a:solidFill>
                                  <a:latin typeface="Cambria Math" panose="02040503050406030204" pitchFamily="18" charset="0"/>
                                </a:rPr>
                              </m:ctrlPr>
                            </m:sSup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p>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r>
                                <a:rPr lang="en-US" sz="2667" b="0"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p>
                          <m:r>
                            <a:rPr lang="en-US" sz="2667" i="1">
                              <a:solidFill>
                                <a:srgbClr val="000000"/>
                              </a:solidFill>
                              <a:latin typeface="Cambria Math" charset="0"/>
                            </a:rPr>
                            <m:t>)</m:t>
                          </m:r>
                        </m:e>
                      </m:nary>
                    </m:oMath>
                  </m:oMathPara>
                </a14:m>
                <a:endParaRPr lang="en-US" sz="2667" dirty="0">
                  <a:solidFill>
                    <a:srgbClr val="000000"/>
                  </a:solidFill>
                </a:endParaRPr>
              </a:p>
            </p:txBody>
          </p:sp>
        </mc:Choice>
        <mc:Fallback>
          <p:sp>
            <p:nvSpPr>
              <p:cNvPr id="36" name="Rectangle 35"/>
              <p:cNvSpPr>
                <a:spLocks noRot="1" noChangeAspect="1" noMove="1" noResize="1" noEditPoints="1" noAdjustHandles="1" noChangeArrowheads="1" noChangeShapeType="1" noTextEdit="1"/>
              </p:cNvSpPr>
              <p:nvPr/>
            </p:nvSpPr>
            <p:spPr>
              <a:xfrm>
                <a:off x="4706343" y="3855346"/>
                <a:ext cx="3795141" cy="1262525"/>
              </a:xfrm>
              <a:prstGeom prst="rect">
                <a:avLst/>
              </a:prstGeom>
              <a:blipFill>
                <a:blip r:embed="rId7"/>
                <a:stretch>
                  <a:fillRect t="-100990" r="-333" b="-160396"/>
                </a:stretch>
              </a:blipFill>
            </p:spPr>
            <p:txBody>
              <a:bodyPr/>
              <a:lstStyle/>
              <a:p>
                <a:r>
                  <a:rPr lang="en-US">
                    <a:noFill/>
                  </a:rPr>
                  <a:t> </a:t>
                </a:r>
              </a:p>
            </p:txBody>
          </p:sp>
        </mc:Fallback>
      </mc:AlternateContent>
      <p:grpSp>
        <p:nvGrpSpPr>
          <p:cNvPr id="40" name="Group 39"/>
          <p:cNvGrpSpPr/>
          <p:nvPr/>
        </p:nvGrpSpPr>
        <p:grpSpPr>
          <a:xfrm>
            <a:off x="3695719" y="1280160"/>
            <a:ext cx="6724055" cy="2011680"/>
            <a:chOff x="2771789" y="960119"/>
            <a:chExt cx="5043041" cy="1508760"/>
          </a:xfrm>
        </p:grpSpPr>
        <p:sp>
          <p:nvSpPr>
            <p:cNvPr id="37" name="Rectangle 36"/>
            <p:cNvSpPr/>
            <p:nvPr/>
          </p:nvSpPr>
          <p:spPr>
            <a:xfrm>
              <a:off x="2771789" y="960119"/>
              <a:ext cx="3574147" cy="15087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38" name="TextBox 37"/>
            <p:cNvSpPr txBox="1"/>
            <p:nvPr/>
          </p:nvSpPr>
          <p:spPr>
            <a:xfrm>
              <a:off x="6708423" y="1232522"/>
              <a:ext cx="1106407"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Prediction,</a:t>
              </a:r>
            </a:p>
            <a:p>
              <a:pPr defTabSz="609585" latinLnBrk="1" hangingPunct="0"/>
              <a:r>
                <a:rPr lang="en-US" sz="2400" dirty="0">
                  <a:solidFill>
                    <a:srgbClr val="FF0000"/>
                  </a:solidFill>
                </a:rPr>
                <a:t>Inference,</a:t>
              </a:r>
            </a:p>
            <a:p>
              <a:pPr defTabSz="609585" latinLnBrk="1" hangingPunct="0"/>
              <a:r>
                <a:rPr lang="en-US" sz="2400" dirty="0">
                  <a:solidFill>
                    <a:srgbClr val="FF0000"/>
                  </a:solidFill>
                  <a:latin typeface="Calibri"/>
                  <a:ea typeface="Calibri"/>
                  <a:cs typeface="Calibri"/>
                  <a:sym typeface="Calibri"/>
                </a:rPr>
                <a:t>Testing</a:t>
              </a:r>
            </a:p>
          </p:txBody>
        </p:sp>
      </p:grpSp>
      <p:grpSp>
        <p:nvGrpSpPr>
          <p:cNvPr id="43" name="Group 42"/>
          <p:cNvGrpSpPr/>
          <p:nvPr/>
        </p:nvGrpSpPr>
        <p:grpSpPr>
          <a:xfrm>
            <a:off x="1097280" y="3749040"/>
            <a:ext cx="10474435" cy="2468880"/>
            <a:chOff x="822960" y="2811780"/>
            <a:chExt cx="7855826" cy="1851660"/>
          </a:xfrm>
        </p:grpSpPr>
        <p:sp>
          <p:nvSpPr>
            <p:cNvPr id="41" name="Rectangle 40"/>
            <p:cNvSpPr/>
            <p:nvPr/>
          </p:nvSpPr>
          <p:spPr>
            <a:xfrm>
              <a:off x="822960" y="2811780"/>
              <a:ext cx="6235402"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Tree>
    <p:extLst>
      <p:ext uri="{BB962C8B-B14F-4D97-AF65-F5344CB8AC3E}">
        <p14:creationId xmlns:p14="http://schemas.microsoft.com/office/powerpoint/2010/main" val="13085235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mc:AlternateContent xmlns:mc="http://schemas.openxmlformats.org/markup-compatibility/2006">
        <mc:Choice xmlns:a14="http://schemas.microsoft.com/office/drawing/2010/main" Requires="a14">
          <p:sp>
            <p:nvSpPr>
              <p:cNvPr id="30" name="TextBox 29"/>
              <p:cNvSpPr txBox="1"/>
              <p:nvPr/>
            </p:nvSpPr>
            <p:spPr>
              <a:xfrm>
                <a:off x="4919193" y="2760605"/>
                <a:ext cx="1433789"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p:sp>
            <p:nvSpPr>
              <p:cNvPr id="30" name="TextBox 29"/>
              <p:cNvSpPr txBox="1">
                <a:spLocks noRot="1" noChangeAspect="1" noMove="1" noResize="1" noEditPoints="1" noAdjustHandles="1" noChangeArrowheads="1" noChangeShapeType="1" noTextEdit="1"/>
              </p:cNvSpPr>
              <p:nvPr/>
            </p:nvSpPr>
            <p:spPr>
              <a:xfrm>
                <a:off x="4919193" y="2760605"/>
                <a:ext cx="1433789" cy="410433"/>
              </a:xfrm>
              <a:prstGeom prst="rect">
                <a:avLst/>
              </a:prstGeom>
              <a:blipFill>
                <a:blip r:embed="rId3"/>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4570425" y="1263001"/>
                <a:ext cx="2092624"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𝑖</m:t>
                              </m:r>
                              <m:r>
                                <a:rPr lang="en-US" sz="2667" b="0" i="1">
                                  <a:solidFill>
                                    <a:srgbClr val="000000"/>
                                  </a:solidFill>
                                  <a:latin typeface="Cambria Math" panose="02040503050406030204" pitchFamily="18" charset="0"/>
                                  <a:ea typeface="Calibri"/>
                                  <a:cs typeface="Calibri"/>
                                  <a:sym typeface="Calibri"/>
                                </a:rPr>
                                <m:t>𝑗</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p:sp>
            <p:nvSpPr>
              <p:cNvPr id="32" name="TextBox 31"/>
              <p:cNvSpPr txBox="1">
                <a:spLocks noRot="1" noChangeAspect="1" noMove="1" noResize="1" noEditPoints="1" noAdjustHandles="1" noChangeArrowheads="1" noChangeShapeType="1" noTextEdit="1"/>
              </p:cNvSpPr>
              <p:nvPr/>
            </p:nvSpPr>
            <p:spPr>
              <a:xfrm>
                <a:off x="4570425" y="1263001"/>
                <a:ext cx="2092624" cy="995657"/>
              </a:xfrm>
              <a:prstGeom prst="rect">
                <a:avLst/>
              </a:prstGeom>
              <a:blipFill>
                <a:blip r:embed="rId4"/>
                <a:stretch>
                  <a:fillRect l="-26061" t="-150000" r="-1212"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5"/>
                <a:stretch>
                  <a:fillRect l="-2885" r="-4327" b="-31429"/>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6"/>
                <a:stretch>
                  <a:fillRect l="-2155" t="-5882" r="-3879" b="-35294"/>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ectangle 35"/>
              <p:cNvSpPr/>
              <p:nvPr/>
            </p:nvSpPr>
            <p:spPr>
              <a:xfrm>
                <a:off x="4706343" y="3855346"/>
                <a:ext cx="4491551"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r>
                                <a:rPr lang="en-US" sz="2667" i="1">
                                  <a:solidFill>
                                    <a:srgbClr val="000000"/>
                                  </a:solidFill>
                                  <a:latin typeface="Cambria Math" charset="0"/>
                                </a:rPr>
                                <m:t>𝑙</m:t>
                              </m:r>
                              <m:r>
                                <a:rPr lang="en-US" sz="2667" i="1">
                                  <a:solidFill>
                                    <a:srgbClr val="000000"/>
                                  </a:solidFill>
                                  <a:latin typeface="Cambria Math" charset="0"/>
                                </a:rPr>
                                <m:t>(</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e>
                                <m:sup>
                                  <m:r>
                                    <a:rPr lang="en-US" sz="2667" i="1">
                                      <a:solidFill>
                                        <a:srgbClr val="000000"/>
                                      </a:solidFill>
                                      <a:latin typeface="Cambria Math" panose="02040503050406030204" pitchFamily="18" charset="0"/>
                                    </a:rPr>
                                    <m:t>(</m:t>
                                  </m:r>
                                  <m:r>
                                    <a:rPr lang="en-US" sz="2667" i="1">
                                      <a:solidFill>
                                        <a:srgbClr val="000000"/>
                                      </a:solidFill>
                                      <a:latin typeface="Cambria Math" panose="02040503050406030204" pitchFamily="18" charset="0"/>
                                    </a:rPr>
                                    <m:t>𝑑</m:t>
                                  </m:r>
                                  <m:r>
                                    <a:rPr lang="en-US" sz="2667"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cs typeface="Calibri"/>
                                          <a:sym typeface="Calibri"/>
                                        </a:rPr>
                                      </m:ctrlPr>
                                    </m:sSubPr>
                                    <m:e>
                                      <m:r>
                                        <a:rPr lang="en-US" sz="2667" i="1">
                                          <a:solidFill>
                                            <a:srgbClr val="000000"/>
                                          </a:solidFill>
                                          <a:latin typeface="Cambria Math" panose="02040503050406030204" pitchFamily="18" charset="0"/>
                                          <a:cs typeface="Calibri"/>
                                          <a:sym typeface="Calibri"/>
                                        </a:rPr>
                                        <m:t>𝑦</m:t>
                                      </m:r>
                                    </m:e>
                                    <m:sub>
                                      <m:r>
                                        <a:rPr lang="en-US" sz="2667" i="1">
                                          <a:solidFill>
                                            <a:srgbClr val="000000"/>
                                          </a:solidFill>
                                          <a:latin typeface="Cambria Math" panose="02040503050406030204" pitchFamily="18" charset="0"/>
                                          <a:cs typeface="Calibri"/>
                                          <a:sym typeface="Calibri"/>
                                        </a:rPr>
                                        <m:t>𝑗</m:t>
                                      </m:r>
                                    </m:sub>
                                  </m:sSub>
                                </m:e>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p>
                              <m:r>
                                <a:rPr lang="en-US" sz="2667" i="1">
                                  <a:solidFill>
                                    <a:srgbClr val="000000"/>
                                  </a:solidFill>
                                  <a:latin typeface="Cambria Math" charset="0"/>
                                </a:rPr>
                                <m:t>)</m:t>
                              </m:r>
                            </m:e>
                          </m:nary>
                        </m:e>
                      </m:nary>
                    </m:oMath>
                  </m:oMathPara>
                </a14:m>
                <a:endParaRPr lang="en-US" sz="2667" dirty="0">
                  <a:solidFill>
                    <a:srgbClr val="000000"/>
                  </a:solidFill>
                </a:endParaRPr>
              </a:p>
            </p:txBody>
          </p:sp>
        </mc:Choice>
        <mc:Fallback>
          <p:sp>
            <p:nvSpPr>
              <p:cNvPr id="36" name="Rectangle 35"/>
              <p:cNvSpPr>
                <a:spLocks noRot="1" noChangeAspect="1" noMove="1" noResize="1" noEditPoints="1" noAdjustHandles="1" noChangeArrowheads="1" noChangeShapeType="1" noTextEdit="1"/>
              </p:cNvSpPr>
              <p:nvPr/>
            </p:nvSpPr>
            <p:spPr>
              <a:xfrm>
                <a:off x="4706343" y="3855346"/>
                <a:ext cx="4491551" cy="1308884"/>
              </a:xfrm>
              <a:prstGeom prst="rect">
                <a:avLst/>
              </a:prstGeom>
              <a:blipFill>
                <a:blip r:embed="rId7"/>
                <a:stretch>
                  <a:fillRect t="-98077" r="-282" b="-152885"/>
                </a:stretch>
              </a:blipFill>
            </p:spPr>
            <p:txBody>
              <a:bodyPr/>
              <a:lstStyle/>
              <a:p>
                <a:r>
                  <a:rPr lang="en-US">
                    <a:noFill/>
                  </a:rPr>
                  <a:t> </a:t>
                </a:r>
              </a:p>
            </p:txBody>
          </p:sp>
        </mc:Fallback>
      </mc:AlternateContent>
      <p:grpSp>
        <p:nvGrpSpPr>
          <p:cNvPr id="40" name="Group 39"/>
          <p:cNvGrpSpPr/>
          <p:nvPr/>
        </p:nvGrpSpPr>
        <p:grpSpPr>
          <a:xfrm>
            <a:off x="3695719" y="1280160"/>
            <a:ext cx="6724055" cy="2011680"/>
            <a:chOff x="2771789" y="960119"/>
            <a:chExt cx="5043041" cy="1508760"/>
          </a:xfrm>
        </p:grpSpPr>
        <p:sp>
          <p:nvSpPr>
            <p:cNvPr id="37" name="Rectangle 36"/>
            <p:cNvSpPr/>
            <p:nvPr/>
          </p:nvSpPr>
          <p:spPr>
            <a:xfrm>
              <a:off x="2771789" y="960119"/>
              <a:ext cx="3574147" cy="15087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38" name="TextBox 37"/>
            <p:cNvSpPr txBox="1"/>
            <p:nvPr/>
          </p:nvSpPr>
          <p:spPr>
            <a:xfrm>
              <a:off x="6708423" y="1232522"/>
              <a:ext cx="1106407" cy="923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Prediction,</a:t>
              </a:r>
            </a:p>
            <a:p>
              <a:pPr defTabSz="609585" latinLnBrk="1" hangingPunct="0"/>
              <a:r>
                <a:rPr lang="en-US" sz="2400" dirty="0">
                  <a:solidFill>
                    <a:srgbClr val="FF0000"/>
                  </a:solidFill>
                </a:rPr>
                <a:t>Inference,</a:t>
              </a:r>
            </a:p>
            <a:p>
              <a:pPr defTabSz="609585" latinLnBrk="1" hangingPunct="0"/>
              <a:r>
                <a:rPr lang="en-US" sz="2400" dirty="0">
                  <a:solidFill>
                    <a:srgbClr val="FF0000"/>
                  </a:solidFill>
                  <a:latin typeface="Calibri"/>
                  <a:ea typeface="Calibri"/>
                  <a:cs typeface="Calibri"/>
                  <a:sym typeface="Calibri"/>
                </a:rPr>
                <a:t>Testing</a:t>
              </a:r>
            </a:p>
          </p:txBody>
        </p:sp>
      </p:grpSp>
      <p:grpSp>
        <p:nvGrpSpPr>
          <p:cNvPr id="43" name="Group 42"/>
          <p:cNvGrpSpPr/>
          <p:nvPr/>
        </p:nvGrpSpPr>
        <p:grpSpPr>
          <a:xfrm>
            <a:off x="1097280" y="3749040"/>
            <a:ext cx="10474435" cy="2468880"/>
            <a:chOff x="822960" y="2811780"/>
            <a:chExt cx="7855826" cy="1851660"/>
          </a:xfrm>
        </p:grpSpPr>
        <p:sp>
          <p:nvSpPr>
            <p:cNvPr id="41" name="Rectangle 40"/>
            <p:cNvSpPr/>
            <p:nvPr/>
          </p:nvSpPr>
          <p:spPr>
            <a:xfrm>
              <a:off x="822960" y="2811780"/>
              <a:ext cx="6235402"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Tree>
    <p:extLst>
      <p:ext uri="{BB962C8B-B14F-4D97-AF65-F5344CB8AC3E}">
        <p14:creationId xmlns:p14="http://schemas.microsoft.com/office/powerpoint/2010/main" val="27822241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4"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mc:Choice xmlns:a14="http://schemas.microsoft.com/office/drawing/2010/main" Requires="a14">
          <p:sp>
            <p:nvSpPr>
              <p:cNvPr id="30" name="TextBox 29"/>
              <p:cNvSpPr txBox="1"/>
              <p:nvPr/>
            </p:nvSpPr>
            <p:spPr>
              <a:xfrm>
                <a:off x="4919193" y="2760605"/>
                <a:ext cx="143629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𝑇</m:t>
                          </m:r>
                        </m:sup>
                      </m:sSup>
                      <m:r>
                        <a:rPr lang="en-US" sz="2667" i="1">
                          <a:solidFill>
                            <a:srgbClr val="000000"/>
                          </a:solidFill>
                          <a:latin typeface="Cambria Math" charset="0"/>
                          <a:sym typeface="Calibri"/>
                        </a:rPr>
                        <m:t>𝑥</m:t>
                      </m:r>
                    </m:oMath>
                  </m:oMathPara>
                </a14:m>
                <a:endParaRPr lang="en-US" sz="2667" dirty="0">
                  <a:solidFill>
                    <a:srgbClr val="000000"/>
                  </a:solidFill>
                  <a:sym typeface="Calibri"/>
                </a:endParaRPr>
              </a:p>
            </p:txBody>
          </p:sp>
        </mc:Choice>
        <mc:Fallback>
          <p:sp>
            <p:nvSpPr>
              <p:cNvPr id="30" name="TextBox 29"/>
              <p:cNvSpPr txBox="1">
                <a:spLocks noRot="1" noChangeAspect="1" noMove="1" noResize="1" noEditPoints="1" noAdjustHandles="1" noChangeArrowheads="1" noChangeShapeType="1" noTextEdit="1"/>
              </p:cNvSpPr>
              <p:nvPr/>
            </p:nvSpPr>
            <p:spPr>
              <a:xfrm>
                <a:off x="4919193" y="2760605"/>
                <a:ext cx="1436291" cy="410433"/>
              </a:xfrm>
              <a:prstGeom prst="rect">
                <a:avLst/>
              </a:prstGeom>
              <a:blipFill>
                <a:blip r:embed="rId2"/>
                <a:stretch>
                  <a:fillRect l="-5263" t="-18182" r="-1754" b="-2727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4570425" y="1263001"/>
                <a:ext cx="2062167"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b="0"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e>
                      </m:nary>
                    </m:oMath>
                  </m:oMathPara>
                </a14:m>
                <a:endParaRPr lang="en-US" sz="2667" dirty="0">
                  <a:solidFill>
                    <a:srgbClr val="000000"/>
                  </a:solidFill>
                  <a:ea typeface="Calibri"/>
                  <a:cs typeface="Calibri"/>
                  <a:sym typeface="Calibri"/>
                </a:endParaRPr>
              </a:p>
            </p:txBody>
          </p:sp>
        </mc:Choice>
        <mc:Fallback>
          <p:sp>
            <p:nvSpPr>
              <p:cNvPr id="32" name="TextBox 31"/>
              <p:cNvSpPr txBox="1">
                <a:spLocks noRot="1" noChangeAspect="1" noMove="1" noResize="1" noEditPoints="1" noAdjustHandles="1" noChangeArrowheads="1" noChangeShapeType="1" noTextEdit="1"/>
              </p:cNvSpPr>
              <p:nvPr/>
            </p:nvSpPr>
            <p:spPr>
              <a:xfrm>
                <a:off x="4570425" y="1263001"/>
                <a:ext cx="2062167" cy="995657"/>
              </a:xfrm>
              <a:prstGeom prst="rect">
                <a:avLst/>
              </a:prstGeom>
              <a:blipFill>
                <a:blip r:embed="rId3"/>
                <a:stretch>
                  <a:fillRect l="-26380" t="-150000" r="-2454" b="-206250"/>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1472989" y="4710025"/>
                <a:ext cx="2635914" cy="43858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sym typeface="Calibri"/>
                        </a:rPr>
                        <m:t>𝐷</m:t>
                      </m:r>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𝑥</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sym typeface="Calibri"/>
                        </a:rPr>
                        <m:t>,</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sym typeface="Calibri"/>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p:sp>
            <p:nvSpPr>
              <p:cNvPr id="33" name="TextBox 32"/>
              <p:cNvSpPr txBox="1">
                <a:spLocks noRot="1" noChangeAspect="1" noMove="1" noResize="1" noEditPoints="1" noAdjustHandles="1" noChangeArrowheads="1" noChangeShapeType="1" noTextEdit="1"/>
              </p:cNvSpPr>
              <p:nvPr/>
            </p:nvSpPr>
            <p:spPr>
              <a:xfrm>
                <a:off x="1472989" y="4710025"/>
                <a:ext cx="2635914" cy="438582"/>
              </a:xfrm>
              <a:prstGeom prst="rect">
                <a:avLst/>
              </a:prstGeom>
              <a:blipFill>
                <a:blip r:embed="rId4"/>
                <a:stretch>
                  <a:fillRect l="-2885" r="-4327" b="-3142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5101124" y="5650467"/>
                <a:ext cx="2935611"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101124" y="5650467"/>
                <a:ext cx="2935611" cy="410433"/>
              </a:xfrm>
              <a:prstGeom prst="rect">
                <a:avLst/>
              </a:prstGeom>
              <a:blipFill>
                <a:blip r:embed="rId5"/>
                <a:stretch>
                  <a:fillRect l="-2165" t="-6061" r="-3896" b="-36364"/>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Rectangle 35"/>
              <p:cNvSpPr/>
              <p:nvPr/>
            </p:nvSpPr>
            <p:spPr>
              <a:xfrm>
                <a:off x="4706343" y="3855346"/>
                <a:ext cx="4850174"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acc>
                                                <m:accPr>
                                                  <m:chr m:val="̂"/>
                                                  <m:ctrlPr>
                                                    <a:rPr lang="en-US" sz="2667" i="1">
                                                      <a:solidFill>
                                                        <a:srgbClr val="000000"/>
                                                      </a:solidFill>
                                                      <a:latin typeface="Cambria Math" panose="02040503050406030204" pitchFamily="18" charset="0"/>
                                                      <a:cs typeface="Calibri"/>
                                                      <a:sym typeface="Calibri"/>
                                                    </a:rPr>
                                                  </m:ctrlPr>
                                                </m:accPr>
                                                <m:e>
                                                  <m:r>
                                                    <a:rPr lang="en-US" sz="2667"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Sub>
                                        </m:e>
                                        <m:sup>
                                          <m:r>
                                            <a:rPr lang="en-US" sz="2667" i="1">
                                              <a:solidFill>
                                                <a:srgbClr val="000000"/>
                                              </a:solidFill>
                                              <a:latin typeface="Cambria Math" panose="02040503050406030204" pitchFamily="18" charset="0"/>
                                            </a:rPr>
                                            <m:t>(</m:t>
                                          </m:r>
                                          <m:r>
                                            <a:rPr lang="en-US" sz="2667" i="1">
                                              <a:solidFill>
                                                <a:srgbClr val="000000"/>
                                              </a:solidFill>
                                              <a:latin typeface="Cambria Math" panose="02040503050406030204" pitchFamily="18" charset="0"/>
                                            </a:rPr>
                                            <m:t>𝑑</m:t>
                                          </m:r>
                                          <m:r>
                                            <a:rPr lang="en-US" sz="2667" i="1">
                                              <a:solidFill>
                                                <a:srgbClr val="000000"/>
                                              </a:solidFill>
                                              <a:latin typeface="Cambria Math" panose="02040503050406030204" pitchFamily="18" charset="0"/>
                                            </a:rPr>
                                            <m:t>)</m:t>
                                          </m:r>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panose="02040503050406030204" pitchFamily="18" charset="0"/>
                                                  <a:ea typeface="Calibri"/>
                                                  <a:cs typeface="Calibri"/>
                                                  <a:sym typeface="Calibri"/>
                                                </a:rPr>
                                                <m:t>𝑦</m:t>
                                              </m:r>
                                            </m:e>
                                            <m:sub>
                                              <m:r>
                                                <a:rPr lang="en-US" sz="2667" i="1">
                                                  <a:solidFill>
                                                    <a:srgbClr val="000000"/>
                                                  </a:solidFill>
                                                  <a:latin typeface="Cambria Math" charset="0"/>
                                                  <a:ea typeface="Calibri"/>
                                                  <a:cs typeface="Calibri"/>
                                                  <a:sym typeface="Calibri"/>
                                                </a:rPr>
                                                <m:t>𝑗</m:t>
                                              </m:r>
                                            </m:sub>
                                          </m:sSub>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p:sp>
            <p:nvSpPr>
              <p:cNvPr id="36" name="Rectangle 35"/>
              <p:cNvSpPr>
                <a:spLocks noRot="1" noChangeAspect="1" noMove="1" noResize="1" noEditPoints="1" noAdjustHandles="1" noChangeArrowheads="1" noChangeShapeType="1" noTextEdit="1"/>
              </p:cNvSpPr>
              <p:nvPr/>
            </p:nvSpPr>
            <p:spPr>
              <a:xfrm>
                <a:off x="4706343" y="3855346"/>
                <a:ext cx="4850174" cy="1308884"/>
              </a:xfrm>
              <a:prstGeom prst="rect">
                <a:avLst/>
              </a:prstGeom>
              <a:blipFill>
                <a:blip r:embed="rId6"/>
                <a:stretch>
                  <a:fillRect t="-98077" b="-152885"/>
                </a:stretch>
              </a:blipFill>
            </p:spPr>
            <p:txBody>
              <a:bodyPr/>
              <a:lstStyle/>
              <a:p>
                <a:r>
                  <a:rPr lang="en-US">
                    <a:noFill/>
                  </a:rPr>
                  <a:t> </a:t>
                </a:r>
              </a:p>
            </p:txBody>
          </p:sp>
        </mc:Fallback>
      </mc:AlternateContent>
      <p:grpSp>
        <p:nvGrpSpPr>
          <p:cNvPr id="43" name="Group 42"/>
          <p:cNvGrpSpPr/>
          <p:nvPr/>
        </p:nvGrpSpPr>
        <p:grpSpPr>
          <a:xfrm>
            <a:off x="1171508" y="3749040"/>
            <a:ext cx="10400207" cy="2468880"/>
            <a:chOff x="878631" y="2811780"/>
            <a:chExt cx="7800155" cy="1851660"/>
          </a:xfrm>
        </p:grpSpPr>
        <p:sp>
          <p:nvSpPr>
            <p:cNvPr id="41" name="Rectangle 40"/>
            <p:cNvSpPr/>
            <p:nvPr/>
          </p:nvSpPr>
          <p:spPr>
            <a:xfrm>
              <a:off x="878631" y="2811780"/>
              <a:ext cx="6339244" cy="18516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42" name="TextBox 41"/>
            <p:cNvSpPr txBox="1"/>
            <p:nvPr/>
          </p:nvSpPr>
          <p:spPr>
            <a:xfrm>
              <a:off x="7369775" y="2854665"/>
              <a:ext cx="1309011" cy="1754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Training,</a:t>
              </a:r>
              <a:endParaRPr lang="en-US" sz="2400" dirty="0">
                <a:solidFill>
                  <a:srgbClr val="FF0000"/>
                </a:solidFill>
              </a:endParaRPr>
            </a:p>
            <a:p>
              <a:pPr defTabSz="609585" latinLnBrk="1" hangingPunct="0"/>
              <a:r>
                <a:rPr lang="en-US" sz="2400" dirty="0">
                  <a:solidFill>
                    <a:srgbClr val="FF0000"/>
                  </a:solidFill>
                  <a:latin typeface="Calibri"/>
                  <a:ea typeface="Calibri"/>
                  <a:cs typeface="Calibri"/>
                  <a:sym typeface="Calibri"/>
                </a:rPr>
                <a:t>Learning,</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Parameter </a:t>
              </a:r>
              <a:br>
                <a:rPr lang="en-US" sz="2400" dirty="0">
                  <a:solidFill>
                    <a:srgbClr val="FF0000"/>
                  </a:solidFill>
                  <a:latin typeface="Calibri"/>
                  <a:ea typeface="Calibri"/>
                  <a:cs typeface="Calibri"/>
                  <a:sym typeface="Calibri"/>
                </a:rPr>
              </a:br>
              <a:r>
                <a:rPr lang="en-US" sz="2400" dirty="0">
                  <a:solidFill>
                    <a:srgbClr val="FF0000"/>
                  </a:solidFill>
                  <a:latin typeface="Calibri"/>
                  <a:ea typeface="Calibri"/>
                  <a:cs typeface="Calibri"/>
                  <a:sym typeface="Calibri"/>
                </a:rPr>
                <a:t>estimation</a:t>
              </a:r>
            </a:p>
            <a:p>
              <a:pPr defTabSz="609585" latinLnBrk="1" hangingPunct="0"/>
              <a:r>
                <a:rPr lang="en-US" sz="2400" dirty="0">
                  <a:solidFill>
                    <a:srgbClr val="FF0000"/>
                  </a:solidFill>
                </a:rPr>
                <a:t>Objective </a:t>
              </a:r>
              <a:br>
                <a:rPr lang="en-US" sz="2400" dirty="0">
                  <a:solidFill>
                    <a:srgbClr val="FF0000"/>
                  </a:solidFill>
                </a:rPr>
              </a:br>
              <a:r>
                <a:rPr lang="en-US" sz="2400" dirty="0">
                  <a:solidFill>
                    <a:srgbClr val="FF0000"/>
                  </a:solidFill>
                </a:rPr>
                <a:t>minimization</a:t>
              </a:r>
              <a:endParaRPr lang="en-US" sz="2400" dirty="0">
                <a:solidFill>
                  <a:srgbClr val="FF0000"/>
                </a:solidFill>
                <a:latin typeface="Calibri"/>
                <a:ea typeface="Calibri"/>
                <a:cs typeface="Calibri"/>
                <a:sym typeface="Calibri"/>
              </a:endParaRPr>
            </a:p>
          </p:txBody>
        </p:sp>
      </p:grpSp>
      <p:sp>
        <p:nvSpPr>
          <p:cNvPr id="14" name="Rectangle 13"/>
          <p:cNvSpPr/>
          <p:nvPr/>
        </p:nvSpPr>
        <p:spPr>
          <a:xfrm>
            <a:off x="4706340" y="3840480"/>
            <a:ext cx="4754531" cy="137160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3711244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mc:Choice xmlns:a14="http://schemas.microsoft.com/office/drawing/2010/main" Requires="a14">
          <p:sp>
            <p:nvSpPr>
              <p:cNvPr id="12" name="Rectangle 11"/>
              <p:cNvSpPr/>
              <p:nvPr/>
            </p:nvSpPr>
            <p:spPr>
              <a:xfrm>
                <a:off x="3635132" y="1408814"/>
                <a:ext cx="4784066" cy="130888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sSub>
                                            <m:sSubPr>
                                              <m:ctrlPr>
                                                <a:rPr lang="en-US" sz="2667" i="1">
                                                  <a:solidFill>
                                                    <a:srgbClr val="000000"/>
                                                  </a:solidFill>
                                                  <a:latin typeface="Cambria Math" panose="02040503050406030204" pitchFamily="18" charset="0"/>
                                                </a:rPr>
                                              </m:ctrlPr>
                                            </m:sSubPr>
                                            <m:e>
                                              <m:acc>
                                                <m:accPr>
                                                  <m:chr m:val="̂"/>
                                                  <m:ctrlPr>
                                                    <a:rPr lang="en-US" sz="2667" i="1">
                                                      <a:solidFill>
                                                        <a:srgbClr val="000000"/>
                                                      </a:solidFill>
                                                      <a:latin typeface="Cambria Math" charset="0"/>
                                                    </a:rPr>
                                                  </m:ctrlPr>
                                                </m:accPr>
                                                <m:e>
                                                  <m:r>
                                                    <a:rPr lang="en-US" sz="2667" b="0" i="1">
                                                      <a:solidFill>
                                                        <a:srgbClr val="000000"/>
                                                      </a:solidFill>
                                                      <a:latin typeface="Cambria Math" panose="02040503050406030204" pitchFamily="18" charset="0"/>
                                                    </a:rPr>
                                                    <m:t>𝑦</m:t>
                                                  </m:r>
                                                </m:e>
                                              </m:acc>
                                            </m:e>
                                            <m:sub>
                                              <m:r>
                                                <a:rPr lang="en-US" sz="2667" i="1">
                                                  <a:solidFill>
                                                    <a:srgbClr val="000000"/>
                                                  </a:solidFill>
                                                  <a:latin typeface="Cambria Math" panose="02040503050406030204" pitchFamily="18" charset="0"/>
                                                </a:rPr>
                                                <m:t>𝑗</m:t>
                                              </m:r>
                                            </m:sub>
                                          </m:sSub>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p:sp>
            <p:nvSpPr>
              <p:cNvPr id="12" name="Rectangle 11"/>
              <p:cNvSpPr>
                <a:spLocks noRot="1" noChangeAspect="1" noMove="1" noResize="1" noEditPoints="1" noAdjustHandles="1" noChangeArrowheads="1" noChangeShapeType="1" noTextEdit="1"/>
              </p:cNvSpPr>
              <p:nvPr/>
            </p:nvSpPr>
            <p:spPr>
              <a:xfrm>
                <a:off x="3635132" y="1408814"/>
                <a:ext cx="4784066" cy="1308884"/>
              </a:xfrm>
              <a:prstGeom prst="rect">
                <a:avLst/>
              </a:prstGeom>
              <a:blipFill>
                <a:blip r:embed="rId2"/>
                <a:stretch>
                  <a:fillRect t="-97143" b="-1504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4253433" y="3338463"/>
                <a:ext cx="2661754"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Sup>
                        <m:sSubSupPr>
                          <m:ctrlPr>
                            <a:rPr lang="en-US" sz="2667" i="1">
                              <a:solidFill>
                                <a:srgbClr val="000000"/>
                              </a:solidFill>
                              <a:latin typeface="Cambria Math" panose="02040503050406030204" pitchFamily="18" charset="0"/>
                              <a:ea typeface="Calibri"/>
                              <a:cs typeface="Calibri"/>
                              <a:sym typeface="Calibri"/>
                            </a:rPr>
                          </m:ctrlPr>
                        </m:sSubSupPr>
                        <m:e>
                          <m:acc>
                            <m:accPr>
                              <m:chr m:val="̂"/>
                              <m:ctrlPr>
                                <a:rPr lang="en-US" sz="2667" i="1">
                                  <a:solidFill>
                                    <a:srgbClr val="000000"/>
                                  </a:solidFill>
                                  <a:latin typeface="Cambria Math" panose="02040503050406030204" pitchFamily="18" charset="0"/>
                                  <a:cs typeface="Calibri"/>
                                  <a:sym typeface="Calibri"/>
                                </a:rPr>
                              </m:ctrlPr>
                            </m:accPr>
                            <m:e>
                              <m:r>
                                <a:rPr lang="en-US" sz="2667" b="0" i="1">
                                  <a:solidFill>
                                    <a:srgbClr val="000000"/>
                                  </a:solidFill>
                                  <a:latin typeface="Cambria Math" panose="02040503050406030204" pitchFamily="18" charset="0"/>
                                  <a:cs typeface="Calibri"/>
                                  <a:sym typeface="Calibri"/>
                                </a:rPr>
                                <m:t>𝑦</m:t>
                              </m:r>
                            </m:e>
                          </m:acc>
                        </m:e>
                        <m:sub>
                          <m:r>
                            <a:rPr lang="en-US" sz="2667" i="1">
                              <a:solidFill>
                                <a:srgbClr val="000000"/>
                              </a:solidFill>
                              <a:latin typeface="Cambria Math" charset="0"/>
                              <a:ea typeface="Calibri"/>
                              <a:cs typeface="Calibri"/>
                              <a:sym typeface="Calibri"/>
                            </a:rPr>
                            <m:t>𝑗</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r>
                        <a:rPr lang="en-US" sz="2667" i="1">
                          <a:solidFill>
                            <a:srgbClr val="000000"/>
                          </a:solidFill>
                          <a:latin typeface="Cambria Math" charset="0"/>
                          <a:ea typeface="Calibri"/>
                          <a:cs typeface="Calibri"/>
                          <a:sym typeface="Calibri"/>
                        </a:rPr>
                        <m:t>=</m:t>
                      </m:r>
                      <m:nary>
                        <m:naryPr>
                          <m:chr m:val="∑"/>
                          <m:supHide m:val="on"/>
                          <m:ctrlPr>
                            <a:rPr lang="en-US" sz="2667" i="1" smtClean="0">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oMath>
                  </m:oMathPara>
                </a14:m>
                <a:endParaRPr lang="en-US" sz="2667" dirty="0">
                  <a:solidFill>
                    <a:srgbClr val="000000"/>
                  </a:solidFill>
                  <a:ea typeface="Calibri"/>
                  <a:cs typeface="Calibri"/>
                  <a:sym typeface="Calibri"/>
                </a:endParaRPr>
              </a:p>
            </p:txBody>
          </p:sp>
        </mc:Choice>
        <mc:Fallback>
          <p:sp>
            <p:nvSpPr>
              <p:cNvPr id="17" name="TextBox 16"/>
              <p:cNvSpPr txBox="1">
                <a:spLocks noRot="1" noChangeAspect="1" noMove="1" noResize="1" noEditPoints="1" noAdjustHandles="1" noChangeArrowheads="1" noChangeShapeType="1" noTextEdit="1"/>
              </p:cNvSpPr>
              <p:nvPr/>
            </p:nvSpPr>
            <p:spPr>
              <a:xfrm>
                <a:off x="4253433" y="3338463"/>
                <a:ext cx="2661754" cy="995657"/>
              </a:xfrm>
              <a:prstGeom prst="rect">
                <a:avLst/>
              </a:prstGeom>
              <a:blipFill>
                <a:blip r:embed="rId3"/>
                <a:stretch>
                  <a:fillRect l="-9524" t="-153165" r="-1905" b="-208861"/>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D03EEBF0-F2B0-CC43-9402-556C3654867E}"/>
                  </a:ext>
                </a:extLst>
              </p:cNvPr>
              <p:cNvSpPr/>
              <p:nvPr/>
            </p:nvSpPr>
            <p:spPr>
              <a:xfrm>
                <a:off x="2693037" y="4954885"/>
                <a:ext cx="5774209" cy="1310872"/>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p:sp>
            <p:nvSpPr>
              <p:cNvPr id="8" name="Rectangle 7">
                <a:extLst>
                  <a:ext uri="{FF2B5EF4-FFF2-40B4-BE49-F238E27FC236}">
                    <a16:creationId xmlns:a16="http://schemas.microsoft.com/office/drawing/2014/main" id="{D03EEBF0-F2B0-CC43-9402-556C3654867E}"/>
                  </a:ext>
                </a:extLst>
              </p:cNvPr>
              <p:cNvSpPr>
                <a:spLocks noRot="1" noChangeAspect="1" noMove="1" noResize="1" noEditPoints="1" noAdjustHandles="1" noChangeArrowheads="1" noChangeShapeType="1" noTextEdit="1"/>
              </p:cNvSpPr>
              <p:nvPr/>
            </p:nvSpPr>
            <p:spPr>
              <a:xfrm>
                <a:off x="2693037" y="4954885"/>
                <a:ext cx="5774209" cy="1310872"/>
              </a:xfrm>
              <a:prstGeom prst="rect">
                <a:avLst/>
              </a:prstGeom>
              <a:blipFill>
                <a:blip r:embed="rId4"/>
                <a:stretch>
                  <a:fillRect t="-99038" b="-151923"/>
                </a:stretch>
              </a:blipFill>
            </p:spPr>
            <p:txBody>
              <a:bodyPr/>
              <a:lstStyle/>
              <a:p>
                <a:r>
                  <a:rPr lang="en-US">
                    <a:noFill/>
                  </a:rPr>
                  <a:t> </a:t>
                </a:r>
              </a:p>
            </p:txBody>
          </p:sp>
        </mc:Fallback>
      </mc:AlternateContent>
    </p:spTree>
    <p:extLst>
      <p:ext uri="{BB962C8B-B14F-4D97-AF65-F5344CB8AC3E}">
        <p14:creationId xmlns:p14="http://schemas.microsoft.com/office/powerpoint/2010/main" val="7091607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mc:Choice xmlns:a14="http://schemas.microsoft.com/office/drawing/2010/main" Requires="a14">
          <p:sp>
            <p:nvSpPr>
              <p:cNvPr id="7" name="TextBox 6"/>
              <p:cNvSpPr txBox="1"/>
              <p:nvPr/>
            </p:nvSpPr>
            <p:spPr>
              <a:xfrm>
                <a:off x="4029060" y="4890812"/>
                <a:ext cx="2968120" cy="41043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p>
                        <m:sSupPr>
                          <m:ctrlPr>
                            <a:rPr lang="en-US" sz="2667" i="1">
                              <a:solidFill>
                                <a:srgbClr val="000000"/>
                              </a:solidFill>
                              <a:latin typeface="Cambria Math" panose="02040503050406030204" pitchFamily="18" charset="0"/>
                              <a:sym typeface="Calibri"/>
                            </a:rPr>
                          </m:ctrlPr>
                        </m:sSupPr>
                        <m:e>
                          <m:r>
                            <a:rPr lang="en-US" sz="2667" i="1">
                              <a:solidFill>
                                <a:srgbClr val="000000"/>
                              </a:solidFill>
                              <a:latin typeface="Cambria Math" charset="0"/>
                              <a:sym typeface="Calibri"/>
                            </a:rPr>
                            <m:t>𝑊</m:t>
                          </m:r>
                        </m:e>
                        <m:sup>
                          <m:r>
                            <a:rPr lang="en-US" sz="2667" i="1">
                              <a:solidFill>
                                <a:srgbClr val="000000"/>
                              </a:solidFill>
                              <a:latin typeface="Cambria Math" charset="0"/>
                            </a:rPr>
                            <m:t>∗</m:t>
                          </m:r>
                        </m:sup>
                      </m:sSup>
                      <m:r>
                        <a:rPr lang="en-US" sz="2667" i="1">
                          <a:solidFill>
                            <a:srgbClr val="000000"/>
                          </a:solidFill>
                          <a:latin typeface="Cambria Math" charset="0"/>
                          <a:sym typeface="Calibri"/>
                        </a:rPr>
                        <m:t>=</m:t>
                      </m:r>
                      <m:r>
                        <m:rPr>
                          <m:sty m:val="p"/>
                        </m:rPr>
                        <a:rPr lang="en-US" sz="2667">
                          <a:solidFill>
                            <a:srgbClr val="000000"/>
                          </a:solidFill>
                          <a:latin typeface="Cambria Math" charset="0"/>
                          <a:sym typeface="Calibri"/>
                        </a:rPr>
                        <m:t>argmin</m:t>
                      </m:r>
                      <m:r>
                        <a:rPr lang="en-US" sz="2667" i="1">
                          <a:solidFill>
                            <a:srgbClr val="000000"/>
                          </a:solidFill>
                          <a:latin typeface="Cambria Math" charset="0"/>
                          <a:sym typeface="Calibri"/>
                        </a:rPr>
                        <m:t> </m:t>
                      </m:r>
                      <m:r>
                        <a:rPr lang="en-US" sz="2667" i="1">
                          <a:solidFill>
                            <a:srgbClr val="000000"/>
                          </a:solidFill>
                          <a:latin typeface="Cambria Math" charset="0"/>
                          <a:sym typeface="Calibri"/>
                        </a:rPr>
                        <m:t>𝐿</m:t>
                      </m:r>
                      <m:r>
                        <a:rPr lang="en-US" sz="2667" i="1">
                          <a:solidFill>
                            <a:srgbClr val="000000"/>
                          </a:solidFill>
                          <a:latin typeface="Cambria Math" charset="0"/>
                          <a:sym typeface="Calibri"/>
                        </a:rPr>
                        <m:t>(</m:t>
                      </m:r>
                      <m:r>
                        <a:rPr lang="en-US" sz="2667" i="1">
                          <a:solidFill>
                            <a:srgbClr val="000000"/>
                          </a:solidFill>
                          <a:latin typeface="Cambria Math" charset="0"/>
                          <a:sym typeface="Calibri"/>
                        </a:rPr>
                        <m:t>𝑊</m:t>
                      </m:r>
                      <m:r>
                        <a:rPr lang="en-US" sz="2667" i="1">
                          <a:solidFill>
                            <a:srgbClr val="000000"/>
                          </a:solidFill>
                          <a:latin typeface="Cambria Math" charset="0"/>
                          <a:sym typeface="Calibri"/>
                        </a:rPr>
                        <m:t>)</m:t>
                      </m:r>
                    </m:oMath>
                  </m:oMathPara>
                </a14:m>
                <a:endParaRPr lang="en-US" sz="2667" dirty="0">
                  <a:solidFill>
                    <a:srgbClr val="000000"/>
                  </a:solidFill>
                  <a:sym typeface="Calibri"/>
                </a:endParaRPr>
              </a:p>
            </p:txBody>
          </p:sp>
        </mc:Choice>
        <mc:Fallback>
          <p:sp>
            <p:nvSpPr>
              <p:cNvPr id="7" name="TextBox 6"/>
              <p:cNvSpPr txBox="1">
                <a:spLocks noRot="1" noChangeAspect="1" noMove="1" noResize="1" noEditPoints="1" noAdjustHandles="1" noChangeArrowheads="1" noChangeShapeType="1" noTextEdit="1"/>
              </p:cNvSpPr>
              <p:nvPr/>
            </p:nvSpPr>
            <p:spPr>
              <a:xfrm>
                <a:off x="4029060" y="4890812"/>
                <a:ext cx="2968120" cy="410433"/>
              </a:xfrm>
              <a:prstGeom prst="rect">
                <a:avLst/>
              </a:prstGeom>
              <a:blipFill>
                <a:blip r:embed="rId2"/>
                <a:stretch>
                  <a:fillRect l="-1702" t="-5882" r="-2979" b="-38235"/>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F6787F3F-1E4D-7444-B096-7426C823C6E4}"/>
                  </a:ext>
                </a:extLst>
              </p:cNvPr>
              <p:cNvSpPr/>
              <p:nvPr/>
            </p:nvSpPr>
            <p:spPr>
              <a:xfrm>
                <a:off x="2801321" y="1556755"/>
                <a:ext cx="5774209" cy="1310872"/>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nary>
                            <m:naryPr>
                              <m:chr m:val="∑"/>
                              <m:supHide m:val="on"/>
                              <m:ctrlPr>
                                <a:rPr lang="en-US" sz="2667" i="1">
                                  <a:solidFill>
                                    <a:srgbClr val="000000"/>
                                  </a:solidFill>
                                  <a:latin typeface="Cambria Math" panose="02040503050406030204" pitchFamily="18" charset="0"/>
                                </a:rPr>
                              </m:ctrlPr>
                            </m:naryPr>
                            <m:sub>
                              <m:r>
                                <m:rPr>
                                  <m:brk m:alnAt="7"/>
                                </m:rPr>
                                <a:rPr lang="en-US" sz="2667" b="0" i="1">
                                  <a:solidFill>
                                    <a:srgbClr val="000000"/>
                                  </a:solidFill>
                                  <a:latin typeface="Cambria Math" panose="02040503050406030204" pitchFamily="18" charset="0"/>
                                </a:rPr>
                                <m:t>𝑗</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e>
                                      </m:nary>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e>
                      </m:nary>
                    </m:oMath>
                  </m:oMathPara>
                </a14:m>
                <a:endParaRPr lang="en-US" sz="2667" dirty="0">
                  <a:solidFill>
                    <a:srgbClr val="000000"/>
                  </a:solidFill>
                </a:endParaRPr>
              </a:p>
            </p:txBody>
          </p:sp>
        </mc:Choice>
        <mc:Fallback>
          <p:sp>
            <p:nvSpPr>
              <p:cNvPr id="9" name="Rectangle 8">
                <a:extLst>
                  <a:ext uri="{FF2B5EF4-FFF2-40B4-BE49-F238E27FC236}">
                    <a16:creationId xmlns:a16="http://schemas.microsoft.com/office/drawing/2014/main" id="{F6787F3F-1E4D-7444-B096-7426C823C6E4}"/>
                  </a:ext>
                </a:extLst>
              </p:cNvPr>
              <p:cNvSpPr>
                <a:spLocks noRot="1" noChangeAspect="1" noMove="1" noResize="1" noEditPoints="1" noAdjustHandles="1" noChangeArrowheads="1" noChangeShapeType="1" noTextEdit="1"/>
              </p:cNvSpPr>
              <p:nvPr/>
            </p:nvSpPr>
            <p:spPr>
              <a:xfrm>
                <a:off x="2801321" y="1556755"/>
                <a:ext cx="5774209" cy="1310872"/>
              </a:xfrm>
              <a:prstGeom prst="rect">
                <a:avLst/>
              </a:prstGeom>
              <a:blipFill>
                <a:blip r:embed="rId3"/>
                <a:stretch>
                  <a:fillRect t="-98077" b="-152885"/>
                </a:stretch>
              </a:blipFill>
            </p:spPr>
            <p:txBody>
              <a:bodyPr/>
              <a:lstStyle/>
              <a:p>
                <a:r>
                  <a:rPr lang="en-US">
                    <a:noFill/>
                  </a:rPr>
                  <a:t> </a:t>
                </a:r>
              </a:p>
            </p:txBody>
          </p:sp>
        </mc:Fallback>
      </mc:AlternateContent>
    </p:spTree>
    <p:extLst>
      <p:ext uri="{BB962C8B-B14F-4D97-AF65-F5344CB8AC3E}">
        <p14:creationId xmlns:p14="http://schemas.microsoft.com/office/powerpoint/2010/main" val="41408354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24</a:t>
            </a:fld>
            <a:endParaRPr sz="1733">
              <a:solidFill>
                <a:srgbClr val="FFFFFF"/>
              </a:solidFill>
            </a:endParaRPr>
          </a:p>
        </p:txBody>
      </p:sp>
      <p:sp>
        <p:nvSpPr>
          <p:cNvPr id="2" name="Title 1">
            <a:extLst>
              <a:ext uri="{FF2B5EF4-FFF2-40B4-BE49-F238E27FC236}">
                <a16:creationId xmlns:a16="http://schemas.microsoft.com/office/drawing/2014/main" id="{D7E34978-BA5A-D943-BBEC-A37ACACE6C81}"/>
              </a:ext>
            </a:extLst>
          </p:cNvPr>
          <p:cNvSpPr>
            <a:spLocks noGrp="1"/>
          </p:cNvSpPr>
          <p:nvPr>
            <p:ph type="title"/>
          </p:nvPr>
        </p:nvSpPr>
        <p:spPr/>
        <p:txBody>
          <a:bodyPr/>
          <a:lstStyle/>
          <a:p>
            <a:r>
              <a:rPr lang="en-US" dirty="0"/>
              <a:t>How to find the minimum of a function L(W)?</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mc:Choice xmlns:a14="http://schemas.microsoft.com/office/drawing/2010/main"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CB9A186F-2A3A-E240-AEAD-7A231FF77665}"/>
                  </a:ext>
                </a:extLst>
              </p:cNvPr>
              <p:cNvSpPr/>
              <p:nvPr/>
            </p:nvSpPr>
            <p:spPr>
              <a:xfrm>
                <a:off x="7944029" y="5498647"/>
                <a:ext cx="490262"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a:p>
            </p:txBody>
          </p:sp>
        </mc:Choice>
        <mc:Fallback>
          <p:sp>
            <p:nvSpPr>
              <p:cNvPr id="6" name="Rectangle 5">
                <a:extLst>
                  <a:ext uri="{FF2B5EF4-FFF2-40B4-BE49-F238E27FC236}">
                    <a16:creationId xmlns:a16="http://schemas.microsoft.com/office/drawing/2014/main" id="{CB9A186F-2A3A-E240-AEAD-7A231FF77665}"/>
                  </a:ext>
                </a:extLst>
              </p:cNvPr>
              <p:cNvSpPr>
                <a:spLocks noRot="1" noChangeAspect="1" noMove="1" noResize="1" noEditPoints="1" noAdjustHandles="1" noChangeArrowheads="1" noChangeShapeType="1" noTextEdit="1"/>
              </p:cNvSpPr>
              <p:nvPr/>
            </p:nvSpPr>
            <p:spPr>
              <a:xfrm>
                <a:off x="7944029" y="5498647"/>
                <a:ext cx="490262" cy="461665"/>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6F3F737F-7BC4-224C-A172-75F88763861D}"/>
              </a:ext>
            </a:extLst>
          </p:cNvPr>
          <p:cNvGrpSpPr/>
          <p:nvPr/>
        </p:nvGrpSpPr>
        <p:grpSpPr>
          <a:xfrm>
            <a:off x="2468276" y="2715464"/>
            <a:ext cx="8750576" cy="2585748"/>
            <a:chOff x="2468276" y="2715464"/>
            <a:chExt cx="8750576" cy="2585748"/>
          </a:xfrm>
        </p:grpSpPr>
        <p:cxnSp>
          <p:nvCxnSpPr>
            <p:cNvPr id="23" name="Straight Connector 22"/>
            <p:cNvCxnSpPr>
              <a:cxnSpLocks/>
            </p:cNvCxnSpPr>
            <p:nvPr/>
          </p:nvCxnSpPr>
          <p:spPr>
            <a:xfrm flipV="1">
              <a:off x="2468276" y="5301211"/>
              <a:ext cx="2968424" cy="1"/>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AA4FE306-18C3-344A-BC6D-471CE043ECDB}"/>
                    </a:ext>
                  </a:extLst>
                </p:cNvPr>
                <p:cNvSpPr/>
                <p:nvPr/>
              </p:nvSpPr>
              <p:spPr>
                <a:xfrm>
                  <a:off x="9069738" y="2715464"/>
                  <a:ext cx="2149114" cy="10480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3200" i="1">
                                <a:solidFill>
                                  <a:srgbClr val="000000"/>
                                </a:solidFill>
                                <a:latin typeface="Cambria Math" panose="02040503050406030204" pitchFamily="18" charset="0"/>
                                <a:ea typeface="Cambria Math" panose="02040503050406030204" pitchFamily="18" charset="0"/>
                              </a:rPr>
                            </m:ctrlPr>
                          </m:fPr>
                          <m:num>
                            <m:r>
                              <a:rPr lang="en-US" sz="3200" i="1">
                                <a:solidFill>
                                  <a:srgbClr val="000000"/>
                                </a:solidFill>
                                <a:latin typeface="Cambria Math" panose="02040503050406030204" pitchFamily="18" charset="0"/>
                                <a:ea typeface="Cambria Math" panose="02040503050406030204" pitchFamily="18" charset="0"/>
                              </a:rPr>
                              <m:t>𝜕</m:t>
                            </m:r>
                            <m:r>
                              <a:rPr lang="en-US" sz="3200" i="1">
                                <a:latin typeface="Cambria Math" charset="0"/>
                              </a:rPr>
                              <m:t>𝐿</m:t>
                            </m:r>
                            <m:d>
                              <m:dPr>
                                <m:ctrlPr>
                                  <a:rPr lang="en-US" sz="3200" i="1">
                                    <a:latin typeface="Cambria Math" panose="02040503050406030204" pitchFamily="18" charset="0"/>
                                  </a:rPr>
                                </m:ctrlPr>
                              </m:dPr>
                              <m:e>
                                <m:r>
                                  <a:rPr lang="en-US" sz="3200" i="1">
                                    <a:latin typeface="Cambria Math" charset="0"/>
                                  </a:rPr>
                                  <m:t>𝑤</m:t>
                                </m:r>
                              </m:e>
                            </m:d>
                          </m:num>
                          <m:den>
                            <m:r>
                              <a:rPr lang="en-US" sz="3200" i="1">
                                <a:solidFill>
                                  <a:srgbClr val="000000"/>
                                </a:solidFill>
                                <a:latin typeface="Cambria Math" panose="02040503050406030204" pitchFamily="18" charset="0"/>
                                <a:ea typeface="Cambria Math" panose="02040503050406030204" pitchFamily="18" charset="0"/>
                              </a:rPr>
                              <m:t>𝜕</m:t>
                            </m:r>
                            <m:r>
                              <a:rPr lang="en-US" sz="3200" b="0" i="1">
                                <a:solidFill>
                                  <a:srgbClr val="000000"/>
                                </a:solidFill>
                                <a:latin typeface="Cambria Math" panose="02040503050406030204" pitchFamily="18" charset="0"/>
                                <a:ea typeface="Cambria Math" panose="02040503050406030204" pitchFamily="18" charset="0"/>
                              </a:rPr>
                              <m:t>𝑤</m:t>
                            </m:r>
                          </m:den>
                        </m:f>
                        <m:r>
                          <a:rPr lang="en-US" sz="3200" b="0" i="1">
                            <a:solidFill>
                              <a:srgbClr val="000000"/>
                            </a:solidFill>
                            <a:latin typeface="Cambria Math" panose="02040503050406030204" pitchFamily="18" charset="0"/>
                            <a:ea typeface="Cambria Math" panose="02040503050406030204" pitchFamily="18" charset="0"/>
                          </a:rPr>
                          <m:t>=0</m:t>
                        </m:r>
                      </m:oMath>
                    </m:oMathPara>
                  </a14:m>
                  <a:endParaRPr lang="en-US" sz="3200" dirty="0"/>
                </a:p>
              </p:txBody>
            </p:sp>
          </mc:Choice>
          <mc:Fallback>
            <p:sp>
              <p:nvSpPr>
                <p:cNvPr id="7" name="Rectangle 6">
                  <a:extLst>
                    <a:ext uri="{FF2B5EF4-FFF2-40B4-BE49-F238E27FC236}">
                      <a16:creationId xmlns:a16="http://schemas.microsoft.com/office/drawing/2014/main" id="{AA4FE306-18C3-344A-BC6D-471CE043ECDB}"/>
                    </a:ext>
                  </a:extLst>
                </p:cNvPr>
                <p:cNvSpPr>
                  <a:spLocks noRot="1" noChangeAspect="1" noMove="1" noResize="1" noEditPoints="1" noAdjustHandles="1" noChangeArrowheads="1" noChangeShapeType="1" noTextEdit="1"/>
                </p:cNvSpPr>
                <p:nvPr/>
              </p:nvSpPr>
              <p:spPr>
                <a:xfrm>
                  <a:off x="9069738" y="2715464"/>
                  <a:ext cx="2149114" cy="1048044"/>
                </a:xfrm>
                <a:prstGeom prst="rect">
                  <a:avLst/>
                </a:prstGeom>
                <a:blipFill>
                  <a:blip r:embed="rId4"/>
                  <a:stretch>
                    <a:fillRect b="-8333"/>
                  </a:stretch>
                </a:blipFill>
              </p:spPr>
              <p:txBody>
                <a:bodyPr/>
                <a:lstStyle/>
                <a:p>
                  <a:r>
                    <a:rPr lang="en-US">
                      <a:noFill/>
                    </a:rPr>
                    <a:t> </a:t>
                  </a:r>
                </a:p>
              </p:txBody>
            </p:sp>
          </mc:Fallback>
        </mc:AlternateContent>
      </p:grpSp>
    </p:spTree>
    <p:extLst>
      <p:ext uri="{BB962C8B-B14F-4D97-AF65-F5344CB8AC3E}">
        <p14:creationId xmlns:p14="http://schemas.microsoft.com/office/powerpoint/2010/main" val="199845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523" y="274639"/>
            <a:ext cx="10972800" cy="1143000"/>
          </a:xfrm>
        </p:spPr>
        <p:txBody>
          <a:bodyPr/>
          <a:lstStyle/>
          <a:p>
            <a:r>
              <a:rPr lang="en-US" dirty="0">
                <a:solidFill>
                  <a:schemeClr val="accent1">
                    <a:lumMod val="75000"/>
                  </a:schemeClr>
                </a:solidFill>
              </a:rPr>
              <a:t>Linear Regression </a:t>
            </a:r>
            <a:r>
              <a:rPr lang="mr-IN" dirty="0">
                <a:solidFill>
                  <a:schemeClr val="accent1">
                    <a:lumMod val="75000"/>
                  </a:schemeClr>
                </a:solidFill>
              </a:rPr>
              <a:t>–</a:t>
            </a:r>
            <a:r>
              <a:rPr lang="en-US" dirty="0">
                <a:solidFill>
                  <a:schemeClr val="accent1">
                    <a:lumMod val="75000"/>
                  </a:schemeClr>
                </a:solidFill>
              </a:rPr>
              <a:t> Least Squares</a:t>
            </a:r>
          </a:p>
        </p:txBody>
      </p:sp>
      <mc:AlternateContent xmlns:mc="http://schemas.openxmlformats.org/markup-compatibility/2006">
        <mc:Choice xmlns:a14="http://schemas.microsoft.com/office/drawing/2010/main" Requires="a14">
          <p:sp>
            <p:nvSpPr>
              <p:cNvPr id="3" name="Rectangle 2"/>
              <p:cNvSpPr/>
              <p:nvPr/>
            </p:nvSpPr>
            <p:spPr>
              <a:xfrm>
                <a:off x="2546353" y="1417640"/>
                <a:ext cx="5836983" cy="794064"/>
              </a:xfrm>
              <a:prstGeom prst="rect">
                <a:avLst/>
              </a:prstGeom>
            </p:spPr>
            <p:txBody>
              <a:bodyPr wrap="none">
                <a:spAutoFit/>
              </a:bodyPr>
              <a:lstStyle/>
              <a:p>
                <a:pP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rPr>
                          <m:t>𝐿</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𝑊</m:t>
                        </m:r>
                        <m:r>
                          <a:rPr lang="en-US" sz="2400" b="0" i="1" smtClean="0">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b="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i="1">
                        <a:solidFill>
                          <a:srgbClr val="000000"/>
                        </a:solidFill>
                        <a:latin typeface="Cambria Math" charset="0"/>
                      </a:rPr>
                      <m:t>(</m:t>
                    </m:r>
                    <m:nary>
                      <m:naryPr>
                        <m:chr m:val="∑"/>
                        <m:ctrlPr>
                          <a:rPr lang="is-IS" sz="2400" i="1">
                            <a:solidFill>
                              <a:srgbClr val="000000"/>
                            </a:solidFill>
                            <a:latin typeface="Cambria Math" panose="02040503050406030204" pitchFamily="18" charset="0"/>
                          </a:rPr>
                        </m:ctrlPr>
                      </m:naryPr>
                      <m:sub>
                        <m:r>
                          <m:rPr>
                            <m:brk m:alnAt="23"/>
                          </m:rPr>
                          <a:rPr lang="en-US" sz="2400" i="1">
                            <a:solidFill>
                              <a:srgbClr val="000000"/>
                            </a:solidFill>
                            <a:latin typeface="Cambria Math" charset="0"/>
                          </a:rPr>
                          <m:t>𝑑</m:t>
                        </m:r>
                        <m:r>
                          <a:rPr lang="en-US" sz="2400" i="1">
                            <a:solidFill>
                              <a:srgbClr val="000000"/>
                            </a:solidFill>
                            <a:latin typeface="Cambria Math" charset="0"/>
                          </a:rPr>
                          <m:t>=1</m:t>
                        </m:r>
                      </m:sub>
                      <m:sup>
                        <m:r>
                          <a:rPr lang="en-US" sz="2400" i="1">
                            <a:solidFill>
                              <a:srgbClr val="000000"/>
                            </a:solidFill>
                            <a:latin typeface="Cambria Math" charset="0"/>
                          </a:rPr>
                          <m:t>|</m:t>
                        </m:r>
                        <m:r>
                          <a:rPr lang="en-US" sz="2400" i="1">
                            <a:solidFill>
                              <a:srgbClr val="000000"/>
                            </a:solidFill>
                            <a:latin typeface="Cambria Math" charset="0"/>
                          </a:rPr>
                          <m:t>𝐷</m:t>
                        </m:r>
                        <m:r>
                          <a:rPr lang="en-US" sz="2400" i="1">
                            <a:solidFill>
                              <a:srgbClr val="000000"/>
                            </a:solidFill>
                            <a:latin typeface="Cambria Math" charset="0"/>
                          </a:rPr>
                          <m:t>|</m:t>
                        </m:r>
                      </m:sup>
                      <m:e>
                        <m:nary>
                          <m:naryPr>
                            <m:chr m:val="∑"/>
                            <m:supHide m:val="on"/>
                            <m:ctrlPr>
                              <a:rPr lang="en-US" sz="2400" i="1">
                                <a:solidFill>
                                  <a:srgbClr val="000000"/>
                                </a:solidFill>
                                <a:latin typeface="Cambria Math" panose="02040503050406030204" pitchFamily="18" charset="0"/>
                              </a:rPr>
                            </m:ctrlPr>
                          </m:naryPr>
                          <m:sub>
                            <m:r>
                              <m:rPr>
                                <m:brk m:alnAt="7"/>
                              </m:rPr>
                              <a:rPr lang="en-US" sz="2400" i="1">
                                <a:solidFill>
                                  <a:srgbClr val="000000"/>
                                </a:solidFill>
                                <a:latin typeface="Cambria Math" panose="02040503050406030204" pitchFamily="18" charset="0"/>
                              </a:rPr>
                              <m:t>𝑗</m:t>
                            </m:r>
                          </m:sub>
                          <m:sup/>
                          <m:e>
                            <m:sSup>
                              <m:sSupPr>
                                <m:ctrlPr>
                                  <a:rPr lang="en-US" sz="2400" i="1">
                                    <a:solidFill>
                                      <a:srgbClr val="000000"/>
                                    </a:solidFill>
                                    <a:latin typeface="Cambria Math" panose="02040503050406030204" pitchFamily="18" charset="0"/>
                                  </a:rPr>
                                </m:ctrlPr>
                              </m:sSupPr>
                              <m:e>
                                <m:d>
                                  <m:dPr>
                                    <m:ctrlPr>
                                      <a:rPr lang="en-US" sz="2400" i="1">
                                        <a:solidFill>
                                          <a:srgbClr val="000000"/>
                                        </a:solidFill>
                                        <a:latin typeface="Cambria Math" panose="02040503050406030204" pitchFamily="18" charset="0"/>
                                      </a:rPr>
                                    </m:ctrlPr>
                                  </m:dPr>
                                  <m:e>
                                    <m:nary>
                                      <m:naryPr>
                                        <m:chr m:val="∑"/>
                                        <m:supHide m:val="on"/>
                                        <m:ctrlPr>
                                          <a:rPr lang="en-US" sz="2400" i="1">
                                            <a:solidFill>
                                              <a:srgbClr val="000000"/>
                                            </a:solidFill>
                                            <a:latin typeface="Cambria Math" panose="02040503050406030204" pitchFamily="18" charset="0"/>
                                            <a:ea typeface="Calibri"/>
                                            <a:cs typeface="Calibri"/>
                                            <a:sym typeface="Calibri"/>
                                          </a:rPr>
                                        </m:ctrlPr>
                                      </m:naryPr>
                                      <m:sub>
                                        <m:r>
                                          <a:rPr lang="en-US" sz="2400" i="1">
                                            <a:solidFill>
                                              <a:srgbClr val="000000"/>
                                            </a:solidFill>
                                            <a:latin typeface="Cambria Math" charset="0"/>
                                            <a:ea typeface="Calibri"/>
                                            <a:cs typeface="Calibri"/>
                                            <a:sym typeface="Calibri"/>
                                          </a:rPr>
                                          <m:t>𝑖</m:t>
                                        </m:r>
                                      </m:sub>
                                      <m:sup/>
                                      <m:e>
                                        <m:sSub>
                                          <m:sSubPr>
                                            <m:ctrlPr>
                                              <a:rPr lang="en-US" sz="2400" i="1">
                                                <a:solidFill>
                                                  <a:srgbClr val="000000"/>
                                                </a:solidFill>
                                                <a:latin typeface="Cambria Math" panose="02040503050406030204" pitchFamily="18" charset="0"/>
                                                <a:ea typeface="Calibri"/>
                                                <a:cs typeface="Calibri"/>
                                                <a:sym typeface="Calibri"/>
                                              </a:rPr>
                                            </m:ctrlPr>
                                          </m:sSubPr>
                                          <m:e>
                                            <m:r>
                                              <a:rPr lang="en-US" sz="2400" i="1">
                                                <a:solidFill>
                                                  <a:srgbClr val="000000"/>
                                                </a:solidFill>
                                                <a:latin typeface="Cambria Math" charset="0"/>
                                                <a:ea typeface="Calibri"/>
                                                <a:cs typeface="Calibri"/>
                                                <a:sym typeface="Calibri"/>
                                              </a:rPr>
                                              <m:t>𝑤</m:t>
                                            </m:r>
                                          </m:e>
                                          <m:sub>
                                            <m:r>
                                              <a:rPr lang="en-US" sz="2400" i="1">
                                                <a:solidFill>
                                                  <a:srgbClr val="000000"/>
                                                </a:solidFill>
                                                <a:latin typeface="Cambria Math" charset="0"/>
                                                <a:ea typeface="Calibri"/>
                                                <a:cs typeface="Calibri"/>
                                                <a:sym typeface="Calibri"/>
                                              </a:rPr>
                                              <m:t>𝑗𝑖</m:t>
                                            </m:r>
                                          </m:sub>
                                        </m:sSub>
                                        <m:sSubSup>
                                          <m:sSubSupPr>
                                            <m:ctrlPr>
                                              <a:rPr lang="en-US" sz="2400" i="1">
                                                <a:solidFill>
                                                  <a:srgbClr val="000000"/>
                                                </a:solidFill>
                                                <a:latin typeface="Cambria Math" panose="02040503050406030204" pitchFamily="18" charset="0"/>
                                                <a:ea typeface="Calibri"/>
                                                <a:cs typeface="Calibri"/>
                                                <a:sym typeface="Calibri"/>
                                              </a:rPr>
                                            </m:ctrlPr>
                                          </m:sSubSupPr>
                                          <m:e>
                                            <m:r>
                                              <a:rPr lang="en-US" sz="2400" i="1">
                                                <a:solidFill>
                                                  <a:srgbClr val="000000"/>
                                                </a:solidFill>
                                                <a:latin typeface="Cambria Math" charset="0"/>
                                                <a:ea typeface="Calibri"/>
                                                <a:cs typeface="Calibri"/>
                                                <a:sym typeface="Calibri"/>
                                              </a:rPr>
                                              <m:t>𝑥</m:t>
                                            </m:r>
                                          </m:e>
                                          <m:sub>
                                            <m:r>
                                              <a:rPr lang="en-US" sz="2400" i="1">
                                                <a:solidFill>
                                                  <a:srgbClr val="000000"/>
                                                </a:solidFill>
                                                <a:latin typeface="Cambria Math" charset="0"/>
                                                <a:ea typeface="Calibri"/>
                                                <a:cs typeface="Calibri"/>
                                                <a:sym typeface="Calibri"/>
                                              </a:rPr>
                                              <m:t>𝑖</m:t>
                                            </m:r>
                                          </m:sub>
                                          <m:sup>
                                            <m:r>
                                              <a:rPr lang="en-US" sz="2400" i="1">
                                                <a:solidFill>
                                                  <a:srgbClr val="000000"/>
                                                </a:solidFill>
                                                <a:latin typeface="Cambria Math" charset="0"/>
                                              </a:rPr>
                                              <m:t>(</m:t>
                                            </m:r>
                                            <m:r>
                                              <a:rPr lang="en-US" sz="2400" i="1">
                                                <a:solidFill>
                                                  <a:srgbClr val="000000"/>
                                                </a:solidFill>
                                                <a:latin typeface="Cambria Math" charset="0"/>
                                              </a:rPr>
                                              <m:t>𝑑</m:t>
                                            </m:r>
                                            <m:r>
                                              <a:rPr lang="en-US" sz="2400" i="1">
                                                <a:solidFill>
                                                  <a:srgbClr val="000000"/>
                                                </a:solidFill>
                                                <a:latin typeface="Cambria Math" charset="0"/>
                                              </a:rPr>
                                              <m:t>)</m:t>
                                            </m:r>
                                          </m:sup>
                                        </m:sSubSup>
                                      </m:e>
                                    </m:nary>
                                    <m:r>
                                      <a:rPr lang="en-US" sz="2400" i="1">
                                        <a:solidFill>
                                          <a:srgbClr val="000000"/>
                                        </a:solidFill>
                                        <a:latin typeface="Cambria Math" charset="0"/>
                                      </a:rPr>
                                      <m:t>− </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𝑦</m:t>
                                        </m:r>
                                      </m:e>
                                      <m:sup>
                                        <m:d>
                                          <m:dPr>
                                            <m:ctrlPr>
                                              <a:rPr lang="en-US" sz="2400" i="1">
                                                <a:solidFill>
                                                  <a:srgbClr val="000000"/>
                                                </a:solidFill>
                                                <a:latin typeface="Cambria Math" panose="02040503050406030204" pitchFamily="18" charset="0"/>
                                              </a:rPr>
                                            </m:ctrlPr>
                                          </m:dPr>
                                          <m:e>
                                            <m:r>
                                              <a:rPr lang="en-US" sz="2400" i="1">
                                                <a:solidFill>
                                                  <a:srgbClr val="000000"/>
                                                </a:solidFill>
                                                <a:latin typeface="Cambria Math" charset="0"/>
                                              </a:rPr>
                                              <m:t>𝑑</m:t>
                                            </m:r>
                                          </m:e>
                                        </m:d>
                                      </m:sup>
                                    </m:sSup>
                                  </m:e>
                                </m:d>
                              </m:e>
                              <m:sup>
                                <m:r>
                                  <a:rPr lang="en-US" sz="2400" i="1">
                                    <a:solidFill>
                                      <a:srgbClr val="000000"/>
                                    </a:solidFill>
                                    <a:latin typeface="Cambria Math" charset="0"/>
                                  </a:rPr>
                                  <m:t>2</m:t>
                                </m:r>
                              </m:sup>
                            </m:sSup>
                          </m:e>
                        </m:nary>
                      </m:e>
                    </m:nary>
                  </m:oMath>
                </a14:m>
                <a:r>
                  <a:rPr lang="en-US" sz="2400" dirty="0"/>
                  <a:t>)</a:t>
                </a:r>
              </a:p>
            </p:txBody>
          </p:sp>
        </mc:Choice>
        <mc:Fallback>
          <p:sp>
            <p:nvSpPr>
              <p:cNvPr id="3" name="Rectangle 2"/>
              <p:cNvSpPr>
                <a:spLocks noRot="1" noChangeAspect="1" noMove="1" noResize="1" noEditPoints="1" noAdjustHandles="1" noChangeArrowheads="1" noChangeShapeType="1" noTextEdit="1"/>
              </p:cNvSpPr>
              <p:nvPr/>
            </p:nvSpPr>
            <p:spPr>
              <a:xfrm>
                <a:off x="2546353" y="1417640"/>
                <a:ext cx="5836983" cy="794064"/>
              </a:xfrm>
              <a:prstGeom prst="rect">
                <a:avLst/>
              </a:prstGeom>
              <a:blipFill>
                <a:blip r:embed="rId2"/>
                <a:stretch>
                  <a:fillRect t="-53125" r="-652" b="-906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5035517" y="3040675"/>
                <a:ext cx="1731693" cy="9000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ea typeface="Cambria Math" panose="02040503050406030204" pitchFamily="18" charset="0"/>
                            </a:rPr>
                            <m:t>𝜕</m:t>
                          </m:r>
                          <m:r>
                            <a:rPr lang="en-US" sz="2400" b="0" i="1" smtClean="0">
                              <a:solidFill>
                                <a:srgbClr val="000000"/>
                              </a:solidFill>
                              <a:latin typeface="Cambria Math" panose="02040503050406030204" pitchFamily="18" charset="0"/>
                            </a:rPr>
                            <m:t>𝐿</m:t>
                          </m:r>
                          <m:r>
                            <a:rPr lang="en-US" sz="2400" b="0" i="1" smtClean="0">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𝑊</m:t>
                          </m:r>
                          <m:r>
                            <a:rPr lang="en-US" sz="2400" b="0" i="1" smtClean="0">
                              <a:solidFill>
                                <a:srgbClr val="000000"/>
                              </a:solidFill>
                              <a:latin typeface="Cambria Math" panose="02040503050406030204" pitchFamily="18" charset="0"/>
                            </a:rPr>
                            <m:t>)</m:t>
                          </m:r>
                        </m:num>
                        <m:den>
                          <m:r>
                            <a:rPr lang="en-US" sz="2400" i="1">
                              <a:solidFill>
                                <a:srgbClr val="000000"/>
                              </a:solidFill>
                              <a:latin typeface="Cambria Math" panose="02040503050406030204" pitchFamily="18" charset="0"/>
                              <a:ea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𝑤</m:t>
                              </m:r>
                            </m:e>
                            <m:sub>
                              <m:r>
                                <a:rPr lang="en-US" sz="2400" b="0" i="1">
                                  <a:solidFill>
                                    <a:srgbClr val="000000"/>
                                  </a:solidFill>
                                  <a:latin typeface="Cambria Math" panose="02040503050406030204" pitchFamily="18" charset="0"/>
                                </a:rPr>
                                <m:t>𝑗𝑖</m:t>
                              </m:r>
                            </m:sub>
                          </m:sSub>
                        </m:den>
                      </m:f>
                      <m:r>
                        <a:rPr lang="en-US" sz="2400" i="1">
                          <a:solidFill>
                            <a:srgbClr val="000000"/>
                          </a:solidFill>
                          <a:latin typeface="Cambria Math" charset="0"/>
                        </a:rPr>
                        <m:t>=</m:t>
                      </m:r>
                      <m:r>
                        <a:rPr lang="en-US" sz="2400" b="0" i="1">
                          <a:solidFill>
                            <a:srgbClr val="000000"/>
                          </a:solidFill>
                          <a:latin typeface="Cambria Math" panose="02040503050406030204" pitchFamily="18" charset="0"/>
                        </a:rPr>
                        <m:t>0</m:t>
                      </m:r>
                    </m:oMath>
                  </m:oMathPara>
                </a14:m>
                <a:endParaRPr lang="en-US" sz="2400" dirty="0"/>
              </a:p>
            </p:txBody>
          </p:sp>
        </mc:Choice>
        <mc:Fallback>
          <p:sp>
            <p:nvSpPr>
              <p:cNvPr id="9" name="Rectangle 8"/>
              <p:cNvSpPr>
                <a:spLocks noRot="1" noChangeAspect="1" noMove="1" noResize="1" noEditPoints="1" noAdjustHandles="1" noChangeArrowheads="1" noChangeShapeType="1" noTextEdit="1"/>
              </p:cNvSpPr>
              <p:nvPr/>
            </p:nvSpPr>
            <p:spPr>
              <a:xfrm>
                <a:off x="5035517" y="3040675"/>
                <a:ext cx="1731693" cy="900055"/>
              </a:xfrm>
              <a:prstGeom prst="rect">
                <a:avLst/>
              </a:prstGeom>
              <a:blipFill>
                <a:blip r:embed="rId3"/>
                <a:stretch>
                  <a:fillRect b="-41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766510" y="5218702"/>
                <a:ext cx="266175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rPr>
                        <m:t>𝑊</m:t>
                      </m:r>
                      <m:r>
                        <a:rPr lang="en-US" sz="2400" i="1">
                          <a:solidFill>
                            <a:srgbClr val="000000"/>
                          </a:solidFill>
                          <a:latin typeface="Cambria Math" charset="0"/>
                        </a:rPr>
                        <m:t>=</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m:t>
                          </m:r>
                          <m:r>
                            <a:rPr lang="en-US" sz="2400" i="1">
                              <a:solidFill>
                                <a:srgbClr val="000000"/>
                              </a:solidFill>
                              <a:latin typeface="Cambria Math" charset="0"/>
                            </a:rPr>
                            <m:t>𝑋</m:t>
                          </m:r>
                        </m:e>
                        <m:sup>
                          <m:r>
                            <a:rPr lang="en-US" sz="2400" i="1">
                              <a:solidFill>
                                <a:srgbClr val="000000"/>
                              </a:solidFill>
                              <a:latin typeface="Cambria Math" charset="0"/>
                            </a:rPr>
                            <m:t>𝑇</m:t>
                          </m:r>
                        </m:sup>
                      </m:sSup>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𝑋</m:t>
                          </m:r>
                          <m:r>
                            <a:rPr lang="en-US" sz="2400" i="1">
                              <a:solidFill>
                                <a:srgbClr val="000000"/>
                              </a:solidFill>
                              <a:latin typeface="Cambria Math" charset="0"/>
                            </a:rPr>
                            <m:t>)</m:t>
                          </m:r>
                        </m:e>
                        <m:sup>
                          <m:r>
                            <a:rPr lang="en-US" sz="2400" i="1">
                              <a:solidFill>
                                <a:srgbClr val="000000"/>
                              </a:solidFill>
                              <a:latin typeface="Cambria Math" charset="0"/>
                            </a:rPr>
                            <m:t>−1</m:t>
                          </m:r>
                        </m:sup>
                      </m:sSup>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charset="0"/>
                            </a:rPr>
                            <m:t>𝑋</m:t>
                          </m:r>
                        </m:e>
                        <m:sup>
                          <m:r>
                            <a:rPr lang="en-US" sz="2400" i="1">
                              <a:solidFill>
                                <a:srgbClr val="000000"/>
                              </a:solidFill>
                              <a:latin typeface="Cambria Math" charset="0"/>
                            </a:rPr>
                            <m:t>𝑇</m:t>
                          </m:r>
                        </m:sup>
                      </m:sSup>
                      <m:r>
                        <a:rPr lang="en-US" sz="2400" i="1">
                          <a:solidFill>
                            <a:srgbClr val="000000"/>
                          </a:solidFill>
                          <a:latin typeface="Cambria Math" charset="0"/>
                        </a:rPr>
                        <m:t>𝑌</m:t>
                      </m:r>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4766510" y="5218702"/>
                <a:ext cx="2661754" cy="461665"/>
              </a:xfrm>
              <a:prstGeom prst="rect">
                <a:avLst/>
              </a:prstGeom>
              <a:blipFill>
                <a:blip r:embed="rId4"/>
                <a:stretch>
                  <a:fillRect b="-16216"/>
                </a:stretch>
              </a:blipFill>
            </p:spPr>
            <p:txBody>
              <a:bodyPr/>
              <a:lstStyle/>
              <a:p>
                <a:r>
                  <a:rPr lang="en-US">
                    <a:noFill/>
                  </a:rPr>
                  <a:t> </a:t>
                </a:r>
              </a:p>
            </p:txBody>
          </p:sp>
        </mc:Fallback>
      </mc:AlternateContent>
      <p:sp>
        <p:nvSpPr>
          <p:cNvPr id="11" name="TextBox 10"/>
          <p:cNvSpPr txBox="1"/>
          <p:nvPr/>
        </p:nvSpPr>
        <p:spPr>
          <a:xfrm>
            <a:off x="5989176" y="4208910"/>
            <a:ext cx="453327" cy="6975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mr-IN" sz="3733">
                <a:solidFill>
                  <a:srgbClr val="000000"/>
                </a:solidFill>
                <a:latin typeface="Calibri"/>
                <a:ea typeface="Calibri"/>
                <a:cs typeface="Calibri"/>
                <a:sym typeface="Calibri"/>
              </a:rPr>
              <a:t>…</a:t>
            </a:r>
            <a:endParaRPr lang="en-US" sz="3733"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299135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4" grpId="1"/>
      <p:bldP spid="11" grpId="0"/>
      <p:bldP spid="11"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97F3C3-7C47-5245-9ED3-71A07BEBAE0D}"/>
              </a:ext>
            </a:extLst>
          </p:cNvPr>
          <p:cNvSpPr>
            <a:spLocks noGrp="1"/>
          </p:cNvSpPr>
          <p:nvPr>
            <p:ph type="title"/>
          </p:nvPr>
        </p:nvSpPr>
        <p:spPr/>
        <p:txBody>
          <a:bodyPr/>
          <a:lstStyle/>
          <a:p>
            <a:r>
              <a:rPr lang="en-US" dirty="0"/>
              <a:t>ML Classifier / Regression models</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 / Linear regression</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26</a:t>
            </a:fld>
            <a:endParaRPr lang="en-US" dirty="0"/>
          </a:p>
        </p:txBody>
      </p:sp>
      <p:sp>
        <p:nvSpPr>
          <p:cNvPr id="9" name="Rectangle 8">
            <a:extLst>
              <a:ext uri="{FF2B5EF4-FFF2-40B4-BE49-F238E27FC236}">
                <a16:creationId xmlns:a16="http://schemas.microsoft.com/office/drawing/2014/main" id="{7DEE00C9-A5DF-F842-B2DA-F360CCBA9E94}"/>
              </a:ext>
            </a:extLst>
          </p:cNvPr>
          <p:cNvSpPr/>
          <p:nvPr/>
        </p:nvSpPr>
        <p:spPr>
          <a:xfrm>
            <a:off x="838200" y="4377085"/>
            <a:ext cx="3040464"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535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68522" y="2841701"/>
            <a:ext cx="560602" cy="692465"/>
            <a:chOff x="4750274" y="1746844"/>
            <a:chExt cx="420451" cy="519349"/>
          </a:xfrm>
        </p:grpSpPr>
        <p:sp>
          <p:nvSpPr>
            <p:cNvPr id="6" name="Oval 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7" name="Rectangle 6"/>
                <p:cNvSpPr/>
                <p:nvPr/>
              </p:nvSpPr>
              <p:spPr>
                <a:xfrm>
                  <a:off x="4750274" y="1783752"/>
                  <a:ext cx="420451"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𝑎</m:t>
                            </m:r>
                          </m:e>
                          <m:sub>
                            <m:r>
                              <a:rPr lang="en-US" sz="2400" i="1">
                                <a:solidFill>
                                  <a:srgbClr val="000000"/>
                                </a:solidFill>
                                <a:latin typeface="Cambria Math" charset="0"/>
                              </a:rPr>
                              <m:t>1</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4750274" y="1783752"/>
                  <a:ext cx="420451" cy="346249"/>
                </a:xfrm>
                <a:prstGeom prst="rect">
                  <a:avLst/>
                </a:prstGeom>
                <a:blipFill>
                  <a:blip r:embed="rId2"/>
                  <a:stretch>
                    <a:fillRect/>
                  </a:stretch>
                </a:blipFill>
              </p:spPr>
              <p:txBody>
                <a:bodyPr/>
                <a:lstStyle/>
                <a:p>
                  <a:r>
                    <a:rPr lang="en-US">
                      <a:noFill/>
                    </a:rPr>
                    <a:t> </a:t>
                  </a:r>
                </a:p>
              </p:txBody>
            </p:sp>
          </mc:Fallback>
        </mc:AlternateContent>
      </p:grpSp>
      <p:grpSp>
        <p:nvGrpSpPr>
          <p:cNvPr id="8" name="Group 7"/>
          <p:cNvGrpSpPr/>
          <p:nvPr/>
        </p:nvGrpSpPr>
        <p:grpSpPr>
          <a:xfrm>
            <a:off x="9191440" y="4018137"/>
            <a:ext cx="567720" cy="692465"/>
            <a:chOff x="4750274" y="1746844"/>
            <a:chExt cx="425790" cy="519349"/>
          </a:xfrm>
        </p:grpSpPr>
        <p:sp>
          <p:nvSpPr>
            <p:cNvPr id="9" name="Oval 8"/>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0" name="Rectangle 9"/>
                <p:cNvSpPr/>
                <p:nvPr/>
              </p:nvSpPr>
              <p:spPr>
                <a:xfrm>
                  <a:off x="4750274" y="1783753"/>
                  <a:ext cx="425790"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𝑎</m:t>
                            </m:r>
                          </m:e>
                          <m:sub>
                            <m:r>
                              <a:rPr lang="en-US" sz="2400" i="1">
                                <a:solidFill>
                                  <a:srgbClr val="000000"/>
                                </a:solidFill>
                                <a:latin typeface="Cambria Math" charset="0"/>
                              </a:rPr>
                              <m:t>2</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4750274" y="1783753"/>
                  <a:ext cx="425790" cy="346249"/>
                </a:xfrm>
                <a:prstGeom prst="rect">
                  <a:avLst/>
                </a:prstGeom>
                <a:blipFill>
                  <a:blip r:embed="rId3"/>
                  <a:stretch>
                    <a:fillRect b="-2778"/>
                  </a:stretch>
                </a:blipFill>
              </p:spPr>
              <p:txBody>
                <a:bodyPr/>
                <a:lstStyle/>
                <a:p>
                  <a:r>
                    <a:rPr lang="en-US">
                      <a:noFill/>
                    </a:rPr>
                    <a:t> </a:t>
                  </a:r>
                </a:p>
              </p:txBody>
            </p:sp>
          </mc:Fallback>
        </mc:AlternateContent>
      </p:grpSp>
      <p:grpSp>
        <p:nvGrpSpPr>
          <p:cNvPr id="29" name="Group 28"/>
          <p:cNvGrpSpPr/>
          <p:nvPr/>
        </p:nvGrpSpPr>
        <p:grpSpPr>
          <a:xfrm>
            <a:off x="1966293" y="2333191"/>
            <a:ext cx="549573" cy="692465"/>
            <a:chOff x="4750274" y="1746844"/>
            <a:chExt cx="412180" cy="519349"/>
          </a:xfrm>
        </p:grpSpPr>
        <p:sp>
          <p:nvSpPr>
            <p:cNvPr id="30" name="Oval 29"/>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 name="Rectangle 30"/>
                <p:cNvSpPr/>
                <p:nvPr/>
              </p:nvSpPr>
              <p:spPr>
                <a:xfrm>
                  <a:off x="4750274" y="1783752"/>
                  <a:ext cx="412180"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1</m:t>
                            </m:r>
                          </m:sub>
                        </m:sSub>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4750274" y="1783752"/>
                  <a:ext cx="412180" cy="346249"/>
                </a:xfrm>
                <a:prstGeom prst="rect">
                  <a:avLst/>
                </a:prstGeom>
                <a:blipFill>
                  <a:blip r:embed="rId4"/>
                  <a:stretch>
                    <a:fillRect/>
                  </a:stretch>
                </a:blipFill>
              </p:spPr>
              <p:txBody>
                <a:bodyPr/>
                <a:lstStyle/>
                <a:p>
                  <a:r>
                    <a:rPr lang="en-US">
                      <a:noFill/>
                    </a:rPr>
                    <a:t> </a:t>
                  </a:r>
                </a:p>
              </p:txBody>
            </p:sp>
          </mc:Fallback>
        </mc:AlternateContent>
      </p:grpSp>
      <p:grpSp>
        <p:nvGrpSpPr>
          <p:cNvPr id="32" name="Group 31"/>
          <p:cNvGrpSpPr/>
          <p:nvPr/>
        </p:nvGrpSpPr>
        <p:grpSpPr>
          <a:xfrm>
            <a:off x="1959199" y="2985402"/>
            <a:ext cx="556691" cy="692465"/>
            <a:chOff x="4750274" y="1746844"/>
            <a:chExt cx="417518" cy="519349"/>
          </a:xfrm>
        </p:grpSpPr>
        <p:sp>
          <p:nvSpPr>
            <p:cNvPr id="33" name="Oval 32"/>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4" name="Rectangle 33"/>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2</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5"/>
                  <a:stretch>
                    <a:fillRect b="-2778"/>
                  </a:stretch>
                </a:blipFill>
              </p:spPr>
              <p:txBody>
                <a:bodyPr/>
                <a:lstStyle/>
                <a:p>
                  <a:r>
                    <a:rPr lang="en-US">
                      <a:noFill/>
                    </a:rPr>
                    <a:t> </a:t>
                  </a:r>
                </a:p>
              </p:txBody>
            </p:sp>
          </mc:Fallback>
        </mc:AlternateContent>
      </p:grpSp>
      <p:grpSp>
        <p:nvGrpSpPr>
          <p:cNvPr id="35" name="Group 34"/>
          <p:cNvGrpSpPr/>
          <p:nvPr/>
        </p:nvGrpSpPr>
        <p:grpSpPr>
          <a:xfrm>
            <a:off x="1959199" y="3637613"/>
            <a:ext cx="556691" cy="692465"/>
            <a:chOff x="4750274" y="1746844"/>
            <a:chExt cx="417518" cy="519349"/>
          </a:xfrm>
        </p:grpSpPr>
        <p:sp>
          <p:nvSpPr>
            <p:cNvPr id="36" name="Oval 3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7" name="Rectangle 36"/>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3</m:t>
                            </m:r>
                          </m:sub>
                        </m:sSub>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6"/>
                  <a:stretch>
                    <a:fillRect b="-2778"/>
                  </a:stretch>
                </a:blipFill>
              </p:spPr>
              <p:txBody>
                <a:bodyPr/>
                <a:lstStyle/>
                <a:p>
                  <a:r>
                    <a:rPr lang="en-US">
                      <a:noFill/>
                    </a:rPr>
                    <a:t> </a:t>
                  </a:r>
                </a:p>
              </p:txBody>
            </p:sp>
          </mc:Fallback>
        </mc:AlternateContent>
      </p:grpSp>
      <p:grpSp>
        <p:nvGrpSpPr>
          <p:cNvPr id="38" name="Group 37"/>
          <p:cNvGrpSpPr/>
          <p:nvPr/>
        </p:nvGrpSpPr>
        <p:grpSpPr>
          <a:xfrm>
            <a:off x="1959199" y="4289822"/>
            <a:ext cx="556691" cy="692465"/>
            <a:chOff x="4750274" y="1746844"/>
            <a:chExt cx="417518" cy="519349"/>
          </a:xfrm>
        </p:grpSpPr>
        <p:sp>
          <p:nvSpPr>
            <p:cNvPr id="39" name="Oval 38"/>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0" name="Rectangle 39"/>
                <p:cNvSpPr/>
                <p:nvPr/>
              </p:nvSpPr>
              <p:spPr>
                <a:xfrm>
                  <a:off x="4750274" y="1783753"/>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4</m:t>
                            </m:r>
                          </m:sub>
                        </m:sSub>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4750274" y="1783753"/>
                  <a:ext cx="417518" cy="346249"/>
                </a:xfrm>
                <a:prstGeom prst="rect">
                  <a:avLst/>
                </a:prstGeom>
                <a:blipFill>
                  <a:blip r:embed="rId7"/>
                  <a:stretch>
                    <a:fillRect/>
                  </a:stretch>
                </a:blipFill>
              </p:spPr>
              <p:txBody>
                <a:bodyPr/>
                <a:lstStyle/>
                <a:p>
                  <a:r>
                    <a:rPr lang="en-US">
                      <a:noFill/>
                    </a:rPr>
                    <a:t> </a:t>
                  </a:r>
                </a:p>
              </p:txBody>
            </p:sp>
          </mc:Fallback>
        </mc:AlternateContent>
      </p:grpSp>
      <p:grpSp>
        <p:nvGrpSpPr>
          <p:cNvPr id="41" name="Group 40"/>
          <p:cNvGrpSpPr/>
          <p:nvPr/>
        </p:nvGrpSpPr>
        <p:grpSpPr>
          <a:xfrm>
            <a:off x="5487603" y="2802531"/>
            <a:ext cx="773960" cy="787716"/>
            <a:chOff x="6870151" y="1255733"/>
            <a:chExt cx="580470" cy="590787"/>
          </a:xfrm>
        </p:grpSpPr>
        <p:sp>
          <p:nvSpPr>
            <p:cNvPr id="42" name="Oval 41"/>
            <p:cNvSpPr/>
            <p:nvPr/>
          </p:nvSpPr>
          <p:spPr>
            <a:xfrm>
              <a:off x="6870151" y="1286088"/>
              <a:ext cx="580470" cy="519349"/>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43" name="Rectangle 42"/>
                <p:cNvSpPr/>
                <p:nvPr/>
              </p:nvSpPr>
              <p:spPr>
                <a:xfrm>
                  <a:off x="6971751" y="1255733"/>
                  <a:ext cx="370557" cy="5907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1867" i="1">
                                <a:solidFill>
                                  <a:srgbClr val="000000"/>
                                </a:solidFill>
                                <a:latin typeface="Cambria Math" panose="02040503050406030204" pitchFamily="18" charset="0"/>
                              </a:rPr>
                            </m:ctrlPr>
                          </m:naryPr>
                          <m:sub/>
                          <m:sup/>
                          <m:e/>
                        </m:nary>
                      </m:oMath>
                    </m:oMathPara>
                  </a14:m>
                  <a:endParaRPr lang="en-US" sz="1867" dirty="0"/>
                </a:p>
              </p:txBody>
            </p:sp>
          </mc:Choice>
          <mc:Fallback xmlns="">
            <p:sp>
              <p:nvSpPr>
                <p:cNvPr id="43" name="Rectangle 42"/>
                <p:cNvSpPr>
                  <a:spLocks noRot="1" noChangeAspect="1" noMove="1" noResize="1" noEditPoints="1" noAdjustHandles="1" noChangeArrowheads="1" noChangeShapeType="1" noTextEdit="1"/>
                </p:cNvSpPr>
                <p:nvPr/>
              </p:nvSpPr>
              <p:spPr>
                <a:xfrm>
                  <a:off x="6971751" y="1255733"/>
                  <a:ext cx="370557" cy="590787"/>
                </a:xfrm>
                <a:prstGeom prst="rect">
                  <a:avLst/>
                </a:prstGeom>
                <a:blipFill>
                  <a:blip r:embed="rId8"/>
                  <a:stretch>
                    <a:fillRect l="-166667" t="-129032" r="-105128" b="-177419"/>
                  </a:stretch>
                </a:blipFill>
              </p:spPr>
              <p:txBody>
                <a:bodyPr/>
                <a:lstStyle/>
                <a:p>
                  <a:r>
                    <a:rPr lang="en-US">
                      <a:noFill/>
                    </a:rPr>
                    <a:t> </a:t>
                  </a:r>
                </a:p>
              </p:txBody>
            </p:sp>
          </mc:Fallback>
        </mc:AlternateContent>
      </p:grpSp>
      <p:cxnSp>
        <p:nvCxnSpPr>
          <p:cNvPr id="44" name="Straight Arrow Connector 43"/>
          <p:cNvCxnSpPr>
            <a:stCxn id="31" idx="3"/>
            <a:endCxn id="42" idx="2"/>
          </p:cNvCxnSpPr>
          <p:nvPr/>
        </p:nvCxnSpPr>
        <p:spPr>
          <a:xfrm>
            <a:off x="2515866" y="2613235"/>
            <a:ext cx="2971737" cy="576002"/>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5" name="Straight Arrow Connector 44"/>
          <p:cNvCxnSpPr>
            <a:stCxn id="34" idx="3"/>
            <a:endCxn id="53" idx="2"/>
          </p:cNvCxnSpPr>
          <p:nvPr/>
        </p:nvCxnSpPr>
        <p:spPr>
          <a:xfrm>
            <a:off x="2515890" y="3265447"/>
            <a:ext cx="3005969" cy="1106876"/>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6" name="Straight Arrow Connector 45"/>
          <p:cNvCxnSpPr>
            <a:stCxn id="40" idx="3"/>
            <a:endCxn id="42" idx="2"/>
          </p:cNvCxnSpPr>
          <p:nvPr/>
        </p:nvCxnSpPr>
        <p:spPr>
          <a:xfrm flipV="1">
            <a:off x="2515890" y="3189237"/>
            <a:ext cx="2971713" cy="138063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47" name="Straight Arrow Connector 46"/>
          <p:cNvCxnSpPr>
            <a:stCxn id="37" idx="3"/>
            <a:endCxn id="53" idx="2"/>
          </p:cNvCxnSpPr>
          <p:nvPr/>
        </p:nvCxnSpPr>
        <p:spPr>
          <a:xfrm>
            <a:off x="2515890" y="3917658"/>
            <a:ext cx="3005969" cy="45466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
        <p:nvSpPr>
          <p:cNvPr id="53" name="Oval 52"/>
          <p:cNvSpPr/>
          <p:nvPr/>
        </p:nvSpPr>
        <p:spPr>
          <a:xfrm>
            <a:off x="5521859" y="4026090"/>
            <a:ext cx="773960" cy="692465"/>
          </a:xfrm>
          <a:prstGeom prst="ellipse">
            <a:avLst/>
          </a:prstGeom>
          <a:solidFill>
            <a:srgbClr val="FAC7C7"/>
          </a:solidFill>
          <a:ln w="12700" cap="flat">
            <a:solidFill>
              <a:srgbClr val="C0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54" name="Rectangle 53"/>
              <p:cNvSpPr/>
              <p:nvPr/>
            </p:nvSpPr>
            <p:spPr>
              <a:xfrm>
                <a:off x="5657326" y="3985616"/>
                <a:ext cx="494076" cy="7877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sz="1867" i="1">
                              <a:solidFill>
                                <a:srgbClr val="000000"/>
                              </a:solidFill>
                              <a:latin typeface="Cambria Math" panose="02040503050406030204" pitchFamily="18" charset="0"/>
                            </a:rPr>
                          </m:ctrlPr>
                        </m:naryPr>
                        <m:sub/>
                        <m:sup/>
                        <m:e/>
                      </m:nary>
                    </m:oMath>
                  </m:oMathPara>
                </a14:m>
                <a:endParaRPr lang="en-US" sz="1867" dirty="0"/>
              </a:p>
            </p:txBody>
          </p:sp>
        </mc:Choice>
        <mc:Fallback xmlns="">
          <p:sp>
            <p:nvSpPr>
              <p:cNvPr id="54" name="Rectangle 53"/>
              <p:cNvSpPr>
                <a:spLocks noRot="1" noChangeAspect="1" noMove="1" noResize="1" noEditPoints="1" noAdjustHandles="1" noChangeArrowheads="1" noChangeShapeType="1" noTextEdit="1"/>
              </p:cNvSpPr>
              <p:nvPr/>
            </p:nvSpPr>
            <p:spPr>
              <a:xfrm>
                <a:off x="5657326" y="3985616"/>
                <a:ext cx="494076" cy="787716"/>
              </a:xfrm>
              <a:prstGeom prst="rect">
                <a:avLst/>
              </a:prstGeom>
              <a:blipFill>
                <a:blip r:embed="rId9"/>
                <a:stretch>
                  <a:fillRect l="-166667" t="-129032" r="-105128" b="-177419"/>
                </a:stretch>
              </a:blipFill>
            </p:spPr>
            <p:txBody>
              <a:bodyPr/>
              <a:lstStyle/>
              <a:p>
                <a:r>
                  <a:rPr lang="en-US">
                    <a:noFill/>
                  </a:rPr>
                  <a:t> </a:t>
                </a:r>
              </a:p>
            </p:txBody>
          </p:sp>
        </mc:Fallback>
      </mc:AlternateContent>
      <p:cxnSp>
        <p:nvCxnSpPr>
          <p:cNvPr id="56" name="Straight Arrow Connector 55"/>
          <p:cNvCxnSpPr/>
          <p:nvPr/>
        </p:nvCxnSpPr>
        <p:spPr>
          <a:xfrm>
            <a:off x="6573138" y="4372321"/>
            <a:ext cx="582476" cy="0"/>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71" name="Straight Arrow Connector 70"/>
          <p:cNvCxnSpPr>
            <a:stCxn id="34" idx="3"/>
            <a:endCxn id="42" idx="2"/>
          </p:cNvCxnSpPr>
          <p:nvPr/>
        </p:nvCxnSpPr>
        <p:spPr>
          <a:xfrm flipV="1">
            <a:off x="2515890" y="3189237"/>
            <a:ext cx="2971713" cy="7621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2" name="Straight Arrow Connector 71"/>
          <p:cNvCxnSpPr>
            <a:stCxn id="37" idx="3"/>
            <a:endCxn id="42" idx="2"/>
          </p:cNvCxnSpPr>
          <p:nvPr/>
        </p:nvCxnSpPr>
        <p:spPr>
          <a:xfrm flipV="1">
            <a:off x="2515890" y="3189237"/>
            <a:ext cx="2971713" cy="728421"/>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3" name="Straight Arrow Connector 72"/>
          <p:cNvCxnSpPr>
            <a:stCxn id="31" idx="3"/>
            <a:endCxn id="53" idx="2"/>
          </p:cNvCxnSpPr>
          <p:nvPr/>
        </p:nvCxnSpPr>
        <p:spPr>
          <a:xfrm>
            <a:off x="2515866" y="2613235"/>
            <a:ext cx="3005993" cy="1759088"/>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74" name="Straight Arrow Connector 73"/>
          <p:cNvCxnSpPr>
            <a:stCxn id="40" idx="3"/>
            <a:endCxn id="53" idx="2"/>
          </p:cNvCxnSpPr>
          <p:nvPr/>
        </p:nvCxnSpPr>
        <p:spPr>
          <a:xfrm flipV="1">
            <a:off x="2515890" y="4372323"/>
            <a:ext cx="3005969" cy="197544"/>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sp>
        <p:nvSpPr>
          <p:cNvPr id="94" name="Title 1"/>
          <p:cNvSpPr>
            <a:spLocks noGrp="1"/>
          </p:cNvSpPr>
          <p:nvPr>
            <p:ph type="title"/>
          </p:nvPr>
        </p:nvSpPr>
        <p:spPr/>
        <p:txBody>
          <a:bodyPr/>
          <a:lstStyle/>
          <a:p>
            <a:r>
              <a:rPr lang="en-US" dirty="0">
                <a:solidFill>
                  <a:schemeClr val="accent1">
                    <a:lumMod val="75000"/>
                  </a:schemeClr>
                </a:solidFill>
              </a:rPr>
              <a:t>Neural Network with One Layer</a:t>
            </a:r>
          </a:p>
        </p:txBody>
      </p:sp>
      <p:grpSp>
        <p:nvGrpSpPr>
          <p:cNvPr id="95" name="Group 94"/>
          <p:cNvGrpSpPr/>
          <p:nvPr/>
        </p:nvGrpSpPr>
        <p:grpSpPr>
          <a:xfrm>
            <a:off x="1944447" y="4942033"/>
            <a:ext cx="556691" cy="692465"/>
            <a:chOff x="4750274" y="1746844"/>
            <a:chExt cx="417518" cy="519349"/>
          </a:xfrm>
        </p:grpSpPr>
        <p:sp>
          <p:nvSpPr>
            <p:cNvPr id="96" name="Oval 95"/>
            <p:cNvSpPr/>
            <p:nvPr/>
          </p:nvSpPr>
          <p:spPr>
            <a:xfrm>
              <a:off x="4772238" y="1746844"/>
              <a:ext cx="340640" cy="519349"/>
            </a:xfrm>
            <a:prstGeom prst="ellipse">
              <a:avLst/>
            </a:prstGeom>
            <a:solidFill>
              <a:srgbClr val="D1E0F9"/>
            </a:solidFill>
            <a:ln w="127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97" name="Rectangle 96"/>
                <p:cNvSpPr/>
                <p:nvPr/>
              </p:nvSpPr>
              <p:spPr>
                <a:xfrm>
                  <a:off x="4750274" y="1783752"/>
                  <a:ext cx="41751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𝑥</m:t>
                            </m:r>
                          </m:e>
                          <m:sub>
                            <m:r>
                              <a:rPr lang="en-US" sz="2400" i="1">
                                <a:solidFill>
                                  <a:srgbClr val="000000"/>
                                </a:solidFill>
                                <a:latin typeface="Cambria Math" charset="0"/>
                              </a:rPr>
                              <m:t>5</m:t>
                            </m:r>
                          </m:sub>
                        </m:sSub>
                      </m:oMath>
                    </m:oMathPara>
                  </a14:m>
                  <a:endParaRPr lang="en-US" sz="2400" dirty="0"/>
                </a:p>
              </p:txBody>
            </p:sp>
          </mc:Choice>
          <mc:Fallback xmlns="">
            <p:sp>
              <p:nvSpPr>
                <p:cNvPr id="97" name="Rectangle 96"/>
                <p:cNvSpPr>
                  <a:spLocks noRot="1" noChangeAspect="1" noMove="1" noResize="1" noEditPoints="1" noAdjustHandles="1" noChangeArrowheads="1" noChangeShapeType="1" noTextEdit="1"/>
                </p:cNvSpPr>
                <p:nvPr/>
              </p:nvSpPr>
              <p:spPr>
                <a:xfrm>
                  <a:off x="4750274" y="1783752"/>
                  <a:ext cx="417518" cy="346249"/>
                </a:xfrm>
                <a:prstGeom prst="rect">
                  <a:avLst/>
                </a:prstGeom>
                <a:blipFill>
                  <a:blip r:embed="rId10"/>
                  <a:stretch>
                    <a:fillRect b="-2778"/>
                  </a:stretch>
                </a:blipFill>
              </p:spPr>
              <p:txBody>
                <a:bodyPr/>
                <a:lstStyle/>
                <a:p>
                  <a:r>
                    <a:rPr lang="en-US">
                      <a:noFill/>
                    </a:rPr>
                    <a:t> </a:t>
                  </a:r>
                </a:p>
              </p:txBody>
            </p:sp>
          </mc:Fallback>
        </mc:AlternateContent>
      </p:grpSp>
      <p:cxnSp>
        <p:nvCxnSpPr>
          <p:cNvPr id="99" name="Straight Arrow Connector 98"/>
          <p:cNvCxnSpPr/>
          <p:nvPr/>
        </p:nvCxnSpPr>
        <p:spPr>
          <a:xfrm>
            <a:off x="6585205" y="3181910"/>
            <a:ext cx="570408" cy="10716"/>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120" name="Straight Arrow Connector 119"/>
          <p:cNvCxnSpPr>
            <a:stCxn id="97" idx="3"/>
            <a:endCxn id="42" idx="2"/>
          </p:cNvCxnSpPr>
          <p:nvPr/>
        </p:nvCxnSpPr>
        <p:spPr>
          <a:xfrm flipV="1">
            <a:off x="2501138" y="3189237"/>
            <a:ext cx="2986465" cy="203284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123" name="Straight Arrow Connector 122"/>
          <p:cNvCxnSpPr>
            <a:stCxn id="97" idx="3"/>
            <a:endCxn id="53" idx="2"/>
          </p:cNvCxnSpPr>
          <p:nvPr/>
        </p:nvCxnSpPr>
        <p:spPr>
          <a:xfrm flipV="1">
            <a:off x="2501138" y="4372323"/>
            <a:ext cx="3020721" cy="849754"/>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26" name="TextBox 125"/>
              <p:cNvSpPr txBox="1"/>
              <p:nvPr/>
            </p:nvSpPr>
            <p:spPr>
              <a:xfrm>
                <a:off x="6261563" y="5713147"/>
                <a:ext cx="4053738" cy="4431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 xmlns:m="http://schemas.openxmlformats.org/officeDocument/2006/math">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𝑎</m:t>
                        </m:r>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r>
                      <a:rPr lang="en-US" sz="2667" i="1">
                        <a:solidFill>
                          <a:srgbClr val="000000"/>
                        </a:solidFill>
                        <a:latin typeface="Cambria Math" charset="0"/>
                        <a:ea typeface="Calibri"/>
                        <a:cs typeface="Calibri"/>
                        <a:sym typeface="Calibri"/>
                      </a:rPr>
                      <m:t>𝑠𝑖𝑔𝑚𝑜𝑖𝑑</m:t>
                    </m:r>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Sub>
                        <m:r>
                          <a:rPr lang="en-US" sz="2667" i="1">
                            <a:solidFill>
                              <a:srgbClr val="000000"/>
                            </a:solidFill>
                            <a:latin typeface="Cambria Math" charset="0"/>
                            <a:ea typeface="Calibri"/>
                            <a:cs typeface="Calibri"/>
                            <a:sym typeface="Calibri"/>
                          </a:rPr>
                          <m:t>+</m:t>
                        </m:r>
                      </m:e>
                    </m:nary>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𝑏</m:t>
                        </m:r>
                      </m:e>
                      <m:sub>
                        <m:r>
                          <a:rPr lang="en-US" sz="2667" i="1">
                            <a:solidFill>
                              <a:srgbClr val="000000"/>
                            </a:solidFill>
                            <a:latin typeface="Cambria Math" charset="0"/>
                            <a:ea typeface="Calibri"/>
                            <a:cs typeface="Calibri"/>
                            <a:sym typeface="Calibri"/>
                          </a:rPr>
                          <m:t>𝑗</m:t>
                        </m:r>
                      </m:sub>
                    </m:sSub>
                  </m:oMath>
                </a14:m>
                <a:r>
                  <a:rPr lang="en-US" sz="2667" dirty="0">
                    <a:solidFill>
                      <a:srgbClr val="000000"/>
                    </a:solidFill>
                    <a:ea typeface="Calibri"/>
                    <a:cs typeface="Calibri"/>
                    <a:sym typeface="Calibri"/>
                  </a:rPr>
                  <a:t>)</a:t>
                </a:r>
              </a:p>
            </p:txBody>
          </p:sp>
        </mc:Choice>
        <mc:Fallback xmlns="">
          <p:sp>
            <p:nvSpPr>
              <p:cNvPr id="126" name="TextBox 125"/>
              <p:cNvSpPr txBox="1">
                <a:spLocks noRot="1" noChangeAspect="1" noMove="1" noResize="1" noEditPoints="1" noAdjustHandles="1" noChangeArrowheads="1" noChangeShapeType="1" noTextEdit="1"/>
              </p:cNvSpPr>
              <p:nvPr/>
            </p:nvSpPr>
            <p:spPr>
              <a:xfrm>
                <a:off x="6261563" y="5713147"/>
                <a:ext cx="4053738" cy="443135"/>
              </a:xfrm>
              <a:prstGeom prst="rect">
                <a:avLst/>
              </a:prstGeom>
              <a:blipFill>
                <a:blip r:embed="rId11"/>
                <a:stretch>
                  <a:fillRect l="-1875" t="-162857" r="-4062" b="-23714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a:off x="3384855" y="2252329"/>
                <a:ext cx="1585242"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charset="0"/>
                            </a:rPr>
                            <m:t>𝑊</m:t>
                          </m:r>
                          <m:r>
                            <a:rPr lang="en-US" sz="2400" i="1">
                              <a:solidFill>
                                <a:srgbClr val="000000"/>
                              </a:solidFill>
                              <a:latin typeface="Cambria Math" charset="0"/>
                            </a:rPr>
                            <m:t>=[</m:t>
                          </m:r>
                          <m:r>
                            <a:rPr lang="en-US" sz="2400" i="1">
                              <a:solidFill>
                                <a:srgbClr val="000000"/>
                              </a:solidFill>
                              <a:latin typeface="Cambria Math" charset="0"/>
                            </a:rPr>
                            <m:t>𝑤</m:t>
                          </m:r>
                        </m:e>
                        <m:sub>
                          <m:r>
                            <a:rPr lang="en-US" sz="2400" i="1">
                              <a:solidFill>
                                <a:srgbClr val="000000"/>
                              </a:solidFill>
                              <a:latin typeface="Cambria Math" charset="0"/>
                            </a:rPr>
                            <m:t>𝑗𝑖</m:t>
                          </m:r>
                        </m:sub>
                      </m:sSub>
                      <m:r>
                        <a:rPr lang="en-US" sz="2400" i="1">
                          <a:solidFill>
                            <a:srgbClr val="000000"/>
                          </a:solidFill>
                          <a:latin typeface="Cambria Math" charset="0"/>
                        </a:rPr>
                        <m:t>]</m:t>
                      </m:r>
                    </m:oMath>
                  </m:oMathPara>
                </a14:m>
                <a:endParaRPr lang="en-US" sz="2400" dirty="0"/>
              </a:p>
            </p:txBody>
          </p:sp>
        </mc:Choice>
        <mc:Fallback xmlns="">
          <p:sp>
            <p:nvSpPr>
              <p:cNvPr id="127" name="Rectangle 126"/>
              <p:cNvSpPr>
                <a:spLocks noRot="1" noChangeAspect="1" noMove="1" noResize="1" noEditPoints="1" noAdjustHandles="1" noChangeArrowheads="1" noChangeShapeType="1" noTextEdit="1"/>
              </p:cNvSpPr>
              <p:nvPr/>
            </p:nvSpPr>
            <p:spPr>
              <a:xfrm>
                <a:off x="3384855" y="2252329"/>
                <a:ext cx="1585242" cy="491417"/>
              </a:xfrm>
              <a:prstGeom prst="rect">
                <a:avLst/>
              </a:prstGeom>
              <a:blipFill>
                <a:blip r:embed="rId12"/>
                <a:stretch>
                  <a:fillRect r="-800" b="-12821"/>
                </a:stretch>
              </a:blipFill>
            </p:spPr>
            <p:txBody>
              <a:bodyPr/>
              <a:lstStyle/>
              <a:p>
                <a:r>
                  <a:rPr lang="en-US">
                    <a:noFill/>
                  </a:rPr>
                  <a:t> </a:t>
                </a:r>
              </a:p>
            </p:txBody>
          </p:sp>
        </mc:Fallback>
      </mc:AlternateContent>
      <p:grpSp>
        <p:nvGrpSpPr>
          <p:cNvPr id="48" name="Group 47"/>
          <p:cNvGrpSpPr/>
          <p:nvPr/>
        </p:nvGrpSpPr>
        <p:grpSpPr>
          <a:xfrm>
            <a:off x="7534762" y="2888803"/>
            <a:ext cx="430381" cy="692465"/>
            <a:chOff x="6155416" y="584514"/>
            <a:chExt cx="422743" cy="680175"/>
          </a:xfrm>
        </p:grpSpPr>
        <p:sp>
          <p:nvSpPr>
            <p:cNvPr id="49" name="Oval 48"/>
            <p:cNvSpPr/>
            <p:nvPr/>
          </p:nvSpPr>
          <p:spPr>
            <a:xfrm>
              <a:off x="6155416" y="584514"/>
              <a:ext cx="422743" cy="680175"/>
            </a:xfrm>
            <a:prstGeom prst="ellipse">
              <a:avLst/>
            </a:prstGeom>
            <a:solidFill>
              <a:srgbClr val="E7D3F2"/>
            </a:solidFill>
            <a:ln w="12700" cap="flat">
              <a:solidFill>
                <a:srgbClr val="7030A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cxnSp>
          <p:nvCxnSpPr>
            <p:cNvPr id="50" name="Curved Connector 49"/>
            <p:cNvCxnSpPr/>
            <p:nvPr/>
          </p:nvCxnSpPr>
          <p:spPr>
            <a:xfrm flipV="1">
              <a:off x="6226335" y="827403"/>
              <a:ext cx="280903" cy="192106"/>
            </a:xfrm>
            <a:prstGeom prst="curvedConnector3">
              <a:avLst/>
            </a:prstGeom>
            <a:noFill/>
            <a:ln w="25400" cap="flat">
              <a:solidFill>
                <a:srgbClr val="7030A0"/>
              </a:solidFill>
              <a:prstDash val="solid"/>
              <a:bevel/>
            </a:ln>
            <a:effectLst/>
          </p:spPr>
          <p:style>
            <a:lnRef idx="0">
              <a:scrgbClr r="0" g="0" b="0"/>
            </a:lnRef>
            <a:fillRef idx="0">
              <a:scrgbClr r="0" g="0" b="0"/>
            </a:fillRef>
            <a:effectRef idx="0">
              <a:scrgbClr r="0" g="0" b="0"/>
            </a:effectRef>
            <a:fontRef idx="none"/>
          </p:style>
        </p:cxnSp>
      </p:grpSp>
      <p:grpSp>
        <p:nvGrpSpPr>
          <p:cNvPr id="52" name="Group 51"/>
          <p:cNvGrpSpPr/>
          <p:nvPr/>
        </p:nvGrpSpPr>
        <p:grpSpPr>
          <a:xfrm>
            <a:off x="7557686" y="3992802"/>
            <a:ext cx="430381" cy="692465"/>
            <a:chOff x="6155416" y="584514"/>
            <a:chExt cx="422743" cy="680175"/>
          </a:xfrm>
        </p:grpSpPr>
        <p:sp>
          <p:nvSpPr>
            <p:cNvPr id="55" name="Oval 54"/>
            <p:cNvSpPr/>
            <p:nvPr/>
          </p:nvSpPr>
          <p:spPr>
            <a:xfrm>
              <a:off x="6155416" y="584514"/>
              <a:ext cx="422743" cy="680175"/>
            </a:xfrm>
            <a:prstGeom prst="ellipse">
              <a:avLst/>
            </a:prstGeom>
            <a:solidFill>
              <a:srgbClr val="E7D3F2"/>
            </a:solidFill>
            <a:ln w="12700" cap="flat">
              <a:solidFill>
                <a:srgbClr val="7030A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cxnSp>
          <p:nvCxnSpPr>
            <p:cNvPr id="57" name="Curved Connector 56"/>
            <p:cNvCxnSpPr/>
            <p:nvPr/>
          </p:nvCxnSpPr>
          <p:spPr>
            <a:xfrm flipV="1">
              <a:off x="6226335" y="827403"/>
              <a:ext cx="280903" cy="192106"/>
            </a:xfrm>
            <a:prstGeom prst="curvedConnector3">
              <a:avLst/>
            </a:prstGeom>
            <a:noFill/>
            <a:ln w="25400" cap="flat">
              <a:solidFill>
                <a:srgbClr val="7030A0"/>
              </a:solidFill>
              <a:prstDash val="solid"/>
              <a:bevel/>
            </a:ln>
            <a:effectLst/>
          </p:spPr>
          <p:style>
            <a:lnRef idx="0">
              <a:scrgbClr r="0" g="0" b="0"/>
            </a:lnRef>
            <a:fillRef idx="0">
              <a:scrgbClr r="0" g="0" b="0"/>
            </a:fillRef>
            <a:effectRef idx="0">
              <a:scrgbClr r="0" g="0" b="0"/>
            </a:effectRef>
            <a:fontRef idx="none"/>
          </p:style>
        </p:cxnSp>
      </p:grpSp>
      <p:cxnSp>
        <p:nvCxnSpPr>
          <p:cNvPr id="58" name="Straight Arrow Connector 57"/>
          <p:cNvCxnSpPr/>
          <p:nvPr/>
        </p:nvCxnSpPr>
        <p:spPr>
          <a:xfrm>
            <a:off x="8332223" y="4326492"/>
            <a:ext cx="582476" cy="0"/>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p:cxnSp>
        <p:nvCxnSpPr>
          <p:cNvPr id="59" name="Straight Arrow Connector 58"/>
          <p:cNvCxnSpPr/>
          <p:nvPr/>
        </p:nvCxnSpPr>
        <p:spPr>
          <a:xfrm>
            <a:off x="8344291" y="3136081"/>
            <a:ext cx="570408" cy="10716"/>
          </a:xfrm>
          <a:prstGeom prst="straightConnector1">
            <a:avLst/>
          </a:prstGeom>
          <a:noFill/>
          <a:ln w="25400" cap="flat">
            <a:solidFill>
              <a:schemeClr val="tx2"/>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1BB1D25-1EB7-644D-90A8-1679D2D22FF9}"/>
                  </a:ext>
                </a:extLst>
              </p:cNvPr>
              <p:cNvSpPr txBox="1"/>
              <p:nvPr/>
            </p:nvSpPr>
            <p:spPr>
              <a:xfrm>
                <a:off x="9311650" y="321123"/>
                <a:ext cx="2270750"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𝑠𝑖𝑔𝑚𝑜𝑖𝑑</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𝑧</m:t>
                              </m:r>
                            </m:sup>
                          </m:sSup>
                        </m:den>
                      </m:f>
                    </m:oMath>
                  </m:oMathPara>
                </a14:m>
                <a:endParaRPr lang="en-US" dirty="0"/>
              </a:p>
            </p:txBody>
          </p:sp>
        </mc:Choice>
        <mc:Fallback xmlns="">
          <p:sp>
            <p:nvSpPr>
              <p:cNvPr id="51" name="TextBox 50">
                <a:extLst>
                  <a:ext uri="{FF2B5EF4-FFF2-40B4-BE49-F238E27FC236}">
                    <a16:creationId xmlns:a16="http://schemas.microsoft.com/office/drawing/2014/main" id="{81BB1D25-1EB7-644D-90A8-1679D2D22FF9}"/>
                  </a:ext>
                </a:extLst>
              </p:cNvPr>
              <p:cNvSpPr txBox="1">
                <a:spLocks noRot="1" noChangeAspect="1" noMove="1" noResize="1" noEditPoints="1" noAdjustHandles="1" noChangeArrowheads="1" noChangeShapeType="1" noTextEdit="1"/>
              </p:cNvSpPr>
              <p:nvPr/>
            </p:nvSpPr>
            <p:spPr>
              <a:xfrm>
                <a:off x="9311650" y="321123"/>
                <a:ext cx="2270750" cy="525016"/>
              </a:xfrm>
              <a:prstGeom prst="rect">
                <a:avLst/>
              </a:prstGeom>
              <a:blipFill>
                <a:blip r:embed="rId13"/>
                <a:stretch>
                  <a:fillRect l="-3352" t="-4878" b="-12195"/>
                </a:stretch>
              </a:blipFill>
            </p:spPr>
            <p:txBody>
              <a:bodyPr/>
              <a:lstStyle/>
              <a:p>
                <a:r>
                  <a:rPr lang="en-US">
                    <a:noFill/>
                  </a:rPr>
                  <a:t> </a:t>
                </a:r>
              </a:p>
            </p:txBody>
          </p:sp>
        </mc:Fallback>
      </mc:AlternateContent>
    </p:spTree>
    <p:extLst>
      <p:ext uri="{BB962C8B-B14F-4D97-AF65-F5344CB8AC3E}">
        <p14:creationId xmlns:p14="http://schemas.microsoft.com/office/powerpoint/2010/main" val="3383493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a:spLocks noGrp="1"/>
          </p:cNvSpPr>
          <p:nvPr>
            <p:ph type="title"/>
          </p:nvPr>
        </p:nvSpPr>
        <p:spPr/>
        <p:txBody>
          <a:bodyPr/>
          <a:lstStyle/>
          <a:p>
            <a:r>
              <a:rPr lang="en-US" dirty="0">
                <a:solidFill>
                  <a:schemeClr val="accent1">
                    <a:lumMod val="75000"/>
                  </a:schemeClr>
                </a:solidFill>
              </a:rPr>
              <a:t>Neural Network with One Layer</a:t>
            </a:r>
          </a:p>
        </p:txBody>
      </p:sp>
      <mc:AlternateContent xmlns:mc="http://schemas.openxmlformats.org/markup-compatibility/2006" xmlns:a14="http://schemas.microsoft.com/office/drawing/2010/main">
        <mc:Choice Requires="a14">
          <p:sp>
            <p:nvSpPr>
              <p:cNvPr id="51" name="Rectangle 50"/>
              <p:cNvSpPr/>
              <p:nvPr/>
            </p:nvSpPr>
            <p:spPr>
              <a:xfrm>
                <a:off x="3635132" y="1408814"/>
                <a:ext cx="4463594" cy="1262525"/>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i="1">
                          <a:solidFill>
                            <a:srgbClr val="000000"/>
                          </a:solidFill>
                          <a:latin typeface="Cambria Math"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ctrlPr>
                            <a:rPr lang="is-IS" sz="2667" i="1">
                              <a:solidFill>
                                <a:srgbClr val="000000"/>
                              </a:solidFill>
                              <a:latin typeface="Cambria Math" panose="02040503050406030204" pitchFamily="18" charset="0"/>
                            </a:rPr>
                          </m:ctrlPr>
                        </m:naryPr>
                        <m:sub>
                          <m:r>
                            <m:rPr>
                              <m:brk m:alnAt="23"/>
                            </m:rPr>
                            <a:rPr lang="en-US" sz="2667" i="1">
                              <a:solidFill>
                                <a:srgbClr val="000000"/>
                              </a:solidFill>
                              <a:latin typeface="Cambria Math" charset="0"/>
                            </a:rPr>
                            <m:t>𝑑</m:t>
                          </m:r>
                          <m:r>
                            <a:rPr lang="en-US" sz="2667" i="1">
                              <a:solidFill>
                                <a:srgbClr val="000000"/>
                              </a:solidFill>
                              <a:latin typeface="Cambria Math" charset="0"/>
                            </a:rPr>
                            <m:t>=1</m:t>
                          </m:r>
                        </m:sub>
                        <m:sup>
                          <m:r>
                            <a:rPr lang="en-US" sz="2667" i="1">
                              <a:solidFill>
                                <a:srgbClr val="000000"/>
                              </a:solidFill>
                              <a:latin typeface="Cambria Math" charset="0"/>
                            </a:rPr>
                            <m:t>|</m:t>
                          </m:r>
                          <m:r>
                            <a:rPr lang="en-US" sz="2667" i="1">
                              <a:solidFill>
                                <a:srgbClr val="000000"/>
                              </a:solidFill>
                              <a:latin typeface="Cambria Math" charset="0"/>
                            </a:rPr>
                            <m:t>𝐷</m:t>
                          </m:r>
                          <m:r>
                            <a:rPr lang="en-US" sz="2667" i="1">
                              <a:solidFill>
                                <a:srgbClr val="000000"/>
                              </a:solidFill>
                              <a:latin typeface="Cambria Math" charset="0"/>
                            </a:rPr>
                            <m:t>|</m:t>
                          </m:r>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𝑎</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r>
                                    <a:rPr lang="en-US" sz="2667" i="1">
                                      <a:solidFill>
                                        <a:srgbClr val="000000"/>
                                      </a:solidFill>
                                      <a:latin typeface="Cambria Math" charset="0"/>
                                    </a:rPr>
                                    <m:t>− </m:t>
                                  </m:r>
                                  <m:sSup>
                                    <m:sSupPr>
                                      <m:ctrlPr>
                                        <a:rPr lang="en-US" sz="2667" i="1">
                                          <a:solidFill>
                                            <a:srgbClr val="000000"/>
                                          </a:solidFill>
                                          <a:latin typeface="Cambria Math" panose="02040503050406030204" pitchFamily="18" charset="0"/>
                                        </a:rPr>
                                      </m:ctrlPr>
                                    </m:sSupPr>
                                    <m:e>
                                      <m:r>
                                        <a:rPr lang="en-US" sz="2667" i="1">
                                          <a:solidFill>
                                            <a:srgbClr val="000000"/>
                                          </a:solidFill>
                                          <a:latin typeface="Cambria Math" charset="0"/>
                                        </a:rPr>
                                        <m:t>𝑦</m:t>
                                      </m:r>
                                    </m:e>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xmlns="">
          <p:sp>
            <p:nvSpPr>
              <p:cNvPr id="51" name="Rectangle 50"/>
              <p:cNvSpPr>
                <a:spLocks noRot="1" noChangeAspect="1" noMove="1" noResize="1" noEditPoints="1" noAdjustHandles="1" noChangeArrowheads="1" noChangeShapeType="1" noTextEdit="1"/>
              </p:cNvSpPr>
              <p:nvPr/>
            </p:nvSpPr>
            <p:spPr>
              <a:xfrm>
                <a:off x="3635132" y="1408814"/>
                <a:ext cx="4463594" cy="1262525"/>
              </a:xfrm>
              <a:prstGeom prst="rect">
                <a:avLst/>
              </a:prstGeom>
              <a:blipFill>
                <a:blip r:embed="rId2"/>
                <a:stretch>
                  <a:fillRect t="-102000" b="-16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467821" y="3338463"/>
                <a:ext cx="4874090" cy="9956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𝑎</m:t>
                          </m:r>
                        </m:e>
                        <m:sub>
                          <m:r>
                            <a:rPr lang="en-US" sz="2667" i="1">
                              <a:solidFill>
                                <a:srgbClr val="000000"/>
                              </a:solidFill>
                              <a:latin typeface="Cambria Math" charset="0"/>
                              <a:ea typeface="Calibri"/>
                              <a:cs typeface="Calibri"/>
                              <a:sym typeface="Calibri"/>
                            </a:rPr>
                            <m:t>𝑗</m:t>
                          </m:r>
                        </m:sub>
                        <m:sup>
                          <m:r>
                            <a:rPr lang="en-US" sz="2667" i="1">
                              <a:solidFill>
                                <a:srgbClr val="000000"/>
                              </a:solidFill>
                              <a:latin typeface="Cambria Math" charset="0"/>
                            </a:rPr>
                            <m:t>(</m:t>
                          </m:r>
                          <m:r>
                            <a:rPr lang="en-US" sz="2667" i="1">
                              <a:solidFill>
                                <a:srgbClr val="000000"/>
                              </a:solidFill>
                              <a:latin typeface="Cambria Math" charset="0"/>
                            </a:rPr>
                            <m:t>𝑑</m:t>
                          </m:r>
                          <m:r>
                            <a:rPr lang="en-US" sz="2667" i="1">
                              <a:solidFill>
                                <a:srgbClr val="000000"/>
                              </a:solidFill>
                              <a:latin typeface="Cambria Math" charset="0"/>
                            </a:rPr>
                            <m:t>)</m:t>
                          </m:r>
                        </m:sup>
                      </m:sSubSup>
                      <m:r>
                        <a:rPr lang="en-US" sz="2667" i="1">
                          <a:solidFill>
                            <a:srgbClr val="000000"/>
                          </a:solidFill>
                          <a:latin typeface="Cambria Math" charset="0"/>
                          <a:ea typeface="Calibri"/>
                          <a:cs typeface="Calibri"/>
                          <a:sym typeface="Calibri"/>
                        </a:rPr>
                        <m:t>=</m:t>
                      </m:r>
                      <m:r>
                        <a:rPr lang="en-US" sz="2667" i="1">
                          <a:solidFill>
                            <a:srgbClr val="000000"/>
                          </a:solidFill>
                          <a:latin typeface="Cambria Math" charset="0"/>
                          <a:ea typeface="Calibri"/>
                          <a:cs typeface="Calibri"/>
                          <a:sym typeface="Calibri"/>
                        </a:rPr>
                        <m:t>𝑠𝑖𝑔𝑚𝑜𝑖𝑑</m:t>
                      </m:r>
                      <m:r>
                        <a:rPr lang="en-US" sz="2667" i="1">
                          <a:solidFill>
                            <a:srgbClr val="000000"/>
                          </a:solidFill>
                          <a:latin typeface="Cambria Math" charset="0"/>
                          <a:ea typeface="Calibri"/>
                          <a:cs typeface="Calibri"/>
                          <a:sym typeface="Calibri"/>
                        </a:rPr>
                        <m:t>(</m:t>
                      </m:r>
                      <m:nary>
                        <m:naryPr>
                          <m:chr m:val="∑"/>
                          <m:supHide m:val="on"/>
                          <m:ctrlPr>
                            <a:rPr lang="en-US" sz="2667" i="1">
                              <a:solidFill>
                                <a:srgbClr val="000000"/>
                              </a:solidFill>
                              <a:latin typeface="Cambria Math" panose="02040503050406030204" pitchFamily="18" charset="0"/>
                              <a:ea typeface="Calibri"/>
                              <a:cs typeface="Calibri"/>
                              <a:sym typeface="Calibri"/>
                            </a:rPr>
                          </m:ctrlPr>
                        </m:naryPr>
                        <m:sub>
                          <m:r>
                            <a:rPr lang="en-US" sz="2667" i="1">
                              <a:solidFill>
                                <a:srgbClr val="000000"/>
                              </a:solidFill>
                              <a:latin typeface="Cambria Math" charset="0"/>
                              <a:ea typeface="Calibri"/>
                              <a:cs typeface="Calibri"/>
                              <a:sym typeface="Calibri"/>
                            </a:rPr>
                            <m:t>𝑖</m:t>
                          </m:r>
                        </m:sub>
                        <m:sup/>
                        <m:e>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𝑤</m:t>
                              </m:r>
                            </m:e>
                            <m:sub>
                              <m:r>
                                <a:rPr lang="en-US" sz="2667" i="1">
                                  <a:solidFill>
                                    <a:srgbClr val="000000"/>
                                  </a:solidFill>
                                  <a:latin typeface="Cambria Math" charset="0"/>
                                  <a:ea typeface="Calibri"/>
                                  <a:cs typeface="Calibri"/>
                                  <a:sym typeface="Calibri"/>
                                </a:rPr>
                                <m:t>𝑗𝑖</m:t>
                              </m:r>
                            </m:sub>
                          </m:sSub>
                          <m:sSubSup>
                            <m:sSubSupPr>
                              <m:ctrlPr>
                                <a:rPr lang="en-US" sz="2667" i="1">
                                  <a:solidFill>
                                    <a:srgbClr val="000000"/>
                                  </a:solidFill>
                                  <a:latin typeface="Cambria Math" panose="02040503050406030204" pitchFamily="18" charset="0"/>
                                  <a:ea typeface="Calibri"/>
                                  <a:cs typeface="Calibri"/>
                                  <a:sym typeface="Calibri"/>
                                </a:rPr>
                              </m:ctrlPr>
                            </m:sSubSupPr>
                            <m:e>
                              <m:r>
                                <a:rPr lang="en-US" sz="2667" i="1">
                                  <a:solidFill>
                                    <a:srgbClr val="000000"/>
                                  </a:solidFill>
                                  <a:latin typeface="Cambria Math" charset="0"/>
                                  <a:ea typeface="Calibri"/>
                                  <a:cs typeface="Calibri"/>
                                  <a:sym typeface="Calibri"/>
                                </a:rPr>
                                <m:t>𝑥</m:t>
                              </m:r>
                            </m:e>
                            <m:sub>
                              <m:r>
                                <a:rPr lang="en-US" sz="2667" i="1">
                                  <a:solidFill>
                                    <a:srgbClr val="000000"/>
                                  </a:solidFill>
                                  <a:latin typeface="Cambria Math" charset="0"/>
                                  <a:ea typeface="Calibri"/>
                                  <a:cs typeface="Calibri"/>
                                  <a:sym typeface="Calibri"/>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ea typeface="Calibri"/>
                              <a:cs typeface="Calibri"/>
                              <a:sym typeface="Calibri"/>
                            </a:rPr>
                            <m:t>+</m:t>
                          </m:r>
                        </m:e>
                      </m:nary>
                      <m:sSub>
                        <m:sSubPr>
                          <m:ctrlPr>
                            <a:rPr lang="en-US" sz="2667" i="1">
                              <a:solidFill>
                                <a:srgbClr val="000000"/>
                              </a:solidFill>
                              <a:latin typeface="Cambria Math" panose="02040503050406030204" pitchFamily="18" charset="0"/>
                              <a:ea typeface="Calibri"/>
                              <a:cs typeface="Calibri"/>
                              <a:sym typeface="Calibri"/>
                            </a:rPr>
                          </m:ctrlPr>
                        </m:sSubPr>
                        <m:e>
                          <m:r>
                            <a:rPr lang="en-US" sz="2667" i="1">
                              <a:solidFill>
                                <a:srgbClr val="000000"/>
                              </a:solidFill>
                              <a:latin typeface="Cambria Math" charset="0"/>
                              <a:ea typeface="Calibri"/>
                              <a:cs typeface="Calibri"/>
                              <a:sym typeface="Calibri"/>
                            </a:rPr>
                            <m:t>𝑏</m:t>
                          </m:r>
                        </m:e>
                        <m:sub>
                          <m:r>
                            <a:rPr lang="en-US" sz="2667" i="1">
                              <a:solidFill>
                                <a:srgbClr val="000000"/>
                              </a:solidFill>
                              <a:latin typeface="Cambria Math" charset="0"/>
                              <a:ea typeface="Calibri"/>
                              <a:cs typeface="Calibri"/>
                              <a:sym typeface="Calibri"/>
                            </a:rPr>
                            <m:t>𝑗</m:t>
                          </m:r>
                        </m:sub>
                      </m:sSub>
                      <m:r>
                        <a:rPr lang="en-US" sz="2667" i="1">
                          <a:solidFill>
                            <a:srgbClr val="000000"/>
                          </a:solidFill>
                          <a:latin typeface="Cambria Math" charset="0"/>
                          <a:ea typeface="Calibri"/>
                          <a:cs typeface="Calibri"/>
                          <a:sym typeface="Calibri"/>
                        </a:rPr>
                        <m:t>)</m:t>
                      </m:r>
                    </m:oMath>
                  </m:oMathPara>
                </a14:m>
                <a:endParaRPr lang="en-US" sz="2667" dirty="0">
                  <a:solidFill>
                    <a:srgbClr val="000000"/>
                  </a:solidFill>
                  <a:ea typeface="Calibri"/>
                  <a:cs typeface="Calibri"/>
                  <a:sym typeface="Calibri"/>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467821" y="3338463"/>
                <a:ext cx="4874090" cy="995657"/>
              </a:xfrm>
              <a:prstGeom prst="rect">
                <a:avLst/>
              </a:prstGeom>
              <a:blipFill>
                <a:blip r:embed="rId3"/>
                <a:stretch>
                  <a:fillRect l="-522" t="-155128" r="-2089" b="-211538"/>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Rectangle 60"/>
              <p:cNvSpPr/>
              <p:nvPr/>
            </p:nvSpPr>
            <p:spPr>
              <a:xfrm>
                <a:off x="2111319" y="4855086"/>
                <a:ext cx="7763664" cy="1310872"/>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b="0" i="1" smtClean="0">
                          <a:solidFill>
                            <a:srgbClr val="000000"/>
                          </a:solidFill>
                          <a:latin typeface="Cambria Math" panose="02040503050406030204" pitchFamily="18"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supHide m:val="on"/>
                          <m:ctrlPr>
                            <a:rPr lang="is-IS" sz="2667" i="1">
                              <a:solidFill>
                                <a:srgbClr val="000000"/>
                              </a:solidFill>
                              <a:latin typeface="Cambria Math" panose="02040503050406030204" pitchFamily="18" charset="0"/>
                            </a:rPr>
                          </m:ctrlPr>
                        </m:naryPr>
                        <m:sub>
                          <m:r>
                            <a:rPr lang="en-US" sz="2667" b="0" i="1">
                              <a:solidFill>
                                <a:srgbClr val="000000"/>
                              </a:solidFill>
                              <a:latin typeface="Cambria Math" panose="02040503050406030204" pitchFamily="18" charset="0"/>
                            </a:rPr>
                            <m:t>𝑗</m:t>
                          </m:r>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𝑠𝑖𝑔𝑚𝑜𝑖𝑑</m:t>
                                  </m:r>
                                  <m:r>
                                    <a:rPr lang="en-US" sz="2667" i="1">
                                      <a:solidFill>
                                        <a:srgbClr val="000000"/>
                                      </a:solidFill>
                                      <a:latin typeface="Cambria Math" charset="0"/>
                                    </a:rPr>
                                    <m:t>(</m:t>
                                  </m:r>
                                  <m:nary>
                                    <m:naryPr>
                                      <m:chr m:val="∑"/>
                                      <m:supHide m:val="on"/>
                                      <m:ctrlPr>
                                        <a:rPr lang="en-US" sz="2667" i="1">
                                          <a:solidFill>
                                            <a:srgbClr val="000000"/>
                                          </a:solidFill>
                                          <a:latin typeface="Cambria Math" panose="02040503050406030204" pitchFamily="18" charset="0"/>
                                        </a:rPr>
                                      </m:ctrlPr>
                                    </m:naryPr>
                                    <m:sub>
                                      <m:r>
                                        <a:rPr lang="en-US" sz="2667" i="1">
                                          <a:solidFill>
                                            <a:srgbClr val="000000"/>
                                          </a:solidFill>
                                          <a:latin typeface="Cambria Math" charset="0"/>
                                        </a:rPr>
                                        <m:t>𝑖</m:t>
                                      </m:r>
                                    </m:sub>
                                    <m:sup/>
                                    <m:e>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𝑗𝑖</m:t>
                                          </m:r>
                                        </m:sub>
                                      </m:sSub>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𝑥</m:t>
                                          </m:r>
                                        </m:e>
                                        <m:sub>
                                          <m:r>
                                            <a:rPr lang="en-US" sz="2667" i="1">
                                              <a:solidFill>
                                                <a:srgbClr val="000000"/>
                                              </a:solidFill>
                                              <a:latin typeface="Cambria Math" charset="0"/>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rPr>
                                        <m:t>+</m:t>
                                      </m:r>
                                    </m:e>
                                  </m:nary>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𝑏</m:t>
                                      </m:r>
                                    </m:e>
                                    <m:sub>
                                      <m:r>
                                        <a:rPr lang="en-US" sz="2667" i="1">
                                          <a:solidFill>
                                            <a:srgbClr val="000000"/>
                                          </a:solidFill>
                                          <a:latin typeface="Cambria Math" charset="0"/>
                                        </a:rPr>
                                        <m:t>𝑗</m:t>
                                      </m:r>
                                    </m:sub>
                                  </m:sSub>
                                  <m:r>
                                    <a:rPr lang="en-US" sz="2667" i="1">
                                      <a:solidFill>
                                        <a:srgbClr val="000000"/>
                                      </a:solidFill>
                                      <a:latin typeface="Cambria Math" charset="0"/>
                                    </a:rPr>
                                    <m:t>)− </m:t>
                                  </m:r>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𝑦</m:t>
                                      </m:r>
                                    </m:e>
                                    <m:sub>
                                      <m:r>
                                        <a:rPr lang="en-US" sz="2667" i="1">
                                          <a:solidFill>
                                            <a:srgbClr val="000000"/>
                                          </a:solidFill>
                                          <a:latin typeface="Cambria Math" charset="0"/>
                                        </a:rPr>
                                        <m:t>𝑗</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p:sp>
            <p:nvSpPr>
              <p:cNvPr id="61" name="Rectangle 60"/>
              <p:cNvSpPr>
                <a:spLocks noRot="1" noChangeAspect="1" noMove="1" noResize="1" noEditPoints="1" noAdjustHandles="1" noChangeArrowheads="1" noChangeShapeType="1" noTextEdit="1"/>
              </p:cNvSpPr>
              <p:nvPr/>
            </p:nvSpPr>
            <p:spPr>
              <a:xfrm>
                <a:off x="2111319" y="4855086"/>
                <a:ext cx="7763664" cy="1310872"/>
              </a:xfrm>
              <a:prstGeom prst="rect">
                <a:avLst/>
              </a:prstGeom>
              <a:blipFill>
                <a:blip r:embed="rId4"/>
                <a:stretch>
                  <a:fillRect t="-99038" b="-152885"/>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BDAC907-B5E6-AB41-8CE7-9DBB0365D59D}"/>
              </a:ext>
            </a:extLst>
          </p:cNvPr>
          <p:cNvGrpSpPr/>
          <p:nvPr/>
        </p:nvGrpSpPr>
        <p:grpSpPr>
          <a:xfrm>
            <a:off x="7787241" y="3368286"/>
            <a:ext cx="3668422" cy="691249"/>
            <a:chOff x="7787241" y="3368286"/>
            <a:chExt cx="3668422" cy="691249"/>
          </a:xfrm>
        </p:grpSpPr>
        <p:grpSp>
          <p:nvGrpSpPr>
            <p:cNvPr id="6" name="Group 5">
              <a:extLst>
                <a:ext uri="{FF2B5EF4-FFF2-40B4-BE49-F238E27FC236}">
                  <a16:creationId xmlns:a16="http://schemas.microsoft.com/office/drawing/2014/main" id="{CDD73360-5636-4A49-A71D-ADE86490222A}"/>
                </a:ext>
              </a:extLst>
            </p:cNvPr>
            <p:cNvGrpSpPr/>
            <p:nvPr/>
          </p:nvGrpSpPr>
          <p:grpSpPr>
            <a:xfrm>
              <a:off x="7787241" y="3429001"/>
              <a:ext cx="1979755" cy="630534"/>
              <a:chOff x="6852746" y="2007477"/>
              <a:chExt cx="1979755" cy="630534"/>
            </a:xfrm>
          </p:grpSpPr>
          <p:sp>
            <p:nvSpPr>
              <p:cNvPr id="7" name="Rectangle 6">
                <a:extLst>
                  <a:ext uri="{FF2B5EF4-FFF2-40B4-BE49-F238E27FC236}">
                    <a16:creationId xmlns:a16="http://schemas.microsoft.com/office/drawing/2014/main" id="{8FBE7161-4801-8E47-AA89-5D9819A49C1A}"/>
                  </a:ext>
                </a:extLst>
              </p:cNvPr>
              <p:cNvSpPr/>
              <p:nvPr/>
            </p:nvSpPr>
            <p:spPr>
              <a:xfrm>
                <a:off x="6852746" y="2007477"/>
                <a:ext cx="432310" cy="6305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C00D8BA8-5A01-C649-B86B-40DAFC0E4B3A}"/>
                  </a:ext>
                </a:extLst>
              </p:cNvPr>
              <p:cNvCxnSpPr>
                <a:cxnSpLocks/>
                <a:endCxn id="60" idx="3"/>
              </p:cNvCxnSpPr>
              <p:nvPr/>
            </p:nvCxnSpPr>
            <p:spPr>
              <a:xfrm flipH="1">
                <a:off x="7447608" y="2217421"/>
                <a:ext cx="1384893" cy="197347"/>
              </a:xfrm>
              <a:prstGeom prst="straightConnector1">
                <a:avLst/>
              </a:prstGeom>
              <a:noFill/>
              <a:ln w="5715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cxnSp>
        </p:grpSp>
        <p:sp>
          <p:nvSpPr>
            <p:cNvPr id="4" name="TextBox 3">
              <a:extLst>
                <a:ext uri="{FF2B5EF4-FFF2-40B4-BE49-F238E27FC236}">
                  <a16:creationId xmlns:a16="http://schemas.microsoft.com/office/drawing/2014/main" id="{716E762D-AF6A-1B47-91CB-F3C188B02BA2}"/>
                </a:ext>
              </a:extLst>
            </p:cNvPr>
            <p:cNvSpPr txBox="1"/>
            <p:nvPr/>
          </p:nvSpPr>
          <p:spPr>
            <a:xfrm>
              <a:off x="9766996" y="3368286"/>
              <a:ext cx="1688667" cy="369332"/>
            </a:xfrm>
            <a:prstGeom prst="rect">
              <a:avLst/>
            </a:prstGeom>
            <a:noFill/>
          </p:spPr>
          <p:txBody>
            <a:bodyPr wrap="none" rtlCol="0">
              <a:spAutoFit/>
            </a:bodyPr>
            <a:lstStyle/>
            <a:p>
              <a:r>
                <a:rPr lang="en-US" dirty="0">
                  <a:solidFill>
                    <a:srgbClr val="FF0000"/>
                  </a:solidFill>
                </a:rPr>
                <a:t>Bias parameters</a:t>
              </a:r>
            </a:p>
          </p:txBody>
        </p:sp>
      </p:grpSp>
    </p:spTree>
    <p:extLst>
      <p:ext uri="{BB962C8B-B14F-4D97-AF65-F5344CB8AC3E}">
        <p14:creationId xmlns:p14="http://schemas.microsoft.com/office/powerpoint/2010/main" val="24086506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52B13A2-BC9E-F84B-BE61-4130A3E70F6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1499" y="1111520"/>
            <a:ext cx="3420244" cy="54927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32DEC51-9F5E-644C-9EC9-138EDA8D737F}"/>
              </a:ext>
            </a:extLst>
          </p:cNvPr>
          <p:cNvSpPr>
            <a:spLocks noGrp="1"/>
          </p:cNvSpPr>
          <p:nvPr>
            <p:ph type="title"/>
          </p:nvPr>
        </p:nvSpPr>
        <p:spPr>
          <a:xfrm>
            <a:off x="181807" y="0"/>
            <a:ext cx="3898556" cy="826861"/>
          </a:xfrm>
        </p:spPr>
        <p:txBody>
          <a:bodyPr>
            <a:noAutofit/>
          </a:bodyPr>
          <a:lstStyle/>
          <a:p>
            <a:r>
              <a:rPr lang="en-US" sz="1600" dirty="0">
                <a:hlinkClick r:id="rId3"/>
              </a:rPr>
              <a:t>https://www.cs.rice.edu/~vo9/deep-vislang/</a:t>
            </a:r>
            <a:endParaRPr lang="en-US" sz="1600" dirty="0"/>
          </a:p>
        </p:txBody>
      </p:sp>
      <p:sp>
        <p:nvSpPr>
          <p:cNvPr id="4" name="Slide Number Placeholder 3">
            <a:extLst>
              <a:ext uri="{FF2B5EF4-FFF2-40B4-BE49-F238E27FC236}">
                <a16:creationId xmlns:a16="http://schemas.microsoft.com/office/drawing/2014/main" id="{D22A3438-1669-1144-BD82-84F27EF3C161}"/>
              </a:ext>
            </a:extLst>
          </p:cNvPr>
          <p:cNvSpPr>
            <a:spLocks noGrp="1"/>
          </p:cNvSpPr>
          <p:nvPr>
            <p:ph type="sldNum" sz="quarter" idx="12"/>
          </p:nvPr>
        </p:nvSpPr>
        <p:spPr/>
        <p:txBody>
          <a:bodyPr/>
          <a:lstStyle/>
          <a:p>
            <a:fld id="{03315DE8-E84B-A141-B26C-CDB1CE99E005}" type="slidenum">
              <a:rPr lang="en-US" smtClean="0"/>
              <a:t>2</a:t>
            </a:fld>
            <a:endParaRPr lang="en-US" dirty="0"/>
          </a:p>
        </p:txBody>
      </p:sp>
      <p:pic>
        <p:nvPicPr>
          <p:cNvPr id="3" name="Picture 2">
            <a:extLst>
              <a:ext uri="{FF2B5EF4-FFF2-40B4-BE49-F238E27FC236}">
                <a16:creationId xmlns:a16="http://schemas.microsoft.com/office/drawing/2014/main" id="{FA1B9334-F71C-E54A-A0C5-29F5A5508321}"/>
              </a:ext>
            </a:extLst>
          </p:cNvPr>
          <p:cNvPicPr>
            <a:picLocks noChangeAspect="1"/>
          </p:cNvPicPr>
          <p:nvPr/>
        </p:nvPicPr>
        <p:blipFill>
          <a:blip r:embed="rId4"/>
          <a:stretch>
            <a:fillRect/>
          </a:stretch>
        </p:blipFill>
        <p:spPr>
          <a:xfrm>
            <a:off x="4080362" y="0"/>
            <a:ext cx="8019575" cy="6242304"/>
          </a:xfrm>
          <a:prstGeom prst="rect">
            <a:avLst/>
          </a:prstGeom>
        </p:spPr>
      </p:pic>
      <p:pic>
        <p:nvPicPr>
          <p:cNvPr id="8" name="Picture 7">
            <a:extLst>
              <a:ext uri="{FF2B5EF4-FFF2-40B4-BE49-F238E27FC236}">
                <a16:creationId xmlns:a16="http://schemas.microsoft.com/office/drawing/2014/main" id="{52C54D6E-5B22-3943-85AE-3FFC1CCAC73A}"/>
              </a:ext>
            </a:extLst>
          </p:cNvPr>
          <p:cNvPicPr>
            <a:picLocks noChangeAspect="1"/>
          </p:cNvPicPr>
          <p:nvPr/>
        </p:nvPicPr>
        <p:blipFill>
          <a:blip r:embed="rId5"/>
          <a:stretch>
            <a:fillRect/>
          </a:stretch>
        </p:blipFill>
        <p:spPr>
          <a:xfrm>
            <a:off x="838200" y="1304544"/>
            <a:ext cx="2365248" cy="5157216"/>
          </a:xfrm>
          <a:prstGeom prst="rect">
            <a:avLst/>
          </a:prstGeom>
        </p:spPr>
      </p:pic>
    </p:spTree>
    <p:extLst>
      <p:ext uri="{BB962C8B-B14F-4D97-AF65-F5344CB8AC3E}">
        <p14:creationId xmlns:p14="http://schemas.microsoft.com/office/powerpoint/2010/main" val="630567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a:spLocks noGrp="1"/>
          </p:cNvSpPr>
          <p:nvPr>
            <p:ph type="title"/>
          </p:nvPr>
        </p:nvSpPr>
        <p:spPr/>
        <p:txBody>
          <a:bodyPr/>
          <a:lstStyle/>
          <a:p>
            <a:r>
              <a:rPr lang="en-US" dirty="0"/>
              <a:t>Neural Network with One Layer</a:t>
            </a:r>
          </a:p>
        </p:txBody>
      </p:sp>
      <mc:AlternateContent xmlns:mc="http://schemas.openxmlformats.org/markup-compatibility/2006">
        <mc:Choice xmlns:a14="http://schemas.microsoft.com/office/drawing/2010/main" Requires="a14">
          <p:sp>
            <p:nvSpPr>
              <p:cNvPr id="61" name="Rectangle 60"/>
              <p:cNvSpPr/>
              <p:nvPr/>
            </p:nvSpPr>
            <p:spPr>
              <a:xfrm>
                <a:off x="2111319" y="1417640"/>
                <a:ext cx="7763664" cy="1310872"/>
              </a:xfrm>
              <a:prstGeom prst="rect">
                <a:avLst/>
              </a:prstGeom>
            </p:spPr>
            <p:txBody>
              <a:bodyPr wrap="none">
                <a:spAutoFit/>
              </a:bodyPr>
              <a:lstStyle/>
              <a:p>
                <a:pPr algn="l" rtl="0" latinLnBrk="1" hangingPunct="0"/>
                <a14:m>
                  <m:oMathPara xmlns:m="http://schemas.openxmlformats.org/officeDocument/2006/math">
                    <m:oMathParaPr>
                      <m:jc m:val="centerGroup"/>
                    </m:oMathParaPr>
                    <m:oMath xmlns:m="http://schemas.openxmlformats.org/officeDocument/2006/math">
                      <m:r>
                        <a:rPr lang="en-US" sz="2667" b="0" i="1" smtClean="0">
                          <a:solidFill>
                            <a:srgbClr val="000000"/>
                          </a:solidFill>
                          <a:latin typeface="Cambria Math" panose="02040503050406030204" pitchFamily="18" charset="0"/>
                        </a:rPr>
                        <m:t>𝐿</m:t>
                      </m:r>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𝑊</m:t>
                          </m:r>
                          <m:r>
                            <a:rPr lang="en-US" sz="2667" i="1">
                              <a:solidFill>
                                <a:srgbClr val="000000"/>
                              </a:solidFill>
                              <a:latin typeface="Cambria Math" charset="0"/>
                            </a:rPr>
                            <m:t>, </m:t>
                          </m:r>
                          <m:r>
                            <a:rPr lang="en-US" sz="2667" i="1">
                              <a:solidFill>
                                <a:srgbClr val="000000"/>
                              </a:solidFill>
                              <a:latin typeface="Cambria Math" charset="0"/>
                            </a:rPr>
                            <m:t>𝑏</m:t>
                          </m:r>
                        </m:e>
                      </m:d>
                      <m:r>
                        <a:rPr lang="en-US" sz="2667" i="1">
                          <a:solidFill>
                            <a:srgbClr val="000000"/>
                          </a:solidFill>
                          <a:latin typeface="Cambria Math" charset="0"/>
                        </a:rPr>
                        <m:t>=</m:t>
                      </m:r>
                      <m:nary>
                        <m:naryPr>
                          <m:chr m:val="∑"/>
                          <m:supHide m:val="on"/>
                          <m:ctrlPr>
                            <a:rPr lang="is-IS" sz="2667" i="1">
                              <a:solidFill>
                                <a:srgbClr val="000000"/>
                              </a:solidFill>
                              <a:latin typeface="Cambria Math" panose="02040503050406030204" pitchFamily="18" charset="0"/>
                            </a:rPr>
                          </m:ctrlPr>
                        </m:naryPr>
                        <m:sub>
                          <m:r>
                            <a:rPr lang="en-US" sz="2667" b="0" i="1">
                              <a:solidFill>
                                <a:srgbClr val="000000"/>
                              </a:solidFill>
                              <a:latin typeface="Cambria Math" panose="02040503050406030204" pitchFamily="18" charset="0"/>
                            </a:rPr>
                            <m:t>𝑗</m:t>
                          </m:r>
                          <m:r>
                            <a:rPr lang="en-US" sz="2667" b="0" i="1">
                              <a:solidFill>
                                <a:srgbClr val="000000"/>
                              </a:solidFill>
                              <a:latin typeface="Cambria Math" panose="02040503050406030204" pitchFamily="18" charset="0"/>
                            </a:rPr>
                            <m:t>,</m:t>
                          </m:r>
                          <m:r>
                            <a:rPr lang="en-US" sz="2667" b="0" i="1">
                              <a:solidFill>
                                <a:srgbClr val="000000"/>
                              </a:solidFill>
                              <a:latin typeface="Cambria Math" panose="02040503050406030204" pitchFamily="18" charset="0"/>
                            </a:rPr>
                            <m:t>𝑑</m:t>
                          </m:r>
                        </m:sub>
                        <m:sup/>
                        <m:e>
                          <m:sSup>
                            <m:sSupPr>
                              <m:ctrlPr>
                                <a:rPr lang="en-US" sz="2667" i="1">
                                  <a:solidFill>
                                    <a:srgbClr val="000000"/>
                                  </a:solidFill>
                                  <a:latin typeface="Cambria Math" panose="02040503050406030204" pitchFamily="18" charset="0"/>
                                </a:rPr>
                              </m:ctrlPr>
                            </m:sSupPr>
                            <m:e>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𝑠𝑖𝑔𝑚𝑜𝑖𝑑</m:t>
                                  </m:r>
                                  <m:r>
                                    <a:rPr lang="en-US" sz="2667" i="1">
                                      <a:solidFill>
                                        <a:srgbClr val="000000"/>
                                      </a:solidFill>
                                      <a:latin typeface="Cambria Math" charset="0"/>
                                    </a:rPr>
                                    <m:t>(</m:t>
                                  </m:r>
                                  <m:nary>
                                    <m:naryPr>
                                      <m:chr m:val="∑"/>
                                      <m:supHide m:val="on"/>
                                      <m:ctrlPr>
                                        <a:rPr lang="en-US" sz="2667" i="1">
                                          <a:solidFill>
                                            <a:srgbClr val="000000"/>
                                          </a:solidFill>
                                          <a:latin typeface="Cambria Math" panose="02040503050406030204" pitchFamily="18" charset="0"/>
                                        </a:rPr>
                                      </m:ctrlPr>
                                    </m:naryPr>
                                    <m:sub>
                                      <m:r>
                                        <a:rPr lang="en-US" sz="2667" i="1">
                                          <a:solidFill>
                                            <a:srgbClr val="000000"/>
                                          </a:solidFill>
                                          <a:latin typeface="Cambria Math" charset="0"/>
                                        </a:rPr>
                                        <m:t>𝑖</m:t>
                                      </m:r>
                                    </m:sub>
                                    <m:sup/>
                                    <m:e>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𝑗𝑖</m:t>
                                          </m:r>
                                        </m:sub>
                                      </m:sSub>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𝑥</m:t>
                                          </m:r>
                                        </m:e>
                                        <m:sub>
                                          <m:r>
                                            <a:rPr lang="en-US" sz="2667" i="1">
                                              <a:solidFill>
                                                <a:srgbClr val="000000"/>
                                              </a:solidFill>
                                              <a:latin typeface="Cambria Math" charset="0"/>
                                            </a:rPr>
                                            <m:t>𝑖</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r>
                                        <a:rPr lang="en-US" sz="2667" i="1">
                                          <a:solidFill>
                                            <a:srgbClr val="000000"/>
                                          </a:solidFill>
                                          <a:latin typeface="Cambria Math" charset="0"/>
                                        </a:rPr>
                                        <m:t>+</m:t>
                                      </m:r>
                                    </m:e>
                                  </m:nary>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𝑏</m:t>
                                      </m:r>
                                    </m:e>
                                    <m:sub>
                                      <m:r>
                                        <a:rPr lang="en-US" sz="2667" i="1">
                                          <a:solidFill>
                                            <a:srgbClr val="000000"/>
                                          </a:solidFill>
                                          <a:latin typeface="Cambria Math" charset="0"/>
                                        </a:rPr>
                                        <m:t>𝑗</m:t>
                                      </m:r>
                                    </m:sub>
                                  </m:sSub>
                                  <m:r>
                                    <a:rPr lang="en-US" sz="2667" i="1">
                                      <a:solidFill>
                                        <a:srgbClr val="000000"/>
                                      </a:solidFill>
                                      <a:latin typeface="Cambria Math" charset="0"/>
                                    </a:rPr>
                                    <m:t>)− </m:t>
                                  </m:r>
                                  <m:sSubSup>
                                    <m:sSubSupPr>
                                      <m:ctrlPr>
                                        <a:rPr lang="en-US" sz="2667" i="1">
                                          <a:solidFill>
                                            <a:srgbClr val="000000"/>
                                          </a:solidFill>
                                          <a:latin typeface="Cambria Math" panose="02040503050406030204" pitchFamily="18" charset="0"/>
                                        </a:rPr>
                                      </m:ctrlPr>
                                    </m:sSubSupPr>
                                    <m:e>
                                      <m:r>
                                        <a:rPr lang="en-US" sz="2667" i="1">
                                          <a:solidFill>
                                            <a:srgbClr val="000000"/>
                                          </a:solidFill>
                                          <a:latin typeface="Cambria Math" charset="0"/>
                                        </a:rPr>
                                        <m:t>𝑦</m:t>
                                      </m:r>
                                    </m:e>
                                    <m:sub>
                                      <m:r>
                                        <a:rPr lang="en-US" sz="2667" i="1">
                                          <a:solidFill>
                                            <a:srgbClr val="000000"/>
                                          </a:solidFill>
                                          <a:latin typeface="Cambria Math" charset="0"/>
                                        </a:rPr>
                                        <m:t>𝑗</m:t>
                                      </m:r>
                                    </m:sub>
                                    <m:sup>
                                      <m:d>
                                        <m:dPr>
                                          <m:ctrlPr>
                                            <a:rPr lang="en-US" sz="2667" i="1">
                                              <a:solidFill>
                                                <a:srgbClr val="000000"/>
                                              </a:solidFill>
                                              <a:latin typeface="Cambria Math" panose="02040503050406030204" pitchFamily="18" charset="0"/>
                                            </a:rPr>
                                          </m:ctrlPr>
                                        </m:dPr>
                                        <m:e>
                                          <m:r>
                                            <a:rPr lang="en-US" sz="2667" i="1">
                                              <a:solidFill>
                                                <a:srgbClr val="000000"/>
                                              </a:solidFill>
                                              <a:latin typeface="Cambria Math" charset="0"/>
                                            </a:rPr>
                                            <m:t>𝑑</m:t>
                                          </m:r>
                                        </m:e>
                                      </m:d>
                                    </m:sup>
                                  </m:sSubSup>
                                </m:e>
                              </m:d>
                            </m:e>
                            <m:sup>
                              <m:r>
                                <a:rPr lang="en-US" sz="2667" i="1">
                                  <a:solidFill>
                                    <a:srgbClr val="000000"/>
                                  </a:solidFill>
                                  <a:latin typeface="Cambria Math" charset="0"/>
                                </a:rPr>
                                <m:t>2</m:t>
                              </m:r>
                            </m:sup>
                          </m:sSup>
                        </m:e>
                      </m:nary>
                    </m:oMath>
                  </m:oMathPara>
                </a14:m>
                <a:endParaRPr lang="en-US" sz="2667" dirty="0">
                  <a:solidFill>
                    <a:srgbClr val="000000"/>
                  </a:solidFill>
                </a:endParaRPr>
              </a:p>
            </p:txBody>
          </p:sp>
        </mc:Choice>
        <mc:Fallback>
          <p:sp>
            <p:nvSpPr>
              <p:cNvPr id="61" name="Rectangle 60"/>
              <p:cNvSpPr>
                <a:spLocks noRot="1" noChangeAspect="1" noMove="1" noResize="1" noEditPoints="1" noAdjustHandles="1" noChangeArrowheads="1" noChangeShapeType="1" noTextEdit="1"/>
              </p:cNvSpPr>
              <p:nvPr/>
            </p:nvSpPr>
            <p:spPr>
              <a:xfrm>
                <a:off x="2111319" y="1417640"/>
                <a:ext cx="7763664" cy="1310872"/>
              </a:xfrm>
              <a:prstGeom prst="rect">
                <a:avLst/>
              </a:prstGeom>
              <a:blipFill>
                <a:blip r:embed="rId2"/>
                <a:stretch>
                  <a:fillRect t="-97143" b="-1504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5607383" y="3130301"/>
                <a:ext cx="1660263" cy="953594"/>
              </a:xfrm>
              <a:prstGeom prst="rect">
                <a:avLst/>
              </a:prstGeom>
            </p:spPr>
            <p:txBody>
              <a:bodyPr wrap="none">
                <a:spAutoFit/>
              </a:bodyPr>
              <a:lstStyle/>
              <a:p>
                <a:pPr latinLnBrk="1" hangingPunct="0"/>
                <a14:m>
                  <m:oMathPara xmlns:m="http://schemas.openxmlformats.org/officeDocument/2006/math">
                    <m:oMathParaPr>
                      <m:jc m:val="centerGroup"/>
                    </m:oMathParaPr>
                    <m:oMath xmlns:m="http://schemas.openxmlformats.org/officeDocument/2006/math">
                      <m:f>
                        <m:fPr>
                          <m:ctrlPr>
                            <a:rPr lang="en-US" sz="2667" i="1" smtClean="0">
                              <a:solidFill>
                                <a:srgbClr val="000000"/>
                              </a:solidFill>
                              <a:latin typeface="Cambria Math" panose="02040503050406030204" pitchFamily="18" charset="0"/>
                            </a:rPr>
                          </m:ctrlPr>
                        </m:fPr>
                        <m:num>
                          <m:r>
                            <a:rPr lang="en-US" sz="2800" i="1">
                              <a:solidFill>
                                <a:srgbClr val="000000"/>
                              </a:solidFill>
                              <a:latin typeface="Cambria Math" panose="02040503050406030204" pitchFamily="18" charset="0"/>
                              <a:ea typeface="Cambria Math" panose="02040503050406030204" pitchFamily="18" charset="0"/>
                            </a:rPr>
                            <m:t>𝜕</m:t>
                          </m:r>
                          <m:r>
                            <a:rPr lang="en-US" sz="2667" b="0" i="1" smtClean="0">
                              <a:solidFill>
                                <a:srgbClr val="000000"/>
                              </a:solidFill>
                              <a:latin typeface="Cambria Math" panose="02040503050406030204" pitchFamily="18" charset="0"/>
                            </a:rPr>
                            <m:t>𝐿</m:t>
                          </m:r>
                        </m:num>
                        <m:den>
                          <m:r>
                            <a:rPr lang="en-US" sz="2800" i="1">
                              <a:solidFill>
                                <a:srgbClr val="000000"/>
                              </a:solidFill>
                              <a:latin typeface="Cambria Math" panose="02040503050406030204" pitchFamily="18" charset="0"/>
                              <a:ea typeface="Cambria Math" panose="02040503050406030204" pitchFamily="18" charset="0"/>
                            </a:rPr>
                            <m:t>𝜕</m:t>
                          </m:r>
                          <m:sSub>
                            <m:sSubPr>
                              <m:ctrlPr>
                                <a:rPr lang="en-US" sz="2667" i="1">
                                  <a:solidFill>
                                    <a:srgbClr val="000000"/>
                                  </a:solidFill>
                                  <a:latin typeface="Cambria Math" panose="02040503050406030204" pitchFamily="18" charset="0"/>
                                </a:rPr>
                              </m:ctrlPr>
                            </m:sSubPr>
                            <m:e>
                              <m:r>
                                <a:rPr lang="en-US" sz="2667" i="1">
                                  <a:solidFill>
                                    <a:srgbClr val="000000"/>
                                  </a:solidFill>
                                  <a:latin typeface="Cambria Math" charset="0"/>
                                </a:rPr>
                                <m:t>𝑤</m:t>
                              </m:r>
                            </m:e>
                            <m:sub>
                              <m:r>
                                <a:rPr lang="en-US" sz="2667" i="1">
                                  <a:solidFill>
                                    <a:srgbClr val="000000"/>
                                  </a:solidFill>
                                  <a:latin typeface="Cambria Math" charset="0"/>
                                </a:rPr>
                                <m:t>𝑢𝑣</m:t>
                              </m:r>
                            </m:sub>
                          </m:sSub>
                        </m:den>
                      </m:f>
                      <m:r>
                        <a:rPr lang="en-US" sz="2667" b="0" i="1" smtClean="0">
                          <a:solidFill>
                            <a:srgbClr val="000000"/>
                          </a:solidFill>
                          <a:latin typeface="Cambria Math" panose="02040503050406030204" pitchFamily="18" charset="0"/>
                        </a:rPr>
                        <m:t>=0</m:t>
                      </m:r>
                    </m:oMath>
                  </m:oMathPara>
                </a14:m>
                <a:endParaRPr lang="en-US" sz="2667" dirty="0">
                  <a:solidFill>
                    <a:srgbClr val="000000"/>
                  </a:solidFill>
                </a:endParaRPr>
              </a:p>
            </p:txBody>
          </p:sp>
        </mc:Choice>
        <mc:Fallback>
          <p:sp>
            <p:nvSpPr>
              <p:cNvPr id="6" name="Rectangle 5"/>
              <p:cNvSpPr>
                <a:spLocks noRot="1" noChangeAspect="1" noMove="1" noResize="1" noEditPoints="1" noAdjustHandles="1" noChangeArrowheads="1" noChangeShapeType="1" noTextEdit="1"/>
              </p:cNvSpPr>
              <p:nvPr/>
            </p:nvSpPr>
            <p:spPr>
              <a:xfrm>
                <a:off x="5607383" y="3130301"/>
                <a:ext cx="1660263" cy="953594"/>
              </a:xfrm>
              <a:prstGeom prst="rect">
                <a:avLst/>
              </a:prstGeom>
              <a:blipFill>
                <a:blip r:embed="rId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87418" y="4518899"/>
                <a:ext cx="10353940" cy="22775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000" dirty="0">
                    <a:solidFill>
                      <a:srgbClr val="FF0000"/>
                    </a:solidFill>
                    <a:latin typeface="Calibri"/>
                    <a:ea typeface="Calibri"/>
                    <a:cs typeface="Calibri"/>
                    <a:sym typeface="Calibri"/>
                  </a:rPr>
                  <a:t>(1) We can compute this derivative but often there will be no</a:t>
                </a:r>
              </a:p>
              <a:p>
                <a:pPr defTabSz="609585" latinLnBrk="1" hangingPunct="0"/>
                <a:r>
                  <a:rPr lang="en-US" sz="2000" dirty="0">
                    <a:solidFill>
                      <a:srgbClr val="FF0000"/>
                    </a:solidFill>
                    <a:latin typeface="Calibri"/>
                    <a:ea typeface="Calibri"/>
                    <a:cs typeface="Calibri"/>
                    <a:sym typeface="Calibri"/>
                  </a:rPr>
                  <a:t> closed-form solution for W when dL/</a:t>
                </a:r>
                <a:r>
                  <a:rPr lang="en-US" sz="2000" dirty="0" err="1">
                    <a:solidFill>
                      <a:srgbClr val="FF0000"/>
                    </a:solidFill>
                    <a:latin typeface="Calibri"/>
                    <a:ea typeface="Calibri"/>
                    <a:cs typeface="Calibri"/>
                    <a:sym typeface="Calibri"/>
                  </a:rPr>
                  <a:t>dw</a:t>
                </a:r>
                <a:r>
                  <a:rPr lang="en-US" sz="2000" dirty="0">
                    <a:solidFill>
                      <a:srgbClr val="FF0000"/>
                    </a:solidFill>
                    <a:latin typeface="Calibri"/>
                    <a:ea typeface="Calibri"/>
                    <a:cs typeface="Calibri"/>
                    <a:sym typeface="Calibri"/>
                  </a:rPr>
                  <a:t> = 0 </a:t>
                </a:r>
              </a:p>
              <a:p>
                <a:pPr defTabSz="609585" latinLnBrk="1" hangingPunct="0"/>
                <a:endParaRPr lang="en-US" sz="2000" dirty="0">
                  <a:solidFill>
                    <a:srgbClr val="FF0000"/>
                  </a:solidFill>
                  <a:latin typeface="Calibri"/>
                  <a:ea typeface="Calibri"/>
                  <a:cs typeface="Calibri"/>
                  <a:sym typeface="Calibri"/>
                </a:endParaRPr>
              </a:p>
              <a:p>
                <a:pPr defTabSz="609585" latinLnBrk="1" hangingPunct="0"/>
                <a:r>
                  <a:rPr lang="en-US" sz="2000" dirty="0">
                    <a:solidFill>
                      <a:srgbClr val="FF0000"/>
                    </a:solidFill>
                    <a:latin typeface="Calibri"/>
                    <a:ea typeface="Calibri"/>
                    <a:cs typeface="Calibri"/>
                    <a:sym typeface="Calibri"/>
                  </a:rPr>
                  <a:t>(2) Also, even for linear regression where the solution was </a:t>
                </a:r>
                <a14:m>
                  <m:oMath xmlns:m="http://schemas.openxmlformats.org/officeDocument/2006/math">
                    <m:r>
                      <a:rPr lang="en-US" sz="2000" i="1">
                        <a:solidFill>
                          <a:srgbClr val="FF0000"/>
                        </a:solidFill>
                        <a:latin typeface="Cambria Math" charset="0"/>
                      </a:rPr>
                      <m:t>𝑊</m:t>
                    </m:r>
                    <m:r>
                      <a:rPr lang="en-US" sz="2000" i="1">
                        <a:solidFill>
                          <a:srgbClr val="FF0000"/>
                        </a:solidFill>
                        <a:latin typeface="Cambria Math" charset="0"/>
                      </a:rPr>
                      <m:t>=</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m:t>
                        </m:r>
                        <m:r>
                          <a:rPr lang="en-US" sz="2000" i="1">
                            <a:solidFill>
                              <a:srgbClr val="FF0000"/>
                            </a:solidFill>
                            <a:latin typeface="Cambria Math" charset="0"/>
                          </a:rPr>
                          <m:t>𝑋</m:t>
                        </m:r>
                      </m:e>
                      <m:sup>
                        <m:r>
                          <a:rPr lang="en-US" sz="2000" i="1">
                            <a:solidFill>
                              <a:srgbClr val="FF0000"/>
                            </a:solidFill>
                            <a:latin typeface="Cambria Math" charset="0"/>
                          </a:rPr>
                          <m:t>𝑇</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r>
                          <a:rPr lang="en-US" sz="2000" i="1">
                            <a:solidFill>
                              <a:srgbClr val="FF0000"/>
                            </a:solidFill>
                            <a:latin typeface="Cambria Math" charset="0"/>
                          </a:rPr>
                          <m:t>)</m:t>
                        </m:r>
                      </m:e>
                      <m:sup>
                        <m:r>
                          <a:rPr lang="en-US" sz="2000" i="1">
                            <a:solidFill>
                              <a:srgbClr val="FF0000"/>
                            </a:solidFill>
                            <a:latin typeface="Cambria Math" charset="0"/>
                          </a:rPr>
                          <m:t>−1</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e>
                      <m:sup>
                        <m:r>
                          <a:rPr lang="en-US" sz="2000" i="1">
                            <a:solidFill>
                              <a:srgbClr val="FF0000"/>
                            </a:solidFill>
                            <a:latin typeface="Cambria Math" charset="0"/>
                          </a:rPr>
                          <m:t>𝑇</m:t>
                        </m:r>
                      </m:sup>
                    </m:sSup>
                    <m:r>
                      <a:rPr lang="en-US" sz="2000" i="1">
                        <a:solidFill>
                          <a:srgbClr val="FF0000"/>
                        </a:solidFill>
                        <a:latin typeface="Cambria Math" charset="0"/>
                      </a:rPr>
                      <m:t>𝑌</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computing</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this</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expression</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might</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be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expensive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or</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infeasible</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e</m:t>
                    </m:r>
                    <m:r>
                      <a:rPr lang="en-US" sz="2000" b="0" i="0" smtClean="0">
                        <a:solidFill>
                          <a:srgbClr val="FF0000"/>
                        </a:solidFill>
                        <a:latin typeface="Cambria Math" panose="02040503050406030204" pitchFamily="18" charset="0"/>
                      </a:rPr>
                      <m:t>.</m:t>
                    </m:r>
                    <m:r>
                      <m:rPr>
                        <m:sty m:val="p"/>
                      </m:rPr>
                      <a:rPr lang="en-US" sz="2000" b="0" i="0" smtClean="0">
                        <a:solidFill>
                          <a:srgbClr val="FF0000"/>
                        </a:solidFill>
                        <a:latin typeface="Cambria Math" panose="02040503050406030204" pitchFamily="18" charset="0"/>
                      </a:rPr>
                      <m:t>g</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think</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of</m:t>
                    </m:r>
                    <m:r>
                      <a:rPr lang="en-US" sz="2000" b="0" i="0" smtClean="0">
                        <a:solidFill>
                          <a:srgbClr val="FF0000"/>
                        </a:solidFill>
                        <a:latin typeface="Cambria Math" panose="02040503050406030204" pitchFamily="18" charset="0"/>
                      </a:rPr>
                      <m:t> </m:t>
                    </m:r>
                    <m:r>
                      <m:rPr>
                        <m:sty m:val="p"/>
                      </m:rPr>
                      <a:rPr lang="en-US" sz="2000" b="0" i="0" smtClean="0">
                        <a:solidFill>
                          <a:srgbClr val="FF0000"/>
                        </a:solidFill>
                        <a:latin typeface="Cambria Math" panose="02040503050406030204" pitchFamily="18" charset="0"/>
                      </a:rPr>
                      <m:t>computing</m:t>
                    </m:r>
                    <m:r>
                      <a:rPr lang="en-US" sz="2000" b="0" i="0" smtClean="0">
                        <a:solidFill>
                          <a:srgbClr val="FF0000"/>
                        </a:solidFill>
                        <a:latin typeface="Cambria Math" panose="02040503050406030204" pitchFamily="18" charset="0"/>
                      </a:rPr>
                      <m:t> </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m:t>
                        </m:r>
                        <m:r>
                          <a:rPr lang="en-US" sz="2000" i="1">
                            <a:solidFill>
                              <a:srgbClr val="FF0000"/>
                            </a:solidFill>
                            <a:latin typeface="Cambria Math" charset="0"/>
                          </a:rPr>
                          <m:t>𝑋</m:t>
                        </m:r>
                      </m:e>
                      <m:sup>
                        <m:r>
                          <a:rPr lang="en-US" sz="2000" i="1">
                            <a:solidFill>
                              <a:srgbClr val="FF0000"/>
                            </a:solidFill>
                            <a:latin typeface="Cambria Math" charset="0"/>
                          </a:rPr>
                          <m:t>𝑇</m:t>
                        </m:r>
                      </m:sup>
                    </m:sSup>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charset="0"/>
                          </a:rPr>
                          <m:t>𝑋</m:t>
                        </m:r>
                        <m:r>
                          <a:rPr lang="en-US" sz="2000" i="1">
                            <a:solidFill>
                              <a:srgbClr val="FF0000"/>
                            </a:solidFill>
                            <a:latin typeface="Cambria Math" charset="0"/>
                          </a:rPr>
                          <m:t>)</m:t>
                        </m:r>
                      </m:e>
                      <m:sup>
                        <m:r>
                          <a:rPr lang="en-US" sz="2000" i="1">
                            <a:solidFill>
                              <a:srgbClr val="FF0000"/>
                            </a:solidFill>
                            <a:latin typeface="Cambria Math" charset="0"/>
                          </a:rPr>
                          <m:t>−1</m:t>
                        </m:r>
                      </m:sup>
                    </m:sSup>
                  </m:oMath>
                </a14:m>
                <a:r>
                  <a:rPr lang="en-US" sz="2000" dirty="0">
                    <a:solidFill>
                      <a:srgbClr val="FF0000"/>
                    </a:solidFill>
                  </a:rPr>
                  <a:t> for a very large </a:t>
                </a:r>
              </a:p>
              <a:p>
                <a:pPr defTabSz="609585" latinLnBrk="1" hangingPunct="0"/>
                <a:r>
                  <a:rPr lang="en-US" sz="2000" dirty="0">
                    <a:solidFill>
                      <a:srgbClr val="FF0000"/>
                    </a:solidFill>
                  </a:rPr>
                  <a:t>dataset with a million </a:t>
                </a:r>
                <a14:m>
                  <m:oMath xmlns:m="http://schemas.openxmlformats.org/officeDocument/2006/math">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𝑥</m:t>
                        </m:r>
                      </m:e>
                      <m:sub>
                        <m:r>
                          <a:rPr lang="en-US" sz="2000" b="0" i="1" smtClean="0">
                            <a:solidFill>
                              <a:srgbClr val="FF0000"/>
                            </a:solidFill>
                            <a:latin typeface="Cambria Math" panose="02040503050406030204" pitchFamily="18" charset="0"/>
                          </a:rPr>
                          <m:t>𝑖</m:t>
                        </m:r>
                      </m:sub>
                    </m:sSub>
                  </m:oMath>
                </a14:m>
                <a:endParaRPr lang="en-US" sz="2000" dirty="0">
                  <a:solidFill>
                    <a:srgbClr val="FF0000"/>
                  </a:solidFill>
                </a:endParaRPr>
              </a:p>
              <a:p>
                <a:pPr defTabSz="609585" latinLnBrk="1" hangingPunct="0"/>
                <a:endParaRPr lang="en-US" sz="2000" dirty="0">
                  <a:solidFill>
                    <a:srgbClr val="FF0000"/>
                  </a:solidFill>
                  <a:latin typeface="Calibri"/>
                  <a:ea typeface="Calibri"/>
                  <a:cs typeface="Calibri"/>
                  <a:sym typeface="Calibri"/>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887418" y="4518899"/>
                <a:ext cx="10353940" cy="2277545"/>
              </a:xfrm>
              <a:prstGeom prst="rect">
                <a:avLst/>
              </a:prstGeom>
              <a:blipFill>
                <a:blip r:embed="rId4"/>
                <a:stretch>
                  <a:fillRect l="-982" t="-556"/>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6829360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30</a:t>
            </a:fld>
            <a:endParaRPr sz="1733">
              <a:solidFill>
                <a:srgbClr val="FFFFFF"/>
              </a:solidFill>
            </a:endParaRPr>
          </a:p>
        </p:txBody>
      </p:sp>
      <p:sp>
        <p:nvSpPr>
          <p:cNvPr id="2" name="Title 1">
            <a:extLst>
              <a:ext uri="{FF2B5EF4-FFF2-40B4-BE49-F238E27FC236}">
                <a16:creationId xmlns:a16="http://schemas.microsoft.com/office/drawing/2014/main" id="{D7E34978-BA5A-D943-BBEC-A37ACACE6C81}"/>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sp>
        <p:nvSpPr>
          <p:cNvPr id="16" name="TextBox 15"/>
          <p:cNvSpPr txBox="1"/>
          <p:nvPr/>
        </p:nvSpPr>
        <p:spPr>
          <a:xfrm>
            <a:off x="7818121" y="1325881"/>
            <a:ext cx="3886200"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1. Start with a random value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of</a:t>
            </a:r>
            <a:r>
              <a:rPr lang="en-US" sz="2400" dirty="0">
                <a:solidFill>
                  <a:srgbClr val="000000"/>
                </a:solidFill>
              </a:rPr>
              <a:t> w (e.g. w = 12)</a:t>
            </a:r>
          </a:p>
        </p:txBody>
      </p:sp>
      <p:grpSp>
        <p:nvGrpSpPr>
          <p:cNvPr id="21" name="Group 20"/>
          <p:cNvGrpSpPr/>
          <p:nvPr/>
        </p:nvGrpSpPr>
        <p:grpSpPr>
          <a:xfrm>
            <a:off x="5142765" y="3718560"/>
            <a:ext cx="807591" cy="2440306"/>
            <a:chOff x="3857072" y="2788920"/>
            <a:chExt cx="605693" cy="1830230"/>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20"/>
              <a:ext cx="6056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w=12</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cxnSp>
        <p:nvCxnSpPr>
          <p:cNvPr id="23" name="Straight Connector 22"/>
          <p:cNvCxnSpPr/>
          <p:nvPr/>
        </p:nvCxnSpPr>
        <p:spPr>
          <a:xfrm flipV="1">
            <a:off x="4541520" y="2691133"/>
            <a:ext cx="1813560" cy="2353307"/>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5208495"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01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3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31</a:t>
            </a:fld>
            <a:endParaRPr sz="1733">
              <a:solidFill>
                <a:srgbClr val="FFFFFF"/>
              </a:solidFill>
            </a:endParaRPr>
          </a:p>
        </p:txBody>
      </p:sp>
      <p:sp>
        <p:nvSpPr>
          <p:cNvPr id="22" name="Title 1">
            <a:extLst>
              <a:ext uri="{FF2B5EF4-FFF2-40B4-BE49-F238E27FC236}">
                <a16:creationId xmlns:a16="http://schemas.microsoft.com/office/drawing/2014/main" id="{977C8226-7A57-7744-82C6-2C422AB16E41}"/>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grpSp>
        <p:nvGrpSpPr>
          <p:cNvPr id="21" name="Group 20"/>
          <p:cNvGrpSpPr/>
          <p:nvPr/>
        </p:nvGrpSpPr>
        <p:grpSpPr>
          <a:xfrm>
            <a:off x="4803899" y="4129178"/>
            <a:ext cx="807591" cy="1992655"/>
            <a:chOff x="3857072" y="2788920"/>
            <a:chExt cx="605693" cy="1940435"/>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20"/>
              <a:ext cx="605693" cy="4795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w=10</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4803898"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4317911" y="3042187"/>
            <a:ext cx="1819024" cy="2260984"/>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0160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12"/>
          </p:nvPr>
        </p:nvSpPr>
        <p:spPr>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733">
                <a:solidFill>
                  <a:srgbClr val="FFFFFF"/>
                </a:solidFill>
              </a:rPr>
              <a:t>32</a:t>
            </a:fld>
            <a:endParaRPr sz="1733">
              <a:solidFill>
                <a:srgbClr val="FFFFFF"/>
              </a:solidFill>
            </a:endParaRPr>
          </a:p>
        </p:txBody>
      </p:sp>
      <p:sp>
        <p:nvSpPr>
          <p:cNvPr id="18" name="Title 1">
            <a:extLst>
              <a:ext uri="{FF2B5EF4-FFF2-40B4-BE49-F238E27FC236}">
                <a16:creationId xmlns:a16="http://schemas.microsoft.com/office/drawing/2014/main" id="{30543487-7125-5548-9173-3109556732C2}"/>
              </a:ext>
            </a:extLst>
          </p:cNvPr>
          <p:cNvSpPr>
            <a:spLocks noGrp="1"/>
          </p:cNvSpPr>
          <p:nvPr>
            <p:ph type="title"/>
          </p:nvPr>
        </p:nvSpPr>
        <p:spPr/>
        <p:txBody>
          <a:bodyPr/>
          <a:lstStyle/>
          <a:p>
            <a:r>
              <a:rPr lang="en-US" dirty="0"/>
              <a:t>Gradient Descent</a:t>
            </a:r>
          </a:p>
        </p:txBody>
      </p:sp>
      <p:cxnSp>
        <p:nvCxnSpPr>
          <p:cNvPr id="4" name="Straight Arrow Connector 3"/>
          <p:cNvCxnSpPr/>
          <p:nvPr/>
        </p:nvCxnSpPr>
        <p:spPr>
          <a:xfrm flipV="1">
            <a:off x="1447800" y="1789389"/>
            <a:ext cx="0" cy="3786115"/>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p:cxnSp>
        <p:nvCxnSpPr>
          <p:cNvPr id="8" name="Straight Arrow Connector 7"/>
          <p:cNvCxnSpPr/>
          <p:nvPr/>
        </p:nvCxnSpPr>
        <p:spPr>
          <a:xfrm>
            <a:off x="1447800" y="5575504"/>
            <a:ext cx="6370320" cy="0"/>
          </a:xfrm>
          <a:prstGeom prst="straightConnector1">
            <a:avLst/>
          </a:prstGeom>
          <a:noFill/>
          <a:ln w="25400" cap="flat">
            <a:solidFill>
              <a:srgbClr val="404040"/>
            </a:solidFill>
            <a:prstDash val="solid"/>
            <a:bevel/>
            <a:tailEnd type="triangle"/>
          </a:ln>
          <a:effectLst/>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1" name="Rectangle 10"/>
              <p:cNvSpPr/>
              <p:nvPr/>
            </p:nvSpPr>
            <p:spPr>
              <a:xfrm>
                <a:off x="104703" y="1789390"/>
                <a:ext cx="91550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d>
                        <m:dPr>
                          <m:ctrlPr>
                            <a:rPr lang="en-US" sz="2400" i="1">
                              <a:latin typeface="Cambria Math" panose="02040503050406030204" pitchFamily="18" charset="0"/>
                            </a:rPr>
                          </m:ctrlPr>
                        </m:dPr>
                        <m:e>
                          <m:r>
                            <a:rPr lang="en-US" sz="2400" i="1">
                              <a:latin typeface="Cambria Math" charset="0"/>
                            </a:rPr>
                            <m:t>𝑤</m:t>
                          </m:r>
                        </m:e>
                      </m:d>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04703" y="1789390"/>
                <a:ext cx="915507"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115256" y="5874784"/>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7115256" y="5874784"/>
                <a:ext cx="490262" cy="461665"/>
              </a:xfrm>
              <a:prstGeom prst="rect">
                <a:avLst/>
              </a:prstGeom>
              <a:blipFill>
                <a:blip r:embed="rId3"/>
                <a:stretch>
                  <a:fillRect/>
                </a:stretch>
              </a:blipFill>
            </p:spPr>
            <p:txBody>
              <a:bodyPr/>
              <a:lstStyle/>
              <a:p>
                <a:r>
                  <a:rPr lang="en-US">
                    <a:noFill/>
                  </a:rPr>
                  <a:t> </a:t>
                </a:r>
              </a:p>
            </p:txBody>
          </p:sp>
        </mc:Fallback>
      </mc:AlternateContent>
      <p:sp>
        <p:nvSpPr>
          <p:cNvPr id="15" name="Freeform 14"/>
          <p:cNvSpPr/>
          <p:nvPr/>
        </p:nvSpPr>
        <p:spPr>
          <a:xfrm>
            <a:off x="1952699" y="1890546"/>
            <a:ext cx="4861560" cy="3385681"/>
          </a:xfrm>
          <a:custGeom>
            <a:avLst/>
            <a:gdLst>
              <a:gd name="connsiteX0" fmla="*/ 0 w 3991119"/>
              <a:gd name="connsiteY0" fmla="*/ 1244238 h 2971969"/>
              <a:gd name="connsiteX1" fmla="*/ 1554480 w 3991119"/>
              <a:gd name="connsiteY1" fmla="*/ 2958738 h 2971969"/>
              <a:gd name="connsiteX2" fmla="*/ 3646170 w 3991119"/>
              <a:gd name="connsiteY2" fmla="*/ 432708 h 2971969"/>
              <a:gd name="connsiteX3" fmla="*/ 3966210 w 3991119"/>
              <a:gd name="connsiteY3" fmla="*/ 21228 h 2971969"/>
              <a:gd name="connsiteX0" fmla="*/ 0 w 3646170"/>
              <a:gd name="connsiteY0" fmla="*/ 811530 h 2539261"/>
              <a:gd name="connsiteX1" fmla="*/ 1554480 w 3646170"/>
              <a:gd name="connsiteY1" fmla="*/ 2526030 h 2539261"/>
              <a:gd name="connsiteX2" fmla="*/ 3646170 w 3646170"/>
              <a:gd name="connsiteY2" fmla="*/ 0 h 2539261"/>
            </a:gdLst>
            <a:ahLst/>
            <a:cxnLst>
              <a:cxn ang="0">
                <a:pos x="connsiteX0" y="connsiteY0"/>
              </a:cxn>
              <a:cxn ang="0">
                <a:pos x="connsiteX1" y="connsiteY1"/>
              </a:cxn>
              <a:cxn ang="0">
                <a:pos x="connsiteX2" y="connsiteY2"/>
              </a:cxn>
            </a:cxnLst>
            <a:rect l="l" t="t" r="r" b="b"/>
            <a:pathLst>
              <a:path w="3646170" h="2539261">
                <a:moveTo>
                  <a:pt x="0" y="811530"/>
                </a:moveTo>
                <a:cubicBezTo>
                  <a:pt x="473392" y="1736407"/>
                  <a:pt x="946785" y="2661285"/>
                  <a:pt x="1554480" y="2526030"/>
                </a:cubicBezTo>
                <a:cubicBezTo>
                  <a:pt x="2162175" y="2390775"/>
                  <a:pt x="3244215" y="489585"/>
                  <a:pt x="3646170" y="0"/>
                </a:cubicBezTo>
              </a:path>
            </a:pathLst>
          </a:cu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60959" rIns="121919" bIns="60959" numCol="1" spcCol="38100" rtlCol="0" anchor="t">
            <a:noAutofit/>
          </a:bodyPr>
          <a:lstStyle/>
          <a:p>
            <a:pPr defTabSz="1219170" latinLnBrk="1" hangingPunct="0"/>
            <a:endParaRPr lang="en-US" sz="2400">
              <a:solidFill>
                <a:srgbClr val="000000"/>
              </a:solidFill>
            </a:endParaRPr>
          </a:p>
        </p:txBody>
      </p:sp>
      <p:grpSp>
        <p:nvGrpSpPr>
          <p:cNvPr id="21" name="Group 20"/>
          <p:cNvGrpSpPr/>
          <p:nvPr/>
        </p:nvGrpSpPr>
        <p:grpSpPr>
          <a:xfrm>
            <a:off x="4228364" y="4835470"/>
            <a:ext cx="652100" cy="1291632"/>
            <a:chOff x="3857072" y="2788920"/>
            <a:chExt cx="489075" cy="2361064"/>
          </a:xfrm>
        </p:grpSpPr>
        <p:cxnSp>
          <p:nvCxnSpPr>
            <p:cNvPr id="19" name="Straight Connector 18"/>
            <p:cNvCxnSpPr/>
            <p:nvPr/>
          </p:nvCxnSpPr>
          <p:spPr>
            <a:xfrm>
              <a:off x="4160520" y="2788920"/>
              <a:ext cx="0" cy="1392708"/>
            </a:xfrm>
            <a:prstGeom prst="line">
              <a:avLst/>
            </a:prstGeom>
            <a:noFill/>
            <a:ln w="25400" cap="flat">
              <a:solidFill>
                <a:schemeClr val="tx2"/>
              </a:solidFill>
              <a:prstDash val="sysDot"/>
              <a:bevel/>
            </a:ln>
            <a:effectLst/>
          </p:spPr>
          <p:style>
            <a:lnRef idx="0">
              <a:scrgbClr r="0" g="0" b="0"/>
            </a:lnRef>
            <a:fillRef idx="0">
              <a:scrgbClr r="0" g="0" b="0"/>
            </a:fillRef>
            <a:effectRef idx="0">
              <a:scrgbClr r="0" g="0" b="0"/>
            </a:effectRef>
            <a:fontRef idx="none"/>
          </p:style>
        </p:cxnSp>
        <p:sp>
          <p:nvSpPr>
            <p:cNvPr id="20" name="TextBox 19"/>
            <p:cNvSpPr txBox="1"/>
            <p:nvPr/>
          </p:nvSpPr>
          <p:spPr>
            <a:xfrm>
              <a:off x="3857072" y="4249819"/>
              <a:ext cx="489075" cy="9001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w=8</a:t>
              </a:r>
            </a:p>
          </p:txBody>
        </p:sp>
      </p:grpSp>
      <p:sp>
        <p:nvSpPr>
          <p:cNvPr id="26" name="TextBox 25"/>
          <p:cNvSpPr txBox="1"/>
          <p:nvPr/>
        </p:nvSpPr>
        <p:spPr>
          <a:xfrm>
            <a:off x="7818118" y="2336445"/>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2. Compute the gradient </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(derivative) of L(w) at point</a:t>
            </a:r>
            <a:br>
              <a:rPr lang="en-US" sz="24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     w = 12. (e.g. </a:t>
            </a:r>
            <a:r>
              <a:rPr lang="en-US" sz="2400" dirty="0" err="1">
                <a:solidFill>
                  <a:srgbClr val="000000"/>
                </a:solidFill>
                <a:latin typeface="Calibri"/>
                <a:ea typeface="Calibri"/>
                <a:cs typeface="Calibri"/>
                <a:sym typeface="Calibri"/>
              </a:rPr>
              <a:t>dL</a:t>
            </a:r>
            <a:r>
              <a:rPr lang="en-US" sz="2400" dirty="0">
                <a:solidFill>
                  <a:srgbClr val="000000"/>
                </a:solidFill>
                <a:latin typeface="Calibri"/>
                <a:ea typeface="Calibri"/>
                <a:cs typeface="Calibri"/>
                <a:sym typeface="Calibri"/>
              </a:rPr>
              <a:t>/</a:t>
            </a:r>
            <a:r>
              <a:rPr lang="en-US" sz="2400" dirty="0" err="1">
                <a:solidFill>
                  <a:srgbClr val="000000"/>
                </a:solidFill>
                <a:latin typeface="Calibri"/>
                <a:ea typeface="Calibri"/>
                <a:cs typeface="Calibri"/>
                <a:sym typeface="Calibri"/>
              </a:rPr>
              <a:t>dw</a:t>
            </a:r>
            <a:r>
              <a:rPr lang="en-US" sz="2400" dirty="0">
                <a:solidFill>
                  <a:srgbClr val="000000"/>
                </a:solidFill>
                <a:latin typeface="Calibri"/>
                <a:ea typeface="Calibri"/>
                <a:cs typeface="Calibri"/>
                <a:sym typeface="Calibri"/>
              </a:rPr>
              <a:t> = 6)</a:t>
            </a:r>
            <a:endParaRPr lang="en-US" sz="2400" dirty="0">
              <a:solidFill>
                <a:srgbClr val="000000"/>
              </a:solidFill>
            </a:endParaRPr>
          </a:p>
        </p:txBody>
      </p:sp>
      <p:sp>
        <p:nvSpPr>
          <p:cNvPr id="37" name="TextBox 36"/>
          <p:cNvSpPr txBox="1"/>
          <p:nvPr/>
        </p:nvSpPr>
        <p:spPr>
          <a:xfrm>
            <a:off x="7818117" y="3716343"/>
            <a:ext cx="4038599" cy="123110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000000"/>
                </a:solidFill>
              </a:rPr>
              <a:t>3</a:t>
            </a:r>
            <a:r>
              <a:rPr lang="en-US" sz="2400" dirty="0">
                <a:solidFill>
                  <a:srgbClr val="000000"/>
                </a:solidFill>
                <a:latin typeface="Calibri"/>
                <a:ea typeface="Calibri"/>
                <a:cs typeface="Calibri"/>
                <a:sym typeface="Calibri"/>
              </a:rPr>
              <a:t>. </a:t>
            </a:r>
            <a:r>
              <a:rPr lang="en-US" sz="2400" dirty="0" err="1">
                <a:solidFill>
                  <a:srgbClr val="000000"/>
                </a:solidFill>
                <a:latin typeface="Calibri"/>
                <a:ea typeface="Calibri"/>
                <a:cs typeface="Calibri"/>
                <a:sym typeface="Calibri"/>
              </a:rPr>
              <a:t>Recompute</a:t>
            </a:r>
            <a:r>
              <a:rPr lang="en-US" sz="2400" dirty="0">
                <a:solidFill>
                  <a:srgbClr val="000000"/>
                </a:solidFill>
                <a:latin typeface="Calibri"/>
                <a:ea typeface="Calibri"/>
                <a:cs typeface="Calibri"/>
                <a:sym typeface="Calibri"/>
              </a:rPr>
              <a:t> w as:</a:t>
            </a:r>
          </a:p>
          <a:p>
            <a:pPr defTabSz="609585" latinLnBrk="1" hangingPunct="0"/>
            <a:endParaRPr lang="en-US" sz="2400" dirty="0">
              <a:solidFill>
                <a:srgbClr val="000000"/>
              </a:solidFill>
            </a:endParaRPr>
          </a:p>
          <a:p>
            <a:pPr defTabSz="609585" latinLnBrk="1" hangingPunct="0"/>
            <a:r>
              <a:rPr lang="en-US" sz="2400" dirty="0">
                <a:solidFill>
                  <a:srgbClr val="000000"/>
                </a:solidFill>
              </a:rPr>
              <a:t>w = w – lambda * (</a:t>
            </a:r>
            <a:r>
              <a:rPr lang="en-US" sz="2400" dirty="0" err="1">
                <a:solidFill>
                  <a:srgbClr val="000000"/>
                </a:solidFill>
              </a:rPr>
              <a:t>dL</a:t>
            </a:r>
            <a:r>
              <a:rPr lang="en-US" sz="2400" dirty="0">
                <a:solidFill>
                  <a:srgbClr val="000000"/>
                </a:solidFill>
              </a:rPr>
              <a:t> / </a:t>
            </a:r>
            <a:r>
              <a:rPr lang="en-US" sz="2400" dirty="0" err="1">
                <a:solidFill>
                  <a:srgbClr val="000000"/>
                </a:solidFill>
              </a:rPr>
              <a:t>dw</a:t>
            </a:r>
            <a:r>
              <a:rPr lang="en-US" sz="2400" dirty="0">
                <a:solidFill>
                  <a:srgbClr val="000000"/>
                </a:solidFill>
              </a:rPr>
              <a:t>)</a:t>
            </a:r>
          </a:p>
        </p:txBody>
      </p:sp>
      <p:cxnSp>
        <p:nvCxnSpPr>
          <p:cNvPr id="3" name="Straight Arrow Connector 2"/>
          <p:cNvCxnSpPr/>
          <p:nvPr/>
        </p:nvCxnSpPr>
        <p:spPr>
          <a:xfrm flipH="1">
            <a:off x="4803898" y="6471568"/>
            <a:ext cx="8964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flipV="1">
            <a:off x="3577620" y="3895242"/>
            <a:ext cx="2110681" cy="1979541"/>
          </a:xfrm>
          <a:prstGeom prst="line">
            <a:avLst/>
          </a:prstGeom>
          <a:noFill/>
          <a:ln w="34925" cap="flat">
            <a:solidFill>
              <a:srgbClr val="FF0000"/>
            </a:solidFill>
            <a:prstDash val="solid"/>
            <a:bevel/>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8404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Gradient Descent</a:t>
            </a:r>
          </a:p>
        </p:txBody>
      </p:sp>
      <mc:AlternateContent xmlns:mc="http://schemas.openxmlformats.org/markup-compatibility/2006" xmlns:a14="http://schemas.microsoft.com/office/drawing/2010/main">
        <mc:Choice Requires="a14">
          <p:sp>
            <p:nvSpPr>
              <p:cNvPr id="4" name="Rectangle 3"/>
              <p:cNvSpPr/>
              <p:nvPr/>
            </p:nvSpPr>
            <p:spPr>
              <a:xfrm>
                <a:off x="7097499" y="1580019"/>
                <a:ext cx="3018519"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nary>
                        <m:naryPr>
                          <m:chr m:val="∑"/>
                          <m:ctrlPr>
                            <a:rPr lang="en-US" sz="2400" i="1">
                              <a:latin typeface="Cambria Math" panose="02040503050406030204" pitchFamily="18" charset="0"/>
                            </a:rPr>
                          </m:ctrlPr>
                        </m:naryPr>
                        <m:sub>
                          <m:r>
                            <m:rPr>
                              <m:brk m:alnAt="23"/>
                            </m:rPr>
                            <a:rPr lang="en-US" sz="2400" i="1">
                              <a:latin typeface="Cambria Math" charset="0"/>
                            </a:rPr>
                            <m:t>𝑖</m:t>
                          </m:r>
                          <m:r>
                            <a:rPr lang="en-US" sz="2400" i="1">
                              <a:latin typeface="Cambria Math" charset="0"/>
                            </a:rPr>
                            <m:t>=1</m:t>
                          </m:r>
                        </m:sub>
                        <m:sup>
                          <m:r>
                            <a:rPr lang="en-US" sz="2400" i="1">
                              <a:latin typeface="Cambria Math" charset="0"/>
                            </a:rPr>
                            <m:t>𝑛</m:t>
                          </m:r>
                        </m:sup>
                        <m:e>
                          <m:r>
                            <a:rPr lang="en-US" sz="2400" i="1">
                              <a:latin typeface="Cambria Math" charset="0"/>
                            </a:rPr>
                            <m:t> </m:t>
                          </m:r>
                          <m:r>
                            <a:rPr lang="en-US" sz="2400" i="1">
                              <a:latin typeface="Cambria Math" charset="0"/>
                            </a:rPr>
                            <m:t>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e>
                      </m:nary>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7097499" y="1580019"/>
                <a:ext cx="3018519" cy="1100558"/>
              </a:xfrm>
              <a:prstGeom prst="rect">
                <a:avLst/>
              </a:prstGeom>
              <a:blipFill>
                <a:blip r:embed="rId2"/>
                <a:stretch>
                  <a:fillRect t="-108046" b="-163218"/>
                </a:stretch>
              </a:blipFill>
            </p:spPr>
            <p:txBody>
              <a:bodyPr/>
              <a:lstStyle/>
              <a:p>
                <a:r>
                  <a:rPr lang="en-US">
                    <a:noFill/>
                  </a:rPr>
                  <a:t> </a:t>
                </a:r>
              </a:p>
            </p:txBody>
          </p:sp>
        </mc:Fallback>
      </mc:AlternateContent>
      <p:grpSp>
        <p:nvGrpSpPr>
          <p:cNvPr id="5" name="Group 4"/>
          <p:cNvGrpSpPr/>
          <p:nvPr/>
        </p:nvGrpSpPr>
        <p:grpSpPr>
          <a:xfrm>
            <a:off x="1223909" y="1491985"/>
            <a:ext cx="8988525" cy="4667059"/>
            <a:chOff x="917931" y="1118989"/>
            <a:chExt cx="6741394" cy="3500294"/>
          </a:xfrm>
        </p:grpSpPr>
        <mc:AlternateContent xmlns:mc="http://schemas.openxmlformats.org/markup-compatibility/2006" xmlns:a14="http://schemas.microsoft.com/office/drawing/2010/main">
          <mc:Choice Requires="a14">
            <p:sp>
              <p:nvSpPr>
                <p:cNvPr id="6" name="TextBox 5"/>
                <p:cNvSpPr txBox="1"/>
                <p:nvPr/>
              </p:nvSpPr>
              <p:spPr>
                <a:xfrm>
                  <a:off x="917931" y="1118989"/>
                  <a:ext cx="903998"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ea typeface="Calibri"/>
                            <a:cs typeface="Calibri"/>
                            <a:sym typeface="Calibri"/>
                          </a:rPr>
                          <m:t>𝜆</m:t>
                        </m:r>
                        <m:r>
                          <a:rPr lang="en-US" sz="2400" i="1">
                            <a:solidFill>
                              <a:srgbClr val="000000"/>
                            </a:solidFill>
                            <a:latin typeface="Cambria Math" charset="0"/>
                            <a:ea typeface="Calibri"/>
                            <a:cs typeface="Calibri"/>
                            <a:sym typeface="Calibri"/>
                          </a:rPr>
                          <m:t>=0.01</m:t>
                        </m:r>
                      </m:oMath>
                    </m:oMathPara>
                  </a14:m>
                  <a:endParaRPr lang="en-US" sz="2400" dirty="0">
                    <a:solidFill>
                      <a:srgbClr val="000000"/>
                    </a:solidFill>
                    <a:latin typeface="Calibri"/>
                    <a:ea typeface="Calibri"/>
                    <a:cs typeface="Calibri"/>
                    <a:sym typeface="Calibri"/>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7931" y="1118989"/>
                  <a:ext cx="903998" cy="276999"/>
                </a:xfrm>
                <a:prstGeom prst="rect">
                  <a:avLst/>
                </a:prstGeom>
                <a:blipFill>
                  <a:blip r:embed="rId3"/>
                  <a:stretch>
                    <a:fillRect l="-6316" r="-5263" b="-10345"/>
                  </a:stretch>
                </a:blipFill>
                <a:ln w="12700" cap="flat">
                  <a:noFill/>
                  <a:miter lim="400000"/>
                </a:ln>
                <a:effectLst/>
              </p:spPr>
              <p:txBody>
                <a:bodyPr/>
                <a:lstStyle/>
                <a:p>
                  <a:r>
                    <a:rPr lang="en-US">
                      <a:noFill/>
                    </a:rPr>
                    <a:t> </a:t>
                  </a:r>
                </a:p>
              </p:txBody>
            </p:sp>
          </mc:Fallback>
        </mc:AlternateContent>
        <p:sp>
          <p:nvSpPr>
            <p:cNvPr id="7" name="TextBox 6"/>
            <p:cNvSpPr txBox="1"/>
            <p:nvPr/>
          </p:nvSpPr>
          <p:spPr>
            <a:xfrm>
              <a:off x="917931" y="1994463"/>
              <a:ext cx="248851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b="1" dirty="0">
                  <a:solidFill>
                    <a:srgbClr val="0070C0"/>
                  </a:solidFill>
                  <a:latin typeface="Calibri"/>
                  <a:ea typeface="Calibri"/>
                  <a:cs typeface="Calibri"/>
                  <a:sym typeface="Calibri"/>
                </a:rPr>
                <a:t>for </a:t>
              </a:r>
              <a:r>
                <a:rPr lang="en-US" sz="2400" dirty="0">
                  <a:solidFill>
                    <a:srgbClr val="000000"/>
                  </a:solidFill>
                </a:rPr>
                <a:t>e = 0, </a:t>
              </a:r>
              <a:r>
                <a:rPr lang="en-US" sz="2400" dirty="0" err="1">
                  <a:solidFill>
                    <a:srgbClr val="000000"/>
                  </a:solidFill>
                </a:rPr>
                <a:t>num_epochs</a:t>
              </a:r>
              <a:r>
                <a:rPr lang="en-US" sz="2400" dirty="0">
                  <a:solidFill>
                    <a:srgbClr val="000000"/>
                  </a:solidFill>
                </a:rPr>
                <a:t> </a:t>
              </a:r>
              <a:r>
                <a:rPr lang="en-US" sz="2400" b="1" dirty="0">
                  <a:solidFill>
                    <a:srgbClr val="0070C0"/>
                  </a:solidFill>
                </a:rPr>
                <a:t>do</a:t>
              </a:r>
              <a:endParaRPr lang="en-US" sz="2400" b="1" dirty="0">
                <a:solidFill>
                  <a:srgbClr val="0070C0"/>
                </a:solidFill>
                <a:sym typeface="Calibri"/>
              </a:endParaRPr>
            </a:p>
          </p:txBody>
        </p:sp>
        <p:sp>
          <p:nvSpPr>
            <p:cNvPr id="8" name="Rectangle 7"/>
            <p:cNvSpPr/>
            <p:nvPr/>
          </p:nvSpPr>
          <p:spPr>
            <a:xfrm>
              <a:off x="917931" y="4273034"/>
              <a:ext cx="502782" cy="346249"/>
            </a:xfrm>
            <a:prstGeom prst="rect">
              <a:avLst/>
            </a:prstGeom>
          </p:spPr>
          <p:txBody>
            <a:bodyPr wrap="none">
              <a:spAutoFit/>
            </a:bodyPr>
            <a:lstStyle/>
            <a:p>
              <a:r>
                <a:rPr lang="en-US" sz="2400" b="1" dirty="0">
                  <a:solidFill>
                    <a:srgbClr val="0070C0"/>
                  </a:solidFill>
                </a:rPr>
                <a:t>end</a:t>
              </a:r>
              <a:endParaRPr lang="en-US" sz="2400" dirty="0"/>
            </a:p>
          </p:txBody>
        </p:sp>
        <p:sp>
          <p:nvSpPr>
            <p:cNvPr id="9" name="TextBox 8"/>
            <p:cNvSpPr txBox="1"/>
            <p:nvPr/>
          </p:nvSpPr>
          <p:spPr>
            <a:xfrm>
              <a:off x="917931" y="1539618"/>
              <a:ext cx="26107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Initialize w and </a:t>
              </a:r>
              <a:r>
                <a:rPr lang="en-US" sz="2400">
                  <a:solidFill>
                    <a:srgbClr val="000000"/>
                  </a:solidFill>
                  <a:latin typeface="Calibri"/>
                  <a:ea typeface="Calibri"/>
                  <a:cs typeface="Calibri"/>
                  <a:sym typeface="Calibri"/>
                </a:rPr>
                <a:t>b randomly</a:t>
              </a:r>
            </a:p>
          </p:txBody>
        </p:sp>
        <mc:AlternateContent xmlns:mc="http://schemas.openxmlformats.org/markup-compatibility/2006" xmlns:a14="http://schemas.microsoft.com/office/drawing/2010/main">
          <mc:Choice Requires="a14">
            <p:sp>
              <p:nvSpPr>
                <p:cNvPr id="10" name="Rectangle 9"/>
                <p:cNvSpPr/>
                <p:nvPr/>
              </p:nvSpPr>
              <p:spPr>
                <a:xfrm>
                  <a:off x="2448888" y="2449308"/>
                  <a:ext cx="1460255"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2448888" y="2449308"/>
                  <a:ext cx="1460255" cy="346249"/>
                </a:xfrm>
                <a:prstGeom prst="rect">
                  <a:avLst/>
                </a:prstGeom>
                <a:blipFill>
                  <a:blip r:embed="rId4"/>
                  <a:stretch>
                    <a:fillRect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569136" y="2445924"/>
                  <a:ext cx="1412838"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4569136" y="2445924"/>
                  <a:ext cx="1412838" cy="346249"/>
                </a:xfrm>
                <a:prstGeom prst="rect">
                  <a:avLst/>
                </a:prstGeom>
                <a:blipFill>
                  <a:blip r:embed="rId5"/>
                  <a:stretch>
                    <a:fillRect b="-16216"/>
                  </a:stretch>
                </a:blipFill>
              </p:spPr>
              <p:txBody>
                <a:bodyPr/>
                <a:lstStyle/>
                <a:p>
                  <a:r>
                    <a:rPr lang="en-US">
                      <a:noFill/>
                    </a:rPr>
                    <a:t> </a:t>
                  </a:r>
                </a:p>
              </p:txBody>
            </p:sp>
          </mc:Fallback>
        </mc:AlternateContent>
        <p:sp>
          <p:nvSpPr>
            <p:cNvPr id="12" name="TextBox 11"/>
            <p:cNvSpPr txBox="1"/>
            <p:nvPr/>
          </p:nvSpPr>
          <p:spPr>
            <a:xfrm>
              <a:off x="1243757" y="2445924"/>
              <a:ext cx="10660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Compute: </a:t>
              </a:r>
            </a:p>
          </p:txBody>
        </p:sp>
        <p:sp>
          <p:nvSpPr>
            <p:cNvPr id="13" name="TextBox 12"/>
            <p:cNvSpPr txBox="1"/>
            <p:nvPr/>
          </p:nvSpPr>
          <p:spPr>
            <a:xfrm>
              <a:off x="3990535" y="2445924"/>
              <a:ext cx="4457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and</a:t>
              </a:r>
            </a:p>
          </p:txBody>
        </p:sp>
        <p:sp>
          <p:nvSpPr>
            <p:cNvPr id="14" name="Rectangle 13"/>
            <p:cNvSpPr/>
            <p:nvPr/>
          </p:nvSpPr>
          <p:spPr>
            <a:xfrm>
              <a:off x="1197589" y="2921911"/>
              <a:ext cx="1105255" cy="346249"/>
            </a:xfrm>
            <a:prstGeom prst="rect">
              <a:avLst/>
            </a:prstGeom>
          </p:spPr>
          <p:txBody>
            <a:bodyPr wrap="none">
              <a:spAutoFit/>
            </a:bodyPr>
            <a:lstStyle/>
            <a:p>
              <a:r>
                <a:rPr lang="en-US" sz="2400" dirty="0">
                  <a:solidFill>
                    <a:srgbClr val="000000"/>
                  </a:solidFill>
                </a:rPr>
                <a:t>Update w:</a:t>
              </a:r>
              <a:endParaRPr lang="en-US" sz="2400" dirty="0"/>
            </a:p>
          </p:txBody>
        </p:sp>
        <p:sp>
          <p:nvSpPr>
            <p:cNvPr id="15" name="Rectangle 14"/>
            <p:cNvSpPr/>
            <p:nvPr/>
          </p:nvSpPr>
          <p:spPr>
            <a:xfrm>
              <a:off x="1191403" y="3368358"/>
              <a:ext cx="1061974" cy="346249"/>
            </a:xfrm>
            <a:prstGeom prst="rect">
              <a:avLst/>
            </a:prstGeom>
          </p:spPr>
          <p:txBody>
            <a:bodyPr wrap="none">
              <a:spAutoFit/>
            </a:bodyPr>
            <a:lstStyle/>
            <a:p>
              <a:r>
                <a:rPr lang="en-US" sz="2400" dirty="0">
                  <a:solidFill>
                    <a:srgbClr val="000000"/>
                  </a:solidFill>
                </a:rPr>
                <a:t>Update b:</a:t>
              </a:r>
              <a:endParaRPr lang="en-US" sz="2400" dirty="0"/>
            </a:p>
          </p:txBody>
        </p:sp>
        <mc:AlternateContent xmlns:mc="http://schemas.openxmlformats.org/markup-compatibility/2006" xmlns:a14="http://schemas.microsoft.com/office/drawing/2010/main">
          <mc:Choice Requires="a14">
            <p:sp>
              <p:nvSpPr>
                <p:cNvPr id="16" name="Rectangle 15"/>
                <p:cNvSpPr/>
                <p:nvPr/>
              </p:nvSpPr>
              <p:spPr>
                <a:xfrm>
                  <a:off x="2426869" y="2924765"/>
                  <a:ext cx="261388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r>
                          <a:rPr lang="en-US" sz="2400" i="1">
                            <a:latin typeface="Cambria Math" charset="0"/>
                          </a:rPr>
                          <m:t>=</m:t>
                        </m:r>
                        <m:r>
                          <a:rPr lang="en-US" sz="2400" i="1">
                            <a:latin typeface="Cambria Math" charset="0"/>
                          </a:rPr>
                          <m:t>𝑤</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2426869" y="2924765"/>
                  <a:ext cx="2613889" cy="346249"/>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26869" y="3368358"/>
                  <a:ext cx="247163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𝑏</m:t>
                        </m:r>
                        <m:r>
                          <a:rPr lang="en-US" sz="2400" i="1">
                            <a:latin typeface="Cambria Math" charset="0"/>
                          </a:rPr>
                          <m:t>=</m:t>
                        </m:r>
                        <m:r>
                          <a:rPr lang="en-US" sz="2400" i="1">
                            <a:latin typeface="Cambria Math" charset="0"/>
                          </a:rPr>
                          <m:t>𝑏</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2426869" y="3368358"/>
                  <a:ext cx="2471639" cy="346249"/>
                </a:xfrm>
                <a:prstGeom prst="rect">
                  <a:avLst/>
                </a:prstGeom>
                <a:blipFill>
                  <a:blip r:embed="rId7"/>
                  <a:stretch>
                    <a:fillRect b="-22222"/>
                  </a:stretch>
                </a:blipFill>
              </p:spPr>
              <p:txBody>
                <a:bodyPr/>
                <a:lstStyle/>
                <a:p>
                  <a:r>
                    <a:rPr lang="en-US">
                      <a:noFill/>
                    </a:rPr>
                    <a:t> </a:t>
                  </a:r>
                </a:p>
              </p:txBody>
            </p:sp>
          </mc:Fallback>
        </mc:AlternateContent>
        <p:sp>
          <p:nvSpPr>
            <p:cNvPr id="18" name="Rectangle 17"/>
            <p:cNvSpPr/>
            <p:nvPr/>
          </p:nvSpPr>
          <p:spPr>
            <a:xfrm>
              <a:off x="1243757" y="3878293"/>
              <a:ext cx="700192" cy="346249"/>
            </a:xfrm>
            <a:prstGeom prst="rect">
              <a:avLst/>
            </a:prstGeom>
          </p:spPr>
          <p:txBody>
            <a:bodyPr wrap="none">
              <a:spAutoFit/>
            </a:bodyPr>
            <a:lstStyle/>
            <a:p>
              <a:r>
                <a:rPr lang="en-US" sz="2400" dirty="0">
                  <a:solidFill>
                    <a:srgbClr val="000000"/>
                  </a:solidFill>
                </a:rPr>
                <a:t>Print: </a:t>
              </a:r>
              <a:endParaRPr lang="en-US" sz="2400" dirty="0"/>
            </a:p>
          </p:txBody>
        </p:sp>
        <mc:AlternateContent xmlns:mc="http://schemas.openxmlformats.org/markup-compatibility/2006" xmlns:a14="http://schemas.microsoft.com/office/drawing/2010/main">
          <mc:Choice Requires="a14">
            <p:sp>
              <p:nvSpPr>
                <p:cNvPr id="19" name="Rectangle 18"/>
                <p:cNvSpPr/>
                <p:nvPr/>
              </p:nvSpPr>
              <p:spPr>
                <a:xfrm>
                  <a:off x="1874988" y="3877982"/>
                  <a:ext cx="902843"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𝐿</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874988" y="3877982"/>
                  <a:ext cx="902843" cy="346249"/>
                </a:xfrm>
                <a:prstGeom prst="rect">
                  <a:avLst/>
                </a:prstGeom>
                <a:blipFill>
                  <a:blip r:embed="rId8"/>
                  <a:stretch>
                    <a:fillRect r="-1053" b="-16667"/>
                  </a:stretch>
                </a:blipFill>
              </p:spPr>
              <p:txBody>
                <a:bodyPr/>
                <a:lstStyle/>
                <a:p>
                  <a:r>
                    <a:rPr lang="en-US">
                      <a:noFill/>
                    </a:rPr>
                    <a:t> </a:t>
                  </a:r>
                </a:p>
              </p:txBody>
            </p:sp>
          </mc:Fallback>
        </mc:AlternateContent>
        <p:sp>
          <p:nvSpPr>
            <p:cNvPr id="20" name="Rectangle 19"/>
            <p:cNvSpPr/>
            <p:nvPr/>
          </p:nvSpPr>
          <p:spPr>
            <a:xfrm>
              <a:off x="2865897" y="3855069"/>
              <a:ext cx="4793428" cy="346249"/>
            </a:xfrm>
            <a:prstGeom prst="rect">
              <a:avLst/>
            </a:prstGeom>
          </p:spPr>
          <p:txBody>
            <a:bodyPr wrap="none">
              <a:spAutoFit/>
            </a:bodyPr>
            <a:lstStyle/>
            <a:p>
              <a:r>
                <a:rPr lang="en-US" sz="2400" dirty="0">
                  <a:solidFill>
                    <a:srgbClr val="00B050"/>
                  </a:solidFill>
                </a:rPr>
                <a:t>// Useful to see if this is becoming smaller or not. </a:t>
              </a:r>
            </a:p>
          </p:txBody>
        </p:sp>
      </p:grpSp>
      <p:grpSp>
        <p:nvGrpSpPr>
          <p:cNvPr id="21" name="Group 20"/>
          <p:cNvGrpSpPr/>
          <p:nvPr/>
        </p:nvGrpSpPr>
        <p:grpSpPr>
          <a:xfrm>
            <a:off x="8900161" y="1048242"/>
            <a:ext cx="2112316" cy="673879"/>
            <a:chOff x="6675120" y="786181"/>
            <a:chExt cx="1584237" cy="505409"/>
          </a:xfrm>
        </p:grpSpPr>
        <p:cxnSp>
          <p:nvCxnSpPr>
            <p:cNvPr id="22" name="Straight Arrow Connector 21"/>
            <p:cNvCxnSpPr/>
            <p:nvPr/>
          </p:nvCxnSpPr>
          <p:spPr>
            <a:xfrm flipH="1">
              <a:off x="6675120" y="1005840"/>
              <a:ext cx="560070" cy="285750"/>
            </a:xfrm>
            <a:prstGeom prst="straightConnector1">
              <a:avLst/>
            </a:prstGeom>
            <a:noFill/>
            <a:ln w="25400" cap="flat">
              <a:solidFill>
                <a:srgbClr val="FF0000"/>
              </a:solidFill>
              <a:prstDash val="solid"/>
              <a:bevel/>
              <a:tailEnd type="triangle"/>
            </a:ln>
            <a:effectLst/>
          </p:spPr>
          <p:style>
            <a:lnRef idx="0">
              <a:scrgbClr r="0" g="0" b="0"/>
            </a:lnRef>
            <a:fillRef idx="0">
              <a:scrgbClr r="0" g="0" b="0"/>
            </a:fillRef>
            <a:effectRef idx="0">
              <a:scrgbClr r="0" g="0" b="0"/>
            </a:effectRef>
            <a:fontRef idx="none"/>
          </p:style>
        </p:cxnSp>
        <p:sp>
          <p:nvSpPr>
            <p:cNvPr id="23" name="TextBox 22"/>
            <p:cNvSpPr txBox="1"/>
            <p:nvPr/>
          </p:nvSpPr>
          <p:spPr>
            <a:xfrm>
              <a:off x="7236241" y="786181"/>
              <a:ext cx="102311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expensive</a:t>
              </a:r>
            </a:p>
          </p:txBody>
        </p:sp>
      </p:grpSp>
    </p:spTree>
    <p:extLst>
      <p:ext uri="{BB962C8B-B14F-4D97-AF65-F5344CB8AC3E}">
        <p14:creationId xmlns:p14="http://schemas.microsoft.com/office/powerpoint/2010/main" val="36617528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Stochastic Gradient Descent (mini-batch) </a:t>
            </a:r>
          </a:p>
        </p:txBody>
      </p:sp>
      <p:grpSp>
        <p:nvGrpSpPr>
          <p:cNvPr id="21" name="Group 20"/>
          <p:cNvGrpSpPr/>
          <p:nvPr/>
        </p:nvGrpSpPr>
        <p:grpSpPr>
          <a:xfrm>
            <a:off x="1223907" y="1491986"/>
            <a:ext cx="8988527" cy="4948805"/>
            <a:chOff x="917930" y="1118989"/>
            <a:chExt cx="6741395" cy="3711604"/>
          </a:xfrm>
        </p:grpSpPr>
        <mc:AlternateContent xmlns:mc="http://schemas.openxmlformats.org/markup-compatibility/2006" xmlns:a14="http://schemas.microsoft.com/office/drawing/2010/main">
          <mc:Choice Requires="a14">
            <p:sp>
              <p:nvSpPr>
                <p:cNvPr id="22" name="TextBox 21"/>
                <p:cNvSpPr txBox="1"/>
                <p:nvPr/>
              </p:nvSpPr>
              <p:spPr>
                <a:xfrm>
                  <a:off x="917931" y="1118989"/>
                  <a:ext cx="903997" cy="27699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r>
                          <a:rPr lang="en-US" sz="2400" i="1">
                            <a:solidFill>
                              <a:srgbClr val="000000"/>
                            </a:solidFill>
                            <a:latin typeface="Cambria Math" charset="0"/>
                            <a:ea typeface="Calibri"/>
                            <a:cs typeface="Calibri"/>
                            <a:sym typeface="Calibri"/>
                          </a:rPr>
                          <m:t>𝜆</m:t>
                        </m:r>
                        <m:r>
                          <a:rPr lang="en-US" sz="2400" i="1">
                            <a:solidFill>
                              <a:srgbClr val="000000"/>
                            </a:solidFill>
                            <a:latin typeface="Cambria Math" charset="0"/>
                            <a:ea typeface="Calibri"/>
                            <a:cs typeface="Calibri"/>
                            <a:sym typeface="Calibri"/>
                          </a:rPr>
                          <m:t>=0.01</m:t>
                        </m:r>
                      </m:oMath>
                    </m:oMathPara>
                  </a14:m>
                  <a:endParaRPr lang="en-US" sz="2400" dirty="0">
                    <a:solidFill>
                      <a:srgbClr val="000000"/>
                    </a:solidFill>
                    <a:latin typeface="Calibri"/>
                    <a:ea typeface="Calibri"/>
                    <a:cs typeface="Calibri"/>
                    <a:sym typeface="Calibri"/>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917931" y="1118989"/>
                  <a:ext cx="903997" cy="276999"/>
                </a:xfrm>
                <a:prstGeom prst="rect">
                  <a:avLst/>
                </a:prstGeom>
                <a:blipFill>
                  <a:blip r:embed="rId2"/>
                  <a:stretch>
                    <a:fillRect l="-6316" r="-5263" b="-10345"/>
                  </a:stretch>
                </a:blipFill>
                <a:ln w="12700" cap="flat">
                  <a:noFill/>
                  <a:miter lim="400000"/>
                </a:ln>
                <a:effectLst/>
              </p:spPr>
              <p:txBody>
                <a:bodyPr/>
                <a:lstStyle/>
                <a:p>
                  <a:r>
                    <a:rPr lang="en-US">
                      <a:noFill/>
                    </a:rPr>
                    <a:t> </a:t>
                  </a:r>
                </a:p>
              </p:txBody>
            </p:sp>
          </mc:Fallback>
        </mc:AlternateContent>
        <p:sp>
          <p:nvSpPr>
            <p:cNvPr id="23" name="TextBox 22"/>
            <p:cNvSpPr txBox="1"/>
            <p:nvPr/>
          </p:nvSpPr>
          <p:spPr>
            <a:xfrm>
              <a:off x="917931" y="1994463"/>
              <a:ext cx="248851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b="1" dirty="0">
                  <a:solidFill>
                    <a:srgbClr val="0070C0"/>
                  </a:solidFill>
                  <a:latin typeface="Calibri"/>
                  <a:ea typeface="Calibri"/>
                  <a:cs typeface="Calibri"/>
                  <a:sym typeface="Calibri"/>
                </a:rPr>
                <a:t>for </a:t>
              </a:r>
              <a:r>
                <a:rPr lang="en-US" sz="2400" dirty="0">
                  <a:solidFill>
                    <a:srgbClr val="000000"/>
                  </a:solidFill>
                </a:rPr>
                <a:t>e = 0, </a:t>
              </a:r>
              <a:r>
                <a:rPr lang="en-US" sz="2400" dirty="0" err="1">
                  <a:solidFill>
                    <a:srgbClr val="000000"/>
                  </a:solidFill>
                </a:rPr>
                <a:t>num_epochs</a:t>
              </a:r>
              <a:r>
                <a:rPr lang="en-US" sz="2400" dirty="0">
                  <a:solidFill>
                    <a:srgbClr val="000000"/>
                  </a:solidFill>
                </a:rPr>
                <a:t> </a:t>
              </a:r>
              <a:r>
                <a:rPr lang="en-US" sz="2400" b="1" dirty="0">
                  <a:solidFill>
                    <a:srgbClr val="0070C0"/>
                  </a:solidFill>
                </a:rPr>
                <a:t>do</a:t>
              </a:r>
              <a:endParaRPr lang="en-US" sz="2400" b="1" dirty="0">
                <a:solidFill>
                  <a:srgbClr val="0070C0"/>
                </a:solidFill>
                <a:sym typeface="Calibri"/>
              </a:endParaRPr>
            </a:p>
          </p:txBody>
        </p:sp>
        <p:sp>
          <p:nvSpPr>
            <p:cNvPr id="24" name="Rectangle 23"/>
            <p:cNvSpPr/>
            <p:nvPr/>
          </p:nvSpPr>
          <p:spPr>
            <a:xfrm>
              <a:off x="917930" y="4484344"/>
              <a:ext cx="502782" cy="346249"/>
            </a:xfrm>
            <a:prstGeom prst="rect">
              <a:avLst/>
            </a:prstGeom>
          </p:spPr>
          <p:txBody>
            <a:bodyPr wrap="none">
              <a:spAutoFit/>
            </a:bodyPr>
            <a:lstStyle/>
            <a:p>
              <a:r>
                <a:rPr lang="en-US" sz="2400" b="1" dirty="0">
                  <a:solidFill>
                    <a:srgbClr val="0070C0"/>
                  </a:solidFill>
                </a:rPr>
                <a:t>end</a:t>
              </a:r>
              <a:endParaRPr lang="en-US" sz="2400" dirty="0"/>
            </a:p>
          </p:txBody>
        </p:sp>
        <p:sp>
          <p:nvSpPr>
            <p:cNvPr id="25" name="TextBox 24"/>
            <p:cNvSpPr txBox="1"/>
            <p:nvPr/>
          </p:nvSpPr>
          <p:spPr>
            <a:xfrm>
              <a:off x="917931" y="1539618"/>
              <a:ext cx="261076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Initialize w and </a:t>
              </a:r>
              <a:r>
                <a:rPr lang="en-US" sz="2400">
                  <a:solidFill>
                    <a:srgbClr val="000000"/>
                  </a:solidFill>
                  <a:latin typeface="Calibri"/>
                  <a:ea typeface="Calibri"/>
                  <a:cs typeface="Calibri"/>
                  <a:sym typeface="Calibri"/>
                </a:rPr>
                <a:t>b randomly</a:t>
              </a:r>
            </a:p>
          </p:txBody>
        </p:sp>
        <mc:AlternateContent xmlns:mc="http://schemas.openxmlformats.org/markup-compatibility/2006" xmlns:a14="http://schemas.microsoft.com/office/drawing/2010/main">
          <mc:Choice Requires="a14">
            <p:sp>
              <p:nvSpPr>
                <p:cNvPr id="26" name="Rectangle 25"/>
                <p:cNvSpPr/>
                <p:nvPr/>
              </p:nvSpPr>
              <p:spPr>
                <a:xfrm>
                  <a:off x="2448888" y="2677908"/>
                  <a:ext cx="1591156"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m:t>
                        </m:r>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26" name="Rectangle 25"/>
                <p:cNvSpPr>
                  <a:spLocks noRot="1" noChangeAspect="1" noMove="1" noResize="1" noEditPoints="1" noAdjustHandles="1" noChangeArrowheads="1" noChangeShapeType="1" noTextEdit="1"/>
                </p:cNvSpPr>
                <p:nvPr/>
              </p:nvSpPr>
              <p:spPr>
                <a:xfrm>
                  <a:off x="2448888" y="2677908"/>
                  <a:ext cx="1591156" cy="346249"/>
                </a:xfrm>
                <a:prstGeom prst="rect">
                  <a:avLst/>
                </a:prstGeom>
                <a:blipFill>
                  <a:blip r:embed="rId3"/>
                  <a:stretch>
                    <a:fillRect b="-19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4569136" y="2674524"/>
                  <a:ext cx="1543739"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𝑑</m:t>
                        </m:r>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27" name="Rectangle 26"/>
                <p:cNvSpPr>
                  <a:spLocks noRot="1" noChangeAspect="1" noMove="1" noResize="1" noEditPoints="1" noAdjustHandles="1" noChangeArrowheads="1" noChangeShapeType="1" noTextEdit="1"/>
                </p:cNvSpPr>
                <p:nvPr/>
              </p:nvSpPr>
              <p:spPr>
                <a:xfrm>
                  <a:off x="4569136" y="2674524"/>
                  <a:ext cx="1543739" cy="346249"/>
                </a:xfrm>
                <a:prstGeom prst="rect">
                  <a:avLst/>
                </a:prstGeom>
                <a:blipFill>
                  <a:blip r:embed="rId4"/>
                  <a:stretch>
                    <a:fillRect b="-16216"/>
                  </a:stretch>
                </a:blipFill>
              </p:spPr>
              <p:txBody>
                <a:bodyPr/>
                <a:lstStyle/>
                <a:p>
                  <a:r>
                    <a:rPr lang="en-US">
                      <a:noFill/>
                    </a:rPr>
                    <a:t> </a:t>
                  </a:r>
                </a:p>
              </p:txBody>
            </p:sp>
          </mc:Fallback>
        </mc:AlternateContent>
        <p:sp>
          <p:nvSpPr>
            <p:cNvPr id="28" name="TextBox 27"/>
            <p:cNvSpPr txBox="1"/>
            <p:nvPr/>
          </p:nvSpPr>
          <p:spPr>
            <a:xfrm>
              <a:off x="1243757" y="2674524"/>
              <a:ext cx="106606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latin typeface="Calibri"/>
                  <a:ea typeface="Calibri"/>
                  <a:cs typeface="Calibri"/>
                  <a:sym typeface="Calibri"/>
                </a:rPr>
                <a:t>Compute: </a:t>
              </a:r>
            </a:p>
          </p:txBody>
        </p:sp>
        <p:sp>
          <p:nvSpPr>
            <p:cNvPr id="29" name="TextBox 28"/>
            <p:cNvSpPr txBox="1"/>
            <p:nvPr/>
          </p:nvSpPr>
          <p:spPr>
            <a:xfrm>
              <a:off x="3990535" y="2674524"/>
              <a:ext cx="44579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a:solidFill>
                    <a:srgbClr val="000000"/>
                  </a:solidFill>
                  <a:latin typeface="Calibri"/>
                  <a:ea typeface="Calibri"/>
                  <a:cs typeface="Calibri"/>
                  <a:sym typeface="Calibri"/>
                </a:rPr>
                <a:t>and</a:t>
              </a:r>
            </a:p>
          </p:txBody>
        </p:sp>
        <p:sp>
          <p:nvSpPr>
            <p:cNvPr id="30" name="Rectangle 29"/>
            <p:cNvSpPr/>
            <p:nvPr/>
          </p:nvSpPr>
          <p:spPr>
            <a:xfrm>
              <a:off x="1197589" y="3013351"/>
              <a:ext cx="1105255" cy="346249"/>
            </a:xfrm>
            <a:prstGeom prst="rect">
              <a:avLst/>
            </a:prstGeom>
          </p:spPr>
          <p:txBody>
            <a:bodyPr wrap="none">
              <a:spAutoFit/>
            </a:bodyPr>
            <a:lstStyle/>
            <a:p>
              <a:r>
                <a:rPr lang="en-US" sz="2400" dirty="0">
                  <a:solidFill>
                    <a:srgbClr val="000000"/>
                  </a:solidFill>
                </a:rPr>
                <a:t>Update w:</a:t>
              </a:r>
              <a:endParaRPr lang="en-US" sz="2400" dirty="0"/>
            </a:p>
          </p:txBody>
        </p:sp>
        <p:sp>
          <p:nvSpPr>
            <p:cNvPr id="31" name="Rectangle 30"/>
            <p:cNvSpPr/>
            <p:nvPr/>
          </p:nvSpPr>
          <p:spPr>
            <a:xfrm>
              <a:off x="1191403" y="3459798"/>
              <a:ext cx="1061974" cy="346249"/>
            </a:xfrm>
            <a:prstGeom prst="rect">
              <a:avLst/>
            </a:prstGeom>
          </p:spPr>
          <p:txBody>
            <a:bodyPr wrap="none">
              <a:spAutoFit/>
            </a:bodyPr>
            <a:lstStyle/>
            <a:p>
              <a:r>
                <a:rPr lang="en-US" sz="2400" dirty="0">
                  <a:solidFill>
                    <a:srgbClr val="000000"/>
                  </a:solidFill>
                </a:rPr>
                <a:t>Update b:</a:t>
              </a:r>
              <a:endParaRPr lang="en-US" sz="2400" dirty="0"/>
            </a:p>
          </p:txBody>
        </p:sp>
        <mc:AlternateContent xmlns:mc="http://schemas.openxmlformats.org/markup-compatibility/2006" xmlns:a14="http://schemas.microsoft.com/office/drawing/2010/main">
          <mc:Choice Requires="a14">
            <p:sp>
              <p:nvSpPr>
                <p:cNvPr id="32" name="Rectangle 31"/>
                <p:cNvSpPr/>
                <p:nvPr/>
              </p:nvSpPr>
              <p:spPr>
                <a:xfrm>
                  <a:off x="2426869" y="3016205"/>
                  <a:ext cx="2567193"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𝑤</m:t>
                        </m:r>
                        <m:r>
                          <a:rPr lang="en-US" sz="2400" i="1">
                            <a:latin typeface="Cambria Math" charset="0"/>
                          </a:rPr>
                          <m:t>=</m:t>
                        </m:r>
                        <m:r>
                          <a:rPr lang="en-US" sz="2400" i="1">
                            <a:latin typeface="Cambria Math" charset="0"/>
                          </a:rPr>
                          <m:t>𝑤</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𝑑𝑤</m:t>
                        </m:r>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2426869" y="3016205"/>
                  <a:ext cx="2567193" cy="346249"/>
                </a:xfrm>
                <a:prstGeom prst="rect">
                  <a:avLst/>
                </a:prstGeom>
                <a:blipFill>
                  <a:blip r:embed="rId5"/>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2426869" y="3459798"/>
                  <a:ext cx="2424942"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charset="0"/>
                          </a:rPr>
                          <m:t>𝑏</m:t>
                        </m:r>
                        <m:r>
                          <a:rPr lang="en-US" sz="2400" i="1">
                            <a:latin typeface="Cambria Math" charset="0"/>
                          </a:rPr>
                          <m:t>=</m:t>
                        </m:r>
                        <m:r>
                          <a:rPr lang="en-US" sz="2400" i="1">
                            <a:latin typeface="Cambria Math" charset="0"/>
                          </a:rPr>
                          <m:t>𝑏</m:t>
                        </m:r>
                        <m:r>
                          <a:rPr lang="en-US" sz="2400" i="1">
                            <a:latin typeface="Cambria Math" charset="0"/>
                          </a:rPr>
                          <m:t> −</m:t>
                        </m:r>
                        <m:r>
                          <a:rPr lang="en-US" sz="2400" i="1">
                            <a:latin typeface="Cambria Math" charset="0"/>
                          </a:rPr>
                          <m:t>𝜆</m:t>
                        </m:r>
                        <m:r>
                          <a:rPr lang="en-US" sz="2400" i="1">
                            <a:latin typeface="Cambria Math" charset="0"/>
                          </a:rPr>
                          <m:t> </m:t>
                        </m:r>
                        <m:r>
                          <a:rPr lang="en-US" sz="2400" i="1">
                            <a:latin typeface="Cambria Math" charset="0"/>
                          </a:rPr>
                          <m:t>𝑑𝑙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r>
                          <a:rPr lang="en-US" sz="2400" i="1">
                            <a:latin typeface="Cambria Math" charset="0"/>
                          </a:rPr>
                          <m:t>𝑑𝑏</m:t>
                        </m:r>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2426869" y="3459798"/>
                  <a:ext cx="2424942" cy="346249"/>
                </a:xfrm>
                <a:prstGeom prst="rect">
                  <a:avLst/>
                </a:prstGeom>
                <a:blipFill>
                  <a:blip r:embed="rId6"/>
                  <a:stretch>
                    <a:fillRect b="-22222"/>
                  </a:stretch>
                </a:blipFill>
              </p:spPr>
              <p:txBody>
                <a:bodyPr/>
                <a:lstStyle/>
                <a:p>
                  <a:r>
                    <a:rPr lang="en-US">
                      <a:noFill/>
                    </a:rPr>
                    <a:t> </a:t>
                  </a:r>
                </a:p>
              </p:txBody>
            </p:sp>
          </mc:Fallback>
        </mc:AlternateContent>
        <p:sp>
          <p:nvSpPr>
            <p:cNvPr id="34" name="Rectangle 33"/>
            <p:cNvSpPr/>
            <p:nvPr/>
          </p:nvSpPr>
          <p:spPr>
            <a:xfrm>
              <a:off x="1243757" y="3878293"/>
              <a:ext cx="700192" cy="346249"/>
            </a:xfrm>
            <a:prstGeom prst="rect">
              <a:avLst/>
            </a:prstGeom>
          </p:spPr>
          <p:txBody>
            <a:bodyPr wrap="none">
              <a:spAutoFit/>
            </a:bodyPr>
            <a:lstStyle/>
            <a:p>
              <a:r>
                <a:rPr lang="en-US" sz="2400" dirty="0">
                  <a:solidFill>
                    <a:srgbClr val="000000"/>
                  </a:solidFill>
                </a:rPr>
                <a:t>Print: </a:t>
              </a:r>
              <a:endParaRPr lang="en-US" sz="2400" dirty="0"/>
            </a:p>
          </p:txBody>
        </p:sp>
        <mc:AlternateContent xmlns:mc="http://schemas.openxmlformats.org/markup-compatibility/2006" xmlns:a14="http://schemas.microsoft.com/office/drawing/2010/main">
          <mc:Choice Requires="a14">
            <p:sp>
              <p:nvSpPr>
                <p:cNvPr id="35" name="Rectangle 34"/>
                <p:cNvSpPr/>
                <p:nvPr/>
              </p:nvSpPr>
              <p:spPr>
                <a:xfrm>
                  <a:off x="1874988" y="3877982"/>
                  <a:ext cx="1026435"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1874988" y="3877982"/>
                  <a:ext cx="1026435" cy="346249"/>
                </a:xfrm>
                <a:prstGeom prst="rect">
                  <a:avLst/>
                </a:prstGeom>
                <a:blipFill>
                  <a:blip r:embed="rId7"/>
                  <a:stretch>
                    <a:fillRect r="-926" b="-16667"/>
                  </a:stretch>
                </a:blipFill>
              </p:spPr>
              <p:txBody>
                <a:bodyPr/>
                <a:lstStyle/>
                <a:p>
                  <a:r>
                    <a:rPr lang="en-US">
                      <a:noFill/>
                    </a:rPr>
                    <a:t> </a:t>
                  </a:r>
                </a:p>
              </p:txBody>
            </p:sp>
          </mc:Fallback>
        </mc:AlternateContent>
        <p:sp>
          <p:nvSpPr>
            <p:cNvPr id="36" name="Rectangle 35"/>
            <p:cNvSpPr/>
            <p:nvPr/>
          </p:nvSpPr>
          <p:spPr>
            <a:xfrm>
              <a:off x="2865897" y="3855069"/>
              <a:ext cx="4793428" cy="346249"/>
            </a:xfrm>
            <a:prstGeom prst="rect">
              <a:avLst/>
            </a:prstGeom>
          </p:spPr>
          <p:txBody>
            <a:bodyPr wrap="none">
              <a:spAutoFit/>
            </a:bodyPr>
            <a:lstStyle/>
            <a:p>
              <a:r>
                <a:rPr lang="en-US" sz="2400" dirty="0">
                  <a:solidFill>
                    <a:srgbClr val="00B050"/>
                  </a:solidFill>
                </a:rPr>
                <a:t>// Useful to see if this is becoming smaller or not. </a:t>
              </a:r>
            </a:p>
          </p:txBody>
        </p:sp>
      </p:grpSp>
      <mc:AlternateContent xmlns:mc="http://schemas.openxmlformats.org/markup-compatibility/2006" xmlns:a14="http://schemas.microsoft.com/office/drawing/2010/main">
        <mc:Choice Requires="a14">
          <p:sp>
            <p:nvSpPr>
              <p:cNvPr id="37" name="Rectangle 36"/>
              <p:cNvSpPr/>
              <p:nvPr/>
            </p:nvSpPr>
            <p:spPr>
              <a:xfrm>
                <a:off x="7097500" y="1580019"/>
                <a:ext cx="3183307" cy="11308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charset="0"/>
                            </a:rPr>
                            <m:t>𝐿</m:t>
                          </m:r>
                        </m:e>
                        <m:sub>
                          <m:r>
                            <a:rPr lang="en-US" sz="2400" i="1">
                              <a:latin typeface="Cambria Math" charset="0"/>
                            </a:rPr>
                            <m:t>𝐵</m:t>
                          </m:r>
                        </m:sub>
                      </m:sSub>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nary>
                        <m:naryPr>
                          <m:chr m:val="∑"/>
                          <m:ctrlPr>
                            <a:rPr lang="en-US" sz="2400" i="1">
                              <a:latin typeface="Cambria Math" panose="02040503050406030204" pitchFamily="18" charset="0"/>
                            </a:rPr>
                          </m:ctrlPr>
                        </m:naryPr>
                        <m:sub>
                          <m:r>
                            <m:rPr>
                              <m:brk m:alnAt="23"/>
                            </m:rPr>
                            <a:rPr lang="en-US" sz="2400" i="1">
                              <a:latin typeface="Cambria Math" charset="0"/>
                            </a:rPr>
                            <m:t>𝑖</m:t>
                          </m:r>
                          <m:r>
                            <a:rPr lang="en-US" sz="2400" i="1">
                              <a:latin typeface="Cambria Math" charset="0"/>
                            </a:rPr>
                            <m:t>=1</m:t>
                          </m:r>
                        </m:sub>
                        <m:sup>
                          <m:r>
                            <a:rPr lang="en-US" sz="2400" i="1">
                              <a:latin typeface="Cambria Math" charset="0"/>
                            </a:rPr>
                            <m:t>𝐵</m:t>
                          </m:r>
                        </m:sup>
                        <m:e>
                          <m:r>
                            <a:rPr lang="en-US" sz="2400" i="1">
                              <a:latin typeface="Cambria Math" charset="0"/>
                            </a:rPr>
                            <m:t> </m:t>
                          </m:r>
                          <m:r>
                            <a:rPr lang="en-US" sz="2400" i="1">
                              <a:latin typeface="Cambria Math" charset="0"/>
                            </a:rPr>
                            <m:t>𝑙</m:t>
                          </m:r>
                          <m:r>
                            <a:rPr lang="en-US" sz="2400" i="1">
                              <a:latin typeface="Cambria Math" charset="0"/>
                            </a:rPr>
                            <m:t>(</m:t>
                          </m:r>
                          <m:r>
                            <a:rPr lang="en-US" sz="2400" i="1">
                              <a:latin typeface="Cambria Math" charset="0"/>
                            </a:rPr>
                            <m:t>𝑤</m:t>
                          </m:r>
                          <m:r>
                            <a:rPr lang="en-US" sz="2400" i="1">
                              <a:latin typeface="Cambria Math" charset="0"/>
                            </a:rPr>
                            <m:t>,</m:t>
                          </m:r>
                          <m:r>
                            <a:rPr lang="en-US" sz="2400" i="1">
                              <a:latin typeface="Cambria Math" charset="0"/>
                            </a:rPr>
                            <m:t>𝑏</m:t>
                          </m:r>
                          <m:r>
                            <a:rPr lang="en-US" sz="2400" i="1">
                              <a:latin typeface="Cambria Math" charset="0"/>
                            </a:rPr>
                            <m:t>)</m:t>
                          </m:r>
                        </m:e>
                      </m:nary>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7097500" y="1580019"/>
                <a:ext cx="3183307" cy="1130822"/>
              </a:xfrm>
              <a:prstGeom prst="rect">
                <a:avLst/>
              </a:prstGeom>
              <a:blipFill>
                <a:blip r:embed="rId8"/>
                <a:stretch>
                  <a:fillRect t="-103371" b="-159551"/>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62B55974-ECCE-FD43-BA2A-D401C201126D}"/>
              </a:ext>
            </a:extLst>
          </p:cNvPr>
          <p:cNvSpPr txBox="1"/>
          <p:nvPr/>
        </p:nvSpPr>
        <p:spPr>
          <a:xfrm>
            <a:off x="1249019" y="3134417"/>
            <a:ext cx="3376756"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70C0"/>
                </a:solidFill>
                <a:effectLst/>
                <a:uFillTx/>
                <a:latin typeface="Calibri"/>
                <a:ea typeface="Calibri"/>
                <a:cs typeface="Calibri"/>
                <a:sym typeface="Calibri"/>
              </a:rPr>
              <a:t>for </a:t>
            </a:r>
            <a:r>
              <a:rPr lang="en-US" sz="2400" dirty="0">
                <a:solidFill>
                  <a:srgbClr val="000000"/>
                </a:solidFill>
              </a:rPr>
              <a:t>b = 0, </a:t>
            </a:r>
            <a:r>
              <a:rPr lang="en-US" sz="2400" dirty="0" err="1">
                <a:solidFill>
                  <a:srgbClr val="000000"/>
                </a:solidFill>
              </a:rPr>
              <a:t>num_batches</a:t>
            </a:r>
            <a:r>
              <a:rPr lang="en-US" sz="2400" dirty="0">
                <a:solidFill>
                  <a:srgbClr val="000000"/>
                </a:solidFill>
              </a:rPr>
              <a:t> </a:t>
            </a:r>
            <a:r>
              <a:rPr lang="en-US" sz="2400" b="1" dirty="0">
                <a:solidFill>
                  <a:srgbClr val="0070C0"/>
                </a:solidFill>
              </a:rPr>
              <a:t>do</a:t>
            </a:r>
            <a:endParaRPr kumimoji="0" lang="en-US" sz="2400" b="1" i="0" u="none" strike="noStrike" cap="none" spc="0" normalizeH="0" baseline="0" dirty="0">
              <a:ln>
                <a:noFill/>
              </a:ln>
              <a:solidFill>
                <a:srgbClr val="0070C0"/>
              </a:solidFill>
              <a:effectLst/>
              <a:uFillTx/>
              <a:sym typeface="Calibri"/>
            </a:endParaRPr>
          </a:p>
        </p:txBody>
      </p:sp>
      <p:sp>
        <p:nvSpPr>
          <p:cNvPr id="38" name="Rectangle 37">
            <a:extLst>
              <a:ext uri="{FF2B5EF4-FFF2-40B4-BE49-F238E27FC236}">
                <a16:creationId xmlns:a16="http://schemas.microsoft.com/office/drawing/2014/main" id="{7B079216-D9EF-7140-B015-6934535B3CD8}"/>
              </a:ext>
            </a:extLst>
          </p:cNvPr>
          <p:cNvSpPr/>
          <p:nvPr/>
        </p:nvSpPr>
        <p:spPr>
          <a:xfrm>
            <a:off x="1215623" y="5632308"/>
            <a:ext cx="670376" cy="461665"/>
          </a:xfrm>
          <a:prstGeom prst="rect">
            <a:avLst/>
          </a:prstGeom>
        </p:spPr>
        <p:txBody>
          <a:bodyPr wrap="none">
            <a:spAutoFit/>
          </a:bodyPr>
          <a:lstStyle/>
          <a:p>
            <a:r>
              <a:rPr lang="en-US" sz="2400" b="1" dirty="0">
                <a:solidFill>
                  <a:srgbClr val="0070C0"/>
                </a:solidFill>
              </a:rPr>
              <a:t>end</a:t>
            </a:r>
            <a:endParaRPr lang="en-US" sz="2400" dirty="0"/>
          </a:p>
        </p:txBody>
      </p:sp>
    </p:spTree>
    <p:extLst>
      <p:ext uri="{BB962C8B-B14F-4D97-AF65-F5344CB8AC3E}">
        <p14:creationId xmlns:p14="http://schemas.microsoft.com/office/powerpoint/2010/main" val="6525269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C223-7E2A-CB4F-A73E-8DDB718A0450}"/>
              </a:ext>
            </a:extLst>
          </p:cNvPr>
          <p:cNvSpPr>
            <a:spLocks noGrp="1"/>
          </p:cNvSpPr>
          <p:nvPr>
            <p:ph type="title"/>
          </p:nvPr>
        </p:nvSpPr>
        <p:spPr/>
        <p:txBody>
          <a:bodyPr/>
          <a:lstStyle/>
          <a:p>
            <a:r>
              <a:rPr lang="en-US" dirty="0"/>
              <a:t>In this class we will mostly rely on…</a:t>
            </a:r>
          </a:p>
        </p:txBody>
      </p:sp>
      <p:sp>
        <p:nvSpPr>
          <p:cNvPr id="3" name="Content Placeholder 2">
            <a:extLst>
              <a:ext uri="{FF2B5EF4-FFF2-40B4-BE49-F238E27FC236}">
                <a16:creationId xmlns:a16="http://schemas.microsoft.com/office/drawing/2014/main" id="{1D2934CF-F127-3347-8E7F-7C9367157748}"/>
              </a:ext>
            </a:extLst>
          </p:cNvPr>
          <p:cNvSpPr>
            <a:spLocks noGrp="1"/>
          </p:cNvSpPr>
          <p:nvPr>
            <p:ph idx="1"/>
          </p:nvPr>
        </p:nvSpPr>
        <p:spPr/>
        <p:txBody>
          <a:bodyPr/>
          <a:lstStyle/>
          <a:p>
            <a:r>
              <a:rPr lang="en-US" dirty="0"/>
              <a:t>K-nearest neighbors</a:t>
            </a:r>
          </a:p>
          <a:p>
            <a:r>
              <a:rPr lang="en-US" dirty="0"/>
              <a:t>Linear classifiers</a:t>
            </a:r>
          </a:p>
          <a:p>
            <a:r>
              <a:rPr lang="en-US" dirty="0"/>
              <a:t>Naïve Bayes classifiers</a:t>
            </a:r>
          </a:p>
          <a:p>
            <a:r>
              <a:rPr lang="en-US" dirty="0"/>
              <a:t>Decision Trees</a:t>
            </a:r>
          </a:p>
          <a:p>
            <a:r>
              <a:rPr lang="en-US" dirty="0"/>
              <a:t>Random Forests</a:t>
            </a:r>
          </a:p>
          <a:p>
            <a:r>
              <a:rPr lang="en-US" dirty="0"/>
              <a:t>Boosted Decision Trees</a:t>
            </a:r>
          </a:p>
          <a:p>
            <a:r>
              <a:rPr lang="en-US" dirty="0"/>
              <a:t>Neural Networks</a:t>
            </a:r>
          </a:p>
        </p:txBody>
      </p:sp>
      <p:sp>
        <p:nvSpPr>
          <p:cNvPr id="4" name="Slide Number Placeholder 3">
            <a:extLst>
              <a:ext uri="{FF2B5EF4-FFF2-40B4-BE49-F238E27FC236}">
                <a16:creationId xmlns:a16="http://schemas.microsoft.com/office/drawing/2014/main" id="{C00BBCA6-8C93-7541-AC3A-D2F89D3BFA54}"/>
              </a:ext>
            </a:extLst>
          </p:cNvPr>
          <p:cNvSpPr>
            <a:spLocks noGrp="1"/>
          </p:cNvSpPr>
          <p:nvPr>
            <p:ph type="sldNum" sz="quarter" idx="12"/>
          </p:nvPr>
        </p:nvSpPr>
        <p:spPr/>
        <p:txBody>
          <a:bodyPr/>
          <a:lstStyle/>
          <a:p>
            <a:fld id="{03315DE8-E84B-A141-B26C-CDB1CE99E005}" type="slidenum">
              <a:rPr lang="en-US" smtClean="0"/>
              <a:t>35</a:t>
            </a:fld>
            <a:endParaRPr lang="en-US" dirty="0"/>
          </a:p>
        </p:txBody>
      </p:sp>
      <p:sp>
        <p:nvSpPr>
          <p:cNvPr id="6" name="Rectangle 5">
            <a:extLst>
              <a:ext uri="{FF2B5EF4-FFF2-40B4-BE49-F238E27FC236}">
                <a16:creationId xmlns:a16="http://schemas.microsoft.com/office/drawing/2014/main" id="{93DE7331-B1B5-8049-AC97-AFA13DB0A351}"/>
              </a:ext>
            </a:extLst>
          </p:cNvPr>
          <p:cNvSpPr/>
          <p:nvPr/>
        </p:nvSpPr>
        <p:spPr>
          <a:xfrm>
            <a:off x="838199" y="1824804"/>
            <a:ext cx="3372059"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0190636-9787-6844-975A-9FAF5439CD14}"/>
              </a:ext>
            </a:extLst>
          </p:cNvPr>
          <p:cNvSpPr/>
          <p:nvPr/>
        </p:nvSpPr>
        <p:spPr>
          <a:xfrm>
            <a:off x="838199" y="4377883"/>
            <a:ext cx="3372059" cy="436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896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7D8E-8F22-A146-B1FC-8D5FD96D6256}"/>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FB89A8A2-FAAD-384C-8AC2-8000F6A4AC6E}"/>
              </a:ext>
            </a:extLst>
          </p:cNvPr>
          <p:cNvSpPr>
            <a:spLocks noGrp="1"/>
          </p:cNvSpPr>
          <p:nvPr>
            <p:ph idx="1"/>
          </p:nvPr>
        </p:nvSpPr>
        <p:spPr/>
        <p:txBody>
          <a:bodyPr/>
          <a:lstStyle/>
          <a:p>
            <a:r>
              <a:rPr lang="en-US" dirty="0"/>
              <a:t>Decisions Trees</a:t>
            </a:r>
          </a:p>
        </p:txBody>
      </p:sp>
      <p:sp>
        <p:nvSpPr>
          <p:cNvPr id="4" name="Slide Number Placeholder 3">
            <a:extLst>
              <a:ext uri="{FF2B5EF4-FFF2-40B4-BE49-F238E27FC236}">
                <a16:creationId xmlns:a16="http://schemas.microsoft.com/office/drawing/2014/main" id="{F05AB5C7-6653-DE40-8321-F123D94F112F}"/>
              </a:ext>
            </a:extLst>
          </p:cNvPr>
          <p:cNvSpPr>
            <a:spLocks noGrp="1"/>
          </p:cNvSpPr>
          <p:nvPr>
            <p:ph type="sldNum" sz="quarter" idx="12"/>
          </p:nvPr>
        </p:nvSpPr>
        <p:spPr/>
        <p:txBody>
          <a:bodyPr/>
          <a:lstStyle/>
          <a:p>
            <a:fld id="{03315DE8-E84B-A141-B26C-CDB1CE99E005}" type="slidenum">
              <a:rPr lang="en-US" smtClean="0"/>
              <a:t>36</a:t>
            </a:fld>
            <a:endParaRPr lang="en-US" dirty="0"/>
          </a:p>
        </p:txBody>
      </p:sp>
      <p:sp>
        <p:nvSpPr>
          <p:cNvPr id="5" name="Rectangle 4">
            <a:extLst>
              <a:ext uri="{FF2B5EF4-FFF2-40B4-BE49-F238E27FC236}">
                <a16:creationId xmlns:a16="http://schemas.microsoft.com/office/drawing/2014/main" id="{44FCA9A4-DB17-CF4B-8988-2166633904B6}"/>
              </a:ext>
            </a:extLst>
          </p:cNvPr>
          <p:cNvSpPr/>
          <p:nvPr/>
        </p:nvSpPr>
        <p:spPr>
          <a:xfrm>
            <a:off x="4726074" y="6033184"/>
            <a:ext cx="6096000" cy="646331"/>
          </a:xfrm>
          <a:prstGeom prst="rect">
            <a:avLst/>
          </a:prstGeom>
        </p:spPr>
        <p:txBody>
          <a:bodyPr>
            <a:spAutoFit/>
          </a:bodyPr>
          <a:lstStyle/>
          <a:p>
            <a:r>
              <a:rPr lang="en-US" dirty="0">
                <a:hlinkClick r:id="rId2"/>
              </a:rPr>
              <a:t>https://heartbeat.fritz.ai/understanding-the-mathematics-behind-decision-trees-22d86d55906</a:t>
            </a:r>
            <a:r>
              <a:rPr lang="en-US" dirty="0"/>
              <a:t> by Nikita Sharma</a:t>
            </a:r>
          </a:p>
        </p:txBody>
      </p:sp>
      <p:pic>
        <p:nvPicPr>
          <p:cNvPr id="1026" name="Picture 2" descr="Image for post">
            <a:extLst>
              <a:ext uri="{FF2B5EF4-FFF2-40B4-BE49-F238E27FC236}">
                <a16:creationId xmlns:a16="http://schemas.microsoft.com/office/drawing/2014/main" id="{371495BB-2889-7A41-BC27-07DCD7DCE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679" y="1371373"/>
            <a:ext cx="7297337" cy="41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204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7D8E-8F22-A146-B1FC-8D5FD96D6256}"/>
              </a:ext>
            </a:extLst>
          </p:cNvPr>
          <p:cNvSpPr>
            <a:spLocks noGrp="1"/>
          </p:cNvSpPr>
          <p:nvPr>
            <p:ph type="title"/>
          </p:nvPr>
        </p:nvSpPr>
        <p:spPr/>
        <p:txBody>
          <a:bodyPr/>
          <a:lstStyle/>
          <a:p>
            <a:r>
              <a:rPr lang="en-US" dirty="0"/>
              <a:t>Why?</a:t>
            </a:r>
          </a:p>
        </p:txBody>
      </p:sp>
      <p:sp>
        <p:nvSpPr>
          <p:cNvPr id="3" name="Content Placeholder 2">
            <a:extLst>
              <a:ext uri="{FF2B5EF4-FFF2-40B4-BE49-F238E27FC236}">
                <a16:creationId xmlns:a16="http://schemas.microsoft.com/office/drawing/2014/main" id="{FB89A8A2-FAAD-384C-8AC2-8000F6A4AC6E}"/>
              </a:ext>
            </a:extLst>
          </p:cNvPr>
          <p:cNvSpPr>
            <a:spLocks noGrp="1"/>
          </p:cNvSpPr>
          <p:nvPr>
            <p:ph idx="1"/>
          </p:nvPr>
        </p:nvSpPr>
        <p:spPr>
          <a:xfrm>
            <a:off x="838200" y="1289957"/>
            <a:ext cx="2980174" cy="4887006"/>
          </a:xfrm>
        </p:spPr>
        <p:txBody>
          <a:bodyPr/>
          <a:lstStyle/>
          <a:p>
            <a:r>
              <a:rPr lang="en-US" dirty="0"/>
              <a:t>Decisions Trees are great because they are often interpretable.</a:t>
            </a:r>
          </a:p>
          <a:p>
            <a:r>
              <a:rPr lang="en-US" dirty="0"/>
              <a:t>However, they usually deal better with categorical data – not input pixel data.</a:t>
            </a:r>
          </a:p>
        </p:txBody>
      </p:sp>
      <p:sp>
        <p:nvSpPr>
          <p:cNvPr id="4" name="Slide Number Placeholder 3">
            <a:extLst>
              <a:ext uri="{FF2B5EF4-FFF2-40B4-BE49-F238E27FC236}">
                <a16:creationId xmlns:a16="http://schemas.microsoft.com/office/drawing/2014/main" id="{F05AB5C7-6653-DE40-8321-F123D94F112F}"/>
              </a:ext>
            </a:extLst>
          </p:cNvPr>
          <p:cNvSpPr>
            <a:spLocks noGrp="1"/>
          </p:cNvSpPr>
          <p:nvPr>
            <p:ph type="sldNum" sz="quarter" idx="12"/>
          </p:nvPr>
        </p:nvSpPr>
        <p:spPr/>
        <p:txBody>
          <a:bodyPr/>
          <a:lstStyle/>
          <a:p>
            <a:fld id="{03315DE8-E84B-A141-B26C-CDB1CE99E005}" type="slidenum">
              <a:rPr lang="en-US" smtClean="0"/>
              <a:t>37</a:t>
            </a:fld>
            <a:endParaRPr lang="en-US" dirty="0"/>
          </a:p>
        </p:txBody>
      </p:sp>
      <p:sp>
        <p:nvSpPr>
          <p:cNvPr id="5" name="Rectangle 4">
            <a:extLst>
              <a:ext uri="{FF2B5EF4-FFF2-40B4-BE49-F238E27FC236}">
                <a16:creationId xmlns:a16="http://schemas.microsoft.com/office/drawing/2014/main" id="{44FCA9A4-DB17-CF4B-8988-2166633904B6}"/>
              </a:ext>
            </a:extLst>
          </p:cNvPr>
          <p:cNvSpPr/>
          <p:nvPr/>
        </p:nvSpPr>
        <p:spPr>
          <a:xfrm>
            <a:off x="4726074" y="6033184"/>
            <a:ext cx="6096000" cy="646331"/>
          </a:xfrm>
          <a:prstGeom prst="rect">
            <a:avLst/>
          </a:prstGeom>
        </p:spPr>
        <p:txBody>
          <a:bodyPr>
            <a:spAutoFit/>
          </a:bodyPr>
          <a:lstStyle/>
          <a:p>
            <a:r>
              <a:rPr lang="en-US" dirty="0">
                <a:hlinkClick r:id="rId2"/>
              </a:rPr>
              <a:t>https://heartbeat.fritz.ai/understanding-the-mathematics-behind-decision-trees-22d86d55906</a:t>
            </a:r>
            <a:r>
              <a:rPr lang="en-US" dirty="0"/>
              <a:t> by Nikita Sharma</a:t>
            </a:r>
          </a:p>
        </p:txBody>
      </p:sp>
      <p:pic>
        <p:nvPicPr>
          <p:cNvPr id="1026" name="Picture 2" descr="Image for post">
            <a:extLst>
              <a:ext uri="{FF2B5EF4-FFF2-40B4-BE49-F238E27FC236}">
                <a16:creationId xmlns:a16="http://schemas.microsoft.com/office/drawing/2014/main" id="{371495BB-2889-7A41-BC27-07DCD7DCE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679" y="1371373"/>
            <a:ext cx="7297337" cy="410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054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CEB1-B194-094E-A647-D00DEECF670E}"/>
              </a:ext>
            </a:extLst>
          </p:cNvPr>
          <p:cNvSpPr>
            <a:spLocks noGrp="1"/>
          </p:cNvSpPr>
          <p:nvPr>
            <p:ph type="title"/>
          </p:nvPr>
        </p:nvSpPr>
        <p:spPr/>
        <p:txBody>
          <a:bodyPr/>
          <a:lstStyle/>
          <a:p>
            <a:r>
              <a:rPr lang="en-US" dirty="0"/>
              <a:t>That said</a:t>
            </a:r>
          </a:p>
        </p:txBody>
      </p:sp>
      <p:sp>
        <p:nvSpPr>
          <p:cNvPr id="3" name="Content Placeholder 2">
            <a:extLst>
              <a:ext uri="{FF2B5EF4-FFF2-40B4-BE49-F238E27FC236}">
                <a16:creationId xmlns:a16="http://schemas.microsoft.com/office/drawing/2014/main" id="{8B3B271B-B7E2-C441-B0C7-53091CC531C3}"/>
              </a:ext>
            </a:extLst>
          </p:cNvPr>
          <p:cNvSpPr>
            <a:spLocks noGrp="1"/>
          </p:cNvSpPr>
          <p:nvPr>
            <p:ph idx="1"/>
          </p:nvPr>
        </p:nvSpPr>
        <p:spPr/>
        <p:txBody>
          <a:bodyPr/>
          <a:lstStyle/>
          <a:p>
            <a:r>
              <a:rPr lang="en-US" dirty="0"/>
              <a:t>There have been efforts to combine neural networks and decision trees, where pixels first go through a neural network and then a decision tree structure.</a:t>
            </a:r>
          </a:p>
        </p:txBody>
      </p:sp>
      <p:sp>
        <p:nvSpPr>
          <p:cNvPr id="4" name="Slide Number Placeholder 3">
            <a:extLst>
              <a:ext uri="{FF2B5EF4-FFF2-40B4-BE49-F238E27FC236}">
                <a16:creationId xmlns:a16="http://schemas.microsoft.com/office/drawing/2014/main" id="{498702D6-C797-3149-A40E-52037FB532A5}"/>
              </a:ext>
            </a:extLst>
          </p:cNvPr>
          <p:cNvSpPr>
            <a:spLocks noGrp="1"/>
          </p:cNvSpPr>
          <p:nvPr>
            <p:ph type="sldNum" sz="quarter" idx="12"/>
          </p:nvPr>
        </p:nvSpPr>
        <p:spPr/>
        <p:txBody>
          <a:bodyPr/>
          <a:lstStyle/>
          <a:p>
            <a:fld id="{03315DE8-E84B-A141-B26C-CDB1CE99E005}" type="slidenum">
              <a:rPr lang="en-US" smtClean="0"/>
              <a:t>38</a:t>
            </a:fld>
            <a:endParaRPr lang="en-US" dirty="0"/>
          </a:p>
        </p:txBody>
      </p:sp>
      <p:pic>
        <p:nvPicPr>
          <p:cNvPr id="5" name="Picture 4">
            <a:extLst>
              <a:ext uri="{FF2B5EF4-FFF2-40B4-BE49-F238E27FC236}">
                <a16:creationId xmlns:a16="http://schemas.microsoft.com/office/drawing/2014/main" id="{2071765D-8D5E-634A-9BEB-57E3E9F3A933}"/>
              </a:ext>
            </a:extLst>
          </p:cNvPr>
          <p:cNvPicPr>
            <a:picLocks noChangeAspect="1"/>
          </p:cNvPicPr>
          <p:nvPr/>
        </p:nvPicPr>
        <p:blipFill>
          <a:blip r:embed="rId2"/>
          <a:stretch>
            <a:fillRect/>
          </a:stretch>
        </p:blipFill>
        <p:spPr>
          <a:xfrm>
            <a:off x="5299436" y="3581288"/>
            <a:ext cx="6447017" cy="1790246"/>
          </a:xfrm>
          <a:prstGeom prst="rect">
            <a:avLst/>
          </a:prstGeom>
        </p:spPr>
      </p:pic>
      <p:pic>
        <p:nvPicPr>
          <p:cNvPr id="6" name="Picture 5">
            <a:extLst>
              <a:ext uri="{FF2B5EF4-FFF2-40B4-BE49-F238E27FC236}">
                <a16:creationId xmlns:a16="http://schemas.microsoft.com/office/drawing/2014/main" id="{8E2C4368-D437-4244-B03F-BA28E7C0F48B}"/>
              </a:ext>
            </a:extLst>
          </p:cNvPr>
          <p:cNvPicPr>
            <a:picLocks noChangeAspect="1"/>
          </p:cNvPicPr>
          <p:nvPr/>
        </p:nvPicPr>
        <p:blipFill>
          <a:blip r:embed="rId3"/>
          <a:stretch>
            <a:fillRect/>
          </a:stretch>
        </p:blipFill>
        <p:spPr>
          <a:xfrm>
            <a:off x="1043912" y="3057254"/>
            <a:ext cx="4371359" cy="2841383"/>
          </a:xfrm>
          <a:prstGeom prst="rect">
            <a:avLst/>
          </a:prstGeom>
        </p:spPr>
      </p:pic>
    </p:spTree>
    <p:extLst>
      <p:ext uri="{BB962C8B-B14F-4D97-AF65-F5344CB8AC3E}">
        <p14:creationId xmlns:p14="http://schemas.microsoft.com/office/powerpoint/2010/main" val="1448398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61B6-F59C-DB41-B0B3-AEEDFABDE468}"/>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200" kern="1200">
                <a:solidFill>
                  <a:schemeClr val="tx2"/>
                </a:solidFill>
                <a:latin typeface="+mj-lt"/>
                <a:ea typeface="+mj-ea"/>
                <a:cs typeface="+mj-cs"/>
              </a:rPr>
              <a:t>Machine Learning</a:t>
            </a:r>
          </a:p>
        </p:txBody>
      </p:sp>
      <p:sp>
        <p:nvSpPr>
          <p:cNvPr id="3" name="Content Placeholder 2">
            <a:extLst>
              <a:ext uri="{FF2B5EF4-FFF2-40B4-BE49-F238E27FC236}">
                <a16:creationId xmlns:a16="http://schemas.microsoft.com/office/drawing/2014/main" id="{EAA7B1E9-CC29-BD4C-934E-23D813D20B29}"/>
              </a:ext>
            </a:extLst>
          </p:cNvPr>
          <p:cNvSpPr>
            <a:spLocks noGrp="1"/>
          </p:cNvSpPr>
          <p:nvPr>
            <p:ph idx="1"/>
          </p:nvPr>
        </p:nvSpPr>
        <p:spPr>
          <a:xfrm>
            <a:off x="3045368" y="4160126"/>
            <a:ext cx="6105194" cy="682079"/>
          </a:xfrm>
        </p:spPr>
        <p:txBody>
          <a:bodyPr vert="horz" lIns="91440" tIns="45720" rIns="91440" bIns="45720" rtlCol="0">
            <a:normAutofit/>
          </a:bodyPr>
          <a:lstStyle/>
          <a:p>
            <a:pPr marL="0" indent="0" algn="ctr">
              <a:buNone/>
            </a:pPr>
            <a:r>
              <a:rPr lang="en-US" sz="2400" kern="1200">
                <a:solidFill>
                  <a:schemeClr val="tx2"/>
                </a:solidFill>
                <a:latin typeface="+mn-lt"/>
                <a:ea typeface="+mn-ea"/>
                <a:cs typeface="+mn-cs"/>
              </a:rPr>
              <a:t>The study of algorithms that learn from data.</a:t>
            </a:r>
          </a:p>
        </p:txBody>
      </p:sp>
      <p:sp>
        <p:nvSpPr>
          <p:cNvPr id="4" name="Slide Number Placeholder 3">
            <a:extLst>
              <a:ext uri="{FF2B5EF4-FFF2-40B4-BE49-F238E27FC236}">
                <a16:creationId xmlns:a16="http://schemas.microsoft.com/office/drawing/2014/main" id="{38A37372-089A-F449-A317-49E424A2D6D4}"/>
              </a:ext>
            </a:extLst>
          </p:cNvPr>
          <p:cNvSpPr>
            <a:spLocks noGrp="1"/>
          </p:cNvSpPr>
          <p:nvPr>
            <p:ph type="sldNum" sz="quarter" idx="12"/>
          </p:nvPr>
        </p:nvSpPr>
        <p:spPr/>
        <p:txBody>
          <a:bodyPr vert="horz" lIns="91440" tIns="45720" rIns="91440" bIns="45720" rtlCol="0" anchor="ctr">
            <a:normAutofit/>
          </a:bodyPr>
          <a:lstStyle/>
          <a:p>
            <a:pPr>
              <a:spcAft>
                <a:spcPts val="600"/>
              </a:spcAft>
            </a:pPr>
            <a:fld id="{03315DE8-E84B-A141-B26C-CDB1CE99E005}" type="slidenum">
              <a:rPr lang="en-US" smtClean="0">
                <a:solidFill>
                  <a:schemeClr val="tx1">
                    <a:tint val="75000"/>
                  </a:schemeClr>
                </a:solidFill>
              </a:rPr>
              <a:pPr>
                <a:spcAft>
                  <a:spcPts val="600"/>
                </a:spcAft>
              </a:pPr>
              <a:t>3</a:t>
            </a:fld>
            <a:endParaRPr lang="en-US">
              <a:solidFill>
                <a:schemeClr val="tx1">
                  <a:tint val="75000"/>
                </a:schemeClr>
              </a:solidFill>
            </a:endParaRPr>
          </a:p>
        </p:txBody>
      </p:sp>
    </p:spTree>
    <p:extLst>
      <p:ext uri="{BB962C8B-B14F-4D97-AF65-F5344CB8AC3E}">
        <p14:creationId xmlns:p14="http://schemas.microsoft.com/office/powerpoint/2010/main" val="611518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78072-76A7-D14E-9B17-6F3976635DBA}"/>
              </a:ext>
            </a:extLst>
          </p:cNvPr>
          <p:cNvSpPr>
            <a:spLocks noGrp="1"/>
          </p:cNvSpPr>
          <p:nvPr>
            <p:ph type="title"/>
          </p:nvPr>
        </p:nvSpPr>
        <p:spPr/>
        <p:txBody>
          <a:bodyPr/>
          <a:lstStyle/>
          <a:p>
            <a:r>
              <a:rPr lang="en-US" dirty="0"/>
              <a:t>Review </a:t>
            </a:r>
          </a:p>
        </p:txBody>
      </p:sp>
      <p:sp>
        <p:nvSpPr>
          <p:cNvPr id="3" name="Content Placeholder 2">
            <a:extLst>
              <a:ext uri="{FF2B5EF4-FFF2-40B4-BE49-F238E27FC236}">
                <a16:creationId xmlns:a16="http://schemas.microsoft.com/office/drawing/2014/main" id="{CA74A466-47E8-ED40-8267-04AEB5EB57CE}"/>
              </a:ext>
            </a:extLst>
          </p:cNvPr>
          <p:cNvSpPr>
            <a:spLocks noGrp="1"/>
          </p:cNvSpPr>
          <p:nvPr>
            <p:ph idx="1"/>
          </p:nvPr>
        </p:nvSpPr>
        <p:spPr/>
        <p:txBody>
          <a:bodyPr/>
          <a:lstStyle/>
          <a:p>
            <a:r>
              <a:rPr lang="en-US" dirty="0"/>
              <a:t>Image Classification Assignment from the Deep Learning for Visual Recognition class</a:t>
            </a:r>
          </a:p>
          <a:p>
            <a:endParaRPr lang="en-US" dirty="0"/>
          </a:p>
          <a:p>
            <a:r>
              <a:rPr lang="en-US" dirty="0"/>
              <a:t>NOTE: This is not an assignment for this class. Do at your own pace, no need to hand out anything. You can always ask us questions about it during office hours.</a:t>
            </a:r>
          </a:p>
        </p:txBody>
      </p:sp>
      <p:sp>
        <p:nvSpPr>
          <p:cNvPr id="4" name="Slide Number Placeholder 3">
            <a:extLst>
              <a:ext uri="{FF2B5EF4-FFF2-40B4-BE49-F238E27FC236}">
                <a16:creationId xmlns:a16="http://schemas.microsoft.com/office/drawing/2014/main" id="{25E653F5-6BE5-8A45-AFCC-E43C025DE00F}"/>
              </a:ext>
            </a:extLst>
          </p:cNvPr>
          <p:cNvSpPr>
            <a:spLocks noGrp="1"/>
          </p:cNvSpPr>
          <p:nvPr>
            <p:ph type="sldNum" sz="quarter" idx="12"/>
          </p:nvPr>
        </p:nvSpPr>
        <p:spPr/>
        <p:txBody>
          <a:bodyPr/>
          <a:lstStyle/>
          <a:p>
            <a:fld id="{03315DE8-E84B-A141-B26C-CDB1CE99E005}" type="slidenum">
              <a:rPr lang="en-US" smtClean="0"/>
              <a:t>39</a:t>
            </a:fld>
            <a:endParaRPr lang="en-US" dirty="0"/>
          </a:p>
        </p:txBody>
      </p:sp>
    </p:spTree>
    <p:extLst>
      <p:ext uri="{BB962C8B-B14F-4D97-AF65-F5344CB8AC3E}">
        <p14:creationId xmlns:p14="http://schemas.microsoft.com/office/powerpoint/2010/main" val="2877513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Regression vs Classification</a:t>
            </a:r>
          </a:p>
        </p:txBody>
      </p:sp>
      <p:sp>
        <p:nvSpPr>
          <p:cNvPr id="5" name="Content Placeholder 2"/>
          <p:cNvSpPr txBox="1">
            <a:spLocks/>
          </p:cNvSpPr>
          <p:nvPr/>
        </p:nvSpPr>
        <p:spPr>
          <a:xfrm>
            <a:off x="609600" y="1451790"/>
            <a:ext cx="4998720" cy="4107049"/>
          </a:xfrm>
          <a:prstGeom prst="rect">
            <a:avLst/>
          </a:prstGeom>
        </p:spPr>
        <p:txBody>
          <a:bodyPr/>
          <a:lstStyle>
            <a:lvl1pPr algn="l" defTabSz="457200">
              <a:lnSpc>
                <a:spcPts val="3000"/>
              </a:lnSpc>
              <a:defRPr sz="2100" b="0">
                <a:solidFill>
                  <a:schemeClr val="tx1"/>
                </a:solidFill>
                <a:latin typeface="+mn-lt"/>
                <a:ea typeface="+mn-ea"/>
                <a:cs typeface="+mn-cs"/>
                <a:sym typeface="Helvetica"/>
              </a:defRPr>
            </a:lvl1pPr>
            <a:lvl2pPr indent="457200" algn="l" defTabSz="457200">
              <a:lnSpc>
                <a:spcPts val="3000"/>
              </a:lnSpc>
              <a:defRPr sz="1500" b="0">
                <a:solidFill>
                  <a:schemeClr val="tx1"/>
                </a:solidFill>
                <a:latin typeface="+mn-lt"/>
                <a:ea typeface="+mn-ea"/>
                <a:cs typeface="+mn-cs"/>
                <a:sym typeface="Helvetica"/>
              </a:defRPr>
            </a:lvl2pPr>
            <a:lvl3pPr indent="914400" algn="l" defTabSz="457200">
              <a:lnSpc>
                <a:spcPts val="3000"/>
              </a:lnSpc>
              <a:defRPr sz="1350" b="0">
                <a:solidFill>
                  <a:schemeClr val="tx1"/>
                </a:solidFill>
                <a:latin typeface="+mj-lt"/>
                <a:ea typeface="+mn-ea"/>
                <a:cs typeface="+mn-cs"/>
                <a:sym typeface="Helvetica"/>
              </a:defRPr>
            </a:lvl3pPr>
            <a:lvl4pPr indent="1371600" algn="l" defTabSz="457200">
              <a:lnSpc>
                <a:spcPts val="3000"/>
              </a:lnSpc>
              <a:defRPr sz="1100" b="0">
                <a:solidFill>
                  <a:schemeClr val="tx1"/>
                </a:solidFill>
                <a:latin typeface="+mj-lt"/>
                <a:ea typeface="+mn-ea"/>
                <a:cs typeface="+mn-cs"/>
                <a:sym typeface="Helvetica"/>
              </a:defRPr>
            </a:lvl4pPr>
            <a:lvl5pPr indent="1828800" algn="l" defTabSz="457200">
              <a:lnSpc>
                <a:spcPts val="3000"/>
              </a:lnSpc>
              <a:defRPr sz="1100" b="0">
                <a:solidFill>
                  <a:schemeClr val="tx1"/>
                </a:solidFill>
                <a:latin typeface="+mj-lt"/>
                <a:ea typeface="+mn-ea"/>
                <a:cs typeface="+mn-cs"/>
                <a:sym typeface="Helvetica"/>
              </a:defRPr>
            </a:lvl5pPr>
            <a:lvl6pPr indent="2286000" algn="ctr" defTabSz="457200">
              <a:lnSpc>
                <a:spcPts val="3000"/>
              </a:lnSpc>
              <a:defRPr sz="2900" b="1">
                <a:solidFill>
                  <a:srgbClr val="D88C2A"/>
                </a:solidFill>
                <a:latin typeface="+mn-lt"/>
                <a:ea typeface="+mn-ea"/>
                <a:cs typeface="+mn-cs"/>
                <a:sym typeface="Helvetica"/>
              </a:defRPr>
            </a:lvl6pPr>
            <a:lvl7pPr indent="2743200" algn="ctr" defTabSz="457200">
              <a:lnSpc>
                <a:spcPts val="3000"/>
              </a:lnSpc>
              <a:defRPr sz="2900" b="1">
                <a:solidFill>
                  <a:srgbClr val="D88C2A"/>
                </a:solidFill>
                <a:latin typeface="+mn-lt"/>
                <a:ea typeface="+mn-ea"/>
                <a:cs typeface="+mn-cs"/>
                <a:sym typeface="Helvetica"/>
              </a:defRPr>
            </a:lvl7pPr>
            <a:lvl8pPr indent="3200400" algn="ctr" defTabSz="457200">
              <a:lnSpc>
                <a:spcPts val="3000"/>
              </a:lnSpc>
              <a:defRPr sz="2900" b="1">
                <a:solidFill>
                  <a:srgbClr val="D88C2A"/>
                </a:solidFill>
                <a:latin typeface="+mn-lt"/>
                <a:ea typeface="+mn-ea"/>
                <a:cs typeface="+mn-cs"/>
                <a:sym typeface="Helvetica"/>
              </a:defRPr>
            </a:lvl8pPr>
            <a:lvl9pPr indent="3657600" algn="ctr" defTabSz="457200">
              <a:lnSpc>
                <a:spcPts val="3000"/>
              </a:lnSpc>
              <a:defRPr sz="2900" b="1">
                <a:solidFill>
                  <a:srgbClr val="D88C2A"/>
                </a:solidFill>
                <a:latin typeface="+mn-lt"/>
                <a:ea typeface="+mn-ea"/>
                <a:cs typeface="+mn-cs"/>
                <a:sym typeface="Helvetica"/>
              </a:defRPr>
            </a:lvl9pPr>
          </a:lstStyle>
          <a:p>
            <a:r>
              <a:rPr lang="en-US" sz="2800" dirty="0"/>
              <a:t>Regression</a:t>
            </a:r>
          </a:p>
          <a:p>
            <a:pPr marL="457189" indent="-457189">
              <a:buFont typeface="Arial" panose="020B0604020202020204" pitchFamily="34" charset="0"/>
              <a:buChar char="•"/>
            </a:pPr>
            <a:r>
              <a:rPr lang="en-US" sz="2800" dirty="0"/>
              <a:t>Labels are continuous variables – e.g. distance.</a:t>
            </a:r>
          </a:p>
          <a:p>
            <a:pPr marL="457189" indent="-457189">
              <a:buFont typeface="Arial" panose="020B0604020202020204" pitchFamily="34" charset="0"/>
              <a:buChar char="•"/>
            </a:pPr>
            <a:r>
              <a:rPr lang="en-US" sz="2800" dirty="0"/>
              <a:t>Losses: Distance-based losses, e.g. sum of distances to true values.</a:t>
            </a:r>
          </a:p>
          <a:p>
            <a:pPr marL="457189" indent="-457189">
              <a:buFont typeface="Arial" panose="020B0604020202020204" pitchFamily="34" charset="0"/>
              <a:buChar char="•"/>
            </a:pPr>
            <a:r>
              <a:rPr lang="en-US" sz="2800" dirty="0"/>
              <a:t>Evaluation: Mean distances, correlation coefficients, etc.</a:t>
            </a:r>
          </a:p>
          <a:p>
            <a:r>
              <a:rPr lang="en-US" sz="2800" dirty="0"/>
              <a:t> </a:t>
            </a:r>
          </a:p>
        </p:txBody>
      </p:sp>
      <p:sp>
        <p:nvSpPr>
          <p:cNvPr id="6" name="Content Placeholder 2">
            <a:extLst>
              <a:ext uri="{FF2B5EF4-FFF2-40B4-BE49-F238E27FC236}">
                <a16:creationId xmlns:a16="http://schemas.microsoft.com/office/drawing/2014/main" id="{B597FCDF-20CE-9543-B567-576DA41FF29C}"/>
              </a:ext>
            </a:extLst>
          </p:cNvPr>
          <p:cNvSpPr txBox="1">
            <a:spLocks/>
          </p:cNvSpPr>
          <p:nvPr/>
        </p:nvSpPr>
        <p:spPr>
          <a:xfrm>
            <a:off x="6490789" y="1451789"/>
            <a:ext cx="5445759" cy="4853216"/>
          </a:xfrm>
          <a:prstGeom prst="rect">
            <a:avLst/>
          </a:prstGeom>
        </p:spPr>
        <p:txBody>
          <a:bodyPr/>
          <a:lstStyle>
            <a:lvl1pPr algn="l" defTabSz="457200">
              <a:lnSpc>
                <a:spcPts val="3000"/>
              </a:lnSpc>
              <a:defRPr sz="2100" b="0">
                <a:solidFill>
                  <a:schemeClr val="tx1"/>
                </a:solidFill>
                <a:latin typeface="+mn-lt"/>
                <a:ea typeface="+mn-ea"/>
                <a:cs typeface="+mn-cs"/>
                <a:sym typeface="Helvetica"/>
              </a:defRPr>
            </a:lvl1pPr>
            <a:lvl2pPr indent="457200" algn="l" defTabSz="457200">
              <a:lnSpc>
                <a:spcPts val="3000"/>
              </a:lnSpc>
              <a:defRPr sz="1500" b="0">
                <a:solidFill>
                  <a:schemeClr val="tx1"/>
                </a:solidFill>
                <a:latin typeface="+mn-lt"/>
                <a:ea typeface="+mn-ea"/>
                <a:cs typeface="+mn-cs"/>
                <a:sym typeface="Helvetica"/>
              </a:defRPr>
            </a:lvl2pPr>
            <a:lvl3pPr indent="914400" algn="l" defTabSz="457200">
              <a:lnSpc>
                <a:spcPts val="3000"/>
              </a:lnSpc>
              <a:defRPr sz="1350" b="0">
                <a:solidFill>
                  <a:schemeClr val="tx1"/>
                </a:solidFill>
                <a:latin typeface="+mj-lt"/>
                <a:ea typeface="+mn-ea"/>
                <a:cs typeface="+mn-cs"/>
                <a:sym typeface="Helvetica"/>
              </a:defRPr>
            </a:lvl3pPr>
            <a:lvl4pPr indent="1371600" algn="l" defTabSz="457200">
              <a:lnSpc>
                <a:spcPts val="3000"/>
              </a:lnSpc>
              <a:defRPr sz="1100" b="0">
                <a:solidFill>
                  <a:schemeClr val="tx1"/>
                </a:solidFill>
                <a:latin typeface="+mj-lt"/>
                <a:ea typeface="+mn-ea"/>
                <a:cs typeface="+mn-cs"/>
                <a:sym typeface="Helvetica"/>
              </a:defRPr>
            </a:lvl4pPr>
            <a:lvl5pPr indent="1828800" algn="l" defTabSz="457200">
              <a:lnSpc>
                <a:spcPts val="3000"/>
              </a:lnSpc>
              <a:defRPr sz="1100" b="0">
                <a:solidFill>
                  <a:schemeClr val="tx1"/>
                </a:solidFill>
                <a:latin typeface="+mj-lt"/>
                <a:ea typeface="+mn-ea"/>
                <a:cs typeface="+mn-cs"/>
                <a:sym typeface="Helvetica"/>
              </a:defRPr>
            </a:lvl5pPr>
            <a:lvl6pPr indent="2286000" algn="ctr" defTabSz="457200">
              <a:lnSpc>
                <a:spcPts val="3000"/>
              </a:lnSpc>
              <a:defRPr sz="2900" b="1">
                <a:solidFill>
                  <a:srgbClr val="D88C2A"/>
                </a:solidFill>
                <a:latin typeface="+mn-lt"/>
                <a:ea typeface="+mn-ea"/>
                <a:cs typeface="+mn-cs"/>
                <a:sym typeface="Helvetica"/>
              </a:defRPr>
            </a:lvl6pPr>
            <a:lvl7pPr indent="2743200" algn="ctr" defTabSz="457200">
              <a:lnSpc>
                <a:spcPts val="3000"/>
              </a:lnSpc>
              <a:defRPr sz="2900" b="1">
                <a:solidFill>
                  <a:srgbClr val="D88C2A"/>
                </a:solidFill>
                <a:latin typeface="+mn-lt"/>
                <a:ea typeface="+mn-ea"/>
                <a:cs typeface="+mn-cs"/>
                <a:sym typeface="Helvetica"/>
              </a:defRPr>
            </a:lvl7pPr>
            <a:lvl8pPr indent="3200400" algn="ctr" defTabSz="457200">
              <a:lnSpc>
                <a:spcPts val="3000"/>
              </a:lnSpc>
              <a:defRPr sz="2900" b="1">
                <a:solidFill>
                  <a:srgbClr val="D88C2A"/>
                </a:solidFill>
                <a:latin typeface="+mn-lt"/>
                <a:ea typeface="+mn-ea"/>
                <a:cs typeface="+mn-cs"/>
                <a:sym typeface="Helvetica"/>
              </a:defRPr>
            </a:lvl8pPr>
            <a:lvl9pPr indent="3657600" algn="ctr" defTabSz="457200">
              <a:lnSpc>
                <a:spcPts val="3000"/>
              </a:lnSpc>
              <a:defRPr sz="2900" b="1">
                <a:solidFill>
                  <a:srgbClr val="D88C2A"/>
                </a:solidFill>
                <a:latin typeface="+mn-lt"/>
                <a:ea typeface="+mn-ea"/>
                <a:cs typeface="+mn-cs"/>
                <a:sym typeface="Helvetica"/>
              </a:defRPr>
            </a:lvl9pPr>
          </a:lstStyle>
          <a:p>
            <a:r>
              <a:rPr lang="en-US" sz="2800" dirty="0"/>
              <a:t>Classification</a:t>
            </a:r>
          </a:p>
          <a:p>
            <a:pPr marL="457189" indent="-457189">
              <a:buFont typeface="Arial" panose="020B0604020202020204" pitchFamily="34" charset="0"/>
              <a:buChar char="•"/>
            </a:pPr>
            <a:r>
              <a:rPr lang="en-US" sz="2800" dirty="0"/>
              <a:t>Labels are discrete variables (1 out of K categories)</a:t>
            </a:r>
          </a:p>
          <a:p>
            <a:pPr marL="457189" indent="-457189">
              <a:buFont typeface="Arial" panose="020B0604020202020204" pitchFamily="34" charset="0"/>
              <a:buChar char="•"/>
            </a:pPr>
            <a:r>
              <a:rPr lang="en-US" sz="2800" dirty="0"/>
              <a:t>Losses: Cross-entropy loss, margin losses, logistic regression (binary cross entropy)</a:t>
            </a:r>
          </a:p>
          <a:p>
            <a:pPr marL="457189" indent="-457189">
              <a:buFont typeface="Arial" panose="020B0604020202020204" pitchFamily="34" charset="0"/>
              <a:buChar char="•"/>
            </a:pPr>
            <a:r>
              <a:rPr lang="en-US" sz="2800" dirty="0"/>
              <a:t>Evaluation: Classification accuracy, etc.</a:t>
            </a:r>
          </a:p>
          <a:p>
            <a:r>
              <a:rPr lang="en-US" sz="2800" dirty="0"/>
              <a:t> </a:t>
            </a:r>
          </a:p>
        </p:txBody>
      </p:sp>
    </p:spTree>
    <p:extLst>
      <p:ext uri="{BB962C8B-B14F-4D97-AF65-F5344CB8AC3E}">
        <p14:creationId xmlns:p14="http://schemas.microsoft.com/office/powerpoint/2010/main" val="320910301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41</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latin typeface="Calibri" panose="020F0502020204030204"/>
              </a:rPr>
              <a:t>Supervised Learning - Classification</a:t>
            </a:r>
            <a:endParaRPr sz="4267" kern="0" dirty="0">
              <a:latin typeface="Calibri" panose="020F0502020204030204"/>
            </a:endParaRPr>
          </a:p>
        </p:txBody>
      </p:sp>
      <p:pic>
        <p:nvPicPr>
          <p:cNvPr id="6" name="Picture 5"/>
          <p:cNvPicPr>
            <a:picLocks noChangeAspect="1"/>
          </p:cNvPicPr>
          <p:nvPr/>
        </p:nvPicPr>
        <p:blipFill rotWithShape="1">
          <a:blip r:embed="rId2"/>
          <a:srcRect r="67363" b="48929"/>
          <a:stretch/>
        </p:blipFill>
        <p:spPr>
          <a:xfrm>
            <a:off x="1738191" y="1723198"/>
            <a:ext cx="575727" cy="616087"/>
          </a:xfrm>
          <a:prstGeom prst="rect">
            <a:avLst/>
          </a:prstGeom>
        </p:spPr>
      </p:pic>
      <p:pic>
        <p:nvPicPr>
          <p:cNvPr id="7" name="Picture 6"/>
          <p:cNvPicPr>
            <a:picLocks noChangeAspect="1"/>
          </p:cNvPicPr>
          <p:nvPr/>
        </p:nvPicPr>
        <p:blipFill rotWithShape="1">
          <a:blip r:embed="rId2"/>
          <a:srcRect l="33154" t="1561" r="34073" b="50515"/>
          <a:stretch/>
        </p:blipFill>
        <p:spPr>
          <a:xfrm>
            <a:off x="1761133" y="2975963"/>
            <a:ext cx="548819" cy="548819"/>
          </a:xfrm>
          <a:prstGeom prst="rect">
            <a:avLst/>
          </a:prstGeom>
        </p:spPr>
      </p:pic>
      <p:cxnSp>
        <p:nvCxnSpPr>
          <p:cNvPr id="4" name="Straight Connector 3"/>
          <p:cNvCxnSpPr/>
          <p:nvPr/>
        </p:nvCxnSpPr>
        <p:spPr>
          <a:xfrm>
            <a:off x="5978357" y="1412599"/>
            <a:ext cx="0" cy="4298391"/>
          </a:xfrm>
          <a:prstGeom prst="line">
            <a:avLst/>
          </a:prstGeom>
          <a:noFill/>
          <a:ln w="25400" cap="flat">
            <a:solidFill>
              <a:srgbClr val="40404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pic>
        <p:nvPicPr>
          <p:cNvPr id="9" name="Picture 8"/>
          <p:cNvPicPr>
            <a:picLocks noChangeAspect="1"/>
          </p:cNvPicPr>
          <p:nvPr/>
        </p:nvPicPr>
        <p:blipFill rotWithShape="1">
          <a:blip r:embed="rId3"/>
          <a:srcRect t="49474" r="81353"/>
          <a:stretch/>
        </p:blipFill>
        <p:spPr>
          <a:xfrm>
            <a:off x="1760005" y="2392539"/>
            <a:ext cx="520076" cy="572488"/>
          </a:xfrm>
          <a:prstGeom prst="rect">
            <a:avLst/>
          </a:prstGeom>
        </p:spPr>
      </p:pic>
      <p:pic>
        <p:nvPicPr>
          <p:cNvPr id="16" name="Picture 15"/>
          <p:cNvPicPr>
            <a:picLocks noChangeAspect="1"/>
          </p:cNvPicPr>
          <p:nvPr/>
        </p:nvPicPr>
        <p:blipFill rotWithShape="1">
          <a:blip r:embed="rId4"/>
          <a:srcRect l="33132" t="50636" r="50680" b="-1"/>
          <a:stretch/>
        </p:blipFill>
        <p:spPr>
          <a:xfrm>
            <a:off x="1705643" y="5459471"/>
            <a:ext cx="574437" cy="584915"/>
          </a:xfrm>
          <a:prstGeom prst="rect">
            <a:avLst/>
          </a:prstGeom>
        </p:spPr>
      </p:pic>
      <p:sp>
        <p:nvSpPr>
          <p:cNvPr id="12" name="TextBox 11"/>
          <p:cNvSpPr txBox="1"/>
          <p:nvPr/>
        </p:nvSpPr>
        <p:spPr>
          <a:xfrm>
            <a:off x="4302851" y="1778480"/>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18" name="TextBox 17"/>
          <p:cNvSpPr txBox="1"/>
          <p:nvPr/>
        </p:nvSpPr>
        <p:spPr>
          <a:xfrm>
            <a:off x="4302851" y="3112571"/>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20" name="TextBox 19"/>
          <p:cNvSpPr txBox="1"/>
          <p:nvPr/>
        </p:nvSpPr>
        <p:spPr>
          <a:xfrm>
            <a:off x="4302851" y="2457846"/>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C00000"/>
                </a:solidFill>
                <a:latin typeface="Calibri"/>
                <a:ea typeface="Calibri"/>
                <a:cs typeface="Calibri"/>
                <a:sym typeface="Calibri"/>
              </a:rPr>
              <a:t>dog</a:t>
            </a:r>
          </a:p>
        </p:txBody>
      </p:sp>
      <p:sp>
        <p:nvSpPr>
          <p:cNvPr id="25" name="TextBox 24"/>
          <p:cNvSpPr txBox="1"/>
          <p:nvPr/>
        </p:nvSpPr>
        <p:spPr>
          <a:xfrm>
            <a:off x="4302851" y="5527974"/>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0070C0"/>
                </a:solidFill>
                <a:latin typeface="Calibri"/>
                <a:ea typeface="Calibri"/>
                <a:cs typeface="Calibri"/>
                <a:sym typeface="Calibri"/>
              </a:rPr>
              <a:t>bear</a:t>
            </a:r>
          </a:p>
        </p:txBody>
      </p:sp>
      <p:pic>
        <p:nvPicPr>
          <p:cNvPr id="13" name="Picture 12"/>
          <p:cNvPicPr>
            <a:picLocks noChangeAspect="1"/>
          </p:cNvPicPr>
          <p:nvPr/>
        </p:nvPicPr>
        <p:blipFill rotWithShape="1">
          <a:blip r:embed="rId5"/>
          <a:srcRect l="80132" t="486" b="65929"/>
          <a:stretch/>
        </p:blipFill>
        <p:spPr>
          <a:xfrm>
            <a:off x="7661294" y="5243305"/>
            <a:ext cx="591020" cy="620241"/>
          </a:xfrm>
          <a:prstGeom prst="rect">
            <a:avLst/>
          </a:prstGeom>
        </p:spPr>
      </p:pic>
      <p:pic>
        <p:nvPicPr>
          <p:cNvPr id="14" name="Picture 13"/>
          <p:cNvPicPr>
            <a:picLocks noChangeAspect="1"/>
          </p:cNvPicPr>
          <p:nvPr/>
        </p:nvPicPr>
        <p:blipFill rotWithShape="1">
          <a:blip r:embed="rId6"/>
          <a:srcRect l="19942" t="1719" r="60416" b="52437"/>
          <a:stretch/>
        </p:blipFill>
        <p:spPr>
          <a:xfrm>
            <a:off x="7648921" y="3093032"/>
            <a:ext cx="620547" cy="590181"/>
          </a:xfrm>
          <a:prstGeom prst="rect">
            <a:avLst/>
          </a:prstGeom>
        </p:spPr>
      </p:pic>
      <p:pic>
        <p:nvPicPr>
          <p:cNvPr id="17" name="Picture 16"/>
          <p:cNvPicPr>
            <a:picLocks noChangeAspect="1"/>
          </p:cNvPicPr>
          <p:nvPr/>
        </p:nvPicPr>
        <p:blipFill rotWithShape="1">
          <a:blip r:embed="rId7"/>
          <a:srcRect l="35385" t="1" r="33346" b="70730"/>
          <a:stretch/>
        </p:blipFill>
        <p:spPr>
          <a:xfrm>
            <a:off x="7690785" y="2423904"/>
            <a:ext cx="578684" cy="547213"/>
          </a:xfrm>
          <a:prstGeom prst="rect">
            <a:avLst/>
          </a:prstGeom>
        </p:spPr>
      </p:pic>
      <p:pic>
        <p:nvPicPr>
          <p:cNvPr id="32" name="Picture 31"/>
          <p:cNvPicPr>
            <a:picLocks noChangeAspect="1"/>
          </p:cNvPicPr>
          <p:nvPr/>
        </p:nvPicPr>
        <p:blipFill rotWithShape="1">
          <a:blip r:embed="rId7"/>
          <a:srcRect l="33689" t="65490" r="33345" b="1873"/>
          <a:stretch/>
        </p:blipFill>
        <p:spPr>
          <a:xfrm>
            <a:off x="7677265" y="1723197"/>
            <a:ext cx="578683" cy="578793"/>
          </a:xfrm>
          <a:prstGeom prst="rect">
            <a:avLst/>
          </a:prstGeom>
        </p:spPr>
      </p:pic>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sp>
        <p:nvSpPr>
          <p:cNvPr id="8" name="Rectangle 7"/>
          <p:cNvSpPr/>
          <p:nvPr/>
        </p:nvSpPr>
        <p:spPr>
          <a:xfrm>
            <a:off x="7587077" y="1121165"/>
            <a:ext cx="1306125"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cs typeface="Calibri"/>
                <a:sym typeface="Calibri"/>
              </a:rPr>
              <a:t>Test Data</a:t>
            </a:r>
          </a:p>
        </p:txBody>
      </p:sp>
      <p:sp>
        <p:nvSpPr>
          <p:cNvPr id="40" name="TextBox 39"/>
          <p:cNvSpPr txBox="1"/>
          <p:nvPr/>
        </p:nvSpPr>
        <p:spPr>
          <a:xfrm>
            <a:off x="2690926"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
        <p:nvSpPr>
          <p:cNvPr id="41" name="TextBox 40"/>
          <p:cNvSpPr txBox="1"/>
          <p:nvPr/>
        </p:nvSpPr>
        <p:spPr>
          <a:xfrm>
            <a:off x="7884374"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Tree>
    <p:extLst>
      <p:ext uri="{BB962C8B-B14F-4D97-AF65-F5344CB8AC3E}">
        <p14:creationId xmlns:p14="http://schemas.microsoft.com/office/powerpoint/2010/main" val="162706423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42</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latin typeface="Calibri" panose="020F0502020204030204"/>
              </a:rPr>
              <a:t>Supervised Learning - Classification</a:t>
            </a:r>
            <a:endParaRPr sz="4267" kern="0" dirty="0">
              <a:latin typeface="Calibri" panose="020F0502020204030204"/>
            </a:endParaRPr>
          </a:p>
        </p:txBody>
      </p:sp>
      <p:pic>
        <p:nvPicPr>
          <p:cNvPr id="6" name="Picture 5"/>
          <p:cNvPicPr>
            <a:picLocks noChangeAspect="1"/>
          </p:cNvPicPr>
          <p:nvPr/>
        </p:nvPicPr>
        <p:blipFill rotWithShape="1">
          <a:blip r:embed="rId2"/>
          <a:srcRect r="67363" b="48929"/>
          <a:stretch/>
        </p:blipFill>
        <p:spPr>
          <a:xfrm>
            <a:off x="1738191" y="1723198"/>
            <a:ext cx="575727" cy="616087"/>
          </a:xfrm>
          <a:prstGeom prst="rect">
            <a:avLst/>
          </a:prstGeom>
        </p:spPr>
      </p:pic>
      <p:pic>
        <p:nvPicPr>
          <p:cNvPr id="7" name="Picture 6"/>
          <p:cNvPicPr>
            <a:picLocks noChangeAspect="1"/>
          </p:cNvPicPr>
          <p:nvPr/>
        </p:nvPicPr>
        <p:blipFill rotWithShape="1">
          <a:blip r:embed="rId2"/>
          <a:srcRect l="33154" t="1561" r="34073" b="50515"/>
          <a:stretch/>
        </p:blipFill>
        <p:spPr>
          <a:xfrm>
            <a:off x="1761133" y="2975963"/>
            <a:ext cx="548819" cy="548819"/>
          </a:xfrm>
          <a:prstGeom prst="rect">
            <a:avLst/>
          </a:prstGeom>
        </p:spPr>
      </p:pic>
      <p:pic>
        <p:nvPicPr>
          <p:cNvPr id="9" name="Picture 8"/>
          <p:cNvPicPr>
            <a:picLocks noChangeAspect="1"/>
          </p:cNvPicPr>
          <p:nvPr/>
        </p:nvPicPr>
        <p:blipFill rotWithShape="1">
          <a:blip r:embed="rId3"/>
          <a:srcRect t="49474" r="81353"/>
          <a:stretch/>
        </p:blipFill>
        <p:spPr>
          <a:xfrm>
            <a:off x="1760005" y="2392539"/>
            <a:ext cx="520076" cy="572488"/>
          </a:xfrm>
          <a:prstGeom prst="rect">
            <a:avLst/>
          </a:prstGeom>
        </p:spPr>
      </p:pic>
      <p:pic>
        <p:nvPicPr>
          <p:cNvPr id="16" name="Picture 15"/>
          <p:cNvPicPr>
            <a:picLocks noChangeAspect="1"/>
          </p:cNvPicPr>
          <p:nvPr/>
        </p:nvPicPr>
        <p:blipFill rotWithShape="1">
          <a:blip r:embed="rId4"/>
          <a:srcRect l="33132" t="50636" r="50680" b="-1"/>
          <a:stretch/>
        </p:blipFill>
        <p:spPr>
          <a:xfrm>
            <a:off x="1705643" y="5459471"/>
            <a:ext cx="574437" cy="584915"/>
          </a:xfrm>
          <a:prstGeom prst="rect">
            <a:avLst/>
          </a:prstGeom>
        </p:spPr>
      </p:pic>
      <p:sp>
        <p:nvSpPr>
          <p:cNvPr id="12" name="TextBox 11"/>
          <p:cNvSpPr txBox="1"/>
          <p:nvPr/>
        </p:nvSpPr>
        <p:spPr>
          <a:xfrm>
            <a:off x="4302851" y="1778480"/>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18" name="TextBox 17"/>
          <p:cNvSpPr txBox="1"/>
          <p:nvPr/>
        </p:nvSpPr>
        <p:spPr>
          <a:xfrm>
            <a:off x="4302851" y="3112571"/>
            <a:ext cx="419665"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cat</a:t>
            </a:r>
          </a:p>
        </p:txBody>
      </p:sp>
      <p:sp>
        <p:nvSpPr>
          <p:cNvPr id="20" name="TextBox 19"/>
          <p:cNvSpPr txBox="1"/>
          <p:nvPr/>
        </p:nvSpPr>
        <p:spPr>
          <a:xfrm>
            <a:off x="4302851" y="2457846"/>
            <a:ext cx="486991"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C00000"/>
                </a:solidFill>
                <a:latin typeface="Calibri"/>
                <a:ea typeface="Calibri"/>
                <a:cs typeface="Calibri"/>
                <a:sym typeface="Calibri"/>
              </a:rPr>
              <a:t>dog</a:t>
            </a:r>
          </a:p>
        </p:txBody>
      </p:sp>
      <p:sp>
        <p:nvSpPr>
          <p:cNvPr id="25" name="TextBox 24"/>
          <p:cNvSpPr txBox="1"/>
          <p:nvPr/>
        </p:nvSpPr>
        <p:spPr>
          <a:xfrm>
            <a:off x="4302851" y="5527974"/>
            <a:ext cx="565537" cy="4104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a:solidFill>
                  <a:srgbClr val="0070C0"/>
                </a:solidFill>
                <a:latin typeface="Calibri"/>
                <a:ea typeface="Calibri"/>
                <a:cs typeface="Calibri"/>
                <a:sym typeface="Calibri"/>
              </a:rPr>
              <a:t>bear</a:t>
            </a:r>
          </a:p>
        </p:txBody>
      </p:sp>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grpSp>
        <p:nvGrpSpPr>
          <p:cNvPr id="43" name="Group 42"/>
          <p:cNvGrpSpPr/>
          <p:nvPr/>
        </p:nvGrpSpPr>
        <p:grpSpPr>
          <a:xfrm>
            <a:off x="716802" y="1817735"/>
            <a:ext cx="4384293" cy="4102560"/>
            <a:chOff x="537601" y="1363301"/>
            <a:chExt cx="3288220" cy="3076920"/>
          </a:xfrm>
        </p:grpSpPr>
        <mc:AlternateContent xmlns:mc="http://schemas.openxmlformats.org/markup-compatibility/2006">
          <mc:Choice xmlns:a14="http://schemas.microsoft.com/office/drawing/2010/main" Requires="a14">
            <p:sp>
              <p:nvSpPr>
                <p:cNvPr id="39" name="TextBox 38"/>
                <p:cNvSpPr txBox="1"/>
                <p:nvPr/>
              </p:nvSpPr>
              <p:spPr>
                <a:xfrm>
                  <a:off x="2700839" y="4165539"/>
                  <a:ext cx="111939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9" name="TextBox 38"/>
                <p:cNvSpPr txBox="1">
                  <a:spLocks noRot="1" noChangeAspect="1" noMove="1" noResize="1" noEditPoints="1" noAdjustHandles="1" noChangeArrowheads="1" noChangeShapeType="1" noTextEdit="1"/>
                </p:cNvSpPr>
                <p:nvPr/>
              </p:nvSpPr>
              <p:spPr>
                <a:xfrm>
                  <a:off x="2700839" y="4165539"/>
                  <a:ext cx="1119392" cy="246173"/>
                </a:xfrm>
                <a:prstGeom prst="rect">
                  <a:avLst/>
                </a:prstGeom>
                <a:blipFill>
                  <a:blip r:embed="rId5"/>
                  <a:stretch>
                    <a:fillRect l="-4202" t="-7407" r="-5882"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2707966" y="2366541"/>
                  <a:ext cx="1117855"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8" name="TextBox 37"/>
                <p:cNvSpPr txBox="1">
                  <a:spLocks noRot="1" noChangeAspect="1" noMove="1" noResize="1" noEditPoints="1" noAdjustHandles="1" noChangeArrowheads="1" noChangeShapeType="1" noTextEdit="1"/>
                </p:cNvSpPr>
                <p:nvPr/>
              </p:nvSpPr>
              <p:spPr>
                <a:xfrm>
                  <a:off x="2707966" y="2366541"/>
                  <a:ext cx="1117855" cy="246173"/>
                </a:xfrm>
                <a:prstGeom prst="rect">
                  <a:avLst/>
                </a:prstGeom>
                <a:blipFill>
                  <a:blip r:embed="rId6"/>
                  <a:stretch>
                    <a:fillRect l="-4237" t="-7407" r="-5932"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2704753" y="1864921"/>
                  <a:ext cx="1117855"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7" name="TextBox 36"/>
                <p:cNvSpPr txBox="1">
                  <a:spLocks noRot="1" noChangeAspect="1" noMove="1" noResize="1" noEditPoints="1" noAdjustHandles="1" noChangeArrowheads="1" noChangeShapeType="1" noTextEdit="1"/>
                </p:cNvSpPr>
                <p:nvPr/>
              </p:nvSpPr>
              <p:spPr>
                <a:xfrm>
                  <a:off x="2704753" y="1864921"/>
                  <a:ext cx="1117855" cy="246173"/>
                </a:xfrm>
                <a:prstGeom prst="rect">
                  <a:avLst/>
                </a:prstGeom>
                <a:blipFill>
                  <a:blip r:embed="rId7"/>
                  <a:stretch>
                    <a:fillRect l="-4237" t="-7407" r="-5932"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2700839" y="1363301"/>
                  <a:ext cx="11130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6" name="TextBox 35"/>
                <p:cNvSpPr txBox="1">
                  <a:spLocks noRot="1" noChangeAspect="1" noMove="1" noResize="1" noEditPoints="1" noAdjustHandles="1" noChangeArrowheads="1" noChangeShapeType="1" noTextEdit="1"/>
                </p:cNvSpPr>
                <p:nvPr/>
              </p:nvSpPr>
              <p:spPr>
                <a:xfrm>
                  <a:off x="2700839" y="1363301"/>
                  <a:ext cx="1113093" cy="246173"/>
                </a:xfrm>
                <a:prstGeom prst="rect">
                  <a:avLst/>
                </a:prstGeom>
                <a:blipFill>
                  <a:blip r:embed="rId8"/>
                  <a:stretch>
                    <a:fillRect l="-4237" t="-7692" r="-5932" b="-38462"/>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617266" y="1368274"/>
                  <a:ext cx="1432267"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0" name="TextBox 29"/>
                <p:cNvSpPr txBox="1">
                  <a:spLocks noRot="1" noChangeAspect="1" noMove="1" noResize="1" noEditPoints="1" noAdjustHandles="1" noChangeArrowheads="1" noChangeShapeType="1" noTextEdit="1"/>
                </p:cNvSpPr>
                <p:nvPr/>
              </p:nvSpPr>
              <p:spPr>
                <a:xfrm>
                  <a:off x="617266" y="1368274"/>
                  <a:ext cx="1432267" cy="246173"/>
                </a:xfrm>
                <a:prstGeom prst="rect">
                  <a:avLst/>
                </a:prstGeom>
                <a:blipFill>
                  <a:blip r:embed="rId9"/>
                  <a:stretch>
                    <a:fillRect l="-1316" t="-7407" r="-4605"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540328" y="1868393"/>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3" name="TextBox 32"/>
                <p:cNvSpPr txBox="1">
                  <a:spLocks noRot="1" noChangeAspect="1" noMove="1" noResize="1" noEditPoints="1" noAdjustHandles="1" noChangeArrowheads="1" noChangeShapeType="1" noTextEdit="1"/>
                </p:cNvSpPr>
                <p:nvPr/>
              </p:nvSpPr>
              <p:spPr>
                <a:xfrm>
                  <a:off x="540328" y="1868393"/>
                  <a:ext cx="1554010" cy="246173"/>
                </a:xfrm>
                <a:prstGeom prst="rect">
                  <a:avLst/>
                </a:prstGeom>
                <a:blipFill>
                  <a:blip r:embed="rId10"/>
                  <a:stretch>
                    <a:fillRect t="-7407" r="-610"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537601" y="2368512"/>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4" name="TextBox 33"/>
                <p:cNvSpPr txBox="1">
                  <a:spLocks noRot="1" noChangeAspect="1" noMove="1" noResize="1" noEditPoints="1" noAdjustHandles="1" noChangeArrowheads="1" noChangeShapeType="1" noTextEdit="1"/>
                </p:cNvSpPr>
                <p:nvPr/>
              </p:nvSpPr>
              <p:spPr>
                <a:xfrm>
                  <a:off x="537601" y="2368512"/>
                  <a:ext cx="1554010" cy="246173"/>
                </a:xfrm>
                <a:prstGeom prst="rect">
                  <a:avLst/>
                </a:prstGeom>
                <a:blipFill>
                  <a:blip r:embed="rId11"/>
                  <a:stretch>
                    <a:fillRect t="-7407" r="-610"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537601" y="4194048"/>
                  <a:ext cx="1554010"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                 ]</m:t>
                        </m:r>
                      </m:oMath>
                    </m:oMathPara>
                  </a14:m>
                  <a:endParaRPr lang="en-US" sz="2133" kern="0" dirty="0">
                    <a:solidFill>
                      <a:srgbClr val="000000"/>
                    </a:solidFill>
                    <a:latin typeface="Calibri"/>
                    <a:ea typeface="Calibri"/>
                    <a:cs typeface="Calibri"/>
                    <a:sym typeface="Calibri"/>
                  </a:endParaRPr>
                </a:p>
              </p:txBody>
            </p:sp>
          </mc:Choice>
          <mc:Fallback>
            <p:sp>
              <p:nvSpPr>
                <p:cNvPr id="35" name="TextBox 34"/>
                <p:cNvSpPr txBox="1">
                  <a:spLocks noRot="1" noChangeAspect="1" noMove="1" noResize="1" noEditPoints="1" noAdjustHandles="1" noChangeArrowheads="1" noChangeShapeType="1" noTextEdit="1"/>
                </p:cNvSpPr>
                <p:nvPr/>
              </p:nvSpPr>
              <p:spPr>
                <a:xfrm>
                  <a:off x="537601" y="4194048"/>
                  <a:ext cx="1554010" cy="246173"/>
                </a:xfrm>
                <a:prstGeom prst="rect">
                  <a:avLst/>
                </a:prstGeom>
                <a:blipFill>
                  <a:blip r:embed="rId12"/>
                  <a:stretch>
                    <a:fillRect t="-7407" r="-1220" b="-33333"/>
                  </a:stretch>
                </a:blipFill>
                <a:ln w="12700" cap="flat">
                  <a:noFill/>
                  <a:miter lim="400000"/>
                </a:ln>
                <a:effectLst/>
              </p:spPr>
              <p:txBody>
                <a:bodyPr/>
                <a:lstStyle/>
                <a:p>
                  <a:r>
                    <a:rPr lang="en-US">
                      <a:noFill/>
                    </a:rPr>
                    <a:t> </a:t>
                  </a:r>
                </a:p>
              </p:txBody>
            </p:sp>
          </mc:Fallback>
        </mc:AlternateContent>
      </p:grpSp>
      <p:sp>
        <p:nvSpPr>
          <p:cNvPr id="40" name="TextBox 39"/>
          <p:cNvSpPr txBox="1"/>
          <p:nvPr/>
        </p:nvSpPr>
        <p:spPr>
          <a:xfrm>
            <a:off x="2690926" y="3833768"/>
            <a:ext cx="196847"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spTree>
    <p:extLst>
      <p:ext uri="{BB962C8B-B14F-4D97-AF65-F5344CB8AC3E}">
        <p14:creationId xmlns:p14="http://schemas.microsoft.com/office/powerpoint/2010/main" val="23027277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4294967295"/>
          </p:nvPr>
        </p:nvSpPr>
        <p:spPr>
          <a:xfrm>
            <a:off x="9216522" y="6471569"/>
            <a:ext cx="2844801" cy="375921"/>
          </a:xfrm>
          <a:prstGeom prst="rect">
            <a:avLst/>
          </a:prstGeom>
          <a:extLst>
            <a:ext uri="{C572A759-6A51-4108-AA02-DFA0A04FC94B}">
              <ma14:wrappingTextBoxFlag xmlns="" xmlns:ma14="http://schemas.microsoft.com/office/mac/drawingml/2011/main" val="1"/>
            </a:ext>
          </a:extLst>
        </p:spPr>
        <p:txBody>
          <a:bodyPr/>
          <a:lstStyle/>
          <a:p>
            <a:pPr defTabSz="609585">
              <a:defRPr sz="1800">
                <a:solidFill>
                  <a:srgbClr val="000000"/>
                </a:solidFill>
              </a:defRPr>
            </a:pPr>
            <a:fld id="{86CB4B4D-7CA3-9044-876B-883B54F8677D}" type="slidenum">
              <a:rPr sz="1733" kern="0">
                <a:solidFill>
                  <a:srgbClr val="FFFFFF"/>
                </a:solidFill>
                <a:latin typeface="Calibri"/>
                <a:cs typeface="Calibri"/>
                <a:sym typeface="Calibri"/>
              </a:rPr>
              <a:pPr defTabSz="609585">
                <a:defRPr sz="1800">
                  <a:solidFill>
                    <a:srgbClr val="000000"/>
                  </a:solidFill>
                </a:defRPr>
              </a:pPr>
              <a:t>43</a:t>
            </a:fld>
            <a:endParaRPr sz="1733" kern="0">
              <a:solidFill>
                <a:srgbClr val="FFFFFF"/>
              </a:solidFill>
              <a:latin typeface="Calibri"/>
              <a:cs typeface="Calibri"/>
              <a:sym typeface="Calibri"/>
            </a:endParaRPr>
          </a:p>
        </p:txBody>
      </p:sp>
      <p:sp>
        <p:nvSpPr>
          <p:cNvPr id="28" name="Shape 28"/>
          <p:cNvSpPr/>
          <p:nvPr/>
        </p:nvSpPr>
        <p:spPr>
          <a:xfrm>
            <a:off x="-67734" y="342232"/>
            <a:ext cx="12259735" cy="77893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defTabSz="609585">
              <a:defRPr sz="1800">
                <a:solidFill>
                  <a:srgbClr val="000000"/>
                </a:solidFill>
              </a:defRPr>
            </a:pPr>
            <a:r>
              <a:rPr lang="en-US" sz="4267" kern="0" dirty="0">
                <a:latin typeface="Calibri" panose="020F0502020204030204"/>
              </a:rPr>
              <a:t>Supervised Learning - Classification</a:t>
            </a:r>
            <a:endParaRPr sz="4267" kern="0" dirty="0">
              <a:latin typeface="Calibri" panose="020F0502020204030204"/>
            </a:endParaRPr>
          </a:p>
        </p:txBody>
      </p:sp>
      <p:sp>
        <p:nvSpPr>
          <p:cNvPr id="3" name="TextBox 2"/>
          <p:cNvSpPr txBox="1"/>
          <p:nvPr/>
        </p:nvSpPr>
        <p:spPr>
          <a:xfrm>
            <a:off x="1762826" y="1121166"/>
            <a:ext cx="1793438"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Training Data</a:t>
            </a:r>
          </a:p>
        </p:txBody>
      </p:sp>
      <p:grpSp>
        <p:nvGrpSpPr>
          <p:cNvPr id="10" name="Group 9"/>
          <p:cNvGrpSpPr/>
          <p:nvPr/>
        </p:nvGrpSpPr>
        <p:grpSpPr>
          <a:xfrm>
            <a:off x="4100404" y="2095733"/>
            <a:ext cx="950305" cy="3842673"/>
            <a:chOff x="3075302" y="1571799"/>
            <a:chExt cx="712729" cy="2882004"/>
          </a:xfrm>
        </p:grpSpPr>
        <p:sp>
          <p:nvSpPr>
            <p:cNvPr id="12" name="TextBox 11"/>
            <p:cNvSpPr txBox="1"/>
            <p:nvPr/>
          </p:nvSpPr>
          <p:spPr>
            <a:xfrm>
              <a:off x="3601601" y="1571799"/>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a:t>
              </a:r>
            </a:p>
          </p:txBody>
        </p:sp>
        <p:sp>
          <p:nvSpPr>
            <p:cNvPr id="18" name="TextBox 17"/>
            <p:cNvSpPr txBox="1"/>
            <p:nvPr/>
          </p:nvSpPr>
          <p:spPr>
            <a:xfrm>
              <a:off x="3601601" y="2572367"/>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ea typeface="Calibri"/>
                  <a:cs typeface="Calibri"/>
                  <a:sym typeface="Calibri"/>
                </a:rPr>
                <a:t>1</a:t>
              </a:r>
            </a:p>
          </p:txBody>
        </p:sp>
        <p:sp>
          <p:nvSpPr>
            <p:cNvPr id="20" name="TextBox 19"/>
            <p:cNvSpPr txBox="1"/>
            <p:nvPr/>
          </p:nvSpPr>
          <p:spPr>
            <a:xfrm>
              <a:off x="3601601" y="2081323"/>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ea typeface="Calibri"/>
                  <a:cs typeface="Calibri"/>
                  <a:sym typeface="Calibri"/>
                </a:rPr>
                <a:t>2</a:t>
              </a:r>
            </a:p>
          </p:txBody>
        </p:sp>
        <p:sp>
          <p:nvSpPr>
            <p:cNvPr id="25" name="TextBox 24"/>
            <p:cNvSpPr txBox="1"/>
            <p:nvPr/>
          </p:nvSpPr>
          <p:spPr>
            <a:xfrm>
              <a:off x="3604328" y="4145980"/>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0070C0"/>
                  </a:solidFill>
                  <a:latin typeface="Calibri"/>
                  <a:ea typeface="Calibri"/>
                  <a:cs typeface="Calibri"/>
                  <a:sym typeface="Calibri"/>
                </a:rPr>
                <a:t>3</a:t>
              </a:r>
            </a:p>
          </p:txBody>
        </p:sp>
        <mc:AlternateContent xmlns:mc="http://schemas.openxmlformats.org/markup-compatibility/2006">
          <mc:Choice xmlns:a14="http://schemas.microsoft.com/office/drawing/2010/main" Requires="a14">
            <p:sp>
              <p:nvSpPr>
                <p:cNvPr id="39" name="TextBox 38"/>
                <p:cNvSpPr txBox="1"/>
                <p:nvPr/>
              </p:nvSpPr>
              <p:spPr>
                <a:xfrm>
                  <a:off x="3078029" y="4165539"/>
                  <a:ext cx="46123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9" name="TextBox 38"/>
                <p:cNvSpPr txBox="1">
                  <a:spLocks noRot="1" noChangeAspect="1" noMove="1" noResize="1" noEditPoints="1" noAdjustHandles="1" noChangeArrowheads="1" noChangeShapeType="1" noTextEdit="1"/>
                </p:cNvSpPr>
                <p:nvPr/>
              </p:nvSpPr>
              <p:spPr>
                <a:xfrm>
                  <a:off x="3078029" y="4165539"/>
                  <a:ext cx="461233" cy="246173"/>
                </a:xfrm>
                <a:prstGeom prst="rect">
                  <a:avLst/>
                </a:prstGeom>
                <a:blipFill>
                  <a:blip r:embed="rId2"/>
                  <a:stretch>
                    <a:fillRect l="-10204" r="-4082" b="-2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3082429" y="260448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8" name="TextBox 37"/>
                <p:cNvSpPr txBox="1">
                  <a:spLocks noRot="1" noChangeAspect="1" noMove="1" noResize="1" noEditPoints="1" noAdjustHandles="1" noChangeArrowheads="1" noChangeShapeType="1" noTextEdit="1"/>
                </p:cNvSpPr>
                <p:nvPr/>
              </p:nvSpPr>
              <p:spPr>
                <a:xfrm>
                  <a:off x="3082429" y="2604480"/>
                  <a:ext cx="459693" cy="246173"/>
                </a:xfrm>
                <a:prstGeom prst="rect">
                  <a:avLst/>
                </a:prstGeom>
                <a:blipFill>
                  <a:blip r:embed="rId3"/>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TextBox 36"/>
                <p:cNvSpPr txBox="1"/>
                <p:nvPr/>
              </p:nvSpPr>
              <p:spPr>
                <a:xfrm>
                  <a:off x="3079216" y="210286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7" name="TextBox 36"/>
                <p:cNvSpPr txBox="1">
                  <a:spLocks noRot="1" noChangeAspect="1" noMove="1" noResize="1" noEditPoints="1" noAdjustHandles="1" noChangeArrowheads="1" noChangeShapeType="1" noTextEdit="1"/>
                </p:cNvSpPr>
                <p:nvPr/>
              </p:nvSpPr>
              <p:spPr>
                <a:xfrm>
                  <a:off x="3079216" y="2102860"/>
                  <a:ext cx="459693" cy="246173"/>
                </a:xfrm>
                <a:prstGeom prst="rect">
                  <a:avLst/>
                </a:prstGeom>
                <a:blipFill>
                  <a:blip r:embed="rId4"/>
                  <a:stretch>
                    <a:fillRect l="-10204"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TextBox 35"/>
                <p:cNvSpPr txBox="1"/>
                <p:nvPr/>
              </p:nvSpPr>
              <p:spPr>
                <a:xfrm>
                  <a:off x="3075302" y="1601240"/>
                  <a:ext cx="45493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𝑦</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6" name="TextBox 35"/>
                <p:cNvSpPr txBox="1">
                  <a:spLocks noRot="1" noChangeAspect="1" noMove="1" noResize="1" noEditPoints="1" noAdjustHandles="1" noChangeArrowheads="1" noChangeShapeType="1" noTextEdit="1"/>
                </p:cNvSpPr>
                <p:nvPr/>
              </p:nvSpPr>
              <p:spPr>
                <a:xfrm>
                  <a:off x="3075302" y="1601240"/>
                  <a:ext cx="454932" cy="246173"/>
                </a:xfrm>
                <a:prstGeom prst="rect">
                  <a:avLst/>
                </a:prstGeom>
                <a:blipFill>
                  <a:blip r:embed="rId5"/>
                  <a:stretch>
                    <a:fillRect l="-12500" r="-4167" b="-26923"/>
                  </a:stretch>
                </a:blipFill>
                <a:ln w="12700" cap="flat">
                  <a:noFill/>
                  <a:miter lim="400000"/>
                </a:ln>
                <a:effectLst/>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0" name="TextBox 29"/>
              <p:cNvSpPr txBox="1"/>
              <p:nvPr/>
            </p:nvSpPr>
            <p:spPr>
              <a:xfrm>
                <a:off x="819386" y="2141618"/>
                <a:ext cx="2938432"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11</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12</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13</m:t>
                          </m:r>
                        </m:sub>
                      </m:sSub>
                      <m:r>
                        <a:rPr lang="en-US" sz="2133" i="1" kern="0">
                          <a:solidFill>
                            <a:srgbClr val="0070C0"/>
                          </a:solidFill>
                          <a:latin typeface="Cambria Math" charset="0"/>
                          <a:ea typeface="Calibri"/>
                          <a:cs typeface="Calibri"/>
                          <a:sym typeface="Calibri"/>
                        </a:rPr>
                        <m:t> </m:t>
                      </m:r>
                      <m:sSub>
                        <m:sSubPr>
                          <m:ctrlPr>
                            <a:rPr lang="en-US" sz="2133" i="1" kern="0">
                              <a:solidFill>
                                <a:srgbClr val="0070C0"/>
                              </a:solidFill>
                              <a:latin typeface="Cambria Math" panose="02040503050406030204" pitchFamily="18" charset="0"/>
                              <a:ea typeface="Calibri"/>
                              <a:cs typeface="Calibri"/>
                              <a:sym typeface="Calibri"/>
                            </a:rPr>
                          </m:ctrlPr>
                        </m:sSubPr>
                        <m:e>
                          <m:r>
                            <a:rPr lang="en-US" sz="2133" i="1" kern="0">
                              <a:solidFill>
                                <a:srgbClr val="0070C0"/>
                              </a:solidFill>
                              <a:latin typeface="Cambria Math" charset="0"/>
                              <a:ea typeface="Calibri"/>
                              <a:cs typeface="Calibri"/>
                              <a:sym typeface="Calibri"/>
                            </a:rPr>
                            <m:t>  </m:t>
                          </m:r>
                          <m:r>
                            <a:rPr lang="en-US" sz="2133" i="1" kern="0">
                              <a:solidFill>
                                <a:srgbClr val="0070C0"/>
                              </a:solidFill>
                              <a:latin typeface="Cambria Math" charset="0"/>
                              <a:ea typeface="Calibri"/>
                              <a:cs typeface="Calibri"/>
                              <a:sym typeface="Calibri"/>
                            </a:rPr>
                            <m:t>𝑥</m:t>
                          </m:r>
                        </m:e>
                        <m:sub>
                          <m:r>
                            <a:rPr lang="en-US" sz="2133" i="1" kern="0">
                              <a:solidFill>
                                <a:srgbClr val="0070C0"/>
                              </a:solidFill>
                              <a:latin typeface="Cambria Math" charset="0"/>
                              <a:ea typeface="Calibri"/>
                              <a:cs typeface="Calibri"/>
                              <a:sym typeface="Calibri"/>
                            </a:rPr>
                            <m:t>14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0" name="TextBox 29"/>
              <p:cNvSpPr txBox="1">
                <a:spLocks noRot="1" noChangeAspect="1" noMove="1" noResize="1" noEditPoints="1" noAdjustHandles="1" noChangeArrowheads="1" noChangeShapeType="1" noTextEdit="1"/>
              </p:cNvSpPr>
              <p:nvPr/>
            </p:nvSpPr>
            <p:spPr>
              <a:xfrm>
                <a:off x="819386" y="2141618"/>
                <a:ext cx="2938432" cy="328231"/>
              </a:xfrm>
              <a:prstGeom prst="rect">
                <a:avLst/>
              </a:prstGeom>
              <a:blipFill>
                <a:blip r:embed="rId6"/>
                <a:stretch>
                  <a:fillRect l="-862" t="-3704" r="-3017"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716801" y="2808443"/>
                <a:ext cx="3091556"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2</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3" name="TextBox 32"/>
              <p:cNvSpPr txBox="1">
                <a:spLocks noRot="1" noChangeAspect="1" noMove="1" noResize="1" noEditPoints="1" noAdjustHandles="1" noChangeArrowheads="1" noChangeShapeType="1" noTextEdit="1"/>
              </p:cNvSpPr>
              <p:nvPr/>
            </p:nvSpPr>
            <p:spPr>
              <a:xfrm>
                <a:off x="716801" y="2808443"/>
                <a:ext cx="3091556" cy="328231"/>
              </a:xfrm>
              <a:prstGeom prst="rect">
                <a:avLst/>
              </a:prstGeom>
              <a:blipFill>
                <a:blip r:embed="rId7"/>
                <a:stretch>
                  <a:fillRect t="-7407" r="-820" b="-3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713165" y="3475269"/>
                <a:ext cx="3095191"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3</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4" name="TextBox 33"/>
              <p:cNvSpPr txBox="1">
                <a:spLocks noRot="1" noChangeAspect="1" noMove="1" noResize="1" noEditPoints="1" noAdjustHandles="1" noChangeArrowheads="1" noChangeShapeType="1" noTextEdit="1"/>
              </p:cNvSpPr>
              <p:nvPr/>
            </p:nvSpPr>
            <p:spPr>
              <a:xfrm>
                <a:off x="713165" y="3475269"/>
                <a:ext cx="3095191" cy="328231"/>
              </a:xfrm>
              <a:prstGeom prst="rect">
                <a:avLst/>
              </a:prstGeom>
              <a:blipFill>
                <a:blip r:embed="rId8"/>
                <a:stretch>
                  <a:fillRect t="-7407" r="-820" b="-37037"/>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5" name="TextBox 34"/>
              <p:cNvSpPr txBox="1"/>
              <p:nvPr/>
            </p:nvSpPr>
            <p:spPr>
              <a:xfrm>
                <a:off x="716801" y="5592065"/>
                <a:ext cx="3033775" cy="3282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r>
                            <a:rPr lang="en-US" sz="2133" i="1" kern="0">
                              <a:solidFill>
                                <a:srgbClr val="000000"/>
                              </a:solidFill>
                              <a:latin typeface="Cambria Math" charset="0"/>
                              <a:ea typeface="Calibri"/>
                              <a:cs typeface="Calibri"/>
                              <a:sym typeface="Calibri"/>
                            </a:rPr>
                            <m:t>𝑥</m:t>
                          </m:r>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1</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2</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3</m:t>
                          </m:r>
                        </m:sub>
                      </m:sSub>
                      <m:r>
                        <a:rPr lang="en-US" sz="2133" i="1" kern="0">
                          <a:solidFill>
                            <a:srgbClr val="0070C0"/>
                          </a:solidFill>
                          <a:latin typeface="Cambria Math" charset="0"/>
                          <a:sym typeface="Calibri"/>
                        </a:rPr>
                        <m:t> </m:t>
                      </m:r>
                      <m:sSub>
                        <m:sSubPr>
                          <m:ctrlPr>
                            <a:rPr lang="en-US" sz="2133" i="1" kern="0">
                              <a:solidFill>
                                <a:srgbClr val="0070C0"/>
                              </a:solidFill>
                              <a:latin typeface="Cambria Math" panose="02040503050406030204" pitchFamily="18" charset="0"/>
                              <a:sym typeface="Calibri"/>
                            </a:rPr>
                          </m:ctrlPr>
                        </m:sSubPr>
                        <m:e>
                          <m:r>
                            <a:rPr lang="en-US" sz="2133" i="1" kern="0">
                              <a:solidFill>
                                <a:srgbClr val="0070C0"/>
                              </a:solidFill>
                              <a:latin typeface="Cambria Math" charset="0"/>
                              <a:sym typeface="Calibri"/>
                            </a:rPr>
                            <m:t>  </m:t>
                          </m:r>
                          <m:r>
                            <a:rPr lang="en-US" sz="2133" i="1" kern="0">
                              <a:solidFill>
                                <a:srgbClr val="0070C0"/>
                              </a:solidFill>
                              <a:latin typeface="Cambria Math" charset="0"/>
                              <a:sym typeface="Calibri"/>
                            </a:rPr>
                            <m:t>𝑥</m:t>
                          </m:r>
                        </m:e>
                        <m:sub>
                          <m:r>
                            <a:rPr lang="en-US" sz="2133" i="1" kern="0">
                              <a:solidFill>
                                <a:srgbClr val="0070C0"/>
                              </a:solidFill>
                              <a:latin typeface="Cambria Math" charset="0"/>
                              <a:sym typeface="Calibri"/>
                            </a:rPr>
                            <m:t>𝑛</m:t>
                          </m:r>
                          <m:r>
                            <a:rPr lang="en-US" sz="2133" i="1" kern="0">
                              <a:solidFill>
                                <a:srgbClr val="0070C0"/>
                              </a:solidFill>
                              <a:latin typeface="Cambria Math" charset="0"/>
                              <a:sym typeface="Calibri"/>
                            </a:rPr>
                            <m:t>4</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35" name="TextBox 34"/>
              <p:cNvSpPr txBox="1">
                <a:spLocks noRot="1" noChangeAspect="1" noMove="1" noResize="1" noEditPoints="1" noAdjustHandles="1" noChangeArrowheads="1" noChangeShapeType="1" noTextEdit="1"/>
              </p:cNvSpPr>
              <p:nvPr/>
            </p:nvSpPr>
            <p:spPr>
              <a:xfrm>
                <a:off x="716801" y="5592065"/>
                <a:ext cx="3033775" cy="328231"/>
              </a:xfrm>
              <a:prstGeom prst="rect">
                <a:avLst/>
              </a:prstGeom>
              <a:blipFill>
                <a:blip r:embed="rId9"/>
                <a:stretch>
                  <a:fillRect l="-833" t="-7407" r="-2917" b="-33333"/>
                </a:stretch>
              </a:blipFill>
              <a:ln w="12700" cap="flat">
                <a:noFill/>
                <a:miter lim="400000"/>
              </a:ln>
              <a:effectLst/>
            </p:spPr>
            <p:txBody>
              <a:bodyPr/>
              <a:lstStyle/>
              <a:p>
                <a:r>
                  <a:rPr lang="en-US">
                    <a:noFill/>
                  </a:rPr>
                  <a:t> </a:t>
                </a:r>
              </a:p>
            </p:txBody>
          </p:sp>
        </mc:Fallback>
      </mc:AlternateContent>
      <p:sp>
        <p:nvSpPr>
          <p:cNvPr id="40" name="TextBox 39"/>
          <p:cNvSpPr txBox="1"/>
          <p:nvPr/>
        </p:nvSpPr>
        <p:spPr>
          <a:xfrm>
            <a:off x="2661147" y="4071256"/>
            <a:ext cx="160564" cy="110780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a:p>
            <a:pPr defTabSz="609585" latinLnBrk="1" hangingPunct="0"/>
            <a:r>
              <a:rPr lang="en-US" sz="2133" b="1" kern="0" dirty="0">
                <a:solidFill>
                  <a:srgbClr val="000000"/>
                </a:solidFill>
                <a:latin typeface="Calibri"/>
                <a:cs typeface="Calibri"/>
                <a:sym typeface="Calibri"/>
              </a:rPr>
              <a:t>.</a:t>
            </a:r>
          </a:p>
        </p:txBody>
      </p:sp>
      <p:grpSp>
        <p:nvGrpSpPr>
          <p:cNvPr id="4" name="Group 3"/>
          <p:cNvGrpSpPr/>
          <p:nvPr/>
        </p:nvGrpSpPr>
        <p:grpSpPr>
          <a:xfrm>
            <a:off x="6997717" y="1374763"/>
            <a:ext cx="4056878" cy="1597828"/>
            <a:chOff x="5248288" y="1031072"/>
            <a:chExt cx="3042659" cy="1198371"/>
          </a:xfrm>
        </p:grpSpPr>
        <mc:AlternateContent xmlns:mc="http://schemas.openxmlformats.org/markup-compatibility/2006">
          <mc:Choice xmlns:a14="http://schemas.microsoft.com/office/drawing/2010/main" Requires="a14">
            <p:sp>
              <p:nvSpPr>
                <p:cNvPr id="23" name="TextBox 22"/>
                <p:cNvSpPr txBox="1"/>
                <p:nvPr/>
              </p:nvSpPr>
              <p:spPr>
                <a:xfrm>
                  <a:off x="6053639" y="1860111"/>
                  <a:ext cx="1741823" cy="3693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acc>
                          <m:accPr>
                            <m:chr m:val="̂"/>
                            <m:ctrlPr>
                              <a:rPr lang="en-US" sz="3200" i="1" kern="0">
                                <a:solidFill>
                                  <a:srgbClr val="000000"/>
                                </a:solidFill>
                                <a:latin typeface="Cambria Math" panose="02040503050406030204" pitchFamily="18" charset="0"/>
                                <a:ea typeface="Calibri"/>
                                <a:cs typeface="Calibri"/>
                                <a:sym typeface="Calibri"/>
                              </a:rPr>
                            </m:ctrlPr>
                          </m:accPr>
                          <m:e>
                            <m:sSub>
                              <m:sSubPr>
                                <m:ctrlPr>
                                  <a:rPr lang="en-US" sz="3200" i="1" kern="0">
                                    <a:solidFill>
                                      <a:srgbClr val="000000"/>
                                    </a:solidFill>
                                    <a:latin typeface="Cambria Math" panose="02040503050406030204" pitchFamily="18" charset="0"/>
                                    <a:ea typeface="Calibri"/>
                                    <a:cs typeface="Calibri"/>
                                    <a:sym typeface="Calibri"/>
                                  </a:rPr>
                                </m:ctrlPr>
                              </m:sSubPr>
                              <m:e>
                                <m:r>
                                  <a:rPr lang="en-US" sz="3200" i="1" kern="0">
                                    <a:solidFill>
                                      <a:srgbClr val="000000"/>
                                    </a:solidFill>
                                    <a:latin typeface="Cambria Math" charset="0"/>
                                    <a:ea typeface="Calibri"/>
                                    <a:cs typeface="Calibri"/>
                                    <a:sym typeface="Calibri"/>
                                  </a:rPr>
                                  <m:t>𝑦</m:t>
                                </m:r>
                              </m:e>
                              <m:sub>
                                <m:r>
                                  <a:rPr lang="en-US" sz="3200" i="1" kern="0">
                                    <a:solidFill>
                                      <a:srgbClr val="000000"/>
                                    </a:solidFill>
                                    <a:latin typeface="Cambria Math" charset="0"/>
                                    <a:ea typeface="Calibri"/>
                                    <a:cs typeface="Calibri"/>
                                    <a:sym typeface="Calibri"/>
                                  </a:rPr>
                                  <m:t>𝑖</m:t>
                                </m:r>
                              </m:sub>
                            </m:sSub>
                          </m:e>
                        </m:acc>
                        <m:r>
                          <a:rPr lang="en-US" sz="3200" i="1" kern="0">
                            <a:solidFill>
                              <a:srgbClr val="000000"/>
                            </a:solidFill>
                            <a:latin typeface="Cambria Math" charset="0"/>
                            <a:ea typeface="Calibri"/>
                            <a:cs typeface="Calibri"/>
                            <a:sym typeface="Calibri"/>
                          </a:rPr>
                          <m:t>=</m:t>
                        </m:r>
                        <m:r>
                          <a:rPr lang="en-US" sz="3200" i="1" kern="0">
                            <a:solidFill>
                              <a:srgbClr val="000000"/>
                            </a:solidFill>
                            <a:latin typeface="Cambria Math" charset="0"/>
                            <a:ea typeface="Calibri"/>
                            <a:cs typeface="Calibri"/>
                            <a:sym typeface="Calibri"/>
                          </a:rPr>
                          <m:t>𝑓</m:t>
                        </m:r>
                        <m:r>
                          <a:rPr lang="en-US" sz="3200" i="1" kern="0">
                            <a:solidFill>
                              <a:srgbClr val="000000"/>
                            </a:solidFill>
                            <a:latin typeface="Cambria Math" charset="0"/>
                            <a:ea typeface="Calibri"/>
                            <a:cs typeface="Calibri"/>
                            <a:sym typeface="Calibri"/>
                          </a:rPr>
                          <m:t>(</m:t>
                        </m:r>
                        <m:sSub>
                          <m:sSubPr>
                            <m:ctrlPr>
                              <a:rPr lang="en-US" sz="3200" i="1" kern="0">
                                <a:solidFill>
                                  <a:srgbClr val="000000"/>
                                </a:solidFill>
                                <a:latin typeface="Cambria Math" panose="02040503050406030204" pitchFamily="18" charset="0"/>
                                <a:ea typeface="Calibri"/>
                                <a:cs typeface="Calibri"/>
                                <a:sym typeface="Calibri"/>
                              </a:rPr>
                            </m:ctrlPr>
                          </m:sSubPr>
                          <m:e>
                            <m:r>
                              <a:rPr lang="en-US" sz="3200" i="1" kern="0">
                                <a:solidFill>
                                  <a:srgbClr val="000000"/>
                                </a:solidFill>
                                <a:latin typeface="Cambria Math" charset="0"/>
                                <a:ea typeface="Calibri"/>
                                <a:cs typeface="Calibri"/>
                                <a:sym typeface="Calibri"/>
                              </a:rPr>
                              <m:t>𝑥</m:t>
                            </m:r>
                          </m:e>
                          <m:sub>
                            <m:r>
                              <a:rPr lang="en-US" sz="3200" i="1" kern="0">
                                <a:solidFill>
                                  <a:srgbClr val="000000"/>
                                </a:solidFill>
                                <a:latin typeface="Cambria Math" charset="0"/>
                                <a:ea typeface="Calibri"/>
                                <a:cs typeface="Calibri"/>
                                <a:sym typeface="Calibri"/>
                              </a:rPr>
                              <m:t>𝑖</m:t>
                            </m:r>
                          </m:sub>
                        </m:sSub>
                        <m:r>
                          <a:rPr lang="en-US" sz="3200" i="1" kern="0">
                            <a:solidFill>
                              <a:srgbClr val="000000"/>
                            </a:solidFill>
                            <a:latin typeface="Cambria Math" charset="0"/>
                            <a:ea typeface="Calibri"/>
                            <a:cs typeface="Calibri"/>
                            <a:sym typeface="Calibri"/>
                          </a:rPr>
                          <m:t>;</m:t>
                        </m:r>
                        <m:r>
                          <a:rPr lang="en-US" sz="3200" i="1" kern="0">
                            <a:solidFill>
                              <a:srgbClr val="000000"/>
                            </a:solidFill>
                            <a:latin typeface="Cambria Math" charset="0"/>
                            <a:ea typeface="Cambria Math" charset="0"/>
                            <a:cs typeface="Cambria Math" charset="0"/>
                            <a:sym typeface="Calibri"/>
                          </a:rPr>
                          <m:t>𝜃</m:t>
                        </m:r>
                        <m:r>
                          <a:rPr lang="en-US" sz="3200" i="1" kern="0">
                            <a:solidFill>
                              <a:srgbClr val="000000"/>
                            </a:solidFill>
                            <a:latin typeface="Cambria Math" charset="0"/>
                            <a:ea typeface="Calibri"/>
                            <a:cs typeface="Calibri"/>
                            <a:sym typeface="Calibri"/>
                          </a:rPr>
                          <m:t>)</m:t>
                        </m:r>
                      </m:oMath>
                    </m:oMathPara>
                  </a14:m>
                  <a:endParaRPr lang="en-US" sz="3200" kern="0" dirty="0">
                    <a:solidFill>
                      <a:srgbClr val="000000"/>
                    </a:solidFill>
                    <a:latin typeface="Calibri"/>
                    <a:ea typeface="Calibri"/>
                    <a:cs typeface="Calibri"/>
                    <a:sym typeface="Calibri"/>
                  </a:endParaRPr>
                </a:p>
              </p:txBody>
            </p:sp>
          </mc:Choice>
          <mc:Fallback>
            <p:sp>
              <p:nvSpPr>
                <p:cNvPr id="23" name="TextBox 22"/>
                <p:cNvSpPr txBox="1">
                  <a:spLocks noRot="1" noChangeAspect="1" noMove="1" noResize="1" noEditPoints="1" noAdjustHandles="1" noChangeArrowheads="1" noChangeShapeType="1" noTextEdit="1"/>
                </p:cNvSpPr>
                <p:nvPr/>
              </p:nvSpPr>
              <p:spPr>
                <a:xfrm>
                  <a:off x="6053639" y="1860111"/>
                  <a:ext cx="1741823" cy="369332"/>
                </a:xfrm>
                <a:prstGeom prst="rect">
                  <a:avLst/>
                </a:prstGeom>
                <a:blipFill>
                  <a:blip r:embed="rId10"/>
                  <a:stretch>
                    <a:fillRect l="-3804" t="-20000" r="-5435" b="-32500"/>
                  </a:stretch>
                </a:blipFill>
                <a:ln w="12700" cap="flat">
                  <a:noFill/>
                  <a:miter lim="400000"/>
                </a:ln>
                <a:effectLst/>
              </p:spPr>
              <p:txBody>
                <a:bodyPr/>
                <a:lstStyle/>
                <a:p>
                  <a:r>
                    <a:rPr lang="en-US">
                      <a:noFill/>
                    </a:rPr>
                    <a:t> </a:t>
                  </a:r>
                </a:p>
              </p:txBody>
            </p:sp>
          </mc:Fallback>
        </mc:AlternateContent>
        <p:sp>
          <p:nvSpPr>
            <p:cNvPr id="2" name="TextBox 1"/>
            <p:cNvSpPr txBox="1"/>
            <p:nvPr/>
          </p:nvSpPr>
          <p:spPr>
            <a:xfrm>
              <a:off x="5248288" y="1031072"/>
              <a:ext cx="3042659"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We need to find a function that</a:t>
              </a:r>
            </a:p>
            <a:p>
              <a:pPr defTabSz="609585" latinLnBrk="1" hangingPunct="0"/>
              <a:r>
                <a:rPr lang="en-US" sz="2400" kern="0" dirty="0">
                  <a:solidFill>
                    <a:srgbClr val="000000"/>
                  </a:solidFill>
                  <a:latin typeface="Calibri"/>
                  <a:cs typeface="Calibri"/>
                  <a:sym typeface="Calibri"/>
                </a:rPr>
                <a:t>maps </a:t>
              </a:r>
              <a:r>
                <a:rPr lang="en-US" sz="2400" i="1" kern="0" dirty="0">
                  <a:solidFill>
                    <a:srgbClr val="000000"/>
                  </a:solidFill>
                  <a:latin typeface="Calibri"/>
                  <a:cs typeface="Calibri"/>
                  <a:sym typeface="Calibri"/>
                </a:rPr>
                <a:t>x</a:t>
              </a:r>
              <a:r>
                <a:rPr lang="en-US" sz="2400" kern="0" dirty="0">
                  <a:solidFill>
                    <a:srgbClr val="000000"/>
                  </a:solidFill>
                  <a:latin typeface="Calibri"/>
                  <a:cs typeface="Calibri"/>
                  <a:sym typeface="Calibri"/>
                </a:rPr>
                <a:t> and </a:t>
              </a:r>
              <a:r>
                <a:rPr lang="en-US" sz="2400" i="1" kern="0" dirty="0">
                  <a:solidFill>
                    <a:srgbClr val="000000"/>
                  </a:solidFill>
                  <a:latin typeface="Calibri"/>
                  <a:cs typeface="Calibri"/>
                  <a:sym typeface="Calibri"/>
                </a:rPr>
                <a:t>y</a:t>
              </a:r>
              <a:r>
                <a:rPr lang="en-US" sz="2400" kern="0" dirty="0">
                  <a:solidFill>
                    <a:srgbClr val="000000"/>
                  </a:solidFill>
                  <a:latin typeface="Calibri"/>
                  <a:cs typeface="Calibri"/>
                  <a:sym typeface="Calibri"/>
                </a:rPr>
                <a:t> for any of them.</a:t>
              </a:r>
              <a:endParaRPr lang="en-US" sz="2400" kern="0" dirty="0">
                <a:solidFill>
                  <a:srgbClr val="000000"/>
                </a:solidFill>
                <a:latin typeface="Calibri"/>
                <a:ea typeface="Calibri"/>
                <a:cs typeface="Calibri"/>
                <a:sym typeface="Calibri"/>
              </a:endParaRPr>
            </a:p>
          </p:txBody>
        </p:sp>
      </p:grpSp>
      <p:grpSp>
        <p:nvGrpSpPr>
          <p:cNvPr id="14" name="Group 13"/>
          <p:cNvGrpSpPr/>
          <p:nvPr/>
        </p:nvGrpSpPr>
        <p:grpSpPr>
          <a:xfrm>
            <a:off x="6997718" y="3485800"/>
            <a:ext cx="4502513" cy="2784799"/>
            <a:chOff x="5248288" y="2714726"/>
            <a:chExt cx="3376885" cy="2088599"/>
          </a:xfrm>
        </p:grpSpPr>
        <p:sp>
          <p:nvSpPr>
            <p:cNvPr id="26" name="TextBox 25"/>
            <p:cNvSpPr txBox="1"/>
            <p:nvPr/>
          </p:nvSpPr>
          <p:spPr>
            <a:xfrm>
              <a:off x="5248288" y="2714726"/>
              <a:ext cx="3376885"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cs typeface="Calibri"/>
                  <a:sym typeface="Calibri"/>
                </a:rPr>
                <a:t>How do we ”learn” the parameters</a:t>
              </a:r>
            </a:p>
            <a:p>
              <a:pPr defTabSz="609585" latinLnBrk="1" hangingPunct="0"/>
              <a:r>
                <a:rPr lang="en-US" sz="2400" kern="0" dirty="0">
                  <a:solidFill>
                    <a:srgbClr val="000000"/>
                  </a:solidFill>
                  <a:latin typeface="Calibri"/>
                  <a:cs typeface="Calibri"/>
                  <a:sym typeface="Calibri"/>
                </a:rPr>
                <a:t>of this function?</a:t>
              </a:r>
              <a:endParaRPr lang="en-US" sz="2400" kern="0" dirty="0">
                <a:solidFill>
                  <a:srgbClr val="000000"/>
                </a:solidFill>
                <a:latin typeface="Calibri"/>
                <a:ea typeface="Calibri"/>
                <a:cs typeface="Calibri"/>
                <a:sym typeface="Calibri"/>
              </a:endParaRPr>
            </a:p>
          </p:txBody>
        </p:sp>
        <p:sp>
          <p:nvSpPr>
            <p:cNvPr id="29" name="TextBox 28"/>
            <p:cNvSpPr txBox="1"/>
            <p:nvPr/>
          </p:nvSpPr>
          <p:spPr>
            <a:xfrm>
              <a:off x="5409389" y="3266768"/>
              <a:ext cx="3143648"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kern="0" dirty="0">
                  <a:solidFill>
                    <a:srgbClr val="000000"/>
                  </a:solidFill>
                  <a:latin typeface="Calibri"/>
                  <a:ea typeface="Calibri"/>
                  <a:cs typeface="Calibri"/>
                  <a:sym typeface="Calibri"/>
                </a:rPr>
                <a:t>We choose ones that makes the </a:t>
              </a:r>
            </a:p>
            <a:p>
              <a:pPr defTabSz="609585" latinLnBrk="1" hangingPunct="0"/>
              <a:r>
                <a:rPr lang="en-US" sz="2400" kern="0" dirty="0">
                  <a:solidFill>
                    <a:srgbClr val="000000"/>
                  </a:solidFill>
                  <a:latin typeface="Calibri"/>
                  <a:cs typeface="Calibri"/>
                  <a:sym typeface="Calibri"/>
                </a:rPr>
                <a:t>following quantity small:</a:t>
              </a:r>
              <a:r>
                <a:rPr lang="en-US" sz="2400" kern="0" dirty="0">
                  <a:solidFill>
                    <a:srgbClr val="000000"/>
                  </a:solidFill>
                  <a:latin typeface="Calibri"/>
                  <a:ea typeface="Calibri"/>
                  <a:cs typeface="Calibri"/>
                  <a:sym typeface="Calibri"/>
                </a:rPr>
                <a:t> </a:t>
              </a:r>
            </a:p>
          </p:txBody>
        </p:sp>
        <mc:AlternateContent xmlns:mc="http://schemas.openxmlformats.org/markup-compatibility/2006">
          <mc:Choice xmlns:a14="http://schemas.microsoft.com/office/drawing/2010/main" Requires="a14">
            <p:sp>
              <p:nvSpPr>
                <p:cNvPr id="31" name="TextBox 30"/>
                <p:cNvSpPr txBox="1"/>
                <p:nvPr/>
              </p:nvSpPr>
              <p:spPr>
                <a:xfrm>
                  <a:off x="5982790" y="3963239"/>
                  <a:ext cx="1811325" cy="8400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nary>
                          <m:naryPr>
                            <m:chr m:val="∑"/>
                            <m:ctrlPr>
                              <a:rPr lang="en-US" sz="2667" i="1" kern="0">
                                <a:solidFill>
                                  <a:srgbClr val="000000"/>
                                </a:solidFill>
                                <a:latin typeface="Cambria Math" panose="02040503050406030204" pitchFamily="18" charset="0"/>
                                <a:sym typeface="Calibri"/>
                              </a:rPr>
                            </m:ctrlPr>
                          </m:naryPr>
                          <m:sub>
                            <m:r>
                              <m:rPr>
                                <m:brk m:alnAt="23"/>
                              </m:rPr>
                              <a:rPr lang="en-US" sz="2667" i="1" kern="0">
                                <a:solidFill>
                                  <a:srgbClr val="000000"/>
                                </a:solidFill>
                                <a:latin typeface="Cambria Math" charset="0"/>
                                <a:sym typeface="Calibri"/>
                              </a:rPr>
                              <m:t>𝑖</m:t>
                            </m:r>
                            <m:r>
                              <a:rPr lang="en-US" sz="2667" i="1" kern="0">
                                <a:solidFill>
                                  <a:srgbClr val="000000"/>
                                </a:solidFill>
                                <a:latin typeface="Cambria Math" charset="0"/>
                                <a:sym typeface="Calibri"/>
                              </a:rPr>
                              <m:t>=1</m:t>
                            </m:r>
                          </m:sub>
                          <m:sup>
                            <m:r>
                              <a:rPr lang="en-US" sz="2667" i="1" kern="0">
                                <a:solidFill>
                                  <a:srgbClr val="000000"/>
                                </a:solidFill>
                                <a:latin typeface="Cambria Math" charset="0"/>
                                <a:sym typeface="Calibri"/>
                              </a:rPr>
                              <m:t>𝑛</m:t>
                            </m:r>
                          </m:sup>
                          <m:e>
                            <m:r>
                              <a:rPr lang="en-US" sz="2667" i="1" kern="0">
                                <a:solidFill>
                                  <a:srgbClr val="000000"/>
                                </a:solidFill>
                                <a:latin typeface="Cambria Math" charset="0"/>
                                <a:sym typeface="Calibri"/>
                              </a:rPr>
                              <m:t>𝐶𝑜𝑠𝑡</m:t>
                            </m:r>
                            <m:r>
                              <a:rPr lang="en-US" sz="2667" i="1" kern="0">
                                <a:solidFill>
                                  <a:srgbClr val="000000"/>
                                </a:solidFill>
                                <a:latin typeface="Cambria Math" charset="0"/>
                                <a:sym typeface="Calibri"/>
                              </a:rPr>
                              <m:t>(</m:t>
                            </m:r>
                            <m:acc>
                              <m:accPr>
                                <m:chr m:val="̂"/>
                                <m:ctrlPr>
                                  <a:rPr lang="en-US" sz="2667" i="1" kern="0">
                                    <a:solidFill>
                                      <a:srgbClr val="000000"/>
                                    </a:solidFill>
                                    <a:latin typeface="Cambria Math" panose="02040503050406030204" pitchFamily="18" charset="0"/>
                                    <a:sym typeface="Calibri"/>
                                  </a:rPr>
                                </m:ctrlPr>
                              </m:accPr>
                              <m:e>
                                <m:sSub>
                                  <m:sSubPr>
                                    <m:ctrlPr>
                                      <a:rPr lang="en-US" sz="2667" i="1" kern="0">
                                        <a:solidFill>
                                          <a:srgbClr val="000000"/>
                                        </a:solidFill>
                                        <a:latin typeface="Cambria Math" panose="02040503050406030204" pitchFamily="18" charset="0"/>
                                        <a:sym typeface="Calibri"/>
                                      </a:rPr>
                                    </m:ctrlPr>
                                  </m:sSubPr>
                                  <m:e>
                                    <m:r>
                                      <a:rPr lang="en-US" sz="2667" i="1" kern="0">
                                        <a:solidFill>
                                          <a:srgbClr val="000000"/>
                                        </a:solidFill>
                                        <a:latin typeface="Cambria Math" charset="0"/>
                                        <a:sym typeface="Calibri"/>
                                      </a:rPr>
                                      <m:t>𝑦</m:t>
                                    </m:r>
                                  </m:e>
                                  <m:sub>
                                    <m:r>
                                      <a:rPr lang="en-US" sz="2667" i="1" kern="0">
                                        <a:solidFill>
                                          <a:srgbClr val="000000"/>
                                        </a:solidFill>
                                        <a:latin typeface="Cambria Math" charset="0"/>
                                        <a:sym typeface="Calibri"/>
                                      </a:rPr>
                                      <m:t>𝑖</m:t>
                                    </m:r>
                                  </m:sub>
                                </m:sSub>
                              </m:e>
                            </m:acc>
                            <m:r>
                              <a:rPr lang="en-US" sz="2667" i="1" kern="0">
                                <a:solidFill>
                                  <a:srgbClr val="000000"/>
                                </a:solidFill>
                                <a:latin typeface="Cambria Math" charset="0"/>
                                <a:sym typeface="Calibri"/>
                              </a:rPr>
                              <m:t>, </m:t>
                            </m:r>
                            <m:sSub>
                              <m:sSubPr>
                                <m:ctrlPr>
                                  <a:rPr lang="en-US" sz="2667" i="1" kern="0">
                                    <a:solidFill>
                                      <a:srgbClr val="000000"/>
                                    </a:solidFill>
                                    <a:latin typeface="Cambria Math" panose="02040503050406030204" pitchFamily="18" charset="0"/>
                                    <a:sym typeface="Calibri"/>
                                  </a:rPr>
                                </m:ctrlPr>
                              </m:sSubPr>
                              <m:e>
                                <m:r>
                                  <a:rPr lang="en-US" sz="2667" i="1" kern="0">
                                    <a:solidFill>
                                      <a:srgbClr val="000000"/>
                                    </a:solidFill>
                                    <a:latin typeface="Cambria Math" charset="0"/>
                                    <a:sym typeface="Calibri"/>
                                  </a:rPr>
                                  <m:t>𝑦</m:t>
                                </m:r>
                              </m:e>
                              <m:sub>
                                <m:r>
                                  <a:rPr lang="en-US" sz="2667" i="1" kern="0">
                                    <a:solidFill>
                                      <a:srgbClr val="000000"/>
                                    </a:solidFill>
                                    <a:latin typeface="Cambria Math" charset="0"/>
                                    <a:sym typeface="Calibri"/>
                                  </a:rPr>
                                  <m:t>𝑖</m:t>
                                </m:r>
                              </m:sub>
                            </m:sSub>
                            <m:r>
                              <a:rPr lang="en-US" sz="2667" i="1" kern="0">
                                <a:solidFill>
                                  <a:srgbClr val="000000"/>
                                </a:solidFill>
                                <a:latin typeface="Cambria Math" charset="0"/>
                                <a:sym typeface="Calibri"/>
                              </a:rPr>
                              <m:t>)</m:t>
                            </m:r>
                          </m:e>
                        </m:nary>
                      </m:oMath>
                    </m:oMathPara>
                  </a14:m>
                  <a:endParaRPr lang="en-US" sz="2667" kern="0" dirty="0">
                    <a:solidFill>
                      <a:srgbClr val="000000"/>
                    </a:solidFill>
                    <a:latin typeface="Calibri"/>
                    <a:cs typeface="Calibri"/>
                    <a:sym typeface="Calibri"/>
                  </a:endParaRPr>
                </a:p>
              </p:txBody>
            </p:sp>
          </mc:Choice>
          <mc:Fallback>
            <p:sp>
              <p:nvSpPr>
                <p:cNvPr id="31" name="TextBox 30"/>
                <p:cNvSpPr txBox="1">
                  <a:spLocks noRot="1" noChangeAspect="1" noMove="1" noResize="1" noEditPoints="1" noAdjustHandles="1" noChangeArrowheads="1" noChangeShapeType="1" noTextEdit="1"/>
                </p:cNvSpPr>
                <p:nvPr/>
              </p:nvSpPr>
              <p:spPr>
                <a:xfrm>
                  <a:off x="5982790" y="3963239"/>
                  <a:ext cx="1811325" cy="840086"/>
                </a:xfrm>
                <a:prstGeom prst="rect">
                  <a:avLst/>
                </a:prstGeom>
                <a:blipFill>
                  <a:blip r:embed="rId11"/>
                  <a:stretch>
                    <a:fillRect l="-49738" t="-123596" r="-1571" b="-186517"/>
                  </a:stretch>
                </a:blipFill>
                <a:ln w="12700" cap="flat">
                  <a:noFill/>
                  <a:miter lim="400000"/>
                </a:ln>
                <a:effectLst/>
              </p:spPr>
              <p:txBody>
                <a:bodyPr/>
                <a:lstStyle/>
                <a:p>
                  <a:r>
                    <a:rPr lang="en-US">
                      <a:noFill/>
                    </a:rPr>
                    <a:t> </a:t>
                  </a:r>
                </a:p>
              </p:txBody>
            </p:sp>
          </mc:Fallback>
        </mc:AlternateContent>
      </p:grpSp>
      <p:grpSp>
        <p:nvGrpSpPr>
          <p:cNvPr id="15" name="Group 14"/>
          <p:cNvGrpSpPr/>
          <p:nvPr/>
        </p:nvGrpSpPr>
        <p:grpSpPr>
          <a:xfrm>
            <a:off x="1762825" y="1335621"/>
            <a:ext cx="3485585" cy="861772"/>
            <a:chOff x="1322119" y="1001715"/>
            <a:chExt cx="2614189" cy="646329"/>
          </a:xfrm>
        </p:grpSpPr>
        <p:sp>
          <p:nvSpPr>
            <p:cNvPr id="5" name="TextBox 4"/>
            <p:cNvSpPr txBox="1"/>
            <p:nvPr/>
          </p:nvSpPr>
          <p:spPr>
            <a:xfrm>
              <a:off x="1322119" y="1210206"/>
              <a:ext cx="480659" cy="2769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ea typeface="Calibri"/>
                  <a:cs typeface="Calibri"/>
                  <a:sym typeface="Calibri"/>
                </a:rPr>
                <a:t>inputs</a:t>
              </a:r>
            </a:p>
          </p:txBody>
        </p:sp>
        <p:sp>
          <p:nvSpPr>
            <p:cNvPr id="32" name="TextBox 31"/>
            <p:cNvSpPr txBox="1"/>
            <p:nvPr/>
          </p:nvSpPr>
          <p:spPr>
            <a:xfrm>
              <a:off x="3040872" y="1001715"/>
              <a:ext cx="89543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600" kern="0" dirty="0">
                  <a:solidFill>
                    <a:srgbClr val="7030A0"/>
                  </a:solidFill>
                  <a:latin typeface="Calibri"/>
                  <a:cs typeface="Calibri"/>
                  <a:sym typeface="Calibri"/>
                </a:rPr>
                <a:t>targets /</a:t>
              </a:r>
            </a:p>
            <a:p>
              <a:pPr defTabSz="609585" latinLnBrk="1" hangingPunct="0"/>
              <a:r>
                <a:rPr lang="en-US" sz="1600" kern="0" dirty="0">
                  <a:solidFill>
                    <a:srgbClr val="7030A0"/>
                  </a:solidFill>
                  <a:latin typeface="Calibri"/>
                  <a:cs typeface="Calibri"/>
                  <a:sym typeface="Calibri"/>
                </a:rPr>
                <a:t>labels /</a:t>
              </a:r>
            </a:p>
            <a:p>
              <a:pPr defTabSz="609585" latinLnBrk="1" hangingPunct="0"/>
              <a:r>
                <a:rPr lang="en-US" sz="1600" kern="0" dirty="0">
                  <a:solidFill>
                    <a:srgbClr val="7030A0"/>
                  </a:solidFill>
                  <a:latin typeface="Calibri"/>
                  <a:cs typeface="Calibri"/>
                  <a:sym typeface="Calibri"/>
                </a:rPr>
                <a:t>ground truth</a:t>
              </a:r>
            </a:p>
          </p:txBody>
        </p:sp>
      </p:grpSp>
      <p:grpSp>
        <p:nvGrpSpPr>
          <p:cNvPr id="13" name="Group 12"/>
          <p:cNvGrpSpPr/>
          <p:nvPr/>
        </p:nvGrpSpPr>
        <p:grpSpPr>
          <a:xfrm>
            <a:off x="5342016" y="1613606"/>
            <a:ext cx="1119217" cy="4324799"/>
            <a:chOff x="4006511" y="1210204"/>
            <a:chExt cx="839413" cy="3243599"/>
          </a:xfrm>
        </p:grpSpPr>
        <p:grpSp>
          <p:nvGrpSpPr>
            <p:cNvPr id="41" name="Group 40"/>
            <p:cNvGrpSpPr/>
            <p:nvPr/>
          </p:nvGrpSpPr>
          <p:grpSpPr>
            <a:xfrm>
              <a:off x="4015971" y="1571799"/>
              <a:ext cx="712729" cy="2882004"/>
              <a:chOff x="3075302" y="1571799"/>
              <a:chExt cx="712729" cy="2882004"/>
            </a:xfrm>
          </p:grpSpPr>
          <p:sp>
            <p:nvSpPr>
              <p:cNvPr id="42" name="TextBox 41"/>
              <p:cNvSpPr txBox="1"/>
              <p:nvPr/>
            </p:nvSpPr>
            <p:spPr>
              <a:xfrm>
                <a:off x="3601601" y="1571799"/>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cs typeface="Calibri"/>
                    <a:sym typeface="Calibri"/>
                  </a:rPr>
                  <a:t>1</a:t>
                </a:r>
              </a:p>
            </p:txBody>
          </p:sp>
          <p:sp>
            <p:nvSpPr>
              <p:cNvPr id="44" name="TextBox 43"/>
              <p:cNvSpPr txBox="1"/>
              <p:nvPr/>
            </p:nvSpPr>
            <p:spPr>
              <a:xfrm>
                <a:off x="3601601" y="2572367"/>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cs typeface="Calibri"/>
                    <a:sym typeface="Calibri"/>
                  </a:rPr>
                  <a:t>2</a:t>
                </a:r>
              </a:p>
            </p:txBody>
          </p:sp>
          <p:sp>
            <p:nvSpPr>
              <p:cNvPr id="45" name="TextBox 44"/>
              <p:cNvSpPr txBox="1"/>
              <p:nvPr/>
            </p:nvSpPr>
            <p:spPr>
              <a:xfrm>
                <a:off x="3601601" y="2081323"/>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C00000"/>
                    </a:solidFill>
                    <a:latin typeface="Calibri"/>
                    <a:ea typeface="Calibri"/>
                    <a:cs typeface="Calibri"/>
                    <a:sym typeface="Calibri"/>
                  </a:rPr>
                  <a:t>2</a:t>
                </a:r>
              </a:p>
            </p:txBody>
          </p:sp>
          <p:sp>
            <p:nvSpPr>
              <p:cNvPr id="46" name="TextBox 45"/>
              <p:cNvSpPr txBox="1"/>
              <p:nvPr/>
            </p:nvSpPr>
            <p:spPr>
              <a:xfrm>
                <a:off x="3604328" y="4145980"/>
                <a:ext cx="183703" cy="3078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1867" kern="0" dirty="0">
                    <a:solidFill>
                      <a:srgbClr val="7030A0"/>
                    </a:solidFill>
                    <a:latin typeface="Calibri"/>
                    <a:cs typeface="Calibri"/>
                    <a:sym typeface="Calibri"/>
                  </a:rPr>
                  <a:t>1</a:t>
                </a:r>
              </a:p>
            </p:txBody>
          </p:sp>
          <mc:AlternateContent xmlns:mc="http://schemas.openxmlformats.org/markup-compatibility/2006">
            <mc:Choice xmlns:a14="http://schemas.microsoft.com/office/drawing/2010/main" Requires="a14">
              <p:sp>
                <p:nvSpPr>
                  <p:cNvPr id="47" name="TextBox 46"/>
                  <p:cNvSpPr txBox="1"/>
                  <p:nvPr/>
                </p:nvSpPr>
                <p:spPr>
                  <a:xfrm>
                    <a:off x="3078029" y="4165539"/>
                    <a:ext cx="46123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𝑛</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47" name="TextBox 46"/>
                  <p:cNvSpPr txBox="1">
                    <a:spLocks noRot="1" noChangeAspect="1" noMove="1" noResize="1" noEditPoints="1" noAdjustHandles="1" noChangeArrowheads="1" noChangeShapeType="1" noTextEdit="1"/>
                  </p:cNvSpPr>
                  <p:nvPr/>
                </p:nvSpPr>
                <p:spPr>
                  <a:xfrm>
                    <a:off x="3078029" y="4165539"/>
                    <a:ext cx="461233" cy="246173"/>
                  </a:xfrm>
                  <a:prstGeom prst="rect">
                    <a:avLst/>
                  </a:prstGeom>
                  <a:blipFill>
                    <a:blip r:embed="rId12"/>
                    <a:stretch>
                      <a:fillRect l="-10000" t="-18519" r="-4000" b="-22222"/>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p:cNvSpPr txBox="1"/>
                  <p:nvPr/>
                </p:nvSpPr>
                <p:spPr>
                  <a:xfrm>
                    <a:off x="3082429" y="260448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3</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48" name="TextBox 47"/>
                  <p:cNvSpPr txBox="1">
                    <a:spLocks noRot="1" noChangeAspect="1" noMove="1" noResize="1" noEditPoints="1" noAdjustHandles="1" noChangeArrowheads="1" noChangeShapeType="1" noTextEdit="1"/>
                  </p:cNvSpPr>
                  <p:nvPr/>
                </p:nvSpPr>
                <p:spPr>
                  <a:xfrm>
                    <a:off x="3082429" y="2604480"/>
                    <a:ext cx="459693" cy="246173"/>
                  </a:xfrm>
                  <a:prstGeom prst="rect">
                    <a:avLst/>
                  </a:prstGeom>
                  <a:blipFill>
                    <a:blip r:embed="rId13"/>
                    <a:stretch>
                      <a:fillRect l="-10204" t="-18519" r="-4082"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3079216" y="2102860"/>
                    <a:ext cx="459693"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sym typeface="Calibri"/>
                                    </a:rPr>
                                  </m:ctrlPr>
                                </m:accPr>
                                <m:e>
                                  <m:r>
                                    <a:rPr lang="en-US" sz="2133" i="1" kern="0">
                                      <a:solidFill>
                                        <a:srgbClr val="000000"/>
                                      </a:solidFill>
                                      <a:latin typeface="Cambria Math" charset="0"/>
                                      <a:sym typeface="Calibri"/>
                                    </a:rPr>
                                    <m:t>𝑦</m:t>
                                  </m:r>
                                </m:e>
                              </m:acc>
                            </m:e>
                            <m:sub>
                              <m:r>
                                <a:rPr lang="en-US" sz="2133" i="1" kern="0">
                                  <a:solidFill>
                                    <a:srgbClr val="000000"/>
                                  </a:solidFill>
                                  <a:latin typeface="Cambria Math" charset="0"/>
                                  <a:ea typeface="Calibri"/>
                                  <a:cs typeface="Calibri"/>
                                  <a:sym typeface="Calibri"/>
                                </a:rPr>
                                <m:t>2</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49" name="TextBox 48"/>
                  <p:cNvSpPr txBox="1">
                    <a:spLocks noRot="1" noChangeAspect="1" noMove="1" noResize="1" noEditPoints="1" noAdjustHandles="1" noChangeArrowheads="1" noChangeShapeType="1" noTextEdit="1"/>
                  </p:cNvSpPr>
                  <p:nvPr/>
                </p:nvSpPr>
                <p:spPr>
                  <a:xfrm>
                    <a:off x="3079216" y="2102860"/>
                    <a:ext cx="459693" cy="246173"/>
                  </a:xfrm>
                  <a:prstGeom prst="rect">
                    <a:avLst/>
                  </a:prstGeom>
                  <a:blipFill>
                    <a:blip r:embed="rId14"/>
                    <a:stretch>
                      <a:fillRect l="-8000" t="-18519" r="-4000" b="-25926"/>
                    </a:stretch>
                  </a:blipFill>
                  <a:ln w="12700" cap="flat">
                    <a:noFill/>
                    <a:miter lim="4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TextBox 49"/>
                  <p:cNvSpPr txBox="1"/>
                  <p:nvPr/>
                </p:nvSpPr>
                <p:spPr>
                  <a:xfrm>
                    <a:off x="3075302" y="1601240"/>
                    <a:ext cx="454932" cy="2461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defTabSz="609585" latinLnBrk="1" hangingPunct="0"/>
                    <a14:m>
                      <m:oMathPara xmlns:m="http://schemas.openxmlformats.org/officeDocument/2006/math">
                        <m:oMathParaPr>
                          <m:jc m:val="centerGroup"/>
                        </m:oMathParaPr>
                        <m:oMath xmlns:m="http://schemas.openxmlformats.org/officeDocument/2006/math">
                          <m:sSub>
                            <m:sSubPr>
                              <m:ctrlPr>
                                <a:rPr lang="en-US" sz="2133" i="1" kern="0">
                                  <a:solidFill>
                                    <a:srgbClr val="000000"/>
                                  </a:solidFill>
                                  <a:latin typeface="Cambria Math" panose="02040503050406030204" pitchFamily="18" charset="0"/>
                                  <a:ea typeface="Calibri"/>
                                  <a:cs typeface="Calibri"/>
                                  <a:sym typeface="Calibri"/>
                                </a:rPr>
                              </m:ctrlPr>
                            </m:sSubPr>
                            <m:e>
                              <m:acc>
                                <m:accPr>
                                  <m:chr m:val="̂"/>
                                  <m:ctrlPr>
                                    <a:rPr lang="en-US" sz="2133" i="1" kern="0">
                                      <a:solidFill>
                                        <a:srgbClr val="000000"/>
                                      </a:solidFill>
                                      <a:latin typeface="Cambria Math" panose="02040503050406030204" pitchFamily="18" charset="0"/>
                                      <a:ea typeface="Calibri"/>
                                      <a:cs typeface="Calibri"/>
                                      <a:sym typeface="Calibri"/>
                                    </a:rPr>
                                  </m:ctrlPr>
                                </m:accPr>
                                <m:e>
                                  <m:r>
                                    <a:rPr lang="en-US" sz="2133" i="1" kern="0">
                                      <a:solidFill>
                                        <a:srgbClr val="000000"/>
                                      </a:solidFill>
                                      <a:latin typeface="Cambria Math" charset="0"/>
                                      <a:ea typeface="Calibri"/>
                                      <a:cs typeface="Calibri"/>
                                      <a:sym typeface="Calibri"/>
                                    </a:rPr>
                                    <m:t>𝑦</m:t>
                                  </m:r>
                                </m:e>
                              </m:acc>
                            </m:e>
                            <m:sub>
                              <m:r>
                                <a:rPr lang="en-US" sz="2133" i="1" kern="0">
                                  <a:solidFill>
                                    <a:srgbClr val="000000"/>
                                  </a:solidFill>
                                  <a:latin typeface="Cambria Math" charset="0"/>
                                  <a:ea typeface="Calibri"/>
                                  <a:cs typeface="Calibri"/>
                                  <a:sym typeface="Calibri"/>
                                </a:rPr>
                                <m:t>1</m:t>
                              </m:r>
                            </m:sub>
                          </m:sSub>
                          <m:r>
                            <a:rPr lang="en-US" sz="2133" i="1" kern="0">
                              <a:solidFill>
                                <a:srgbClr val="000000"/>
                              </a:solidFill>
                              <a:latin typeface="Cambria Math" charset="0"/>
                              <a:ea typeface="Calibri"/>
                              <a:cs typeface="Calibri"/>
                              <a:sym typeface="Calibri"/>
                            </a:rPr>
                            <m:t>=</m:t>
                          </m:r>
                        </m:oMath>
                      </m:oMathPara>
                    </a14:m>
                    <a:endParaRPr lang="en-US" sz="2133" kern="0" dirty="0">
                      <a:solidFill>
                        <a:srgbClr val="000000"/>
                      </a:solidFill>
                      <a:latin typeface="Calibri"/>
                      <a:ea typeface="Calibri"/>
                      <a:cs typeface="Calibri"/>
                      <a:sym typeface="Calibri"/>
                    </a:endParaRPr>
                  </a:p>
                </p:txBody>
              </p:sp>
            </mc:Choice>
            <mc:Fallback>
              <p:sp>
                <p:nvSpPr>
                  <p:cNvPr id="50" name="TextBox 49"/>
                  <p:cNvSpPr txBox="1">
                    <a:spLocks noRot="1" noChangeAspect="1" noMove="1" noResize="1" noEditPoints="1" noAdjustHandles="1" noChangeArrowheads="1" noChangeShapeType="1" noTextEdit="1"/>
                  </p:cNvSpPr>
                  <p:nvPr/>
                </p:nvSpPr>
                <p:spPr>
                  <a:xfrm>
                    <a:off x="3075302" y="1601240"/>
                    <a:ext cx="454932" cy="246173"/>
                  </a:xfrm>
                  <a:prstGeom prst="rect">
                    <a:avLst/>
                  </a:prstGeom>
                  <a:blipFill>
                    <a:blip r:embed="rId15"/>
                    <a:stretch>
                      <a:fillRect l="-10204" t="-23077" r="-4082" b="-26923"/>
                    </a:stretch>
                  </a:blipFill>
                  <a:ln w="12700" cap="flat">
                    <a:noFill/>
                    <a:miter lim="400000"/>
                  </a:ln>
                  <a:effectLst/>
                </p:spPr>
                <p:txBody>
                  <a:bodyPr/>
                  <a:lstStyle/>
                  <a:p>
                    <a:r>
                      <a:rPr lang="en-US">
                        <a:noFill/>
                      </a:rPr>
                      <a:t> </a:t>
                    </a:r>
                  </a:p>
                </p:txBody>
              </p:sp>
            </mc:Fallback>
          </mc:AlternateContent>
        </p:grpSp>
        <p:sp>
          <p:nvSpPr>
            <p:cNvPr id="11" name="Rectangle 10"/>
            <p:cNvSpPr/>
            <p:nvPr/>
          </p:nvSpPr>
          <p:spPr>
            <a:xfrm>
              <a:off x="4006511" y="1210204"/>
              <a:ext cx="839413" cy="253915"/>
            </a:xfrm>
            <a:prstGeom prst="rect">
              <a:avLst/>
            </a:prstGeom>
          </p:spPr>
          <p:txBody>
            <a:bodyPr wrap="none">
              <a:spAutoFit/>
            </a:bodyPr>
            <a:lstStyle/>
            <a:p>
              <a:pPr defTabSz="609585"/>
              <a:r>
                <a:rPr lang="en-US" sz="1600" kern="0">
                  <a:solidFill>
                    <a:srgbClr val="7030A0"/>
                  </a:solidFill>
                  <a:latin typeface="Calibri"/>
                  <a:cs typeface="Calibri"/>
                  <a:sym typeface="Calibri"/>
                </a:rPr>
                <a:t>predictions</a:t>
              </a:r>
              <a:endParaRPr lang="en-US" sz="1600" kern="0">
                <a:solidFill>
                  <a:sysClr val="windowText" lastClr="000000"/>
                </a:solidFill>
                <a:latin typeface="Calibri"/>
                <a:cs typeface="Calibri"/>
                <a:sym typeface="Calibri"/>
              </a:endParaRPr>
            </a:p>
          </p:txBody>
        </p:sp>
      </p:grpSp>
    </p:spTree>
    <p:extLst>
      <p:ext uri="{BB962C8B-B14F-4D97-AF65-F5344CB8AC3E}">
        <p14:creationId xmlns:p14="http://schemas.microsoft.com/office/powerpoint/2010/main" val="13310508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C931-C826-E247-9799-2E2E62E85643}"/>
              </a:ext>
            </a:extLst>
          </p:cNvPr>
          <p:cNvSpPr>
            <a:spLocks noGrp="1"/>
          </p:cNvSpPr>
          <p:nvPr>
            <p:ph type="title"/>
          </p:nvPr>
        </p:nvSpPr>
        <p:spPr/>
        <p:txBody>
          <a:bodyPr/>
          <a:lstStyle/>
          <a:p>
            <a:r>
              <a:rPr lang="en-US"/>
              <a:t>Stochastic Gradient Descent</a:t>
            </a:r>
          </a:p>
        </p:txBody>
      </p:sp>
      <p:sp>
        <p:nvSpPr>
          <p:cNvPr id="3" name="Content Placeholder 2">
            <a:extLst>
              <a:ext uri="{FF2B5EF4-FFF2-40B4-BE49-F238E27FC236}">
                <a16:creationId xmlns:a16="http://schemas.microsoft.com/office/drawing/2014/main" id="{DE23E528-4E31-F345-AC82-A32467B1B6DF}"/>
              </a:ext>
            </a:extLst>
          </p:cNvPr>
          <p:cNvSpPr>
            <a:spLocks noGrp="1"/>
          </p:cNvSpPr>
          <p:nvPr>
            <p:ph idx="1"/>
          </p:nvPr>
        </p:nvSpPr>
        <p:spPr/>
        <p:txBody>
          <a:bodyPr/>
          <a:lstStyle/>
          <a:p>
            <a:r>
              <a:rPr lang="en-US"/>
              <a:t>How to choose the right batch size B?</a:t>
            </a:r>
          </a:p>
          <a:p>
            <a:r>
              <a:rPr lang="en-US"/>
              <a:t>How to choose the right learning rate lambda?</a:t>
            </a:r>
          </a:p>
          <a:p>
            <a:r>
              <a:rPr lang="en-US"/>
              <a:t>How to choose the right loss function, e.g. is least squares good enough?</a:t>
            </a:r>
          </a:p>
          <a:p>
            <a:r>
              <a:rPr lang="en-US"/>
              <a:t>How to choose the right function/classifier, e.g. linear, quadratic, neural network with 1 layer, 2 layers, etc?</a:t>
            </a:r>
          </a:p>
        </p:txBody>
      </p:sp>
    </p:spTree>
    <p:extLst>
      <p:ext uri="{BB962C8B-B14F-4D97-AF65-F5344CB8AC3E}">
        <p14:creationId xmlns:p14="http://schemas.microsoft.com/office/powerpoint/2010/main" val="3990672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Linear Regression</a:t>
            </a:r>
          </a:p>
        </p:txBody>
      </p:sp>
      <p:sp>
        <p:nvSpPr>
          <p:cNvPr id="21" name="TextBox 20"/>
          <p:cNvSpPr txBox="1"/>
          <p:nvPr/>
        </p:nvSpPr>
        <p:spPr>
          <a:xfrm>
            <a:off x="3889825" y="1173363"/>
            <a:ext cx="4129783" cy="4924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609585" latinLnBrk="1" hangingPunct="0"/>
            <a:r>
              <a:rPr lang="en-US" sz="2400" dirty="0">
                <a:solidFill>
                  <a:srgbClr val="000000"/>
                </a:solidFill>
              </a:rPr>
              <a:t>Example</a:t>
            </a:r>
            <a:r>
              <a:rPr lang="en-US" sz="2400">
                <a:solidFill>
                  <a:srgbClr val="000000"/>
                </a:solidFill>
              </a:rPr>
              <a:t>: Hollywood movie data</a:t>
            </a:r>
            <a:endParaRPr lang="en-US" sz="2400" dirty="0">
              <a:solidFill>
                <a:srgbClr val="000000"/>
              </a:solidFill>
              <a:latin typeface="Calibri"/>
              <a:ea typeface="Calibri"/>
              <a:cs typeface="Calibri"/>
              <a:sym typeface="Calibri"/>
            </a:endParaRPr>
          </a:p>
        </p:txBody>
      </p:sp>
      <p:sp>
        <p:nvSpPr>
          <p:cNvPr id="22" name="TextBox 21"/>
          <p:cNvSpPr txBox="1"/>
          <p:nvPr/>
        </p:nvSpPr>
        <p:spPr>
          <a:xfrm>
            <a:off x="2307988" y="2389448"/>
            <a:ext cx="1064777"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production</a:t>
            </a:r>
          </a:p>
          <a:p>
            <a:pPr algn="ctr" defTabSz="609585" latinLnBrk="1" hangingPunct="0"/>
            <a:r>
              <a:rPr lang="en-US" sz="1600" b="1" dirty="0">
                <a:solidFill>
                  <a:srgbClr val="000000"/>
                </a:solidFill>
                <a:sym typeface="Calibri"/>
              </a:rPr>
              <a:t>costs</a:t>
            </a:r>
          </a:p>
        </p:txBody>
      </p:sp>
      <p:sp>
        <p:nvSpPr>
          <p:cNvPr id="23" name="TextBox 22"/>
          <p:cNvSpPr txBox="1"/>
          <p:nvPr/>
        </p:nvSpPr>
        <p:spPr>
          <a:xfrm>
            <a:off x="3587461" y="2389446"/>
            <a:ext cx="1185001"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promotional</a:t>
            </a:r>
            <a:br>
              <a:rPr lang="en-US" sz="1600" b="1" dirty="0">
                <a:solidFill>
                  <a:srgbClr val="000000"/>
                </a:solidFill>
              </a:rPr>
            </a:br>
            <a:r>
              <a:rPr lang="en-US" sz="1600" b="1" dirty="0">
                <a:solidFill>
                  <a:srgbClr val="000000"/>
                </a:solidFill>
              </a:rPr>
              <a:t>costs</a:t>
            </a:r>
            <a:endParaRPr lang="en-US" sz="1600" b="1" dirty="0">
              <a:solidFill>
                <a:srgbClr val="000000"/>
              </a:solidFill>
              <a:sym typeface="Calibri"/>
            </a:endParaRPr>
          </a:p>
        </p:txBody>
      </p:sp>
      <p:sp>
        <p:nvSpPr>
          <p:cNvPr id="24" name="TextBox 23"/>
          <p:cNvSpPr txBox="1"/>
          <p:nvPr/>
        </p:nvSpPr>
        <p:spPr>
          <a:xfrm>
            <a:off x="4985659" y="2389446"/>
            <a:ext cx="980138"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genre of</a:t>
            </a:r>
          </a:p>
          <a:p>
            <a:pPr algn="ctr" defTabSz="609585" latinLnBrk="1" hangingPunct="0"/>
            <a:r>
              <a:rPr lang="en-US" sz="1600" b="1" dirty="0">
                <a:solidFill>
                  <a:srgbClr val="000000"/>
                </a:solidFill>
                <a:sym typeface="Calibri"/>
              </a:rPr>
              <a:t>the movie</a:t>
            </a:r>
          </a:p>
        </p:txBody>
      </p:sp>
      <p:sp>
        <p:nvSpPr>
          <p:cNvPr id="25" name="TextBox 24"/>
          <p:cNvSpPr txBox="1"/>
          <p:nvPr/>
        </p:nvSpPr>
        <p:spPr>
          <a:xfrm>
            <a:off x="6177127" y="2389446"/>
            <a:ext cx="962184"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box office</a:t>
            </a:r>
            <a:br>
              <a:rPr lang="en-US" sz="1600" b="1" dirty="0">
                <a:solidFill>
                  <a:srgbClr val="000000"/>
                </a:solidFill>
              </a:rPr>
            </a:br>
            <a:r>
              <a:rPr lang="en-US" sz="1600" b="1" dirty="0">
                <a:solidFill>
                  <a:srgbClr val="000000"/>
                </a:solidFill>
              </a:rPr>
              <a:t>first week</a:t>
            </a:r>
            <a:endParaRPr lang="en-US" sz="1600" b="1" dirty="0">
              <a:solidFill>
                <a:srgbClr val="000000"/>
              </a:solidFill>
              <a:sym typeface="Calibri"/>
            </a:endParaRPr>
          </a:p>
        </p:txBody>
      </p:sp>
      <p:sp>
        <p:nvSpPr>
          <p:cNvPr id="26" name="TextBox 25"/>
          <p:cNvSpPr txBox="1"/>
          <p:nvPr/>
        </p:nvSpPr>
        <p:spPr>
          <a:xfrm>
            <a:off x="8568982" y="2387564"/>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USA</a:t>
            </a:r>
            <a:endParaRPr lang="en-US" sz="1600" b="1" dirty="0">
              <a:solidFill>
                <a:srgbClr val="000000"/>
              </a:solidFill>
              <a:sym typeface="Calibri"/>
            </a:endParaRPr>
          </a:p>
        </p:txBody>
      </p:sp>
      <p:sp>
        <p:nvSpPr>
          <p:cNvPr id="27" name="TextBox 26"/>
          <p:cNvSpPr txBox="1"/>
          <p:nvPr/>
        </p:nvSpPr>
        <p:spPr>
          <a:xfrm>
            <a:off x="10050704" y="2420717"/>
            <a:ext cx="126322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revenue</a:t>
            </a:r>
            <a:br>
              <a:rPr lang="en-US" sz="1600" b="1" dirty="0">
                <a:solidFill>
                  <a:srgbClr val="000000"/>
                </a:solidFill>
              </a:rPr>
            </a:br>
            <a:r>
              <a:rPr lang="en-US" sz="1600" b="1" dirty="0">
                <a:solidFill>
                  <a:srgbClr val="000000"/>
                </a:solidFill>
              </a:rPr>
              <a:t>international</a:t>
            </a:r>
            <a:endParaRPr lang="en-US" sz="1600" b="1" dirty="0">
              <a:solidFill>
                <a:srgbClr val="000000"/>
              </a:solidFill>
              <a:sym typeface="Calibri"/>
            </a:endParaRPr>
          </a:p>
        </p:txBody>
      </p:sp>
      <p:sp>
        <p:nvSpPr>
          <p:cNvPr id="29" name="TextBox 28"/>
          <p:cNvSpPr txBox="1"/>
          <p:nvPr/>
        </p:nvSpPr>
        <p:spPr>
          <a:xfrm>
            <a:off x="7353674" y="2383817"/>
            <a:ext cx="997579" cy="61555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algn="ctr" defTabSz="609585" latinLnBrk="1" hangingPunct="0"/>
            <a:r>
              <a:rPr lang="en-US" sz="1600" b="1" dirty="0">
                <a:solidFill>
                  <a:srgbClr val="000000"/>
                </a:solidFill>
              </a:rPr>
              <a:t>total book</a:t>
            </a:r>
          </a:p>
          <a:p>
            <a:pPr algn="ctr" defTabSz="609585" latinLnBrk="1" hangingPunct="0"/>
            <a:r>
              <a:rPr lang="en-US" sz="1600" b="1" dirty="0">
                <a:solidFill>
                  <a:srgbClr val="000000"/>
                </a:solidFill>
                <a:sym typeface="Calibri"/>
              </a:rPr>
              <a:t>sales</a:t>
            </a:r>
          </a:p>
        </p:txBody>
      </p:sp>
      <mc:AlternateContent xmlns:mc="http://schemas.openxmlformats.org/markup-compatibility/2006" xmlns:a14="http://schemas.microsoft.com/office/drawing/2010/main">
        <mc:Choice Requires="a14">
          <p:sp>
            <p:nvSpPr>
              <p:cNvPr id="4" name="Rectangle 3"/>
              <p:cNvSpPr/>
              <p:nvPr/>
            </p:nvSpPr>
            <p:spPr>
              <a:xfrm>
                <a:off x="3681919" y="303626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4" name="Rectangle 3"/>
              <p:cNvSpPr>
                <a:spLocks noRot="1" noChangeAspect="1" noMove="1" noResize="1" noEditPoints="1" noAdjustHandles="1" noChangeArrowheads="1" noChangeShapeType="1" noTextEdit="1"/>
              </p:cNvSpPr>
              <p:nvPr/>
            </p:nvSpPr>
            <p:spPr>
              <a:xfrm>
                <a:off x="3681919" y="3036267"/>
                <a:ext cx="762453" cy="553998"/>
              </a:xfrm>
              <a:prstGeom prst="rect">
                <a:avLst/>
              </a:prstGeom>
              <a:blipFill>
                <a:blip r:embed="rId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4929" y="3036267"/>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4" name="Rectangle 13"/>
              <p:cNvSpPr>
                <a:spLocks noRot="1" noChangeAspect="1" noMove="1" noResize="1" noEditPoints="1" noAdjustHandles="1" noChangeArrowheads="1" noChangeShapeType="1" noTextEdit="1"/>
              </p:cNvSpPr>
              <p:nvPr/>
            </p:nvSpPr>
            <p:spPr>
              <a:xfrm>
                <a:off x="2374929" y="3036267"/>
                <a:ext cx="762453" cy="553613"/>
              </a:xfrm>
              <a:prstGeom prst="rect">
                <a:avLst/>
              </a:prstGeom>
              <a:blipFill>
                <a:blip r:embed="rId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988910" y="303626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(1)</m:t>
                          </m:r>
                        </m:sup>
                      </m:sSubSup>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4988910" y="3036267"/>
                <a:ext cx="762453" cy="555858"/>
              </a:xfrm>
              <a:prstGeom prst="rect">
                <a:avLst/>
              </a:prstGeom>
              <a:blipFill>
                <a:blip r:embed="rId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295901" y="3036267"/>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(1)</m:t>
                          </m:r>
                        </m:sup>
                      </m:sSubSup>
                    </m:oMath>
                  </m:oMathPara>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6295901" y="3036267"/>
                <a:ext cx="762453" cy="553228"/>
              </a:xfrm>
              <a:prstGeom prst="rect">
                <a:avLst/>
              </a:prstGeom>
              <a:blipFill>
                <a:blip r:embed="rId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602891" y="303626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(1)</m:t>
                          </m:r>
                        </m:sup>
                      </m:sSubSup>
                    </m:oMath>
                  </m:oMathPara>
                </a14:m>
                <a:endParaRPr lang="en-US" sz="2400" dirty="0"/>
              </a:p>
            </p:txBody>
          </p:sp>
        </mc:Choice>
        <mc:Fallback xmlns="">
          <p:sp>
            <p:nvSpPr>
              <p:cNvPr id="17" name="Rectangle 16"/>
              <p:cNvSpPr>
                <a:spLocks noRot="1" noChangeAspect="1" noMove="1" noResize="1" noEditPoints="1" noAdjustHandles="1" noChangeArrowheads="1" noChangeShapeType="1" noTextEdit="1"/>
              </p:cNvSpPr>
              <p:nvPr/>
            </p:nvSpPr>
            <p:spPr>
              <a:xfrm>
                <a:off x="7602891" y="3036267"/>
                <a:ext cx="762453" cy="558936"/>
              </a:xfrm>
              <a:prstGeom prst="rect">
                <a:avLst/>
              </a:prstGeom>
              <a:blipFill>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909881" y="3036267"/>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(1)</m:t>
                          </m:r>
                        </m:sup>
                      </m:sSubSup>
                    </m:oMath>
                  </m:oMathPara>
                </a14:m>
                <a:endParaRPr lang="en-US" sz="2400" dirty="0"/>
              </a:p>
            </p:txBody>
          </p:sp>
        </mc:Choice>
        <mc:Fallback xmlns="">
          <p:sp>
            <p:nvSpPr>
              <p:cNvPr id="18" name="Rectangle 17"/>
              <p:cNvSpPr>
                <a:spLocks noRot="1" noChangeAspect="1" noMove="1" noResize="1" noEditPoints="1" noAdjustHandles="1" noChangeArrowheads="1" noChangeShapeType="1" noTextEdit="1"/>
              </p:cNvSpPr>
              <p:nvPr/>
            </p:nvSpPr>
            <p:spPr>
              <a:xfrm>
                <a:off x="8909881" y="3036267"/>
                <a:ext cx="768672" cy="553613"/>
              </a:xfrm>
              <a:prstGeom prst="rect">
                <a:avLst/>
              </a:prstGeom>
              <a:blipFill>
                <a:blip r:embed="rId7"/>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0216869" y="303626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(1)</m:t>
                          </m:r>
                        </m:sup>
                      </m:sSubSup>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10216869" y="3036267"/>
                <a:ext cx="768672" cy="553998"/>
              </a:xfrm>
              <a:prstGeom prst="rect">
                <a:avLst/>
              </a:prstGeom>
              <a:blipFill>
                <a:blip r:embed="rId8"/>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81919" y="3656517"/>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20" name="Rectangle 19"/>
              <p:cNvSpPr>
                <a:spLocks noRot="1" noChangeAspect="1" noMove="1" noResize="1" noEditPoints="1" noAdjustHandles="1" noChangeArrowheads="1" noChangeShapeType="1" noTextEdit="1"/>
              </p:cNvSpPr>
              <p:nvPr/>
            </p:nvSpPr>
            <p:spPr>
              <a:xfrm>
                <a:off x="3681919" y="3656517"/>
                <a:ext cx="762453" cy="553998"/>
              </a:xfrm>
              <a:prstGeom prst="rect">
                <a:avLst/>
              </a:prstGeom>
              <a:blipFill>
                <a:blip r:embed="rId9"/>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374929" y="3656518"/>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374929" y="3656518"/>
                <a:ext cx="762453" cy="553613"/>
              </a:xfrm>
              <a:prstGeom prst="rect">
                <a:avLst/>
              </a:prstGeom>
              <a:blipFill>
                <a:blip r:embed="rId1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88910" y="3656517"/>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(2)</m:t>
                          </m:r>
                        </m:sup>
                      </m:sSubSup>
                    </m:oMath>
                  </m:oMathPara>
                </a14:m>
                <a:endParaRPr lang="en-US" sz="2400" dirty="0"/>
              </a:p>
            </p:txBody>
          </p:sp>
        </mc:Choice>
        <mc:Fallback xmlns="">
          <p:sp>
            <p:nvSpPr>
              <p:cNvPr id="30" name="Rectangle 29"/>
              <p:cNvSpPr>
                <a:spLocks noRot="1" noChangeAspect="1" noMove="1" noResize="1" noEditPoints="1" noAdjustHandles="1" noChangeArrowheads="1" noChangeShapeType="1" noTextEdit="1"/>
              </p:cNvSpPr>
              <p:nvPr/>
            </p:nvSpPr>
            <p:spPr>
              <a:xfrm>
                <a:off x="4988910" y="3656517"/>
                <a:ext cx="762453" cy="555858"/>
              </a:xfrm>
              <a:prstGeom prst="rect">
                <a:avLst/>
              </a:prstGeom>
              <a:blipFill>
                <a:blip r:embed="rId1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6295901" y="3656518"/>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(2)</m:t>
                          </m:r>
                        </m:sup>
                      </m:sSubSup>
                    </m:oMath>
                  </m:oMathPara>
                </a14:m>
                <a:endParaRPr lang="en-US" sz="2400" dirty="0"/>
              </a:p>
            </p:txBody>
          </p:sp>
        </mc:Choice>
        <mc:Fallback xmlns="">
          <p:sp>
            <p:nvSpPr>
              <p:cNvPr id="31" name="Rectangle 30"/>
              <p:cNvSpPr>
                <a:spLocks noRot="1" noChangeAspect="1" noMove="1" noResize="1" noEditPoints="1" noAdjustHandles="1" noChangeArrowheads="1" noChangeShapeType="1" noTextEdit="1"/>
              </p:cNvSpPr>
              <p:nvPr/>
            </p:nvSpPr>
            <p:spPr>
              <a:xfrm>
                <a:off x="6295901" y="3656518"/>
                <a:ext cx="762453" cy="553228"/>
              </a:xfrm>
              <a:prstGeom prst="rect">
                <a:avLst/>
              </a:prstGeom>
              <a:blipFill>
                <a:blip r:embed="rId1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7602891" y="3656517"/>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(2)</m:t>
                          </m:r>
                        </m:sup>
                      </m:sSubSup>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7602891" y="3656517"/>
                <a:ext cx="762453" cy="558936"/>
              </a:xfrm>
              <a:prstGeom prst="rect">
                <a:avLst/>
              </a:prstGeom>
              <a:blipFill>
                <a:blip r:embed="rId13"/>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09881" y="3656518"/>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(2)</m:t>
                          </m:r>
                        </m:sup>
                      </m:sSubSup>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8909881" y="3656518"/>
                <a:ext cx="768672" cy="553613"/>
              </a:xfrm>
              <a:prstGeom prst="rect">
                <a:avLst/>
              </a:prstGeom>
              <a:blipFill>
                <a:blip r:embed="rId14"/>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10216869" y="3656517"/>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(2)</m:t>
                          </m:r>
                        </m:sup>
                      </m:sSubSup>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0216869" y="3656517"/>
                <a:ext cx="768672" cy="553998"/>
              </a:xfrm>
              <a:prstGeom prst="rect">
                <a:avLst/>
              </a:prstGeom>
              <a:blipFill>
                <a:blip r:embed="rId1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681919" y="4292849"/>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35" name="Rectangle 34"/>
              <p:cNvSpPr>
                <a:spLocks noRot="1" noChangeAspect="1" noMove="1" noResize="1" noEditPoints="1" noAdjustHandles="1" noChangeArrowheads="1" noChangeShapeType="1" noTextEdit="1"/>
              </p:cNvSpPr>
              <p:nvPr/>
            </p:nvSpPr>
            <p:spPr>
              <a:xfrm>
                <a:off x="3681919" y="4292849"/>
                <a:ext cx="762453" cy="553998"/>
              </a:xfrm>
              <a:prstGeom prst="rect">
                <a:avLst/>
              </a:prstGeom>
              <a:blipFill>
                <a:blip r:embed="rId1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74929" y="4292850"/>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36" name="Rectangle 35"/>
              <p:cNvSpPr>
                <a:spLocks noRot="1" noChangeAspect="1" noMove="1" noResize="1" noEditPoints="1" noAdjustHandles="1" noChangeArrowheads="1" noChangeShapeType="1" noTextEdit="1"/>
              </p:cNvSpPr>
              <p:nvPr/>
            </p:nvSpPr>
            <p:spPr>
              <a:xfrm>
                <a:off x="2374929" y="4292850"/>
                <a:ext cx="762453" cy="553613"/>
              </a:xfrm>
              <a:prstGeom prst="rect">
                <a:avLst/>
              </a:prstGeom>
              <a:blipFill>
                <a:blip r:embed="rId1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4988910" y="4292849"/>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(3)</m:t>
                          </m:r>
                        </m:sup>
                      </m:sSubSup>
                    </m:oMath>
                  </m:oMathPara>
                </a14:m>
                <a:endParaRPr lang="en-US" sz="2400" dirty="0"/>
              </a:p>
            </p:txBody>
          </p:sp>
        </mc:Choice>
        <mc:Fallback xmlns="">
          <p:sp>
            <p:nvSpPr>
              <p:cNvPr id="37" name="Rectangle 36"/>
              <p:cNvSpPr>
                <a:spLocks noRot="1" noChangeAspect="1" noMove="1" noResize="1" noEditPoints="1" noAdjustHandles="1" noChangeArrowheads="1" noChangeShapeType="1" noTextEdit="1"/>
              </p:cNvSpPr>
              <p:nvPr/>
            </p:nvSpPr>
            <p:spPr>
              <a:xfrm>
                <a:off x="4988910" y="4292849"/>
                <a:ext cx="762453" cy="555858"/>
              </a:xfrm>
              <a:prstGeom prst="rect">
                <a:avLst/>
              </a:prstGeom>
              <a:blipFill>
                <a:blip r:embed="rId1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6295901" y="4292850"/>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(3)</m:t>
                          </m:r>
                        </m:sup>
                      </m:sSubSup>
                    </m:oMath>
                  </m:oMathPara>
                </a14:m>
                <a:endParaRPr lang="en-US" sz="2400" dirty="0"/>
              </a:p>
            </p:txBody>
          </p:sp>
        </mc:Choice>
        <mc:Fallback xmlns="">
          <p:sp>
            <p:nvSpPr>
              <p:cNvPr id="38" name="Rectangle 37"/>
              <p:cNvSpPr>
                <a:spLocks noRot="1" noChangeAspect="1" noMove="1" noResize="1" noEditPoints="1" noAdjustHandles="1" noChangeArrowheads="1" noChangeShapeType="1" noTextEdit="1"/>
              </p:cNvSpPr>
              <p:nvPr/>
            </p:nvSpPr>
            <p:spPr>
              <a:xfrm>
                <a:off x="6295901" y="4292850"/>
                <a:ext cx="762453" cy="553228"/>
              </a:xfrm>
              <a:prstGeom prst="rect">
                <a:avLst/>
              </a:prstGeom>
              <a:blipFill>
                <a:blip r:embed="rId1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7602891" y="4292849"/>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(3)</m:t>
                          </m:r>
                        </m:sup>
                      </m:sSubSup>
                    </m:oMath>
                  </m:oMathPara>
                </a14:m>
                <a:endParaRPr lang="en-US" sz="2400" dirty="0"/>
              </a:p>
            </p:txBody>
          </p:sp>
        </mc:Choice>
        <mc:Fallback xmlns="">
          <p:sp>
            <p:nvSpPr>
              <p:cNvPr id="39" name="Rectangle 38"/>
              <p:cNvSpPr>
                <a:spLocks noRot="1" noChangeAspect="1" noMove="1" noResize="1" noEditPoints="1" noAdjustHandles="1" noChangeArrowheads="1" noChangeShapeType="1" noTextEdit="1"/>
              </p:cNvSpPr>
              <p:nvPr/>
            </p:nvSpPr>
            <p:spPr>
              <a:xfrm>
                <a:off x="7602891" y="4292849"/>
                <a:ext cx="762453" cy="558936"/>
              </a:xfrm>
              <a:prstGeom prst="rect">
                <a:avLst/>
              </a:prstGeom>
              <a:blipFill>
                <a:blip r:embed="rId20"/>
                <a:stretch>
                  <a:fillRect b="-4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909881" y="4292850"/>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(3)</m:t>
                          </m:r>
                        </m:sup>
                      </m:sSubSup>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8909881" y="4292850"/>
                <a:ext cx="768672" cy="553613"/>
              </a:xfrm>
              <a:prstGeom prst="rect">
                <a:avLst/>
              </a:prstGeom>
              <a:blipFill>
                <a:blip r:embed="rId21"/>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0216869" y="4292849"/>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(3)</m:t>
                          </m:r>
                        </m:sup>
                      </m:sSubSup>
                    </m:oMath>
                  </m:oMathPara>
                </a14:m>
                <a:endParaRPr lang="en-US" sz="2400" dirty="0"/>
              </a:p>
            </p:txBody>
          </p:sp>
        </mc:Choice>
        <mc:Fallback xmlns="">
          <p:sp>
            <p:nvSpPr>
              <p:cNvPr id="41" name="Rectangle 40"/>
              <p:cNvSpPr>
                <a:spLocks noRot="1" noChangeAspect="1" noMove="1" noResize="1" noEditPoints="1" noAdjustHandles="1" noChangeArrowheads="1" noChangeShapeType="1" noTextEdit="1"/>
              </p:cNvSpPr>
              <p:nvPr/>
            </p:nvSpPr>
            <p:spPr>
              <a:xfrm>
                <a:off x="10216869" y="4292849"/>
                <a:ext cx="768672" cy="553998"/>
              </a:xfrm>
              <a:prstGeom prst="rect">
                <a:avLst/>
              </a:prstGeom>
              <a:blipFill>
                <a:blip r:embed="rId22"/>
                <a:stretch>
                  <a:fillRect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681919" y="4932332"/>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2" name="Rectangle 41"/>
              <p:cNvSpPr>
                <a:spLocks noRot="1" noChangeAspect="1" noMove="1" noResize="1" noEditPoints="1" noAdjustHandles="1" noChangeArrowheads="1" noChangeShapeType="1" noTextEdit="1"/>
              </p:cNvSpPr>
              <p:nvPr/>
            </p:nvSpPr>
            <p:spPr>
              <a:xfrm>
                <a:off x="3681919" y="4932332"/>
                <a:ext cx="762453" cy="553998"/>
              </a:xfrm>
              <a:prstGeom prst="rect">
                <a:avLst/>
              </a:prstGeom>
              <a:blipFill>
                <a:blip r:embed="rId23"/>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374929" y="4932333"/>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3" name="Rectangle 42"/>
              <p:cNvSpPr>
                <a:spLocks noRot="1" noChangeAspect="1" noMove="1" noResize="1" noEditPoints="1" noAdjustHandles="1" noChangeArrowheads="1" noChangeShapeType="1" noTextEdit="1"/>
              </p:cNvSpPr>
              <p:nvPr/>
            </p:nvSpPr>
            <p:spPr>
              <a:xfrm>
                <a:off x="2374929" y="4932333"/>
                <a:ext cx="762453" cy="553613"/>
              </a:xfrm>
              <a:prstGeom prst="rect">
                <a:avLst/>
              </a:prstGeom>
              <a:blipFill>
                <a:blip r:embed="rId24"/>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4988910" y="4932332"/>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(4)</m:t>
                          </m:r>
                        </m:sup>
                      </m:sSubSup>
                    </m:oMath>
                  </m:oMathPara>
                </a14:m>
                <a:endParaRPr lang="en-US" sz="2400" dirty="0"/>
              </a:p>
            </p:txBody>
          </p:sp>
        </mc:Choice>
        <mc:Fallback xmlns="">
          <p:sp>
            <p:nvSpPr>
              <p:cNvPr id="44" name="Rectangle 43"/>
              <p:cNvSpPr>
                <a:spLocks noRot="1" noChangeAspect="1" noMove="1" noResize="1" noEditPoints="1" noAdjustHandles="1" noChangeArrowheads="1" noChangeShapeType="1" noTextEdit="1"/>
              </p:cNvSpPr>
              <p:nvPr/>
            </p:nvSpPr>
            <p:spPr>
              <a:xfrm>
                <a:off x="4988910" y="4932332"/>
                <a:ext cx="762453" cy="555858"/>
              </a:xfrm>
              <a:prstGeom prst="rect">
                <a:avLst/>
              </a:prstGeom>
              <a:blipFill>
                <a:blip r:embed="rId25"/>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6295901" y="4932332"/>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(4)</m:t>
                          </m:r>
                        </m:sup>
                      </m:sSubSup>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6295901" y="4932332"/>
                <a:ext cx="762453" cy="553228"/>
              </a:xfrm>
              <a:prstGeom prst="rect">
                <a:avLst/>
              </a:prstGeom>
              <a:blipFill>
                <a:blip r:embed="rId26"/>
                <a:stretch>
                  <a:fillRect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7602891" y="4932332"/>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(4)</m:t>
                          </m:r>
                        </m:sup>
                      </m:sSubSup>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7602891" y="4932332"/>
                <a:ext cx="762453" cy="558936"/>
              </a:xfrm>
              <a:prstGeom prst="rect">
                <a:avLst/>
              </a:prstGeom>
              <a:blipFill>
                <a:blip r:embed="rId2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909881" y="4932333"/>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(4)</m:t>
                          </m:r>
                        </m:sup>
                      </m:sSubSup>
                    </m:oMath>
                  </m:oMathPara>
                </a14:m>
                <a:endParaRPr lang="en-US" sz="2400" dirty="0"/>
              </a:p>
            </p:txBody>
          </p:sp>
        </mc:Choice>
        <mc:Fallback xmlns="">
          <p:sp>
            <p:nvSpPr>
              <p:cNvPr id="47" name="Rectangle 46"/>
              <p:cNvSpPr>
                <a:spLocks noRot="1" noChangeAspect="1" noMove="1" noResize="1" noEditPoints="1" noAdjustHandles="1" noChangeArrowheads="1" noChangeShapeType="1" noTextEdit="1"/>
              </p:cNvSpPr>
              <p:nvPr/>
            </p:nvSpPr>
            <p:spPr>
              <a:xfrm>
                <a:off x="8909881" y="4932333"/>
                <a:ext cx="768672" cy="553613"/>
              </a:xfrm>
              <a:prstGeom prst="rect">
                <a:avLst/>
              </a:prstGeom>
              <a:blipFill>
                <a:blip r:embed="rId28"/>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10216870" y="4932332"/>
                <a:ext cx="829373" cy="55399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(4)</m:t>
                          </m:r>
                        </m:sup>
                      </m:sSubSup>
                    </m:oMath>
                  </m:oMathPara>
                </a14:m>
                <a:endParaRPr lang="en-US" sz="2400" dirty="0"/>
              </a:p>
            </p:txBody>
          </p:sp>
        </mc:Choice>
        <mc:Fallback xmlns="">
          <p:sp>
            <p:nvSpPr>
              <p:cNvPr id="48" name="Rectangle 47"/>
              <p:cNvSpPr>
                <a:spLocks noRot="1" noChangeAspect="1" noMove="1" noResize="1" noEditPoints="1" noAdjustHandles="1" noChangeArrowheads="1" noChangeShapeType="1" noTextEdit="1"/>
              </p:cNvSpPr>
              <p:nvPr/>
            </p:nvSpPr>
            <p:spPr>
              <a:xfrm>
                <a:off x="10216870" y="4932332"/>
                <a:ext cx="829373" cy="553998"/>
              </a:xfrm>
              <a:prstGeom prst="rect">
                <a:avLst/>
              </a:prstGeom>
              <a:blipFill>
                <a:blip r:embed="rId29"/>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3681919" y="5564164"/>
                <a:ext cx="762453"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56" name="Rectangle 55"/>
              <p:cNvSpPr>
                <a:spLocks noRot="1" noChangeAspect="1" noMove="1" noResize="1" noEditPoints="1" noAdjustHandles="1" noChangeArrowheads="1" noChangeShapeType="1" noTextEdit="1"/>
              </p:cNvSpPr>
              <p:nvPr/>
            </p:nvSpPr>
            <p:spPr>
              <a:xfrm>
                <a:off x="3681919" y="5564164"/>
                <a:ext cx="762453" cy="553998"/>
              </a:xfrm>
              <a:prstGeom prst="rect">
                <a:avLst/>
              </a:prstGeom>
              <a:blipFill>
                <a:blip r:embed="rId30"/>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2374929" y="5564165"/>
                <a:ext cx="762453"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57" name="Rectangle 56"/>
              <p:cNvSpPr>
                <a:spLocks noRot="1" noChangeAspect="1" noMove="1" noResize="1" noEditPoints="1" noAdjustHandles="1" noChangeArrowheads="1" noChangeShapeType="1" noTextEdit="1"/>
              </p:cNvSpPr>
              <p:nvPr/>
            </p:nvSpPr>
            <p:spPr>
              <a:xfrm>
                <a:off x="2374929" y="5564165"/>
                <a:ext cx="762453" cy="553613"/>
              </a:xfrm>
              <a:prstGeom prst="rect">
                <a:avLst/>
              </a:prstGeom>
              <a:blipFill>
                <a:blip r:embed="rId31"/>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988910" y="5564164"/>
                <a:ext cx="762453" cy="5558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3</m:t>
                          </m:r>
                        </m:sub>
                        <m:sup>
                          <m:r>
                            <a:rPr lang="en-US" sz="2400" i="1">
                              <a:solidFill>
                                <a:srgbClr val="000000"/>
                              </a:solidFill>
                              <a:latin typeface="Cambria Math" charset="0"/>
                            </a:rPr>
                            <m:t>(5)</m:t>
                          </m:r>
                        </m:sup>
                      </m:sSubSup>
                    </m:oMath>
                  </m:oMathPara>
                </a14:m>
                <a:endParaRPr lang="en-US"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988910" y="5564164"/>
                <a:ext cx="762453" cy="555858"/>
              </a:xfrm>
              <a:prstGeom prst="rect">
                <a:avLst/>
              </a:prstGeom>
              <a:blipFill>
                <a:blip r:embed="rId32"/>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6295901" y="5564164"/>
                <a:ext cx="762453" cy="5532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4</m:t>
                          </m:r>
                        </m:sub>
                        <m:sup>
                          <m:r>
                            <a:rPr lang="en-US" sz="2400" i="1">
                              <a:solidFill>
                                <a:srgbClr val="000000"/>
                              </a:solidFill>
                              <a:latin typeface="Cambria Math" charset="0"/>
                            </a:rPr>
                            <m:t>(5)</m:t>
                          </m:r>
                        </m:sup>
                      </m:sSubSup>
                    </m:oMath>
                  </m:oMathPara>
                </a14:m>
                <a:endParaRPr lang="en-US" sz="2400" dirty="0"/>
              </a:p>
            </p:txBody>
          </p:sp>
        </mc:Choice>
        <mc:Fallback xmlns="">
          <p:sp>
            <p:nvSpPr>
              <p:cNvPr id="59" name="Rectangle 58"/>
              <p:cNvSpPr>
                <a:spLocks noRot="1" noChangeAspect="1" noMove="1" noResize="1" noEditPoints="1" noAdjustHandles="1" noChangeArrowheads="1" noChangeShapeType="1" noTextEdit="1"/>
              </p:cNvSpPr>
              <p:nvPr/>
            </p:nvSpPr>
            <p:spPr>
              <a:xfrm>
                <a:off x="6295901" y="5564164"/>
                <a:ext cx="762453" cy="553228"/>
              </a:xfrm>
              <a:prstGeom prst="rect">
                <a:avLst/>
              </a:prstGeom>
              <a:blipFill>
                <a:blip r:embed="rId33"/>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7602891" y="5564164"/>
                <a:ext cx="762453" cy="558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𝑥</m:t>
                          </m:r>
                        </m:e>
                        <m:sub>
                          <m:r>
                            <a:rPr lang="en-US" sz="2400" i="1">
                              <a:solidFill>
                                <a:srgbClr val="000000"/>
                              </a:solidFill>
                              <a:latin typeface="Cambria Math" charset="0"/>
                            </a:rPr>
                            <m:t>5</m:t>
                          </m:r>
                        </m:sub>
                        <m:sup>
                          <m:r>
                            <a:rPr lang="en-US" sz="2400" i="1">
                              <a:solidFill>
                                <a:srgbClr val="000000"/>
                              </a:solidFill>
                              <a:latin typeface="Cambria Math" charset="0"/>
                            </a:rPr>
                            <m:t>(5)</m:t>
                          </m:r>
                        </m:sup>
                      </m:sSubSup>
                    </m:oMath>
                  </m:oMathPara>
                </a14:m>
                <a:endParaRPr lang="en-US" sz="2400" dirty="0"/>
              </a:p>
            </p:txBody>
          </p:sp>
        </mc:Choice>
        <mc:Fallback xmlns="">
          <p:sp>
            <p:nvSpPr>
              <p:cNvPr id="60" name="Rectangle 59"/>
              <p:cNvSpPr>
                <a:spLocks noRot="1" noChangeAspect="1" noMove="1" noResize="1" noEditPoints="1" noAdjustHandles="1" noChangeArrowheads="1" noChangeShapeType="1" noTextEdit="1"/>
              </p:cNvSpPr>
              <p:nvPr/>
            </p:nvSpPr>
            <p:spPr>
              <a:xfrm>
                <a:off x="7602891" y="5564164"/>
                <a:ext cx="762453" cy="558936"/>
              </a:xfrm>
              <a:prstGeom prst="rect">
                <a:avLst/>
              </a:prstGeom>
              <a:blipFill>
                <a:blip r:embed="rId34"/>
                <a:stretch>
                  <a:fillRect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8909881" y="5564165"/>
                <a:ext cx="768672" cy="5536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1</m:t>
                          </m:r>
                        </m:sub>
                        <m:sup>
                          <m:r>
                            <a:rPr lang="en-US" sz="2400" i="1">
                              <a:solidFill>
                                <a:srgbClr val="000000"/>
                              </a:solidFill>
                              <a:latin typeface="Cambria Math" charset="0"/>
                            </a:rPr>
                            <m:t>(5)</m:t>
                          </m:r>
                        </m:sup>
                      </m:sSubSup>
                    </m:oMath>
                  </m:oMathPara>
                </a14:m>
                <a:endParaRPr lang="en-US" sz="2400" dirty="0"/>
              </a:p>
            </p:txBody>
          </p:sp>
        </mc:Choice>
        <mc:Fallback xmlns="">
          <p:sp>
            <p:nvSpPr>
              <p:cNvPr id="61" name="Rectangle 60"/>
              <p:cNvSpPr>
                <a:spLocks noRot="1" noChangeAspect="1" noMove="1" noResize="1" noEditPoints="1" noAdjustHandles="1" noChangeArrowheads="1" noChangeShapeType="1" noTextEdit="1"/>
              </p:cNvSpPr>
              <p:nvPr/>
            </p:nvSpPr>
            <p:spPr>
              <a:xfrm>
                <a:off x="8909881" y="5564165"/>
                <a:ext cx="768672" cy="553613"/>
              </a:xfrm>
              <a:prstGeom prst="rect">
                <a:avLst/>
              </a:prstGeom>
              <a:blipFill>
                <a:blip r:embed="rId35"/>
                <a:stretch>
                  <a:fillRect b="-4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10216869" y="5564164"/>
                <a:ext cx="76867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a:solidFill>
                                <a:srgbClr val="000000"/>
                              </a:solidFill>
                              <a:latin typeface="Cambria Math" panose="02040503050406030204" pitchFamily="18" charset="0"/>
                            </a:rPr>
                          </m:ctrlPr>
                        </m:sSubSupPr>
                        <m:e>
                          <m:r>
                            <a:rPr lang="en-US" sz="2400" i="1">
                              <a:solidFill>
                                <a:srgbClr val="000000"/>
                              </a:solidFill>
                              <a:latin typeface="Cambria Math" charset="0"/>
                            </a:rPr>
                            <m:t>𝑦</m:t>
                          </m:r>
                        </m:e>
                        <m:sub>
                          <m:r>
                            <a:rPr lang="en-US" sz="2400" i="1">
                              <a:solidFill>
                                <a:srgbClr val="000000"/>
                              </a:solidFill>
                              <a:latin typeface="Cambria Math" charset="0"/>
                            </a:rPr>
                            <m:t>2</m:t>
                          </m:r>
                        </m:sub>
                        <m:sup>
                          <m:r>
                            <a:rPr lang="en-US" sz="2400" i="1">
                              <a:solidFill>
                                <a:srgbClr val="000000"/>
                              </a:solidFill>
                              <a:latin typeface="Cambria Math" charset="0"/>
                            </a:rPr>
                            <m:t>(5)</m:t>
                          </m:r>
                        </m:sup>
                      </m:sSubSup>
                    </m:oMath>
                  </m:oMathPara>
                </a14:m>
                <a:endParaRPr lang="en-US" sz="2400" dirty="0"/>
              </a:p>
            </p:txBody>
          </p:sp>
        </mc:Choice>
        <mc:Fallback xmlns="">
          <p:sp>
            <p:nvSpPr>
              <p:cNvPr id="62" name="Rectangle 61"/>
              <p:cNvSpPr>
                <a:spLocks noRot="1" noChangeAspect="1" noMove="1" noResize="1" noEditPoints="1" noAdjustHandles="1" noChangeArrowheads="1" noChangeShapeType="1" noTextEdit="1"/>
              </p:cNvSpPr>
              <p:nvPr/>
            </p:nvSpPr>
            <p:spPr>
              <a:xfrm>
                <a:off x="10216869" y="5564164"/>
                <a:ext cx="768672" cy="553998"/>
              </a:xfrm>
              <a:prstGeom prst="rect">
                <a:avLst/>
              </a:prstGeom>
              <a:blipFill>
                <a:blip r:embed="rId36"/>
                <a:stretch>
                  <a:fillRect b="-4651"/>
                </a:stretch>
              </a:blipFill>
            </p:spPr>
            <p:txBody>
              <a:bodyPr/>
              <a:lstStyle/>
              <a:p>
                <a:r>
                  <a:rPr lang="en-US">
                    <a:noFill/>
                  </a:rPr>
                  <a:t> </a:t>
                </a:r>
              </a:p>
            </p:txBody>
          </p:sp>
        </mc:Fallback>
      </mc:AlternateContent>
      <p:grpSp>
        <p:nvGrpSpPr>
          <p:cNvPr id="5" name="Group 4"/>
          <p:cNvGrpSpPr/>
          <p:nvPr/>
        </p:nvGrpSpPr>
        <p:grpSpPr>
          <a:xfrm>
            <a:off x="2157984" y="1745080"/>
            <a:ext cx="6274280" cy="4472840"/>
            <a:chOff x="1618488" y="1308810"/>
            <a:chExt cx="4705710" cy="3354630"/>
          </a:xfrm>
        </p:grpSpPr>
        <p:sp>
          <p:nvSpPr>
            <p:cNvPr id="11" name="Rectangle 10"/>
            <p:cNvSpPr/>
            <p:nvPr/>
          </p:nvSpPr>
          <p:spPr>
            <a:xfrm>
              <a:off x="1618488" y="1783080"/>
              <a:ext cx="4705710"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3" name="TextBox 62"/>
            <p:cNvSpPr txBox="1"/>
            <p:nvPr/>
          </p:nvSpPr>
          <p:spPr>
            <a:xfrm>
              <a:off x="3040580"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input variables x</a:t>
              </a:r>
            </a:p>
          </p:txBody>
        </p:sp>
      </p:grpSp>
      <p:grpSp>
        <p:nvGrpSpPr>
          <p:cNvPr id="6" name="Group 5"/>
          <p:cNvGrpSpPr/>
          <p:nvPr/>
        </p:nvGrpSpPr>
        <p:grpSpPr>
          <a:xfrm>
            <a:off x="8564099" y="1745080"/>
            <a:ext cx="3018301" cy="4472840"/>
            <a:chOff x="6423074" y="1308810"/>
            <a:chExt cx="2263726" cy="3354630"/>
          </a:xfrm>
        </p:grpSpPr>
        <p:sp>
          <p:nvSpPr>
            <p:cNvPr id="64" name="Rectangle 63"/>
            <p:cNvSpPr/>
            <p:nvPr/>
          </p:nvSpPr>
          <p:spPr>
            <a:xfrm>
              <a:off x="6423074" y="1783080"/>
              <a:ext cx="2112886" cy="2880360"/>
            </a:xfrm>
            <a:prstGeom prst="rect">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5" name="TextBox 64"/>
            <p:cNvSpPr txBox="1"/>
            <p:nvPr/>
          </p:nvSpPr>
          <p:spPr>
            <a:xfrm>
              <a:off x="6554369" y="1308810"/>
              <a:ext cx="213243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latinLnBrk="1" hangingPunct="0"/>
              <a:r>
                <a:rPr lang="en-US" sz="2400" dirty="0">
                  <a:solidFill>
                    <a:srgbClr val="FF0000"/>
                  </a:solidFill>
                  <a:latin typeface="Calibri"/>
                  <a:ea typeface="Calibri"/>
                  <a:cs typeface="Calibri"/>
                  <a:sym typeface="Calibri"/>
                </a:rPr>
                <a:t>output variables y</a:t>
              </a:r>
            </a:p>
          </p:txBody>
        </p:sp>
      </p:grpSp>
      <p:sp>
        <p:nvSpPr>
          <p:cNvPr id="52" name="Rectangle 51"/>
          <p:cNvSpPr/>
          <p:nvPr/>
        </p:nvSpPr>
        <p:spPr>
          <a:xfrm>
            <a:off x="1938528" y="3017520"/>
            <a:ext cx="9643872" cy="182880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53" name="TextBox 52"/>
          <p:cNvSpPr txBox="1"/>
          <p:nvPr/>
        </p:nvSpPr>
        <p:spPr>
          <a:xfrm>
            <a:off x="538303" y="5085796"/>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test</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
        <p:nvSpPr>
          <p:cNvPr id="55" name="Rectangle 54"/>
          <p:cNvSpPr/>
          <p:nvPr/>
        </p:nvSpPr>
        <p:spPr>
          <a:xfrm>
            <a:off x="1938529" y="4937760"/>
            <a:ext cx="9643871" cy="1188720"/>
          </a:xfrm>
          <a:prstGeom prst="rect">
            <a:avLst/>
          </a:prstGeom>
          <a:noFill/>
          <a:ln w="25400" cap="flat">
            <a:solidFill>
              <a:srgbClr val="0070C0"/>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609585" latinLnBrk="1" hangingPunct="0"/>
            <a:endParaRPr lang="en-US" sz="2400">
              <a:solidFill>
                <a:srgbClr val="000000"/>
              </a:solidFill>
              <a:latin typeface="Calibri"/>
              <a:ea typeface="Calibri"/>
              <a:cs typeface="Calibri"/>
              <a:sym typeface="Calibri"/>
            </a:endParaRPr>
          </a:p>
        </p:txBody>
      </p:sp>
      <p:sp>
        <p:nvSpPr>
          <p:cNvPr id="66" name="TextBox 65"/>
          <p:cNvSpPr txBox="1"/>
          <p:nvPr/>
        </p:nvSpPr>
        <p:spPr>
          <a:xfrm>
            <a:off x="542691" y="3621935"/>
            <a:ext cx="1284644" cy="86177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latinLnBrk="1" hangingPunct="0"/>
            <a:r>
              <a:rPr lang="en-US" sz="2400" dirty="0">
                <a:solidFill>
                  <a:srgbClr val="0070C0"/>
                </a:solidFill>
                <a:latin typeface="Calibri"/>
                <a:ea typeface="Calibri"/>
                <a:cs typeface="Calibri"/>
                <a:sym typeface="Calibri"/>
              </a:rPr>
              <a:t>training</a:t>
            </a:r>
          </a:p>
          <a:p>
            <a:pPr algn="ctr" defTabSz="609585" latinLnBrk="1" hangingPunct="0"/>
            <a:r>
              <a:rPr lang="en-US" sz="2400" dirty="0">
                <a:solidFill>
                  <a:srgbClr val="0070C0"/>
                </a:solidFill>
              </a:rPr>
              <a:t>data</a:t>
            </a:r>
            <a:endParaRPr lang="en-US" sz="2400" dirty="0">
              <a:solidFill>
                <a:srgbClr val="0070C0"/>
              </a:solidFill>
              <a:sym typeface="Calibri"/>
            </a:endParaRPr>
          </a:p>
        </p:txBody>
      </p:sp>
    </p:spTree>
    <p:extLst>
      <p:ext uri="{BB962C8B-B14F-4D97-AF65-F5344CB8AC3E}">
        <p14:creationId xmlns:p14="http://schemas.microsoft.com/office/powerpoint/2010/main" val="70509521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3" name="Rectangle 2">
            <a:extLst>
              <a:ext uri="{FF2B5EF4-FFF2-40B4-BE49-F238E27FC236}">
                <a16:creationId xmlns:a16="http://schemas.microsoft.com/office/drawing/2014/main" id="{5BD5433F-AC48-EB49-843F-1EEE549EED28}"/>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4" name="Rectangle 3">
            <a:extLst>
              <a:ext uri="{FF2B5EF4-FFF2-40B4-BE49-F238E27FC236}">
                <a16:creationId xmlns:a16="http://schemas.microsoft.com/office/drawing/2014/main" id="{8D924DA5-3281-BB46-A710-1D54C3CF9A2D}"/>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5" name="Rectangle 4">
            <a:extLst>
              <a:ext uri="{FF2B5EF4-FFF2-40B4-BE49-F238E27FC236}">
                <a16:creationId xmlns:a16="http://schemas.microsoft.com/office/drawing/2014/main" id="{212FBC38-EC6F-DC4F-AC80-8B786B775E03}"/>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223586803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6" name="Rectangle 5">
            <a:extLst>
              <a:ext uri="{FF2B5EF4-FFF2-40B4-BE49-F238E27FC236}">
                <a16:creationId xmlns:a16="http://schemas.microsoft.com/office/drawing/2014/main" id="{7E038A99-CCCB-A748-9F1B-23680EC17580}"/>
              </a:ext>
            </a:extLst>
          </p:cNvPr>
          <p:cNvSpPr/>
          <p:nvPr/>
        </p:nvSpPr>
        <p:spPr>
          <a:xfrm>
            <a:off x="488197" y="1121166"/>
            <a:ext cx="9082007" cy="44738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CB1635A9-3C3F-9B46-B661-F81F1EC5FE90}"/>
              </a:ext>
            </a:extLst>
          </p:cNvPr>
          <p:cNvSpPr txBox="1"/>
          <p:nvPr/>
        </p:nvSpPr>
        <p:spPr>
          <a:xfrm>
            <a:off x="2479730" y="6157993"/>
            <a:ext cx="3423373" cy="461665"/>
          </a:xfrm>
          <a:prstGeom prst="rect">
            <a:avLst/>
          </a:prstGeom>
          <a:noFill/>
        </p:spPr>
        <p:txBody>
          <a:bodyPr wrap="none" rtlCol="0">
            <a:spAutoFit/>
          </a:bodyPr>
          <a:lstStyle/>
          <a:p>
            <a:r>
              <a:rPr lang="en-US" sz="2400" dirty="0"/>
              <a:t>Used during development</a:t>
            </a:r>
          </a:p>
        </p:txBody>
      </p:sp>
      <p:sp>
        <p:nvSpPr>
          <p:cNvPr id="8" name="Rectangle 7">
            <a:extLst>
              <a:ext uri="{FF2B5EF4-FFF2-40B4-BE49-F238E27FC236}">
                <a16:creationId xmlns:a16="http://schemas.microsoft.com/office/drawing/2014/main" id="{89A1E6DA-6F63-FB46-9827-13FAC49D6FB4}"/>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9" name="Rectangle 8">
            <a:extLst>
              <a:ext uri="{FF2B5EF4-FFF2-40B4-BE49-F238E27FC236}">
                <a16:creationId xmlns:a16="http://schemas.microsoft.com/office/drawing/2014/main" id="{2E2496FD-1377-3641-A631-C0CBCE0F50E3}"/>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10" name="Rectangle 9">
            <a:extLst>
              <a:ext uri="{FF2B5EF4-FFF2-40B4-BE49-F238E27FC236}">
                <a16:creationId xmlns:a16="http://schemas.microsoft.com/office/drawing/2014/main" id="{BAABACE7-3CD8-EC4B-98F1-94F7AC423C2D}"/>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333757396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8">
            <a:extLst>
              <a:ext uri="{FF2B5EF4-FFF2-40B4-BE49-F238E27FC236}">
                <a16:creationId xmlns:a16="http://schemas.microsoft.com/office/drawing/2014/main" id="{FB7E4D78-6037-F544-802A-F8C2DC9418AC}"/>
              </a:ext>
            </a:extLst>
          </p:cNvPr>
          <p:cNvSpPr/>
          <p:nvPr/>
        </p:nvSpPr>
        <p:spPr>
          <a:xfrm>
            <a:off x="-67734" y="342232"/>
            <a:ext cx="12259735" cy="77893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4267" dirty="0"/>
              <a:t>Training, Validation (Dev), Test Sets</a:t>
            </a:r>
            <a:endParaRPr sz="4267" dirty="0"/>
          </a:p>
        </p:txBody>
      </p:sp>
      <p:sp>
        <p:nvSpPr>
          <p:cNvPr id="6" name="Rectangle 5">
            <a:extLst>
              <a:ext uri="{FF2B5EF4-FFF2-40B4-BE49-F238E27FC236}">
                <a16:creationId xmlns:a16="http://schemas.microsoft.com/office/drawing/2014/main" id="{7E038A99-CCCB-A748-9F1B-23680EC17580}"/>
              </a:ext>
            </a:extLst>
          </p:cNvPr>
          <p:cNvSpPr/>
          <p:nvPr/>
        </p:nvSpPr>
        <p:spPr>
          <a:xfrm>
            <a:off x="9526291" y="1121166"/>
            <a:ext cx="1932123" cy="447384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CB1635A9-3C3F-9B46-B661-F81F1EC5FE90}"/>
              </a:ext>
            </a:extLst>
          </p:cNvPr>
          <p:cNvSpPr txBox="1"/>
          <p:nvPr/>
        </p:nvSpPr>
        <p:spPr>
          <a:xfrm>
            <a:off x="774916" y="5564015"/>
            <a:ext cx="11189776" cy="1200329"/>
          </a:xfrm>
          <a:prstGeom prst="rect">
            <a:avLst/>
          </a:prstGeom>
          <a:noFill/>
        </p:spPr>
        <p:txBody>
          <a:bodyPr wrap="square" rtlCol="0">
            <a:spAutoFit/>
          </a:bodyPr>
          <a:lstStyle/>
          <a:p>
            <a:r>
              <a:rPr lang="en-US" sz="2400" dirty="0"/>
              <a:t>Only to be used for evaluating the model at the very end of development and any changes to the model after running it on the test set, could be influenced by what you saw happened on the test set, which would invalidate any future evaluation.</a:t>
            </a:r>
          </a:p>
        </p:txBody>
      </p:sp>
      <p:sp>
        <p:nvSpPr>
          <p:cNvPr id="8" name="Rectangle 7">
            <a:extLst>
              <a:ext uri="{FF2B5EF4-FFF2-40B4-BE49-F238E27FC236}">
                <a16:creationId xmlns:a16="http://schemas.microsoft.com/office/drawing/2014/main" id="{5FDF1E21-09E4-CB4B-9CE4-75D4F8C6AC67}"/>
              </a:ext>
            </a:extLst>
          </p:cNvPr>
          <p:cNvSpPr/>
          <p:nvPr/>
        </p:nvSpPr>
        <p:spPr>
          <a:xfrm>
            <a:off x="671594" y="1250199"/>
            <a:ext cx="6984569"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Training Set</a:t>
            </a:r>
          </a:p>
        </p:txBody>
      </p:sp>
      <p:sp>
        <p:nvSpPr>
          <p:cNvPr id="9" name="Rectangle 8">
            <a:extLst>
              <a:ext uri="{FF2B5EF4-FFF2-40B4-BE49-F238E27FC236}">
                <a16:creationId xmlns:a16="http://schemas.microsoft.com/office/drawing/2014/main" id="{1F3BF931-A856-5445-BEB5-EBD95E4AF9EE}"/>
              </a:ext>
            </a:extLst>
          </p:cNvPr>
          <p:cNvSpPr/>
          <p:nvPr/>
        </p:nvSpPr>
        <p:spPr>
          <a:xfrm>
            <a:off x="7919633" y="1250199"/>
            <a:ext cx="1518835"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Validation Set</a:t>
            </a:r>
          </a:p>
        </p:txBody>
      </p:sp>
      <p:sp>
        <p:nvSpPr>
          <p:cNvPr id="10" name="Rectangle 9">
            <a:extLst>
              <a:ext uri="{FF2B5EF4-FFF2-40B4-BE49-F238E27FC236}">
                <a16:creationId xmlns:a16="http://schemas.microsoft.com/office/drawing/2014/main" id="{7B20803F-EB34-AF4A-AD1D-7D33E1E943A3}"/>
              </a:ext>
            </a:extLst>
          </p:cNvPr>
          <p:cNvSpPr/>
          <p:nvPr/>
        </p:nvSpPr>
        <p:spPr>
          <a:xfrm>
            <a:off x="9701939" y="1250199"/>
            <a:ext cx="1580827" cy="3946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Testing Set</a:t>
            </a:r>
          </a:p>
        </p:txBody>
      </p:sp>
    </p:spTree>
    <p:extLst>
      <p:ext uri="{BB962C8B-B14F-4D97-AF65-F5344CB8AC3E}">
        <p14:creationId xmlns:p14="http://schemas.microsoft.com/office/powerpoint/2010/main" val="18148891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756" y="31824"/>
            <a:ext cx="10515600" cy="826861"/>
          </a:xfrm>
        </p:spPr>
        <p:txBody>
          <a:bodyPr>
            <a:normAutofit fontScale="90000"/>
          </a:bodyPr>
          <a:lstStyle/>
          <a:p>
            <a:r>
              <a:rPr lang="en-US" dirty="0"/>
              <a:t>Supervised Learning vs Unsupervised Learning</a:t>
            </a:r>
          </a:p>
        </p:txBody>
      </p:sp>
      <p:cxnSp>
        <p:nvCxnSpPr>
          <p:cNvPr id="7" name="Straight Connector 6"/>
          <p:cNvCxnSpPr/>
          <p:nvPr/>
        </p:nvCxnSpPr>
        <p:spPr>
          <a:xfrm>
            <a:off x="6172200" y="1244944"/>
            <a:ext cx="0" cy="4968837"/>
          </a:xfrm>
          <a:prstGeom prst="line">
            <a:avLst/>
          </a:prstGeom>
          <a:noFill/>
          <a:ln w="25400" cap="flat">
            <a:solidFill>
              <a:srgbClr val="404040"/>
            </a:solidFill>
            <a:prstDash val="solid"/>
            <a:bevel/>
          </a:ln>
          <a:effectLst/>
        </p:spPr>
        <p:style>
          <a:lnRef idx="0">
            <a:scrgbClr r="0" g="0" b="0"/>
          </a:lnRef>
          <a:fillRef idx="0">
            <a:scrgbClr r="0" g="0" b="0"/>
          </a:fillRef>
          <a:effectRef idx="0">
            <a:scrgbClr r="0" g="0" b="0"/>
          </a:effectRef>
          <a:fontRef idx="none"/>
        </p:style>
      </p:cxnSp>
      <p:grpSp>
        <p:nvGrpSpPr>
          <p:cNvPr id="66" name="Group 65"/>
          <p:cNvGrpSpPr/>
          <p:nvPr/>
        </p:nvGrpSpPr>
        <p:grpSpPr>
          <a:xfrm>
            <a:off x="370009" y="1649188"/>
            <a:ext cx="3335555" cy="5151969"/>
            <a:chOff x="370009" y="1649186"/>
            <a:chExt cx="3335555" cy="5151969"/>
          </a:xfrm>
        </p:grpSpPr>
        <p:pic>
          <p:nvPicPr>
            <p:cNvPr id="4" name="Picture 3"/>
            <p:cNvPicPr>
              <a:picLocks noChangeAspect="1"/>
            </p:cNvPicPr>
            <p:nvPr/>
          </p:nvPicPr>
          <p:blipFill rotWithShape="1">
            <a:blip r:embed="rId3"/>
            <a:srcRect l="66061" t="50119"/>
            <a:stretch/>
          </p:blipFill>
          <p:spPr>
            <a:xfrm>
              <a:off x="370009" y="3444864"/>
              <a:ext cx="925494" cy="930179"/>
            </a:xfrm>
            <a:prstGeom prst="rect">
              <a:avLst/>
            </a:prstGeom>
          </p:spPr>
        </p:pic>
        <p:pic>
          <p:nvPicPr>
            <p:cNvPr id="5" name="Picture 4"/>
            <p:cNvPicPr>
              <a:picLocks noChangeAspect="1"/>
            </p:cNvPicPr>
            <p:nvPr/>
          </p:nvPicPr>
          <p:blipFill rotWithShape="1">
            <a:blip r:embed="rId3"/>
            <a:srcRect r="67363" b="48929"/>
            <a:stretch/>
          </p:blipFill>
          <p:spPr>
            <a:xfrm>
              <a:off x="419595" y="1649186"/>
              <a:ext cx="964557" cy="1032175"/>
            </a:xfrm>
            <a:prstGeom prst="rect">
              <a:avLst/>
            </a:prstGeom>
          </p:spPr>
        </p:pic>
        <p:pic>
          <p:nvPicPr>
            <p:cNvPr id="6" name="Picture 5"/>
            <p:cNvPicPr>
              <a:picLocks noChangeAspect="1"/>
            </p:cNvPicPr>
            <p:nvPr/>
          </p:nvPicPr>
          <p:blipFill rotWithShape="1">
            <a:blip r:embed="rId3"/>
            <a:srcRect l="33154" t="1561" r="34073" b="50515"/>
            <a:stretch/>
          </p:blipFill>
          <p:spPr>
            <a:xfrm>
              <a:off x="1494115" y="3152094"/>
              <a:ext cx="966197" cy="966197"/>
            </a:xfrm>
            <a:prstGeom prst="rect">
              <a:avLst/>
            </a:prstGeom>
          </p:spPr>
        </p:pic>
        <p:pic>
          <p:nvPicPr>
            <p:cNvPr id="8" name="Picture 7"/>
            <p:cNvPicPr>
              <a:picLocks noChangeAspect="1"/>
            </p:cNvPicPr>
            <p:nvPr/>
          </p:nvPicPr>
          <p:blipFill rotWithShape="1">
            <a:blip r:embed="rId4"/>
            <a:srcRect l="60395" t="-1053" r="20432" b="53376"/>
            <a:stretch/>
          </p:blipFill>
          <p:spPr>
            <a:xfrm>
              <a:off x="2725555" y="5365516"/>
              <a:ext cx="980009" cy="990011"/>
            </a:xfrm>
            <a:prstGeom prst="rect">
              <a:avLst/>
            </a:prstGeom>
          </p:spPr>
        </p:pic>
        <p:pic>
          <p:nvPicPr>
            <p:cNvPr id="9" name="Picture 8"/>
            <p:cNvPicPr>
              <a:picLocks noChangeAspect="1"/>
            </p:cNvPicPr>
            <p:nvPr/>
          </p:nvPicPr>
          <p:blipFill rotWithShape="1">
            <a:blip r:embed="rId4"/>
            <a:srcRect t="49474" r="81353"/>
            <a:stretch/>
          </p:blipFill>
          <p:spPr>
            <a:xfrm>
              <a:off x="1784241" y="2119218"/>
              <a:ext cx="853083" cy="939053"/>
            </a:xfrm>
            <a:prstGeom prst="rect">
              <a:avLst/>
            </a:prstGeom>
          </p:spPr>
        </p:pic>
        <p:pic>
          <p:nvPicPr>
            <p:cNvPr id="10" name="Picture 9"/>
            <p:cNvPicPr>
              <a:picLocks noChangeAspect="1"/>
            </p:cNvPicPr>
            <p:nvPr/>
          </p:nvPicPr>
          <p:blipFill rotWithShape="1">
            <a:blip r:embed="rId4"/>
            <a:srcRect l="79868" t="49150"/>
            <a:stretch/>
          </p:blipFill>
          <p:spPr>
            <a:xfrm>
              <a:off x="378057" y="4510189"/>
              <a:ext cx="917446" cy="941432"/>
            </a:xfrm>
            <a:prstGeom prst="rect">
              <a:avLst/>
            </a:prstGeom>
          </p:spPr>
        </p:pic>
        <p:pic>
          <p:nvPicPr>
            <p:cNvPr id="11" name="Picture 10"/>
            <p:cNvPicPr>
              <a:picLocks noChangeAspect="1"/>
            </p:cNvPicPr>
            <p:nvPr/>
          </p:nvPicPr>
          <p:blipFill rotWithShape="1">
            <a:blip r:embed="rId5"/>
            <a:srcRect l="50297" t="50927" r="33001" b="1980"/>
            <a:stretch/>
          </p:blipFill>
          <p:spPr>
            <a:xfrm>
              <a:off x="2753549" y="2911646"/>
              <a:ext cx="934300" cy="879701"/>
            </a:xfrm>
            <a:prstGeom prst="rect">
              <a:avLst/>
            </a:prstGeom>
          </p:spPr>
        </p:pic>
        <p:pic>
          <p:nvPicPr>
            <p:cNvPr id="12" name="Picture 11"/>
            <p:cNvPicPr>
              <a:picLocks noChangeAspect="1"/>
            </p:cNvPicPr>
            <p:nvPr/>
          </p:nvPicPr>
          <p:blipFill rotWithShape="1">
            <a:blip r:embed="rId5"/>
            <a:srcRect r="83750" b="51852"/>
            <a:stretch/>
          </p:blipFill>
          <p:spPr>
            <a:xfrm>
              <a:off x="1531091" y="4593195"/>
              <a:ext cx="917861" cy="908123"/>
            </a:xfrm>
            <a:prstGeom prst="rect">
              <a:avLst/>
            </a:prstGeom>
          </p:spPr>
        </p:pic>
        <p:pic>
          <p:nvPicPr>
            <p:cNvPr id="13" name="Picture 12"/>
            <p:cNvPicPr>
              <a:picLocks noChangeAspect="1"/>
            </p:cNvPicPr>
            <p:nvPr/>
          </p:nvPicPr>
          <p:blipFill rotWithShape="1">
            <a:blip r:embed="rId5"/>
            <a:srcRect l="33132" t="50636" r="50680" b="-1"/>
            <a:stretch/>
          </p:blipFill>
          <p:spPr>
            <a:xfrm>
              <a:off x="881059" y="5781600"/>
              <a:ext cx="1001293" cy="1019555"/>
            </a:xfrm>
            <a:prstGeom prst="rect">
              <a:avLst/>
            </a:prstGeom>
          </p:spPr>
        </p:pic>
      </p:grpSp>
      <p:grpSp>
        <p:nvGrpSpPr>
          <p:cNvPr id="67" name="Group 66"/>
          <p:cNvGrpSpPr/>
          <p:nvPr/>
        </p:nvGrpSpPr>
        <p:grpSpPr>
          <a:xfrm>
            <a:off x="4688372" y="1754310"/>
            <a:ext cx="990393" cy="4755566"/>
            <a:chOff x="4688371" y="1754309"/>
            <a:chExt cx="990393" cy="4755565"/>
          </a:xfrm>
        </p:grpSpPr>
        <p:sp>
          <p:nvSpPr>
            <p:cNvPr id="14" name="TextBox 13"/>
            <p:cNvSpPr txBox="1"/>
            <p:nvPr/>
          </p:nvSpPr>
          <p:spPr>
            <a:xfrm>
              <a:off x="5211972" y="175430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5" name="TextBox 14"/>
            <p:cNvSpPr txBox="1"/>
            <p:nvPr/>
          </p:nvSpPr>
          <p:spPr>
            <a:xfrm>
              <a:off x="5048676" y="477059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7030A0"/>
                  </a:solidFill>
                </a:rPr>
                <a:t>cat</a:t>
              </a:r>
            </a:p>
          </p:txBody>
        </p:sp>
        <p:sp>
          <p:nvSpPr>
            <p:cNvPr id="16" name="TextBox 15"/>
            <p:cNvSpPr txBox="1"/>
            <p:nvPr/>
          </p:nvSpPr>
          <p:spPr>
            <a:xfrm>
              <a:off x="5048676" y="543595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7" name="TextBox 16"/>
            <p:cNvSpPr txBox="1"/>
            <p:nvPr/>
          </p:nvSpPr>
          <p:spPr>
            <a:xfrm>
              <a:off x="4928018" y="2219416"/>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8" name="TextBox 17"/>
            <p:cNvSpPr txBox="1"/>
            <p:nvPr/>
          </p:nvSpPr>
          <p:spPr>
            <a:xfrm>
              <a:off x="4688371" y="3338810"/>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9" name="TextBox 18"/>
            <p:cNvSpPr txBox="1"/>
            <p:nvPr/>
          </p:nvSpPr>
          <p:spPr>
            <a:xfrm>
              <a:off x="4835798" y="4388029"/>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20" name="TextBox 19"/>
            <p:cNvSpPr txBox="1"/>
            <p:nvPr/>
          </p:nvSpPr>
          <p:spPr>
            <a:xfrm>
              <a:off x="4835798" y="2818748"/>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0070C0"/>
                  </a:solidFill>
                </a:rPr>
                <a:t>bear</a:t>
              </a:r>
            </a:p>
          </p:txBody>
        </p:sp>
        <p:sp>
          <p:nvSpPr>
            <p:cNvPr id="21" name="TextBox 20"/>
            <p:cNvSpPr txBox="1"/>
            <p:nvPr/>
          </p:nvSpPr>
          <p:spPr>
            <a:xfrm>
              <a:off x="4835798" y="374896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sp>
          <p:nvSpPr>
            <p:cNvPr id="22" name="TextBox 21"/>
            <p:cNvSpPr txBox="1"/>
            <p:nvPr/>
          </p:nvSpPr>
          <p:spPr>
            <a:xfrm>
              <a:off x="4898180" y="604821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grpSp>
      <mc:AlternateContent xmlns:mc="http://schemas.openxmlformats.org/markup-compatibility/2006" xmlns:a14="http://schemas.microsoft.com/office/drawing/2010/main">
        <mc:Choice Requires="a14">
          <p:sp>
            <p:nvSpPr>
              <p:cNvPr id="23" name="TextBox 22"/>
              <p:cNvSpPr txBox="1"/>
              <p:nvPr/>
            </p:nvSpPr>
            <p:spPr>
              <a:xfrm>
                <a:off x="2265409" y="1022003"/>
                <a:ext cx="1422441" cy="492443"/>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r>
                        <a:rPr lang="en-US" sz="3200" i="1">
                          <a:solidFill>
                            <a:prstClr val="black"/>
                          </a:solidFill>
                          <a:latin typeface="Cambria Math" charset="0"/>
                          <a:ea typeface=""/>
                          <a:cs typeface="Helvetica Neue Light"/>
                        </a:rPr>
                        <m:t> →  </m:t>
                      </m:r>
                      <m:r>
                        <a:rPr lang="en-US" sz="3200" i="1">
                          <a:solidFill>
                            <a:prstClr val="black"/>
                          </a:solidFill>
                          <a:latin typeface="Cambria Math" charset="0"/>
                          <a:ea typeface=""/>
                          <a:cs typeface="Helvetica Neue Light"/>
                        </a:rPr>
                        <m:t>𝑦</m:t>
                      </m:r>
                    </m:oMath>
                  </m:oMathPara>
                </a14:m>
                <a:endParaRPr lang="en-US" sz="3200" dirty="0">
                  <a:solidFill>
                    <a:prstClr val="black"/>
                  </a:solidFill>
                  <a:latin typeface="Helvetica Neue Light"/>
                  <a:ea typeface=""/>
                  <a:cs typeface="Helvetica Neue Ligh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65409" y="1022003"/>
                <a:ext cx="1422441" cy="492443"/>
              </a:xfrm>
              <a:prstGeom prst="rect">
                <a:avLst/>
              </a:prstGeom>
              <a:blipFill>
                <a:blip r:embed="rId6"/>
                <a:stretch>
                  <a:fillRect l="-2679" t="-5128" r="-5357"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814952" y="1022003"/>
                <a:ext cx="508088" cy="58477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oMath>
                  </m:oMathPara>
                </a14:m>
                <a:endParaRPr lang="en-US" sz="2400" dirty="0">
                  <a:solidFill>
                    <a:prstClr val="black"/>
                  </a:solidFill>
                  <a:ea typeface=""/>
                  <a:cs typeface=""/>
                </a:endParaRPr>
              </a:p>
            </p:txBody>
          </p:sp>
        </mc:Choice>
        <mc:Fallback xmlns="">
          <p:sp>
            <p:nvSpPr>
              <p:cNvPr id="25" name="Rectangle 24"/>
              <p:cNvSpPr>
                <a:spLocks noRot="1" noChangeAspect="1" noMove="1" noResize="1" noEditPoints="1" noAdjustHandles="1" noChangeArrowheads="1" noChangeShapeType="1" noTextEdit="1"/>
              </p:cNvSpPr>
              <p:nvPr/>
            </p:nvSpPr>
            <p:spPr>
              <a:xfrm>
                <a:off x="8814952" y="1022003"/>
                <a:ext cx="508088" cy="584775"/>
              </a:xfrm>
              <a:prstGeom prst="rect">
                <a:avLst/>
              </a:prstGeom>
              <a:blipFill>
                <a:blip r:embed="rId7"/>
                <a:stretch>
                  <a:fillRect/>
                </a:stretch>
              </a:blipFill>
            </p:spPr>
            <p:txBody>
              <a:bodyPr/>
              <a:lstStyle/>
              <a:p>
                <a:r>
                  <a:rPr lang="en-US">
                    <a:noFill/>
                  </a:rPr>
                  <a:t> </a:t>
                </a:r>
              </a:p>
            </p:txBody>
          </p:sp>
        </mc:Fallback>
      </mc:AlternateContent>
      <p:grpSp>
        <p:nvGrpSpPr>
          <p:cNvPr id="68" name="Group 67"/>
          <p:cNvGrpSpPr/>
          <p:nvPr/>
        </p:nvGrpSpPr>
        <p:grpSpPr>
          <a:xfrm>
            <a:off x="1295503" y="1938975"/>
            <a:ext cx="3800463" cy="4340070"/>
            <a:chOff x="1295502" y="1938974"/>
            <a:chExt cx="3800462" cy="4340071"/>
          </a:xfrm>
        </p:grpSpPr>
        <p:cxnSp>
          <p:nvCxnSpPr>
            <p:cNvPr id="27" name="Straight Arrow Connector 26"/>
            <p:cNvCxnSpPr/>
            <p:nvPr/>
          </p:nvCxnSpPr>
          <p:spPr>
            <a:xfrm>
              <a:off x="1531091" y="1938974"/>
              <a:ext cx="35648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7" idx="1"/>
            </p:cNvCxnSpPr>
            <p:nvPr/>
          </p:nvCxnSpPr>
          <p:spPr>
            <a:xfrm flipV="1">
              <a:off x="2819400" y="2450248"/>
              <a:ext cx="2108617" cy="6435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0" idx="1"/>
            </p:cNvCxnSpPr>
            <p:nvPr/>
          </p:nvCxnSpPr>
          <p:spPr>
            <a:xfrm flipV="1">
              <a:off x="3810000" y="3049580"/>
              <a:ext cx="1025797" cy="2892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15" idx="1"/>
            </p:cNvCxnSpPr>
            <p:nvPr/>
          </p:nvCxnSpPr>
          <p:spPr>
            <a:xfrm>
              <a:off x="2514600" y="3962400"/>
              <a:ext cx="2534075" cy="10390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6" idx="1"/>
            </p:cNvCxnSpPr>
            <p:nvPr/>
          </p:nvCxnSpPr>
          <p:spPr>
            <a:xfrm>
              <a:off x="1295503" y="4267200"/>
              <a:ext cx="3753172" cy="1399593"/>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0" idx="3"/>
              <a:endCxn id="18" idx="1"/>
            </p:cNvCxnSpPr>
            <p:nvPr/>
          </p:nvCxnSpPr>
          <p:spPr>
            <a:xfrm flipV="1">
              <a:off x="1295502" y="3569642"/>
              <a:ext cx="3392868" cy="1411264"/>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 idx="3"/>
              <a:endCxn id="19" idx="1"/>
            </p:cNvCxnSpPr>
            <p:nvPr/>
          </p:nvCxnSpPr>
          <p:spPr>
            <a:xfrm flipV="1">
              <a:off x="3705562" y="4618863"/>
              <a:ext cx="1130235" cy="1241661"/>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21" idx="1"/>
            </p:cNvCxnSpPr>
            <p:nvPr/>
          </p:nvCxnSpPr>
          <p:spPr>
            <a:xfrm flipV="1">
              <a:off x="2514600" y="3979793"/>
              <a:ext cx="2321197" cy="100111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2" idx="1"/>
            </p:cNvCxnSpPr>
            <p:nvPr/>
          </p:nvCxnSpPr>
          <p:spPr>
            <a:xfrm>
              <a:off x="2057401" y="6213780"/>
              <a:ext cx="2840778" cy="6526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p:nvGrpSpPr>
        <p:grpSpPr>
          <a:xfrm>
            <a:off x="7063611" y="2007997"/>
            <a:ext cx="4584399" cy="4590395"/>
            <a:chOff x="7063611" y="2007997"/>
            <a:chExt cx="4584398" cy="4590394"/>
          </a:xfrm>
        </p:grpSpPr>
        <p:pic>
          <p:nvPicPr>
            <p:cNvPr id="56" name="Picture 55"/>
            <p:cNvPicPr>
              <a:picLocks noChangeAspect="1"/>
            </p:cNvPicPr>
            <p:nvPr/>
          </p:nvPicPr>
          <p:blipFill rotWithShape="1">
            <a:blip r:embed="rId3"/>
            <a:srcRect l="66061" t="50119"/>
            <a:stretch/>
          </p:blipFill>
          <p:spPr>
            <a:xfrm>
              <a:off x="7063611" y="3440066"/>
              <a:ext cx="925494" cy="930179"/>
            </a:xfrm>
            <a:prstGeom prst="rect">
              <a:avLst/>
            </a:prstGeom>
          </p:spPr>
        </p:pic>
        <p:pic>
          <p:nvPicPr>
            <p:cNvPr id="57" name="Picture 56"/>
            <p:cNvPicPr>
              <a:picLocks noChangeAspect="1"/>
            </p:cNvPicPr>
            <p:nvPr/>
          </p:nvPicPr>
          <p:blipFill rotWithShape="1">
            <a:blip r:embed="rId3"/>
            <a:srcRect r="67363" b="48929"/>
            <a:stretch/>
          </p:blipFill>
          <p:spPr>
            <a:xfrm>
              <a:off x="7079873" y="2007997"/>
              <a:ext cx="964557" cy="1032175"/>
            </a:xfrm>
            <a:prstGeom prst="rect">
              <a:avLst/>
            </a:prstGeom>
          </p:spPr>
        </p:pic>
        <p:pic>
          <p:nvPicPr>
            <p:cNvPr id="58" name="Picture 57"/>
            <p:cNvPicPr>
              <a:picLocks noChangeAspect="1"/>
            </p:cNvPicPr>
            <p:nvPr/>
          </p:nvPicPr>
          <p:blipFill rotWithShape="1">
            <a:blip r:embed="rId3"/>
            <a:srcRect l="33154" t="1561" r="34073" b="50515"/>
            <a:stretch/>
          </p:blipFill>
          <p:spPr>
            <a:xfrm>
              <a:off x="8661977" y="3109708"/>
              <a:ext cx="966197" cy="966197"/>
            </a:xfrm>
            <a:prstGeom prst="rect">
              <a:avLst/>
            </a:prstGeom>
          </p:spPr>
        </p:pic>
        <p:pic>
          <p:nvPicPr>
            <p:cNvPr id="59" name="Picture 58"/>
            <p:cNvPicPr>
              <a:picLocks noChangeAspect="1"/>
            </p:cNvPicPr>
            <p:nvPr/>
          </p:nvPicPr>
          <p:blipFill rotWithShape="1">
            <a:blip r:embed="rId4"/>
            <a:srcRect l="60395" t="-1053" r="20432" b="53376"/>
            <a:stretch/>
          </p:blipFill>
          <p:spPr>
            <a:xfrm>
              <a:off x="10668000" y="4389119"/>
              <a:ext cx="980009" cy="990011"/>
            </a:xfrm>
            <a:prstGeom prst="rect">
              <a:avLst/>
            </a:prstGeom>
          </p:spPr>
        </p:pic>
        <p:pic>
          <p:nvPicPr>
            <p:cNvPr id="60" name="Picture 59"/>
            <p:cNvPicPr>
              <a:picLocks noChangeAspect="1"/>
            </p:cNvPicPr>
            <p:nvPr/>
          </p:nvPicPr>
          <p:blipFill rotWithShape="1">
            <a:blip r:embed="rId4"/>
            <a:srcRect t="49474" r="81353"/>
            <a:stretch/>
          </p:blipFill>
          <p:spPr>
            <a:xfrm>
              <a:off x="8952103" y="2076832"/>
              <a:ext cx="853083" cy="939053"/>
            </a:xfrm>
            <a:prstGeom prst="rect">
              <a:avLst/>
            </a:prstGeom>
          </p:spPr>
        </p:pic>
        <p:pic>
          <p:nvPicPr>
            <p:cNvPr id="61" name="Picture 60"/>
            <p:cNvPicPr>
              <a:picLocks noChangeAspect="1"/>
            </p:cNvPicPr>
            <p:nvPr/>
          </p:nvPicPr>
          <p:blipFill rotWithShape="1">
            <a:blip r:embed="rId4"/>
            <a:srcRect l="79868" t="49150"/>
            <a:stretch/>
          </p:blipFill>
          <p:spPr>
            <a:xfrm>
              <a:off x="7545919" y="4467803"/>
              <a:ext cx="917446" cy="941432"/>
            </a:xfrm>
            <a:prstGeom prst="rect">
              <a:avLst/>
            </a:prstGeom>
          </p:spPr>
        </p:pic>
        <p:pic>
          <p:nvPicPr>
            <p:cNvPr id="62" name="Picture 61"/>
            <p:cNvPicPr>
              <a:picLocks noChangeAspect="1"/>
            </p:cNvPicPr>
            <p:nvPr/>
          </p:nvPicPr>
          <p:blipFill rotWithShape="1">
            <a:blip r:embed="rId5"/>
            <a:srcRect l="50297" t="50927" r="33001" b="1980"/>
            <a:stretch/>
          </p:blipFill>
          <p:spPr>
            <a:xfrm>
              <a:off x="10301046" y="2669857"/>
              <a:ext cx="934300" cy="879701"/>
            </a:xfrm>
            <a:prstGeom prst="rect">
              <a:avLst/>
            </a:prstGeom>
          </p:spPr>
        </p:pic>
        <p:pic>
          <p:nvPicPr>
            <p:cNvPr id="63" name="Picture 62"/>
            <p:cNvPicPr>
              <a:picLocks noChangeAspect="1"/>
            </p:cNvPicPr>
            <p:nvPr/>
          </p:nvPicPr>
          <p:blipFill rotWithShape="1">
            <a:blip r:embed="rId5"/>
            <a:srcRect r="83750" b="51852"/>
            <a:stretch/>
          </p:blipFill>
          <p:spPr>
            <a:xfrm>
              <a:off x="9012885" y="4471007"/>
              <a:ext cx="917861" cy="908123"/>
            </a:xfrm>
            <a:prstGeom prst="rect">
              <a:avLst/>
            </a:prstGeom>
          </p:spPr>
        </p:pic>
        <p:pic>
          <p:nvPicPr>
            <p:cNvPr id="64" name="Picture 63"/>
            <p:cNvPicPr>
              <a:picLocks noChangeAspect="1"/>
            </p:cNvPicPr>
            <p:nvPr/>
          </p:nvPicPr>
          <p:blipFill rotWithShape="1">
            <a:blip r:embed="rId5"/>
            <a:srcRect l="33132" t="50636" r="50680" b="-1"/>
            <a:stretch/>
          </p:blipFill>
          <p:spPr>
            <a:xfrm>
              <a:off x="8393515" y="5578836"/>
              <a:ext cx="1001293" cy="1019555"/>
            </a:xfrm>
            <a:prstGeom prst="rect">
              <a:avLst/>
            </a:prstGeom>
          </p:spPr>
        </p:pic>
      </p:grpSp>
    </p:spTree>
    <p:extLst>
      <p:ext uri="{BB962C8B-B14F-4D97-AF65-F5344CB8AC3E}">
        <p14:creationId xmlns:p14="http://schemas.microsoft.com/office/powerpoint/2010/main" val="403365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5138-1B4C-1B40-8EF5-F87680EF602E}"/>
              </a:ext>
            </a:extLst>
          </p:cNvPr>
          <p:cNvSpPr>
            <a:spLocks noGrp="1"/>
          </p:cNvSpPr>
          <p:nvPr>
            <p:ph type="title"/>
          </p:nvPr>
        </p:nvSpPr>
        <p:spPr/>
        <p:txBody>
          <a:bodyPr/>
          <a:lstStyle/>
          <a:p>
            <a:r>
              <a:rPr lang="en-US" dirty="0"/>
              <a:t>How to pick the right model?</a:t>
            </a:r>
          </a:p>
        </p:txBody>
      </p:sp>
      <p:sp>
        <p:nvSpPr>
          <p:cNvPr id="3" name="Text Placeholder 2">
            <a:extLst>
              <a:ext uri="{FF2B5EF4-FFF2-40B4-BE49-F238E27FC236}">
                <a16:creationId xmlns:a16="http://schemas.microsoft.com/office/drawing/2014/main" id="{1139B248-235E-CD42-9E11-3E741292D3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84B532-34E6-2B40-94B5-3818C0D2F194}"/>
              </a:ext>
            </a:extLst>
          </p:cNvPr>
          <p:cNvSpPr>
            <a:spLocks noGrp="1"/>
          </p:cNvSpPr>
          <p:nvPr>
            <p:ph type="sldNum" sz="quarter" idx="12"/>
          </p:nvPr>
        </p:nvSpPr>
        <p:spPr/>
        <p:txBody>
          <a:bodyPr/>
          <a:lstStyle/>
          <a:p>
            <a:fld id="{03315DE8-E84B-A141-B26C-CDB1CE99E005}" type="slidenum">
              <a:rPr lang="en-US" smtClean="0"/>
              <a:t>49</a:t>
            </a:fld>
            <a:endParaRPr lang="en-US"/>
          </a:p>
        </p:txBody>
      </p:sp>
    </p:spTree>
    <p:extLst>
      <p:ext uri="{BB962C8B-B14F-4D97-AF65-F5344CB8AC3E}">
        <p14:creationId xmlns:p14="http://schemas.microsoft.com/office/powerpoint/2010/main" val="1043792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Tree>
    <p:extLst>
      <p:ext uri="{BB962C8B-B14F-4D97-AF65-F5344CB8AC3E}">
        <p14:creationId xmlns:p14="http://schemas.microsoft.com/office/powerpoint/2010/main" val="187756294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F502154D-BC2B-6742-A7DD-632BE21D2B8C}"/>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A24FE324-9DE9-1A42-9A3C-70243A2CD08D}"/>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30" name="TextBox 29">
                <a:extLst>
                  <a:ext uri="{FF2B5EF4-FFF2-40B4-BE49-F238E27FC236}">
                    <a16:creationId xmlns:a16="http://schemas.microsoft.com/office/drawing/2014/main" id="{A24FE324-9DE9-1A42-9A3C-70243A2CD08D}"/>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spTree>
    <p:extLst>
      <p:ext uri="{BB962C8B-B14F-4D97-AF65-F5344CB8AC3E}">
        <p14:creationId xmlns:p14="http://schemas.microsoft.com/office/powerpoint/2010/main" val="2749987418"/>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192AF777-86AA-F242-94A4-91B2479B211F}"/>
              </a:ext>
            </a:extLst>
          </p:cNvPr>
          <p:cNvCxnSpPr>
            <a:cxnSpLocks/>
          </p:cNvCxnSpPr>
          <p:nvPr/>
        </p:nvCxnSpPr>
        <p:spPr>
          <a:xfrm flipV="1">
            <a:off x="2809966" y="1473240"/>
            <a:ext cx="5991497" cy="4390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59C2FCF-B4D9-3D49-AEB5-2D561BE5A13A}"/>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D08E968-8CF5-6442-977A-9ED0144EEF96}"/>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30" name="TextBox 29">
                <a:extLst>
                  <a:ext uri="{FF2B5EF4-FFF2-40B4-BE49-F238E27FC236}">
                    <a16:creationId xmlns:a16="http://schemas.microsoft.com/office/drawing/2014/main" id="{5D08E968-8CF5-6442-977A-9ED0144EEF96}"/>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spTree>
    <p:extLst>
      <p:ext uri="{BB962C8B-B14F-4D97-AF65-F5344CB8AC3E}">
        <p14:creationId xmlns:p14="http://schemas.microsoft.com/office/powerpoint/2010/main" val="2648005089"/>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Linear Regression – 1 output, 1 input</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4351382" y="6136841"/>
                <a:ext cx="158581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r>
                        <a:rPr lang="en-US" sz="2400" i="1">
                          <a:latin typeface="Cambria Math" panose="02040503050406030204" pitchFamily="18" charset="0"/>
                        </a:rPr>
                        <m:t>𝑤𝑥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4351382" y="6136841"/>
                <a:ext cx="1585819" cy="369332"/>
              </a:xfrm>
              <a:prstGeom prst="rect">
                <a:avLst/>
              </a:prstGeom>
              <a:blipFill>
                <a:blip r:embed="rId12"/>
                <a:stretch>
                  <a:fillRect l="-4000" t="-13793" r="-4000" b="-24138"/>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192AF777-86AA-F242-94A4-91B2479B211F}"/>
              </a:ext>
            </a:extLst>
          </p:cNvPr>
          <p:cNvCxnSpPr>
            <a:cxnSpLocks/>
          </p:cNvCxnSpPr>
          <p:nvPr/>
        </p:nvCxnSpPr>
        <p:spPr>
          <a:xfrm flipV="1">
            <a:off x="2809966" y="1473240"/>
            <a:ext cx="5991497" cy="43905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281921-32F8-5148-892E-00E3C47B1639}"/>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87C6C11-A6CF-7B4E-90E3-DBD4C7B97C95}"/>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29" name="TextBox 28">
                <a:extLst>
                  <a:ext uri="{FF2B5EF4-FFF2-40B4-BE49-F238E27FC236}">
                    <a16:creationId xmlns:a16="http://schemas.microsoft.com/office/drawing/2014/main" id="{287C6C11-A6CF-7B4E-90E3-DBD4C7B97C95}"/>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Tree>
    <p:extLst>
      <p:ext uri="{BB962C8B-B14F-4D97-AF65-F5344CB8AC3E}">
        <p14:creationId xmlns:p14="http://schemas.microsoft.com/office/powerpoint/2010/main" val="158366079"/>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Quadratic Regression </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3003848" y="6088016"/>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4216146" y="6141552"/>
                <a:ext cx="276011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2</m:t>
                          </m:r>
                        </m:sub>
                      </m:s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4216146" y="6141552"/>
                <a:ext cx="2760115" cy="369332"/>
              </a:xfrm>
              <a:prstGeom prst="rect">
                <a:avLst/>
              </a:prstGeom>
              <a:blipFill>
                <a:blip r:embed="rId12"/>
                <a:stretch>
                  <a:fillRect l="-2304" t="-13793" r="-1843" b="-24138"/>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8ED1B69-967B-5A4C-AADC-5F59B846999C}"/>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30093B1-E3EB-F543-A621-3D6187F87F9D}"/>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30" name="TextBox 29">
                <a:extLst>
                  <a:ext uri="{FF2B5EF4-FFF2-40B4-BE49-F238E27FC236}">
                    <a16:creationId xmlns:a16="http://schemas.microsoft.com/office/drawing/2014/main" id="{430093B1-E3EB-F543-A621-3D6187F87F9D}"/>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Tree>
    <p:extLst>
      <p:ext uri="{BB962C8B-B14F-4D97-AF65-F5344CB8AC3E}">
        <p14:creationId xmlns:p14="http://schemas.microsoft.com/office/powerpoint/2010/main" val="195947639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366184"/>
            <a:ext cx="10972800" cy="1524000"/>
          </a:xfrm>
          <a:prstGeom prst="rect">
            <a:avLst/>
          </a:prstGeom>
        </p:spPr>
        <p:txBody>
          <a:bodyPr>
            <a:noAutofit/>
          </a:bodyPr>
          <a:lstStyle>
            <a:lvl1pPr algn="ctr" defTabSz="457200">
              <a:defRPr sz="3200" b="0">
                <a:solidFill>
                  <a:srgbClr val="205382"/>
                </a:solidFill>
                <a:latin typeface="+mj-lt"/>
                <a:ea typeface="+mn-ea"/>
                <a:cs typeface="+mn-cs"/>
                <a:sym typeface="Helvetica"/>
              </a:defRPr>
            </a:lvl1pPr>
            <a:lvl2pPr algn="ctr" defTabSz="457200">
              <a:defRPr sz="3300" b="1">
                <a:solidFill>
                  <a:srgbClr val="205382"/>
                </a:solidFill>
                <a:latin typeface="+mn-lt"/>
                <a:ea typeface="+mn-ea"/>
                <a:cs typeface="+mn-cs"/>
                <a:sym typeface="Helvetica"/>
              </a:defRPr>
            </a:lvl2pPr>
            <a:lvl3pPr algn="ctr" defTabSz="457200">
              <a:defRPr sz="3300" b="1">
                <a:solidFill>
                  <a:srgbClr val="205382"/>
                </a:solidFill>
                <a:latin typeface="+mn-lt"/>
                <a:ea typeface="+mn-ea"/>
                <a:cs typeface="+mn-cs"/>
                <a:sym typeface="Helvetica"/>
              </a:defRPr>
            </a:lvl3pPr>
            <a:lvl4pPr algn="ctr" defTabSz="457200">
              <a:defRPr sz="3300" b="1">
                <a:solidFill>
                  <a:srgbClr val="205382"/>
                </a:solidFill>
                <a:latin typeface="+mn-lt"/>
                <a:ea typeface="+mn-ea"/>
                <a:cs typeface="+mn-cs"/>
                <a:sym typeface="Helvetica"/>
              </a:defRPr>
            </a:lvl4pPr>
            <a:lvl5pPr algn="ctr" defTabSz="457200">
              <a:defRPr sz="3300" b="1">
                <a:solidFill>
                  <a:srgbClr val="205382"/>
                </a:solidFill>
                <a:latin typeface="+mn-lt"/>
                <a:ea typeface="+mn-ea"/>
                <a:cs typeface="+mn-cs"/>
                <a:sym typeface="Helvetica"/>
              </a:defRPr>
            </a:lvl5pPr>
            <a:lvl6pPr algn="ctr" defTabSz="457200">
              <a:defRPr sz="3300" b="1">
                <a:solidFill>
                  <a:srgbClr val="205382"/>
                </a:solidFill>
                <a:latin typeface="+mn-lt"/>
                <a:ea typeface="+mn-ea"/>
                <a:cs typeface="+mn-cs"/>
                <a:sym typeface="Helvetica"/>
              </a:defRPr>
            </a:lvl6pPr>
            <a:lvl7pPr algn="ctr" defTabSz="457200">
              <a:defRPr sz="3300" b="1">
                <a:solidFill>
                  <a:srgbClr val="205382"/>
                </a:solidFill>
                <a:latin typeface="+mn-lt"/>
                <a:ea typeface="+mn-ea"/>
                <a:cs typeface="+mn-cs"/>
                <a:sym typeface="Helvetica"/>
              </a:defRPr>
            </a:lvl7pPr>
            <a:lvl8pPr algn="ctr" defTabSz="457200">
              <a:defRPr sz="3300" b="1">
                <a:solidFill>
                  <a:srgbClr val="205382"/>
                </a:solidFill>
                <a:latin typeface="+mn-lt"/>
                <a:ea typeface="+mn-ea"/>
                <a:cs typeface="+mn-cs"/>
                <a:sym typeface="Helvetica"/>
              </a:defRPr>
            </a:lvl8pPr>
            <a:lvl9pPr algn="ctr" defTabSz="457200">
              <a:defRPr sz="3300" b="1">
                <a:solidFill>
                  <a:srgbClr val="205382"/>
                </a:solidFill>
                <a:latin typeface="+mn-lt"/>
                <a:ea typeface="+mn-ea"/>
                <a:cs typeface="+mn-cs"/>
                <a:sym typeface="Helvetica"/>
              </a:defRPr>
            </a:lvl9pPr>
          </a:lstStyle>
          <a:p>
            <a:r>
              <a:rPr lang="en-US" sz="4267" dirty="0"/>
              <a:t>n-polynomial Regression </a:t>
            </a:r>
          </a:p>
        </p:txBody>
      </p:sp>
      <p:cxnSp>
        <p:nvCxnSpPr>
          <p:cNvPr id="3" name="Straight Arrow Connector 2">
            <a:extLst>
              <a:ext uri="{FF2B5EF4-FFF2-40B4-BE49-F238E27FC236}">
                <a16:creationId xmlns:a16="http://schemas.microsoft.com/office/drawing/2014/main" id="{261AFB7F-6D14-3741-94CD-2EFCADA42FA3}"/>
              </a:ext>
            </a:extLst>
          </p:cNvPr>
          <p:cNvCxnSpPr>
            <a:cxnSpLocks/>
          </p:cNvCxnSpPr>
          <p:nvPr/>
        </p:nvCxnSpPr>
        <p:spPr>
          <a:xfrm flipV="1">
            <a:off x="3622765" y="1890184"/>
            <a:ext cx="0" cy="36368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269E7B8-4987-F24F-BBC8-59DD636F35FD}"/>
              </a:ext>
            </a:extLst>
          </p:cNvPr>
          <p:cNvCxnSpPr>
            <a:cxnSpLocks/>
          </p:cNvCxnSpPr>
          <p:nvPr/>
        </p:nvCxnSpPr>
        <p:spPr>
          <a:xfrm>
            <a:off x="3622765" y="5527040"/>
            <a:ext cx="5521235" cy="58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CA08CC8-0785-7D4E-9C15-90A07488EC69}"/>
              </a:ext>
            </a:extLst>
          </p:cNvPr>
          <p:cNvSpPr/>
          <p:nvPr/>
        </p:nvSpPr>
        <p:spPr>
          <a:xfrm>
            <a:off x="4351382" y="437750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a:extLst>
              <a:ext uri="{FF2B5EF4-FFF2-40B4-BE49-F238E27FC236}">
                <a16:creationId xmlns:a16="http://schemas.microsoft.com/office/drawing/2014/main" id="{4208583F-4AE7-A749-B3D2-57A89002C4C1}"/>
              </a:ext>
            </a:extLst>
          </p:cNvPr>
          <p:cNvSpPr/>
          <p:nvPr/>
        </p:nvSpPr>
        <p:spPr>
          <a:xfrm>
            <a:off x="5196114" y="414528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a:extLst>
              <a:ext uri="{FF2B5EF4-FFF2-40B4-BE49-F238E27FC236}">
                <a16:creationId xmlns:a16="http://schemas.microsoft.com/office/drawing/2014/main" id="{1836099C-E931-524F-9EA7-4BA388A9F01C}"/>
              </a:ext>
            </a:extLst>
          </p:cNvPr>
          <p:cNvSpPr/>
          <p:nvPr/>
        </p:nvSpPr>
        <p:spPr>
          <a:xfrm>
            <a:off x="5608319" y="352282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a:extLst>
              <a:ext uri="{FF2B5EF4-FFF2-40B4-BE49-F238E27FC236}">
                <a16:creationId xmlns:a16="http://schemas.microsoft.com/office/drawing/2014/main" id="{2D6E0A76-59E1-4649-A3D0-CC01A2255560}"/>
              </a:ext>
            </a:extLst>
          </p:cNvPr>
          <p:cNvSpPr/>
          <p:nvPr/>
        </p:nvSpPr>
        <p:spPr>
          <a:xfrm>
            <a:off x="6383383" y="3429935"/>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a:extLst>
              <a:ext uri="{FF2B5EF4-FFF2-40B4-BE49-F238E27FC236}">
                <a16:creationId xmlns:a16="http://schemas.microsoft.com/office/drawing/2014/main" id="{4A8FFF8F-009E-8042-85EE-E6E87C0E35C1}"/>
              </a:ext>
            </a:extLst>
          </p:cNvPr>
          <p:cNvSpPr/>
          <p:nvPr/>
        </p:nvSpPr>
        <p:spPr>
          <a:xfrm>
            <a:off x="6653347" y="294806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a:extLst>
              <a:ext uri="{FF2B5EF4-FFF2-40B4-BE49-F238E27FC236}">
                <a16:creationId xmlns:a16="http://schemas.microsoft.com/office/drawing/2014/main" id="{77041108-0345-4D4E-AB21-F9AF30FB2B4E}"/>
              </a:ext>
            </a:extLst>
          </p:cNvPr>
          <p:cNvSpPr/>
          <p:nvPr/>
        </p:nvSpPr>
        <p:spPr>
          <a:xfrm>
            <a:off x="4165599" y="4967213"/>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a:extLst>
              <a:ext uri="{FF2B5EF4-FFF2-40B4-BE49-F238E27FC236}">
                <a16:creationId xmlns:a16="http://schemas.microsoft.com/office/drawing/2014/main" id="{08D126A0-3D45-824C-86E9-EC55A20CB09C}"/>
              </a:ext>
            </a:extLst>
          </p:cNvPr>
          <p:cNvSpPr/>
          <p:nvPr/>
        </p:nvSpPr>
        <p:spPr>
          <a:xfrm>
            <a:off x="7431314" y="2831949"/>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FD675479-D795-A141-8611-7DE296B70BAB}"/>
              </a:ext>
            </a:extLst>
          </p:cNvPr>
          <p:cNvSpPr/>
          <p:nvPr/>
        </p:nvSpPr>
        <p:spPr>
          <a:xfrm>
            <a:off x="7245531" y="2164291"/>
            <a:ext cx="185783" cy="18578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03A72A7-7BD7-FD41-9C85-282DA62E9FA0}"/>
                  </a:ext>
                </a:extLst>
              </p:cNvPr>
              <p:cNvSpPr txBox="1"/>
              <p:nvPr/>
            </p:nvSpPr>
            <p:spPr>
              <a:xfrm>
                <a:off x="3373808" y="1473240"/>
                <a:ext cx="24570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oMath>
                  </m:oMathPara>
                </a14:m>
                <a:endParaRPr lang="en-US" sz="2400" dirty="0"/>
              </a:p>
            </p:txBody>
          </p:sp>
        </mc:Choice>
        <mc:Fallback xmlns="">
          <p:sp>
            <p:nvSpPr>
              <p:cNvPr id="18" name="TextBox 17">
                <a:extLst>
                  <a:ext uri="{FF2B5EF4-FFF2-40B4-BE49-F238E27FC236}">
                    <a16:creationId xmlns:a16="http://schemas.microsoft.com/office/drawing/2014/main" id="{F03A72A7-7BD7-FD41-9C85-282DA62E9FA0}"/>
                  </a:ext>
                </a:extLst>
              </p:cNvPr>
              <p:cNvSpPr txBox="1">
                <a:spLocks noRot="1" noChangeAspect="1" noMove="1" noResize="1" noEditPoints="1" noAdjustHandles="1" noChangeArrowheads="1" noChangeShapeType="1" noTextEdit="1"/>
              </p:cNvSpPr>
              <p:nvPr/>
            </p:nvSpPr>
            <p:spPr>
              <a:xfrm>
                <a:off x="3373808" y="1473240"/>
                <a:ext cx="245708" cy="369332"/>
              </a:xfrm>
              <a:prstGeom prst="rect">
                <a:avLst/>
              </a:prstGeom>
              <a:blipFill>
                <a:blip r:embed="rId2"/>
                <a:stretch>
                  <a:fillRect l="-25000" r="-20000"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2AEDF24-CD7A-E74C-ADB8-53AA26ACF211}"/>
                  </a:ext>
                </a:extLst>
              </p:cNvPr>
              <p:cNvSpPr txBox="1"/>
              <p:nvPr/>
            </p:nvSpPr>
            <p:spPr>
              <a:xfrm>
                <a:off x="9313054" y="5252760"/>
                <a:ext cx="24173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𝑥</m:t>
                      </m:r>
                    </m:oMath>
                  </m:oMathPara>
                </a14:m>
                <a:endParaRPr lang="en-US" sz="2400" dirty="0"/>
              </a:p>
            </p:txBody>
          </p:sp>
        </mc:Choice>
        <mc:Fallback xmlns="">
          <p:sp>
            <p:nvSpPr>
              <p:cNvPr id="19" name="TextBox 18">
                <a:extLst>
                  <a:ext uri="{FF2B5EF4-FFF2-40B4-BE49-F238E27FC236}">
                    <a16:creationId xmlns:a16="http://schemas.microsoft.com/office/drawing/2014/main" id="{A2AEDF24-CD7A-E74C-ADB8-53AA26ACF211}"/>
                  </a:ext>
                </a:extLst>
              </p:cNvPr>
              <p:cNvSpPr txBox="1">
                <a:spLocks noRot="1" noChangeAspect="1" noMove="1" noResize="1" noEditPoints="1" noAdjustHandles="1" noChangeArrowheads="1" noChangeShapeType="1" noTextEdit="1"/>
              </p:cNvSpPr>
              <p:nvPr/>
            </p:nvSpPr>
            <p:spPr>
              <a:xfrm>
                <a:off x="9313054" y="5252760"/>
                <a:ext cx="241733" cy="369332"/>
              </a:xfrm>
              <a:prstGeom prst="rect">
                <a:avLst/>
              </a:prstGeom>
              <a:blipFill>
                <a:blip r:embed="rId3"/>
                <a:stretch>
                  <a:fillRect l="-15789" r="-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1CA38D3-3346-1F4E-9402-325FEDAA1C4D}"/>
                  </a:ext>
                </a:extLst>
              </p:cNvPr>
              <p:cNvSpPr txBox="1"/>
              <p:nvPr/>
            </p:nvSpPr>
            <p:spPr>
              <a:xfrm>
                <a:off x="4486903" y="5065910"/>
                <a:ext cx="805413"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1</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1</m:t>
                          </m:r>
                        </m:sub>
                      </m:sSub>
                      <m:r>
                        <a:rPr lang="en-US" sz="1867" i="1">
                          <a:latin typeface="Cambria Math" panose="02040503050406030204" pitchFamily="18" charset="0"/>
                        </a:rPr>
                        <m:t>)</m:t>
                      </m:r>
                    </m:oMath>
                  </m:oMathPara>
                </a14:m>
                <a:endParaRPr lang="en-US" sz="1867" dirty="0"/>
              </a:p>
            </p:txBody>
          </p:sp>
        </mc:Choice>
        <mc:Fallback xmlns="">
          <p:sp>
            <p:nvSpPr>
              <p:cNvPr id="20" name="TextBox 19">
                <a:extLst>
                  <a:ext uri="{FF2B5EF4-FFF2-40B4-BE49-F238E27FC236}">
                    <a16:creationId xmlns:a16="http://schemas.microsoft.com/office/drawing/2014/main" id="{41CA38D3-3346-1F4E-9402-325FEDAA1C4D}"/>
                  </a:ext>
                </a:extLst>
              </p:cNvPr>
              <p:cNvSpPr txBox="1">
                <a:spLocks noRot="1" noChangeAspect="1" noMove="1" noResize="1" noEditPoints="1" noAdjustHandles="1" noChangeArrowheads="1" noChangeShapeType="1" noTextEdit="1"/>
              </p:cNvSpPr>
              <p:nvPr/>
            </p:nvSpPr>
            <p:spPr>
              <a:xfrm>
                <a:off x="4486903" y="5065910"/>
                <a:ext cx="805413" cy="287323"/>
              </a:xfrm>
              <a:prstGeom prst="rect">
                <a:avLst/>
              </a:prstGeom>
              <a:blipFill>
                <a:blip r:embed="rId4"/>
                <a:stretch>
                  <a:fillRect l="-9524"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7988F54-7D5E-8C4E-BB09-79C1F0D1879B}"/>
                  </a:ext>
                </a:extLst>
              </p:cNvPr>
              <p:cNvSpPr txBox="1"/>
              <p:nvPr/>
            </p:nvSpPr>
            <p:spPr>
              <a:xfrm>
                <a:off x="3950331" y="3932085"/>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2</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2</m:t>
                          </m:r>
                        </m:sub>
                      </m:sSub>
                      <m:r>
                        <a:rPr lang="en-US" sz="1867" i="1">
                          <a:latin typeface="Cambria Math" panose="02040503050406030204" pitchFamily="18" charset="0"/>
                        </a:rPr>
                        <m:t>)</m:t>
                      </m:r>
                    </m:oMath>
                  </m:oMathPara>
                </a14:m>
                <a:endParaRPr lang="en-US" sz="1867" dirty="0"/>
              </a:p>
            </p:txBody>
          </p:sp>
        </mc:Choice>
        <mc:Fallback xmlns="">
          <p:sp>
            <p:nvSpPr>
              <p:cNvPr id="21" name="TextBox 20">
                <a:extLst>
                  <a:ext uri="{FF2B5EF4-FFF2-40B4-BE49-F238E27FC236}">
                    <a16:creationId xmlns:a16="http://schemas.microsoft.com/office/drawing/2014/main" id="{F7988F54-7D5E-8C4E-BB09-79C1F0D1879B}"/>
                  </a:ext>
                </a:extLst>
              </p:cNvPr>
              <p:cNvSpPr txBox="1">
                <a:spLocks noRot="1" noChangeAspect="1" noMove="1" noResize="1" noEditPoints="1" noAdjustHandles="1" noChangeArrowheads="1" noChangeShapeType="1" noTextEdit="1"/>
              </p:cNvSpPr>
              <p:nvPr/>
            </p:nvSpPr>
            <p:spPr>
              <a:xfrm>
                <a:off x="3950331" y="3932085"/>
                <a:ext cx="816441" cy="287323"/>
              </a:xfrm>
              <a:prstGeom prst="rect">
                <a:avLst/>
              </a:prstGeom>
              <a:blipFill>
                <a:blip r:embed="rId5"/>
                <a:stretch>
                  <a:fillRect l="-10938" r="-9375"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AB1020C-7E72-3649-B82D-4FEFEC780152}"/>
                  </a:ext>
                </a:extLst>
              </p:cNvPr>
              <p:cNvSpPr txBox="1"/>
              <p:nvPr/>
            </p:nvSpPr>
            <p:spPr>
              <a:xfrm>
                <a:off x="5413414" y="4242566"/>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3</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3</m:t>
                          </m:r>
                        </m:sub>
                      </m:sSub>
                      <m:r>
                        <a:rPr lang="en-US" sz="1867" i="1">
                          <a:latin typeface="Cambria Math" panose="02040503050406030204" pitchFamily="18" charset="0"/>
                        </a:rPr>
                        <m:t>)</m:t>
                      </m:r>
                    </m:oMath>
                  </m:oMathPara>
                </a14:m>
                <a:endParaRPr lang="en-US" sz="1867" dirty="0"/>
              </a:p>
            </p:txBody>
          </p:sp>
        </mc:Choice>
        <mc:Fallback xmlns="">
          <p:sp>
            <p:nvSpPr>
              <p:cNvPr id="22" name="TextBox 21">
                <a:extLst>
                  <a:ext uri="{FF2B5EF4-FFF2-40B4-BE49-F238E27FC236}">
                    <a16:creationId xmlns:a16="http://schemas.microsoft.com/office/drawing/2014/main" id="{CAB1020C-7E72-3649-B82D-4FEFEC780152}"/>
                  </a:ext>
                </a:extLst>
              </p:cNvPr>
              <p:cNvSpPr txBox="1">
                <a:spLocks noRot="1" noChangeAspect="1" noMove="1" noResize="1" noEditPoints="1" noAdjustHandles="1" noChangeArrowheads="1" noChangeShapeType="1" noTextEdit="1"/>
              </p:cNvSpPr>
              <p:nvPr/>
            </p:nvSpPr>
            <p:spPr>
              <a:xfrm>
                <a:off x="5413414" y="4242566"/>
                <a:ext cx="816441" cy="287323"/>
              </a:xfrm>
              <a:prstGeom prst="rect">
                <a:avLst/>
              </a:prstGeom>
              <a:blipFill>
                <a:blip r:embed="rId6"/>
                <a:stretch>
                  <a:fillRect l="-9375" r="-9375" b="-36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CAE4F85-63F5-654D-A54A-FA98EB86B831}"/>
                  </a:ext>
                </a:extLst>
              </p:cNvPr>
              <p:cNvSpPr txBox="1"/>
              <p:nvPr/>
            </p:nvSpPr>
            <p:spPr>
              <a:xfrm>
                <a:off x="5004067" y="3065238"/>
                <a:ext cx="806246"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4</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4</m:t>
                          </m:r>
                        </m:sub>
                      </m:sSub>
                      <m:r>
                        <a:rPr lang="en-US" sz="1867" i="1">
                          <a:latin typeface="Cambria Math" panose="02040503050406030204" pitchFamily="18" charset="0"/>
                        </a:rPr>
                        <m:t>)</m:t>
                      </m:r>
                    </m:oMath>
                  </m:oMathPara>
                </a14:m>
                <a:endParaRPr lang="en-US" sz="1867" dirty="0"/>
              </a:p>
            </p:txBody>
          </p:sp>
        </mc:Choice>
        <mc:Fallback xmlns="">
          <p:sp>
            <p:nvSpPr>
              <p:cNvPr id="23" name="TextBox 22">
                <a:extLst>
                  <a:ext uri="{FF2B5EF4-FFF2-40B4-BE49-F238E27FC236}">
                    <a16:creationId xmlns:a16="http://schemas.microsoft.com/office/drawing/2014/main" id="{ECAE4F85-63F5-654D-A54A-FA98EB86B831}"/>
                  </a:ext>
                </a:extLst>
              </p:cNvPr>
              <p:cNvSpPr txBox="1">
                <a:spLocks noRot="1" noChangeAspect="1" noMove="1" noResize="1" noEditPoints="1" noAdjustHandles="1" noChangeArrowheads="1" noChangeShapeType="1" noTextEdit="1"/>
              </p:cNvSpPr>
              <p:nvPr/>
            </p:nvSpPr>
            <p:spPr>
              <a:xfrm>
                <a:off x="5004067" y="3065238"/>
                <a:ext cx="806246" cy="287323"/>
              </a:xfrm>
              <a:prstGeom prst="rect">
                <a:avLst/>
              </a:prstGeom>
              <a:blipFill>
                <a:blip r:embed="rId7"/>
                <a:stretch>
                  <a:fillRect l="-11111" r="-9524"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DBE9C3-26CA-E941-A5AF-237802E61A11}"/>
                  </a:ext>
                </a:extLst>
              </p:cNvPr>
              <p:cNvSpPr txBox="1"/>
              <p:nvPr/>
            </p:nvSpPr>
            <p:spPr>
              <a:xfrm>
                <a:off x="6716295" y="346110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5</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5</m:t>
                          </m:r>
                        </m:sub>
                      </m:sSub>
                      <m:r>
                        <a:rPr lang="en-US" sz="1867" i="1">
                          <a:latin typeface="Cambria Math" panose="02040503050406030204" pitchFamily="18" charset="0"/>
                        </a:rPr>
                        <m:t>)</m:t>
                      </m:r>
                    </m:oMath>
                  </m:oMathPara>
                </a14:m>
                <a:endParaRPr lang="en-US" sz="1867" dirty="0"/>
              </a:p>
            </p:txBody>
          </p:sp>
        </mc:Choice>
        <mc:Fallback xmlns="">
          <p:sp>
            <p:nvSpPr>
              <p:cNvPr id="24" name="TextBox 23">
                <a:extLst>
                  <a:ext uri="{FF2B5EF4-FFF2-40B4-BE49-F238E27FC236}">
                    <a16:creationId xmlns:a16="http://schemas.microsoft.com/office/drawing/2014/main" id="{67DBE9C3-26CA-E941-A5AF-237802E61A11}"/>
                  </a:ext>
                </a:extLst>
              </p:cNvPr>
              <p:cNvSpPr txBox="1">
                <a:spLocks noRot="1" noChangeAspect="1" noMove="1" noResize="1" noEditPoints="1" noAdjustHandles="1" noChangeArrowheads="1" noChangeShapeType="1" noTextEdit="1"/>
              </p:cNvSpPr>
              <p:nvPr/>
            </p:nvSpPr>
            <p:spPr>
              <a:xfrm>
                <a:off x="6716295" y="3461100"/>
                <a:ext cx="816441" cy="287323"/>
              </a:xfrm>
              <a:prstGeom prst="rect">
                <a:avLst/>
              </a:prstGeom>
              <a:blipFill>
                <a:blip r:embed="rId8"/>
                <a:stretch>
                  <a:fillRect l="-9231" r="-9231" b="-347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0284B89-9286-814B-BD18-AB06622CBEED}"/>
                  </a:ext>
                </a:extLst>
              </p:cNvPr>
              <p:cNvSpPr txBox="1"/>
              <p:nvPr/>
            </p:nvSpPr>
            <p:spPr>
              <a:xfrm>
                <a:off x="6107499" y="247909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6</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6</m:t>
                          </m:r>
                        </m:sub>
                      </m:sSub>
                      <m:r>
                        <a:rPr lang="en-US" sz="1867" i="1">
                          <a:latin typeface="Cambria Math" panose="02040503050406030204" pitchFamily="18" charset="0"/>
                        </a:rPr>
                        <m:t>)</m:t>
                      </m:r>
                    </m:oMath>
                  </m:oMathPara>
                </a14:m>
                <a:endParaRPr lang="en-US" sz="1867" dirty="0"/>
              </a:p>
            </p:txBody>
          </p:sp>
        </mc:Choice>
        <mc:Fallback xmlns="">
          <p:sp>
            <p:nvSpPr>
              <p:cNvPr id="25" name="TextBox 24">
                <a:extLst>
                  <a:ext uri="{FF2B5EF4-FFF2-40B4-BE49-F238E27FC236}">
                    <a16:creationId xmlns:a16="http://schemas.microsoft.com/office/drawing/2014/main" id="{A0284B89-9286-814B-BD18-AB06622CBEED}"/>
                  </a:ext>
                </a:extLst>
              </p:cNvPr>
              <p:cNvSpPr txBox="1">
                <a:spLocks noRot="1" noChangeAspect="1" noMove="1" noResize="1" noEditPoints="1" noAdjustHandles="1" noChangeArrowheads="1" noChangeShapeType="1" noTextEdit="1"/>
              </p:cNvSpPr>
              <p:nvPr/>
            </p:nvSpPr>
            <p:spPr>
              <a:xfrm>
                <a:off x="6107499" y="2479094"/>
                <a:ext cx="816441" cy="287323"/>
              </a:xfrm>
              <a:prstGeom prst="rect">
                <a:avLst/>
              </a:prstGeom>
              <a:blipFill>
                <a:blip r:embed="rId9"/>
                <a:stretch>
                  <a:fillRect l="-9231" r="-9231" b="-40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B52EBE7C-CB5D-CA40-B7C9-FE22E1059343}"/>
                  </a:ext>
                </a:extLst>
              </p:cNvPr>
              <p:cNvSpPr txBox="1"/>
              <p:nvPr/>
            </p:nvSpPr>
            <p:spPr>
              <a:xfrm>
                <a:off x="7646124" y="2544690"/>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7</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7</m:t>
                          </m:r>
                        </m:sub>
                      </m:sSub>
                      <m:r>
                        <a:rPr lang="en-US" sz="1867" i="1">
                          <a:latin typeface="Cambria Math" panose="02040503050406030204" pitchFamily="18" charset="0"/>
                        </a:rPr>
                        <m:t>)</m:t>
                      </m:r>
                    </m:oMath>
                  </m:oMathPara>
                </a14:m>
                <a:endParaRPr lang="en-US" sz="1867" dirty="0"/>
              </a:p>
            </p:txBody>
          </p:sp>
        </mc:Choice>
        <mc:Fallback xmlns="">
          <p:sp>
            <p:nvSpPr>
              <p:cNvPr id="26" name="TextBox 25">
                <a:extLst>
                  <a:ext uri="{FF2B5EF4-FFF2-40B4-BE49-F238E27FC236}">
                    <a16:creationId xmlns:a16="http://schemas.microsoft.com/office/drawing/2014/main" id="{B52EBE7C-CB5D-CA40-B7C9-FE22E1059343}"/>
                  </a:ext>
                </a:extLst>
              </p:cNvPr>
              <p:cNvSpPr txBox="1">
                <a:spLocks noRot="1" noChangeAspect="1" noMove="1" noResize="1" noEditPoints="1" noAdjustHandles="1" noChangeArrowheads="1" noChangeShapeType="1" noTextEdit="1"/>
              </p:cNvSpPr>
              <p:nvPr/>
            </p:nvSpPr>
            <p:spPr>
              <a:xfrm>
                <a:off x="7646124" y="2544690"/>
                <a:ext cx="816441" cy="287323"/>
              </a:xfrm>
              <a:prstGeom prst="rect">
                <a:avLst/>
              </a:prstGeom>
              <a:blipFill>
                <a:blip r:embed="rId10"/>
                <a:stretch>
                  <a:fillRect l="-9231" r="-9231"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7035822-5285-1447-B928-C4D6BE0A05CB}"/>
                  </a:ext>
                </a:extLst>
              </p:cNvPr>
              <p:cNvSpPr txBox="1"/>
              <p:nvPr/>
            </p:nvSpPr>
            <p:spPr>
              <a:xfrm>
                <a:off x="7216046" y="1758824"/>
                <a:ext cx="816441"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𝑥</m:t>
                          </m:r>
                        </m:e>
                        <m:sub>
                          <m:r>
                            <a:rPr lang="en-US" sz="1867" i="1">
                              <a:latin typeface="Cambria Math" panose="02040503050406030204" pitchFamily="18" charset="0"/>
                            </a:rPr>
                            <m:t>8</m:t>
                          </m:r>
                        </m:sub>
                      </m:sSub>
                      <m:r>
                        <a:rPr lang="en-US" sz="1867" i="1">
                          <a:latin typeface="Cambria Math" panose="02040503050406030204" pitchFamily="18" charset="0"/>
                        </a:rPr>
                        <m:t>,</m:t>
                      </m:r>
                      <m:sSub>
                        <m:sSubPr>
                          <m:ctrlPr>
                            <a:rPr lang="en-US" sz="1867" i="1">
                              <a:latin typeface="Cambria Math" panose="02040503050406030204" pitchFamily="18" charset="0"/>
                            </a:rPr>
                          </m:ctrlPr>
                        </m:sSubPr>
                        <m:e>
                          <m:r>
                            <a:rPr lang="en-US" sz="1867" i="1">
                              <a:latin typeface="Cambria Math" panose="02040503050406030204" pitchFamily="18" charset="0"/>
                            </a:rPr>
                            <m:t>𝑦</m:t>
                          </m:r>
                        </m:e>
                        <m:sub>
                          <m:r>
                            <a:rPr lang="en-US" sz="1867" i="1">
                              <a:latin typeface="Cambria Math" panose="02040503050406030204" pitchFamily="18" charset="0"/>
                            </a:rPr>
                            <m:t>8</m:t>
                          </m:r>
                        </m:sub>
                      </m:sSub>
                      <m:r>
                        <a:rPr lang="en-US" sz="1867" i="1">
                          <a:latin typeface="Cambria Math" panose="02040503050406030204" pitchFamily="18" charset="0"/>
                        </a:rPr>
                        <m:t>)</m:t>
                      </m:r>
                    </m:oMath>
                  </m:oMathPara>
                </a14:m>
                <a:endParaRPr lang="en-US" sz="1867" dirty="0"/>
              </a:p>
            </p:txBody>
          </p:sp>
        </mc:Choice>
        <mc:Fallback xmlns="">
          <p:sp>
            <p:nvSpPr>
              <p:cNvPr id="27" name="TextBox 26">
                <a:extLst>
                  <a:ext uri="{FF2B5EF4-FFF2-40B4-BE49-F238E27FC236}">
                    <a16:creationId xmlns:a16="http://schemas.microsoft.com/office/drawing/2014/main" id="{D7035822-5285-1447-B928-C4D6BE0A05CB}"/>
                  </a:ext>
                </a:extLst>
              </p:cNvPr>
              <p:cNvSpPr txBox="1">
                <a:spLocks noRot="1" noChangeAspect="1" noMove="1" noResize="1" noEditPoints="1" noAdjustHandles="1" noChangeArrowheads="1" noChangeShapeType="1" noTextEdit="1"/>
              </p:cNvSpPr>
              <p:nvPr/>
            </p:nvSpPr>
            <p:spPr>
              <a:xfrm>
                <a:off x="7216046" y="1758824"/>
                <a:ext cx="816441" cy="287323"/>
              </a:xfrm>
              <a:prstGeom prst="rect">
                <a:avLst/>
              </a:prstGeom>
              <a:blipFill>
                <a:blip r:embed="rId11"/>
                <a:stretch>
                  <a:fillRect l="-9375" r="-9375" b="-34783"/>
                </a:stretch>
              </a:blipFill>
            </p:spPr>
            <p:txBody>
              <a:bodyPr/>
              <a:lstStyle/>
              <a:p>
                <a:r>
                  <a:rPr lang="en-US">
                    <a:noFill/>
                  </a:rPr>
                  <a:t> </a:t>
                </a:r>
              </a:p>
            </p:txBody>
          </p:sp>
        </mc:Fallback>
      </mc:AlternateContent>
      <p:sp>
        <p:nvSpPr>
          <p:cNvPr id="28" name="TextBox 27">
            <a:extLst>
              <a:ext uri="{FF2B5EF4-FFF2-40B4-BE49-F238E27FC236}">
                <a16:creationId xmlns:a16="http://schemas.microsoft.com/office/drawing/2014/main" id="{7A847430-6F88-3B41-B4F3-585D8EEE04E3}"/>
              </a:ext>
            </a:extLst>
          </p:cNvPr>
          <p:cNvSpPr txBox="1"/>
          <p:nvPr/>
        </p:nvSpPr>
        <p:spPr>
          <a:xfrm>
            <a:off x="1626375" y="6044477"/>
            <a:ext cx="1146468" cy="461665"/>
          </a:xfrm>
          <a:prstGeom prst="rect">
            <a:avLst/>
          </a:prstGeom>
          <a:noFill/>
        </p:spPr>
        <p:txBody>
          <a:bodyPr wrap="none" rtlCol="0">
            <a:spAutoFit/>
          </a:bodyPr>
          <a:lstStyle/>
          <a:p>
            <a:r>
              <a:rPr lang="en-US" sz="2400" dirty="0"/>
              <a:t>Model: </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505B66D-F620-5745-8595-10E114E376C9}"/>
                  </a:ext>
                </a:extLst>
              </p:cNvPr>
              <p:cNvSpPr txBox="1"/>
              <p:nvPr/>
            </p:nvSpPr>
            <p:spPr>
              <a:xfrm>
                <a:off x="2838672" y="6098013"/>
                <a:ext cx="340234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𝑛</m:t>
                          </m:r>
                        </m:sub>
                      </m:sSub>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𝑛</m:t>
                          </m:r>
                        </m:sup>
                      </m:s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1</m:t>
                          </m:r>
                        </m:sub>
                      </m:s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𝑏</m:t>
                      </m:r>
                    </m:oMath>
                  </m:oMathPara>
                </a14:m>
                <a:endParaRPr lang="en-US" sz="2400" dirty="0"/>
              </a:p>
            </p:txBody>
          </p:sp>
        </mc:Choice>
        <mc:Fallback xmlns="">
          <p:sp>
            <p:nvSpPr>
              <p:cNvPr id="2" name="TextBox 1">
                <a:extLst>
                  <a:ext uri="{FF2B5EF4-FFF2-40B4-BE49-F238E27FC236}">
                    <a16:creationId xmlns:a16="http://schemas.microsoft.com/office/drawing/2014/main" id="{F505B66D-F620-5745-8595-10E114E376C9}"/>
                  </a:ext>
                </a:extLst>
              </p:cNvPr>
              <p:cNvSpPr txBox="1">
                <a:spLocks noRot="1" noChangeAspect="1" noMove="1" noResize="1" noEditPoints="1" noAdjustHandles="1" noChangeArrowheads="1" noChangeShapeType="1" noTextEdit="1"/>
              </p:cNvSpPr>
              <p:nvPr/>
            </p:nvSpPr>
            <p:spPr>
              <a:xfrm>
                <a:off x="2838672" y="6098013"/>
                <a:ext cx="3402342" cy="369332"/>
              </a:xfrm>
              <a:prstGeom prst="rect">
                <a:avLst/>
              </a:prstGeom>
              <a:blipFill>
                <a:blip r:embed="rId12"/>
                <a:stretch>
                  <a:fillRect l="-1493" t="-17241" r="-1493" b="-24138"/>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8ED1B69-967B-5A4C-AADC-5F59B846999C}"/>
              </a:ext>
            </a:extLst>
          </p:cNvPr>
          <p:cNvSpPr txBox="1"/>
          <p:nvPr/>
        </p:nvSpPr>
        <p:spPr>
          <a:xfrm>
            <a:off x="7527033" y="6066686"/>
            <a:ext cx="867545" cy="461665"/>
          </a:xfrm>
          <a:prstGeom prst="rect">
            <a:avLst/>
          </a:prstGeom>
          <a:noFill/>
        </p:spPr>
        <p:txBody>
          <a:bodyPr wrap="none" rtlCol="0">
            <a:spAutoFit/>
          </a:bodyPr>
          <a:lstStyle/>
          <a:p>
            <a:r>
              <a:rPr lang="en-US" sz="2400" dirty="0"/>
              <a:t>Loss: </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30093B1-E3EB-F543-A621-3D6187F87F9D}"/>
                  </a:ext>
                </a:extLst>
              </p:cNvPr>
              <p:cNvSpPr txBox="1"/>
              <p:nvPr/>
            </p:nvSpPr>
            <p:spPr>
              <a:xfrm>
                <a:off x="8458468" y="5712119"/>
                <a:ext cx="3112839" cy="1051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𝐿</m:t>
                      </m:r>
                      <m:d>
                        <m:dPr>
                          <m:ctrlPr>
                            <a:rPr lang="en-US" sz="2400" i="1">
                              <a:latin typeface="Cambria Math" panose="02040503050406030204" pitchFamily="18" charset="0"/>
                            </a:rPr>
                          </m:ctrlPr>
                        </m:dPr>
                        <m:e>
                          <m:r>
                            <a:rPr lang="en-US" sz="2400" i="1">
                              <a:latin typeface="Cambria Math" panose="02040503050406030204" pitchFamily="18" charset="0"/>
                            </a:rPr>
                            <m:t>𝑤</m:t>
                          </m:r>
                          <m:r>
                            <a:rPr lang="en-US" sz="2400" i="1">
                              <a:latin typeface="Cambria Math" panose="02040503050406030204" pitchFamily="18" charset="0"/>
                            </a:rPr>
                            <m:t>,</m:t>
                          </m:r>
                          <m:r>
                            <a:rPr lang="en-US" sz="2400" i="1">
                              <a:latin typeface="Cambria Math" panose="02040503050406030204" pitchFamily="18" charset="0"/>
                            </a:rPr>
                            <m:t>𝑏</m:t>
                          </m:r>
                        </m:e>
                      </m:d>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𝑖</m:t>
                          </m:r>
                          <m:r>
                            <a:rPr lang="en-US" sz="2400" i="1">
                              <a:latin typeface="Cambria Math" panose="02040503050406030204" pitchFamily="18" charset="0"/>
                            </a:rPr>
                            <m:t>=8</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US" sz="2400" dirty="0"/>
              </a:p>
            </p:txBody>
          </p:sp>
        </mc:Choice>
        <mc:Fallback xmlns="">
          <p:sp>
            <p:nvSpPr>
              <p:cNvPr id="30" name="TextBox 29">
                <a:extLst>
                  <a:ext uri="{FF2B5EF4-FFF2-40B4-BE49-F238E27FC236}">
                    <a16:creationId xmlns:a16="http://schemas.microsoft.com/office/drawing/2014/main" id="{430093B1-E3EB-F543-A621-3D6187F87F9D}"/>
                  </a:ext>
                </a:extLst>
              </p:cNvPr>
              <p:cNvSpPr txBox="1">
                <a:spLocks noRot="1" noChangeAspect="1" noMove="1" noResize="1" noEditPoints="1" noAdjustHandles="1" noChangeArrowheads="1" noChangeShapeType="1" noTextEdit="1"/>
              </p:cNvSpPr>
              <p:nvPr/>
            </p:nvSpPr>
            <p:spPr>
              <a:xfrm>
                <a:off x="8458468" y="5712119"/>
                <a:ext cx="3112839" cy="1051313"/>
              </a:xfrm>
              <a:prstGeom prst="rect">
                <a:avLst/>
              </a:prstGeom>
              <a:blipFill>
                <a:blip r:embed="rId13"/>
                <a:stretch>
                  <a:fillRect l="-2041" t="-113253" r="-408" b="-175904"/>
                </a:stretch>
              </a:blipFill>
            </p:spPr>
            <p:txBody>
              <a:bodyPr/>
              <a:lstStyle/>
              <a:p>
                <a:r>
                  <a:rPr lang="en-US">
                    <a:noFill/>
                  </a:rPr>
                  <a:t> </a:t>
                </a:r>
              </a:p>
            </p:txBody>
          </p:sp>
        </mc:Fallback>
      </mc:AlternateContent>
    </p:spTree>
    <p:extLst>
      <p:ext uri="{BB962C8B-B14F-4D97-AF65-F5344CB8AC3E}">
        <p14:creationId xmlns:p14="http://schemas.microsoft.com/office/powerpoint/2010/main" val="135576540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A287-048D-3443-A74A-A150740081B3}"/>
              </a:ext>
            </a:extLst>
          </p:cNvPr>
          <p:cNvSpPr>
            <a:spLocks noGrp="1"/>
          </p:cNvSpPr>
          <p:nvPr>
            <p:ph type="title"/>
          </p:nvPr>
        </p:nvSpPr>
        <p:spPr>
          <a:xfrm>
            <a:off x="848532" y="34651"/>
            <a:ext cx="10515600" cy="1325563"/>
          </a:xfrm>
        </p:spPr>
        <p:txBody>
          <a:bodyPr/>
          <a:lstStyle/>
          <a:p>
            <a:r>
              <a:rPr lang="en-US" dirty="0">
                <a:solidFill>
                  <a:schemeClr val="accent1"/>
                </a:solidFill>
              </a:rPr>
              <a:t>Overfitting </a:t>
            </a:r>
          </a:p>
        </p:txBody>
      </p:sp>
      <p:sp>
        <p:nvSpPr>
          <p:cNvPr id="4" name="TextBox 3">
            <a:extLst>
              <a:ext uri="{FF2B5EF4-FFF2-40B4-BE49-F238E27FC236}">
                <a16:creationId xmlns:a16="http://schemas.microsoft.com/office/drawing/2014/main" id="{08143DF0-1634-6348-94F0-77071880617A}"/>
              </a:ext>
            </a:extLst>
          </p:cNvPr>
          <p:cNvSpPr txBox="1"/>
          <p:nvPr/>
        </p:nvSpPr>
        <p:spPr>
          <a:xfrm>
            <a:off x="9550671" y="7745773"/>
            <a:ext cx="5282659" cy="666977"/>
          </a:xfrm>
          <a:prstGeom prst="rect">
            <a:avLst/>
          </a:prstGeom>
          <a:noFill/>
        </p:spPr>
        <p:txBody>
          <a:bodyPr wrap="square" rtlCol="0">
            <a:spAutoFit/>
          </a:bodyPr>
          <a:lstStyle/>
          <a:p>
            <a:r>
              <a:rPr lang="en-US" sz="1867" dirty="0">
                <a:latin typeface="Helvetica Neue Light"/>
                <a:cs typeface="Helvetica Neue Light"/>
              </a:rPr>
              <a:t>Credit: C. Bishop. Pattern Recognition and Mach. Learning.</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193F4CF-1B8A-1549-83F7-717654DCD155}"/>
                  </a:ext>
                </a:extLst>
              </p:cNvPr>
              <p:cNvSpPr/>
              <p:nvPr/>
            </p:nvSpPr>
            <p:spPr>
              <a:xfrm>
                <a:off x="708073" y="4575426"/>
                <a:ext cx="2625063"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high</a:t>
                </a:r>
              </a:p>
            </p:txBody>
          </p:sp>
        </mc:Choice>
        <mc:Fallback xmlns="">
          <p:sp>
            <p:nvSpPr>
              <p:cNvPr id="5" name="Rectangle 4">
                <a:extLst>
                  <a:ext uri="{FF2B5EF4-FFF2-40B4-BE49-F238E27FC236}">
                    <a16:creationId xmlns:a16="http://schemas.microsoft.com/office/drawing/2014/main" id="{7193F4CF-1B8A-1549-83F7-717654DCD155}"/>
                  </a:ext>
                </a:extLst>
              </p:cNvPr>
              <p:cNvSpPr>
                <a:spLocks noRot="1" noChangeAspect="1" noMove="1" noResize="1" noEditPoints="1" noAdjustHandles="1" noChangeArrowheads="1" noChangeShapeType="1" noTextEdit="1"/>
              </p:cNvSpPr>
              <p:nvPr/>
            </p:nvSpPr>
            <p:spPr>
              <a:xfrm>
                <a:off x="708073" y="4575426"/>
                <a:ext cx="2625063" cy="502766"/>
              </a:xfrm>
              <a:prstGeom prst="rect">
                <a:avLst/>
              </a:prstGeom>
              <a:blipFill>
                <a:blip r:embed="rId2"/>
                <a:stretch>
                  <a:fillRect l="-966" t="-1282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1E4618ED-96A6-FD46-9FF7-15FF496DF127}"/>
                  </a:ext>
                </a:extLst>
              </p:cNvPr>
              <p:cNvSpPr/>
              <p:nvPr/>
            </p:nvSpPr>
            <p:spPr>
              <a:xfrm>
                <a:off x="5090246" y="4575426"/>
                <a:ext cx="2873884"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low</a:t>
                </a:r>
              </a:p>
            </p:txBody>
          </p:sp>
        </mc:Choice>
        <mc:Fallback xmlns="">
          <p:sp>
            <p:nvSpPr>
              <p:cNvPr id="6" name="Rectangle 5">
                <a:extLst>
                  <a:ext uri="{FF2B5EF4-FFF2-40B4-BE49-F238E27FC236}">
                    <a16:creationId xmlns:a16="http://schemas.microsoft.com/office/drawing/2014/main" id="{1E4618ED-96A6-FD46-9FF7-15FF496DF127}"/>
                  </a:ext>
                </a:extLst>
              </p:cNvPr>
              <p:cNvSpPr>
                <a:spLocks noRot="1" noChangeAspect="1" noMove="1" noResize="1" noEditPoints="1" noAdjustHandles="1" noChangeArrowheads="1" noChangeShapeType="1" noTextEdit="1"/>
              </p:cNvSpPr>
              <p:nvPr/>
            </p:nvSpPr>
            <p:spPr>
              <a:xfrm>
                <a:off x="5090246" y="4575426"/>
                <a:ext cx="2873884" cy="502766"/>
              </a:xfrm>
              <a:prstGeom prst="rect">
                <a:avLst/>
              </a:prstGeom>
              <a:blipFill>
                <a:blip r:embed="rId3"/>
                <a:stretch>
                  <a:fillRect l="-885" t="-12821"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6A3865D-E654-F34B-8F03-4308DDBD1539}"/>
                  </a:ext>
                </a:extLst>
              </p:cNvPr>
              <p:cNvSpPr/>
              <p:nvPr/>
            </p:nvSpPr>
            <p:spPr>
              <a:xfrm>
                <a:off x="8813395" y="4575426"/>
                <a:ext cx="2640517" cy="502766"/>
              </a:xfrm>
              <a:prstGeom prst="rect">
                <a:avLst/>
              </a:prstGeom>
            </p:spPr>
            <p:txBody>
              <a:bodyPr wrap="square">
                <a:spAutoFit/>
              </a:bodyPr>
              <a:lstStyle/>
              <a:p>
                <a14:m>
                  <m:oMath xmlns:m="http://schemas.openxmlformats.org/officeDocument/2006/math">
                    <m:r>
                      <a:rPr lang="en-US" sz="2667" i="1">
                        <a:latin typeface="Cambria Math" charset="0"/>
                        <a:cs typeface="Helvetica Neue Light"/>
                      </a:rPr>
                      <m:t>𝐿𝑜𝑠𝑠</m:t>
                    </m:r>
                    <m:d>
                      <m:dPr>
                        <m:ctrlPr>
                          <a:rPr lang="en-US" sz="2667" i="1">
                            <a:latin typeface="Cambria Math" panose="02040503050406030204" pitchFamily="18" charset="0"/>
                            <a:cs typeface="Helvetica Neue Light"/>
                          </a:rPr>
                        </m:ctrlPr>
                      </m:dPr>
                      <m:e>
                        <m:r>
                          <a:rPr lang="en-US" sz="2667" i="1">
                            <a:latin typeface="Cambria Math" panose="02040503050406030204" pitchFamily="18" charset="0"/>
                            <a:cs typeface="Helvetica Neue Light"/>
                          </a:rPr>
                          <m:t>𝑤</m:t>
                        </m:r>
                      </m:e>
                    </m:d>
                  </m:oMath>
                </a14:m>
                <a:r>
                  <a:rPr lang="en-US" sz="2667" dirty="0"/>
                  <a:t> is zero!</a:t>
                </a:r>
              </a:p>
            </p:txBody>
          </p:sp>
        </mc:Choice>
        <mc:Fallback xmlns="">
          <p:sp>
            <p:nvSpPr>
              <p:cNvPr id="7" name="Rectangle 6">
                <a:extLst>
                  <a:ext uri="{FF2B5EF4-FFF2-40B4-BE49-F238E27FC236}">
                    <a16:creationId xmlns:a16="http://schemas.microsoft.com/office/drawing/2014/main" id="{B6A3865D-E654-F34B-8F03-4308DDBD1539}"/>
                  </a:ext>
                </a:extLst>
              </p:cNvPr>
              <p:cNvSpPr>
                <a:spLocks noRot="1" noChangeAspect="1" noMove="1" noResize="1" noEditPoints="1" noAdjustHandles="1" noChangeArrowheads="1" noChangeShapeType="1" noTextEdit="1"/>
              </p:cNvSpPr>
              <p:nvPr/>
            </p:nvSpPr>
            <p:spPr>
              <a:xfrm>
                <a:off x="8813395" y="4575426"/>
                <a:ext cx="2640517" cy="502766"/>
              </a:xfrm>
              <a:prstGeom prst="rect">
                <a:avLst/>
              </a:prstGeom>
              <a:blipFill>
                <a:blip r:embed="rId4"/>
                <a:stretch>
                  <a:fillRect l="-966" t="-12821" b="-33333"/>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10D4D77-001B-5046-B86F-92A42D7755B0}"/>
              </a:ext>
            </a:extLst>
          </p:cNvPr>
          <p:cNvGrpSpPr/>
          <p:nvPr/>
        </p:nvGrpSpPr>
        <p:grpSpPr>
          <a:xfrm>
            <a:off x="961428" y="5244048"/>
            <a:ext cx="9749107" cy="527182"/>
            <a:chOff x="-200889" y="4410674"/>
            <a:chExt cx="8810497" cy="476425"/>
          </a:xfrm>
        </p:grpSpPr>
        <p:sp>
          <p:nvSpPr>
            <p:cNvPr id="9" name="TextBox 8">
              <a:extLst>
                <a:ext uri="{FF2B5EF4-FFF2-40B4-BE49-F238E27FC236}">
                  <a16:creationId xmlns:a16="http://schemas.microsoft.com/office/drawing/2014/main" id="{862A0954-1237-3343-92F9-65A6E2AA4336}"/>
                </a:ext>
              </a:extLst>
            </p:cNvPr>
            <p:cNvSpPr txBox="1"/>
            <p:nvPr/>
          </p:nvSpPr>
          <p:spPr>
            <a:xfrm>
              <a:off x="7098354" y="4410674"/>
              <a:ext cx="1511254" cy="454360"/>
            </a:xfrm>
            <a:prstGeom prst="rect">
              <a:avLst/>
            </a:prstGeom>
            <a:noFill/>
          </p:spPr>
          <p:txBody>
            <a:bodyPr wrap="none" rtlCol="0">
              <a:spAutoFit/>
            </a:bodyPr>
            <a:lstStyle/>
            <a:p>
              <a:r>
                <a:rPr lang="en-US" sz="2667" dirty="0">
                  <a:latin typeface="Helvetica Neue Light"/>
                  <a:cs typeface="Helvetica Neue Light"/>
                </a:rPr>
                <a:t>Overfitting</a:t>
              </a:r>
              <a:endParaRPr lang="en-US" sz="3733" dirty="0">
                <a:latin typeface="Helvetica Neue Light"/>
                <a:cs typeface="Helvetica Neue Light"/>
              </a:endParaRPr>
            </a:p>
          </p:txBody>
        </p:sp>
        <p:sp>
          <p:nvSpPr>
            <p:cNvPr id="10" name="TextBox 9">
              <a:extLst>
                <a:ext uri="{FF2B5EF4-FFF2-40B4-BE49-F238E27FC236}">
                  <a16:creationId xmlns:a16="http://schemas.microsoft.com/office/drawing/2014/main" id="{3A75CFCA-64F8-3549-8A91-2196833631D0}"/>
                </a:ext>
              </a:extLst>
            </p:cNvPr>
            <p:cNvSpPr txBox="1"/>
            <p:nvPr/>
          </p:nvSpPr>
          <p:spPr>
            <a:xfrm>
              <a:off x="-200889" y="4432739"/>
              <a:ext cx="1693787" cy="454360"/>
            </a:xfrm>
            <a:prstGeom prst="rect">
              <a:avLst/>
            </a:prstGeom>
            <a:noFill/>
          </p:spPr>
          <p:txBody>
            <a:bodyPr wrap="none" rtlCol="0">
              <a:spAutoFit/>
            </a:bodyPr>
            <a:lstStyle/>
            <a:p>
              <a:r>
                <a:rPr lang="en-US" sz="2667" dirty="0" err="1">
                  <a:latin typeface="Helvetica Neue Light"/>
                  <a:cs typeface="Helvetica Neue Light"/>
                </a:rPr>
                <a:t>Underfitting</a:t>
              </a:r>
              <a:endParaRPr lang="en-US" sz="2667" dirty="0">
                <a:latin typeface="Helvetica Neue Light"/>
                <a:cs typeface="Helvetica Neue Light"/>
              </a:endParaRPr>
            </a:p>
          </p:txBody>
        </p:sp>
      </p:grpSp>
      <p:grpSp>
        <p:nvGrpSpPr>
          <p:cNvPr id="11" name="Group 10">
            <a:extLst>
              <a:ext uri="{FF2B5EF4-FFF2-40B4-BE49-F238E27FC236}">
                <a16:creationId xmlns:a16="http://schemas.microsoft.com/office/drawing/2014/main" id="{AC89054B-4C77-9148-81C9-6805B8B66D62}"/>
              </a:ext>
            </a:extLst>
          </p:cNvPr>
          <p:cNvGrpSpPr/>
          <p:nvPr/>
        </p:nvGrpSpPr>
        <p:grpSpPr>
          <a:xfrm>
            <a:off x="1102494" y="5773282"/>
            <a:ext cx="9834654" cy="502768"/>
            <a:chOff x="-166278" y="4900782"/>
            <a:chExt cx="8887803" cy="454361"/>
          </a:xfrm>
        </p:grpSpPr>
        <p:sp>
          <p:nvSpPr>
            <p:cNvPr id="12" name="TextBox 11">
              <a:extLst>
                <a:ext uri="{FF2B5EF4-FFF2-40B4-BE49-F238E27FC236}">
                  <a16:creationId xmlns:a16="http://schemas.microsoft.com/office/drawing/2014/main" id="{F8A58A7F-B1B7-D744-9295-32C7D744091A}"/>
                </a:ext>
              </a:extLst>
            </p:cNvPr>
            <p:cNvSpPr txBox="1"/>
            <p:nvPr/>
          </p:nvSpPr>
          <p:spPr>
            <a:xfrm>
              <a:off x="-166278" y="4900782"/>
              <a:ext cx="1437371" cy="454360"/>
            </a:xfrm>
            <a:prstGeom prst="rect">
              <a:avLst/>
            </a:prstGeom>
            <a:noFill/>
          </p:spPr>
          <p:txBody>
            <a:bodyPr wrap="none" rtlCol="0">
              <a:spAutoFit/>
            </a:bodyPr>
            <a:lstStyle/>
            <a:p>
              <a:r>
                <a:rPr lang="en-US" sz="2667" dirty="0">
                  <a:latin typeface="Helvetica Neue Light"/>
                  <a:cs typeface="Helvetica Neue Light"/>
                </a:rPr>
                <a:t>High Bias</a:t>
              </a:r>
            </a:p>
          </p:txBody>
        </p:sp>
        <p:sp>
          <p:nvSpPr>
            <p:cNvPr id="13" name="TextBox 12">
              <a:extLst>
                <a:ext uri="{FF2B5EF4-FFF2-40B4-BE49-F238E27FC236}">
                  <a16:creationId xmlns:a16="http://schemas.microsoft.com/office/drawing/2014/main" id="{D27DB0BB-1007-794F-BA45-2B628D1D0E31}"/>
                </a:ext>
              </a:extLst>
            </p:cNvPr>
            <p:cNvSpPr txBox="1"/>
            <p:nvPr/>
          </p:nvSpPr>
          <p:spPr>
            <a:xfrm>
              <a:off x="6726010" y="4900783"/>
              <a:ext cx="1995515" cy="454360"/>
            </a:xfrm>
            <a:prstGeom prst="rect">
              <a:avLst/>
            </a:prstGeom>
            <a:noFill/>
          </p:spPr>
          <p:txBody>
            <a:bodyPr wrap="none" rtlCol="0">
              <a:spAutoFit/>
            </a:bodyPr>
            <a:lstStyle/>
            <a:p>
              <a:r>
                <a:rPr lang="en-US" sz="2667" dirty="0">
                  <a:latin typeface="Helvetica Neue Light"/>
                  <a:cs typeface="Helvetica Neue Light"/>
                </a:rPr>
                <a:t>High Variance</a:t>
              </a:r>
            </a:p>
          </p:txBody>
        </p:sp>
      </p:grpSp>
      <p:grpSp>
        <p:nvGrpSpPr>
          <p:cNvPr id="14" name="Group 13">
            <a:extLst>
              <a:ext uri="{FF2B5EF4-FFF2-40B4-BE49-F238E27FC236}">
                <a16:creationId xmlns:a16="http://schemas.microsoft.com/office/drawing/2014/main" id="{C026F0AD-A9FA-5846-A2D8-781C092AB63F}"/>
              </a:ext>
            </a:extLst>
          </p:cNvPr>
          <p:cNvGrpSpPr/>
          <p:nvPr/>
        </p:nvGrpSpPr>
        <p:grpSpPr>
          <a:xfrm>
            <a:off x="256465" y="1171339"/>
            <a:ext cx="3924137" cy="3372464"/>
            <a:chOff x="304800" y="1182265"/>
            <a:chExt cx="3766903" cy="3237335"/>
          </a:xfrm>
        </p:grpSpPr>
        <p:pic>
          <p:nvPicPr>
            <p:cNvPr id="15" name="Picture 14">
              <a:extLst>
                <a:ext uri="{FF2B5EF4-FFF2-40B4-BE49-F238E27FC236}">
                  <a16:creationId xmlns:a16="http://schemas.microsoft.com/office/drawing/2014/main" id="{F0413EAD-C035-D441-96F4-F907DCC55EFB}"/>
                </a:ext>
              </a:extLst>
            </p:cNvPr>
            <p:cNvPicPr>
              <a:picLocks noChangeAspect="1"/>
            </p:cNvPicPr>
            <p:nvPr/>
          </p:nvPicPr>
          <p:blipFill>
            <a:blip r:embed="rId5"/>
            <a:stretch>
              <a:fillRect/>
            </a:stretch>
          </p:blipFill>
          <p:spPr>
            <a:xfrm>
              <a:off x="304800" y="1600200"/>
              <a:ext cx="3766903" cy="281940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0202D97-F039-DF49-ACD5-4C60804F24C5}"/>
                    </a:ext>
                  </a:extLst>
                </p:cNvPr>
                <p:cNvSpPr txBox="1"/>
                <p:nvPr/>
              </p:nvSpPr>
              <p:spPr>
                <a:xfrm>
                  <a:off x="1527888" y="1182265"/>
                  <a:ext cx="1378494" cy="443167"/>
                </a:xfrm>
                <a:prstGeom prst="rect">
                  <a:avLst/>
                </a:prstGeom>
                <a:noFill/>
              </p:spPr>
              <p:txBody>
                <a:bodyPr wrap="none" rtlCol="0">
                  <a:spAutoFit/>
                </a:bodyPr>
                <a:lstStyle/>
                <a:p>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linear</a:t>
                  </a:r>
                </a:p>
              </p:txBody>
            </p:sp>
          </mc:Choice>
          <mc:Fallback xmlns="">
            <p:sp>
              <p:nvSpPr>
                <p:cNvPr id="16" name="TextBox 15">
                  <a:extLst>
                    <a:ext uri="{FF2B5EF4-FFF2-40B4-BE49-F238E27FC236}">
                      <a16:creationId xmlns:a16="http://schemas.microsoft.com/office/drawing/2014/main" id="{90202D97-F039-DF49-ACD5-4C60804F24C5}"/>
                    </a:ext>
                  </a:extLst>
                </p:cNvPr>
                <p:cNvSpPr txBox="1">
                  <a:spLocks noRot="1" noChangeAspect="1" noMove="1" noResize="1" noEditPoints="1" noAdjustHandles="1" noChangeArrowheads="1" noChangeShapeType="1" noTextEdit="1"/>
                </p:cNvSpPr>
                <p:nvPr/>
              </p:nvSpPr>
              <p:spPr>
                <a:xfrm>
                  <a:off x="1527888" y="1182265"/>
                  <a:ext cx="1378494" cy="443167"/>
                </a:xfrm>
                <a:prstGeom prst="rect">
                  <a:avLst/>
                </a:prstGeom>
                <a:blipFill>
                  <a:blip r:embed="rId6"/>
                  <a:stretch>
                    <a:fillRect l="-3540" t="-13889" r="-6195" b="-27778"/>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C4E535F9-EC82-624A-9EBB-6E34C42CA513}"/>
              </a:ext>
            </a:extLst>
          </p:cNvPr>
          <p:cNvGrpSpPr/>
          <p:nvPr/>
        </p:nvGrpSpPr>
        <p:grpSpPr>
          <a:xfrm>
            <a:off x="4402518" y="1171339"/>
            <a:ext cx="3783527" cy="3248016"/>
            <a:chOff x="4253142" y="1202204"/>
            <a:chExt cx="3747858" cy="3217396"/>
          </a:xfrm>
        </p:grpSpPr>
        <p:pic>
          <p:nvPicPr>
            <p:cNvPr id="18" name="Picture 17">
              <a:extLst>
                <a:ext uri="{FF2B5EF4-FFF2-40B4-BE49-F238E27FC236}">
                  <a16:creationId xmlns:a16="http://schemas.microsoft.com/office/drawing/2014/main" id="{7B34A471-CC5A-A54C-84C1-92C538022332}"/>
                </a:ext>
              </a:extLst>
            </p:cNvPr>
            <p:cNvPicPr>
              <a:picLocks noChangeAspect="1"/>
            </p:cNvPicPr>
            <p:nvPr/>
          </p:nvPicPr>
          <p:blipFill>
            <a:blip r:embed="rId7"/>
            <a:stretch>
              <a:fillRect/>
            </a:stretch>
          </p:blipFill>
          <p:spPr>
            <a:xfrm>
              <a:off x="4253142" y="1705902"/>
              <a:ext cx="3747858" cy="2713698"/>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B8A0413-8308-C54E-8539-2EFAC12DCF0C}"/>
                    </a:ext>
                  </a:extLst>
                </p:cNvPr>
                <p:cNvSpPr txBox="1"/>
                <p:nvPr/>
              </p:nvSpPr>
              <p:spPr>
                <a:xfrm>
                  <a:off x="5565700" y="1202204"/>
                  <a:ext cx="1444726" cy="457313"/>
                </a:xfrm>
                <a:prstGeom prst="rect">
                  <a:avLst/>
                </a:prstGeom>
                <a:noFill/>
              </p:spPr>
              <p:txBody>
                <a:bodyPr wrap="none" rtlCol="0">
                  <a:spAutoFit/>
                </a:bodyPr>
                <a:lstStyle/>
                <a:p>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cubic</a:t>
                  </a:r>
                </a:p>
              </p:txBody>
            </p:sp>
          </mc:Choice>
          <mc:Fallback xmlns="">
            <p:sp>
              <p:nvSpPr>
                <p:cNvPr id="19" name="TextBox 18">
                  <a:extLst>
                    <a:ext uri="{FF2B5EF4-FFF2-40B4-BE49-F238E27FC236}">
                      <a16:creationId xmlns:a16="http://schemas.microsoft.com/office/drawing/2014/main" id="{7B8A0413-8308-C54E-8539-2EFAC12DCF0C}"/>
                    </a:ext>
                  </a:extLst>
                </p:cNvPr>
                <p:cNvSpPr txBox="1">
                  <a:spLocks noRot="1" noChangeAspect="1" noMove="1" noResize="1" noEditPoints="1" noAdjustHandles="1" noChangeArrowheads="1" noChangeShapeType="1" noTextEdit="1"/>
                </p:cNvSpPr>
                <p:nvPr/>
              </p:nvSpPr>
              <p:spPr>
                <a:xfrm>
                  <a:off x="5565700" y="1202204"/>
                  <a:ext cx="1444726" cy="457313"/>
                </a:xfrm>
                <a:prstGeom prst="rect">
                  <a:avLst/>
                </a:prstGeom>
                <a:blipFill>
                  <a:blip r:embed="rId8"/>
                  <a:stretch>
                    <a:fillRect l="-4386" t="-13889" r="-6140" b="-27778"/>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CA7F8BB7-E0C4-C94A-A994-32A53C5BE24F}"/>
              </a:ext>
            </a:extLst>
          </p:cNvPr>
          <p:cNvGrpSpPr/>
          <p:nvPr/>
        </p:nvGrpSpPr>
        <p:grpSpPr>
          <a:xfrm>
            <a:off x="8308257" y="949840"/>
            <a:ext cx="3607125" cy="3449099"/>
            <a:chOff x="8278294" y="901269"/>
            <a:chExt cx="3685106" cy="3523663"/>
          </a:xfrm>
        </p:grpSpPr>
        <p:pic>
          <p:nvPicPr>
            <p:cNvPr id="21" name="Picture 20">
              <a:extLst>
                <a:ext uri="{FF2B5EF4-FFF2-40B4-BE49-F238E27FC236}">
                  <a16:creationId xmlns:a16="http://schemas.microsoft.com/office/drawing/2014/main" id="{E678A798-4FE8-CB47-B338-9DFAC60BC691}"/>
                </a:ext>
              </a:extLst>
            </p:cNvPr>
            <p:cNvPicPr>
              <a:picLocks noChangeAspect="1"/>
            </p:cNvPicPr>
            <p:nvPr/>
          </p:nvPicPr>
          <p:blipFill>
            <a:blip r:embed="rId9"/>
            <a:stretch>
              <a:fillRect/>
            </a:stretch>
          </p:blipFill>
          <p:spPr>
            <a:xfrm>
              <a:off x="8278294" y="1705901"/>
              <a:ext cx="3685106" cy="2719031"/>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994E762-F145-FD4D-BBF2-469D73FEAF3C}"/>
                    </a:ext>
                  </a:extLst>
                </p:cNvPr>
                <p:cNvSpPr txBox="1"/>
                <p:nvPr/>
              </p:nvSpPr>
              <p:spPr>
                <a:xfrm>
                  <a:off x="8701327" y="901269"/>
                  <a:ext cx="2883652" cy="848962"/>
                </a:xfrm>
                <a:prstGeom prst="rect">
                  <a:avLst/>
                </a:prstGeom>
                <a:noFill/>
              </p:spPr>
              <p:txBody>
                <a:bodyPr wrap="none" rtlCol="0">
                  <a:spAutoFit/>
                </a:bodyPr>
                <a:lstStyle/>
                <a:p>
                  <a:pPr algn="ctr"/>
                  <a14:m>
                    <m:oMath xmlns:m="http://schemas.openxmlformats.org/officeDocument/2006/math">
                      <m:r>
                        <a:rPr lang="en-US" sz="2400" i="1">
                          <a:solidFill>
                            <a:srgbClr val="FF0000"/>
                          </a:solidFill>
                          <a:latin typeface="Cambria Math" charset="0"/>
                          <a:cs typeface="Helvetica Neue Light"/>
                        </a:rPr>
                        <m:t>𝑓</m:t>
                      </m:r>
                    </m:oMath>
                  </a14:m>
                  <a:r>
                    <a:rPr lang="en-US" sz="2400" dirty="0">
                      <a:solidFill>
                        <a:srgbClr val="FF0000"/>
                      </a:solidFill>
                      <a:latin typeface="Helvetica Neue Light"/>
                      <a:cs typeface="Helvetica Neue Light"/>
                    </a:rPr>
                    <a:t> is a polynomial of </a:t>
                  </a:r>
                  <a:br>
                    <a:rPr lang="en-US" sz="2400" dirty="0">
                      <a:solidFill>
                        <a:srgbClr val="FF0000"/>
                      </a:solidFill>
                      <a:latin typeface="Helvetica Neue Light"/>
                      <a:cs typeface="Helvetica Neue Light"/>
                    </a:rPr>
                  </a:br>
                  <a:r>
                    <a:rPr lang="en-US" sz="2400" dirty="0">
                      <a:solidFill>
                        <a:srgbClr val="FF0000"/>
                      </a:solidFill>
                      <a:latin typeface="Helvetica Neue Light"/>
                      <a:cs typeface="Helvetica Neue Light"/>
                    </a:rPr>
                    <a:t>degree 9</a:t>
                  </a:r>
                </a:p>
              </p:txBody>
            </p:sp>
          </mc:Choice>
          <mc:Fallback xmlns="">
            <p:sp>
              <p:nvSpPr>
                <p:cNvPr id="22" name="TextBox 21">
                  <a:extLst>
                    <a:ext uri="{FF2B5EF4-FFF2-40B4-BE49-F238E27FC236}">
                      <a16:creationId xmlns:a16="http://schemas.microsoft.com/office/drawing/2014/main" id="{7994E762-F145-FD4D-BBF2-469D73FEAF3C}"/>
                    </a:ext>
                  </a:extLst>
                </p:cNvPr>
                <p:cNvSpPr txBox="1">
                  <a:spLocks noRot="1" noChangeAspect="1" noMove="1" noResize="1" noEditPoints="1" noAdjustHandles="1" noChangeArrowheads="1" noChangeShapeType="1" noTextEdit="1"/>
                </p:cNvSpPr>
                <p:nvPr/>
              </p:nvSpPr>
              <p:spPr>
                <a:xfrm>
                  <a:off x="8701327" y="901269"/>
                  <a:ext cx="2883652" cy="848962"/>
                </a:xfrm>
                <a:prstGeom prst="rect">
                  <a:avLst/>
                </a:prstGeom>
                <a:blipFill>
                  <a:blip r:embed="rId10"/>
                  <a:stretch>
                    <a:fillRect l="-897" t="-6061" r="-2691" b="-15152"/>
                  </a:stretch>
                </a:blipFill>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1AE5E9C2-A527-834B-A24A-F00D1CC6ABF4}"/>
              </a:ext>
            </a:extLst>
          </p:cNvPr>
          <p:cNvSpPr txBox="1"/>
          <p:nvPr/>
        </p:nvSpPr>
        <p:spPr>
          <a:xfrm>
            <a:off x="6371743" y="6510282"/>
            <a:ext cx="5777351" cy="338554"/>
          </a:xfrm>
          <a:prstGeom prst="rect">
            <a:avLst/>
          </a:prstGeom>
          <a:noFill/>
        </p:spPr>
        <p:txBody>
          <a:bodyPr wrap="none" rtlCol="0">
            <a:spAutoFit/>
          </a:bodyPr>
          <a:lstStyle/>
          <a:p>
            <a:r>
              <a:rPr lang="en-US" sz="1600" dirty="0"/>
              <a:t>Christopher M. Bishop – Pattern Recognition and Machine Learning</a:t>
            </a:r>
          </a:p>
        </p:txBody>
      </p:sp>
    </p:spTree>
    <p:extLst>
      <p:ext uri="{BB962C8B-B14F-4D97-AF65-F5344CB8AC3E}">
        <p14:creationId xmlns:p14="http://schemas.microsoft.com/office/powerpoint/2010/main" val="57200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41A3A2-F571-A644-938E-D3DF1E32FAA5}"/>
              </a:ext>
            </a:extLst>
          </p:cNvPr>
          <p:cNvSpPr>
            <a:spLocks noGrp="1"/>
          </p:cNvSpPr>
          <p:nvPr>
            <p:ph type="sldNum" sz="quarter" idx="12"/>
          </p:nvPr>
        </p:nvSpPr>
        <p:spPr/>
        <p:txBody>
          <a:bodyPr/>
          <a:lstStyle/>
          <a:p>
            <a:fld id="{03315DE8-E84B-A141-B26C-CDB1CE99E005}" type="slidenum">
              <a:rPr lang="en-US" smtClean="0"/>
              <a:t>57</a:t>
            </a:fld>
            <a:endParaRPr lang="en-US"/>
          </a:p>
        </p:txBody>
      </p:sp>
      <p:sp>
        <p:nvSpPr>
          <p:cNvPr id="3" name="Title 2">
            <a:extLst>
              <a:ext uri="{FF2B5EF4-FFF2-40B4-BE49-F238E27FC236}">
                <a16:creationId xmlns:a16="http://schemas.microsoft.com/office/drawing/2014/main" id="{C506C0A3-D530-554B-A00D-E20A4C90A982}"/>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98265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172200" y="1244944"/>
            <a:ext cx="0" cy="4968837"/>
          </a:xfrm>
          <a:prstGeom prst="line">
            <a:avLst/>
          </a:prstGeom>
          <a:noFill/>
          <a:ln w="25400" cap="flat">
            <a:solidFill>
              <a:srgbClr val="404040"/>
            </a:solidFill>
            <a:prstDash val="solid"/>
            <a:bevel/>
          </a:ln>
          <a:effectLst/>
        </p:spPr>
        <p:style>
          <a:lnRef idx="0">
            <a:scrgbClr r="0" g="0" b="0"/>
          </a:lnRef>
          <a:fillRef idx="0">
            <a:scrgbClr r="0" g="0" b="0"/>
          </a:fillRef>
          <a:effectRef idx="0">
            <a:scrgbClr r="0" g="0" b="0"/>
          </a:effectRef>
          <a:fontRef idx="none"/>
        </p:style>
      </p:cxnSp>
      <p:grpSp>
        <p:nvGrpSpPr>
          <p:cNvPr id="66" name="Group 65"/>
          <p:cNvGrpSpPr/>
          <p:nvPr/>
        </p:nvGrpSpPr>
        <p:grpSpPr>
          <a:xfrm>
            <a:off x="370009" y="1649188"/>
            <a:ext cx="3335555" cy="5151969"/>
            <a:chOff x="370009" y="1649186"/>
            <a:chExt cx="3335555" cy="5151969"/>
          </a:xfrm>
        </p:grpSpPr>
        <p:pic>
          <p:nvPicPr>
            <p:cNvPr id="4" name="Picture 3"/>
            <p:cNvPicPr>
              <a:picLocks noChangeAspect="1"/>
            </p:cNvPicPr>
            <p:nvPr/>
          </p:nvPicPr>
          <p:blipFill rotWithShape="1">
            <a:blip r:embed="rId3"/>
            <a:srcRect l="66061" t="50119"/>
            <a:stretch/>
          </p:blipFill>
          <p:spPr>
            <a:xfrm>
              <a:off x="370009" y="3444864"/>
              <a:ext cx="925494" cy="930179"/>
            </a:xfrm>
            <a:prstGeom prst="rect">
              <a:avLst/>
            </a:prstGeom>
          </p:spPr>
        </p:pic>
        <p:pic>
          <p:nvPicPr>
            <p:cNvPr id="5" name="Picture 4"/>
            <p:cNvPicPr>
              <a:picLocks noChangeAspect="1"/>
            </p:cNvPicPr>
            <p:nvPr/>
          </p:nvPicPr>
          <p:blipFill rotWithShape="1">
            <a:blip r:embed="rId3"/>
            <a:srcRect r="67363" b="48929"/>
            <a:stretch/>
          </p:blipFill>
          <p:spPr>
            <a:xfrm>
              <a:off x="419595" y="1649186"/>
              <a:ext cx="964557" cy="1032175"/>
            </a:xfrm>
            <a:prstGeom prst="rect">
              <a:avLst/>
            </a:prstGeom>
          </p:spPr>
        </p:pic>
        <p:pic>
          <p:nvPicPr>
            <p:cNvPr id="6" name="Picture 5"/>
            <p:cNvPicPr>
              <a:picLocks noChangeAspect="1"/>
            </p:cNvPicPr>
            <p:nvPr/>
          </p:nvPicPr>
          <p:blipFill rotWithShape="1">
            <a:blip r:embed="rId3"/>
            <a:srcRect l="33154" t="1561" r="34073" b="50515"/>
            <a:stretch/>
          </p:blipFill>
          <p:spPr>
            <a:xfrm>
              <a:off x="1494115" y="3152094"/>
              <a:ext cx="966197" cy="966197"/>
            </a:xfrm>
            <a:prstGeom prst="rect">
              <a:avLst/>
            </a:prstGeom>
          </p:spPr>
        </p:pic>
        <p:pic>
          <p:nvPicPr>
            <p:cNvPr id="8" name="Picture 7"/>
            <p:cNvPicPr>
              <a:picLocks noChangeAspect="1"/>
            </p:cNvPicPr>
            <p:nvPr/>
          </p:nvPicPr>
          <p:blipFill rotWithShape="1">
            <a:blip r:embed="rId4"/>
            <a:srcRect l="60395" t="-1053" r="20432" b="53376"/>
            <a:stretch/>
          </p:blipFill>
          <p:spPr>
            <a:xfrm>
              <a:off x="2725555" y="5365516"/>
              <a:ext cx="980009" cy="990011"/>
            </a:xfrm>
            <a:prstGeom prst="rect">
              <a:avLst/>
            </a:prstGeom>
          </p:spPr>
        </p:pic>
        <p:pic>
          <p:nvPicPr>
            <p:cNvPr id="9" name="Picture 8"/>
            <p:cNvPicPr>
              <a:picLocks noChangeAspect="1"/>
            </p:cNvPicPr>
            <p:nvPr/>
          </p:nvPicPr>
          <p:blipFill rotWithShape="1">
            <a:blip r:embed="rId4"/>
            <a:srcRect t="49474" r="81353"/>
            <a:stretch/>
          </p:blipFill>
          <p:spPr>
            <a:xfrm>
              <a:off x="1784241" y="2119218"/>
              <a:ext cx="853083" cy="939053"/>
            </a:xfrm>
            <a:prstGeom prst="rect">
              <a:avLst/>
            </a:prstGeom>
          </p:spPr>
        </p:pic>
        <p:pic>
          <p:nvPicPr>
            <p:cNvPr id="10" name="Picture 9"/>
            <p:cNvPicPr>
              <a:picLocks noChangeAspect="1"/>
            </p:cNvPicPr>
            <p:nvPr/>
          </p:nvPicPr>
          <p:blipFill rotWithShape="1">
            <a:blip r:embed="rId4"/>
            <a:srcRect l="79868" t="49150"/>
            <a:stretch/>
          </p:blipFill>
          <p:spPr>
            <a:xfrm>
              <a:off x="378057" y="4510189"/>
              <a:ext cx="917446" cy="941432"/>
            </a:xfrm>
            <a:prstGeom prst="rect">
              <a:avLst/>
            </a:prstGeom>
          </p:spPr>
        </p:pic>
        <p:pic>
          <p:nvPicPr>
            <p:cNvPr id="11" name="Picture 10"/>
            <p:cNvPicPr>
              <a:picLocks noChangeAspect="1"/>
            </p:cNvPicPr>
            <p:nvPr/>
          </p:nvPicPr>
          <p:blipFill rotWithShape="1">
            <a:blip r:embed="rId5"/>
            <a:srcRect l="50297" t="50927" r="33001" b="1980"/>
            <a:stretch/>
          </p:blipFill>
          <p:spPr>
            <a:xfrm>
              <a:off x="2753549" y="2911646"/>
              <a:ext cx="934300" cy="879701"/>
            </a:xfrm>
            <a:prstGeom prst="rect">
              <a:avLst/>
            </a:prstGeom>
          </p:spPr>
        </p:pic>
        <p:pic>
          <p:nvPicPr>
            <p:cNvPr id="12" name="Picture 11"/>
            <p:cNvPicPr>
              <a:picLocks noChangeAspect="1"/>
            </p:cNvPicPr>
            <p:nvPr/>
          </p:nvPicPr>
          <p:blipFill rotWithShape="1">
            <a:blip r:embed="rId5"/>
            <a:srcRect r="83750" b="51852"/>
            <a:stretch/>
          </p:blipFill>
          <p:spPr>
            <a:xfrm>
              <a:off x="1531091" y="4593195"/>
              <a:ext cx="917861" cy="908123"/>
            </a:xfrm>
            <a:prstGeom prst="rect">
              <a:avLst/>
            </a:prstGeom>
          </p:spPr>
        </p:pic>
        <p:pic>
          <p:nvPicPr>
            <p:cNvPr id="13" name="Picture 12"/>
            <p:cNvPicPr>
              <a:picLocks noChangeAspect="1"/>
            </p:cNvPicPr>
            <p:nvPr/>
          </p:nvPicPr>
          <p:blipFill rotWithShape="1">
            <a:blip r:embed="rId5"/>
            <a:srcRect l="33132" t="50636" r="50680" b="-1"/>
            <a:stretch/>
          </p:blipFill>
          <p:spPr>
            <a:xfrm>
              <a:off x="881059" y="5781600"/>
              <a:ext cx="1001293" cy="1019555"/>
            </a:xfrm>
            <a:prstGeom prst="rect">
              <a:avLst/>
            </a:prstGeom>
          </p:spPr>
        </p:pic>
      </p:grpSp>
      <p:grpSp>
        <p:nvGrpSpPr>
          <p:cNvPr id="67" name="Group 66"/>
          <p:cNvGrpSpPr/>
          <p:nvPr/>
        </p:nvGrpSpPr>
        <p:grpSpPr>
          <a:xfrm>
            <a:off x="4688372" y="1754310"/>
            <a:ext cx="990393" cy="4755566"/>
            <a:chOff x="4688371" y="1754309"/>
            <a:chExt cx="990393" cy="4755565"/>
          </a:xfrm>
        </p:grpSpPr>
        <p:sp>
          <p:nvSpPr>
            <p:cNvPr id="14" name="TextBox 13"/>
            <p:cNvSpPr txBox="1"/>
            <p:nvPr/>
          </p:nvSpPr>
          <p:spPr>
            <a:xfrm>
              <a:off x="5211972" y="175430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5" name="TextBox 14"/>
            <p:cNvSpPr txBox="1"/>
            <p:nvPr/>
          </p:nvSpPr>
          <p:spPr>
            <a:xfrm>
              <a:off x="5048676" y="477059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7030A0"/>
                  </a:solidFill>
                </a:rPr>
                <a:t>cat</a:t>
              </a:r>
            </a:p>
          </p:txBody>
        </p:sp>
        <p:sp>
          <p:nvSpPr>
            <p:cNvPr id="16" name="TextBox 15"/>
            <p:cNvSpPr txBox="1"/>
            <p:nvPr/>
          </p:nvSpPr>
          <p:spPr>
            <a:xfrm>
              <a:off x="5048676" y="543595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7" name="TextBox 16"/>
            <p:cNvSpPr txBox="1"/>
            <p:nvPr/>
          </p:nvSpPr>
          <p:spPr>
            <a:xfrm>
              <a:off x="4928018" y="2219416"/>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8" name="TextBox 17"/>
            <p:cNvSpPr txBox="1"/>
            <p:nvPr/>
          </p:nvSpPr>
          <p:spPr>
            <a:xfrm>
              <a:off x="4688371" y="3338810"/>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9" name="TextBox 18"/>
            <p:cNvSpPr txBox="1"/>
            <p:nvPr/>
          </p:nvSpPr>
          <p:spPr>
            <a:xfrm>
              <a:off x="4835798" y="4388029"/>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20" name="TextBox 19"/>
            <p:cNvSpPr txBox="1"/>
            <p:nvPr/>
          </p:nvSpPr>
          <p:spPr>
            <a:xfrm>
              <a:off x="4835798" y="2818748"/>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0070C0"/>
                  </a:solidFill>
                </a:rPr>
                <a:t>bear</a:t>
              </a:r>
            </a:p>
          </p:txBody>
        </p:sp>
        <p:sp>
          <p:nvSpPr>
            <p:cNvPr id="21" name="TextBox 20"/>
            <p:cNvSpPr txBox="1"/>
            <p:nvPr/>
          </p:nvSpPr>
          <p:spPr>
            <a:xfrm>
              <a:off x="4835798" y="374896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sp>
          <p:nvSpPr>
            <p:cNvPr id="22" name="TextBox 21"/>
            <p:cNvSpPr txBox="1"/>
            <p:nvPr/>
          </p:nvSpPr>
          <p:spPr>
            <a:xfrm>
              <a:off x="4898180" y="604821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grpSp>
      <mc:AlternateContent xmlns:mc="http://schemas.openxmlformats.org/markup-compatibility/2006" xmlns:a14="http://schemas.microsoft.com/office/drawing/2010/main">
        <mc:Choice Requires="a14">
          <p:sp>
            <p:nvSpPr>
              <p:cNvPr id="23" name="TextBox 22"/>
              <p:cNvSpPr txBox="1"/>
              <p:nvPr/>
            </p:nvSpPr>
            <p:spPr>
              <a:xfrm>
                <a:off x="2265409" y="1022003"/>
                <a:ext cx="1422441" cy="492443"/>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r>
                        <a:rPr lang="en-US" sz="3200" i="1">
                          <a:solidFill>
                            <a:prstClr val="black"/>
                          </a:solidFill>
                          <a:latin typeface="Cambria Math" charset="0"/>
                          <a:ea typeface=""/>
                          <a:cs typeface="Helvetica Neue Light"/>
                        </a:rPr>
                        <m:t> →  </m:t>
                      </m:r>
                      <m:r>
                        <a:rPr lang="en-US" sz="3200" i="1">
                          <a:solidFill>
                            <a:prstClr val="black"/>
                          </a:solidFill>
                          <a:latin typeface="Cambria Math" charset="0"/>
                          <a:ea typeface=""/>
                          <a:cs typeface="Helvetica Neue Light"/>
                        </a:rPr>
                        <m:t>𝑦</m:t>
                      </m:r>
                    </m:oMath>
                  </m:oMathPara>
                </a14:m>
                <a:endParaRPr lang="en-US" sz="3200" dirty="0">
                  <a:solidFill>
                    <a:prstClr val="black"/>
                  </a:solidFill>
                  <a:latin typeface="Helvetica Neue Light"/>
                  <a:ea typeface=""/>
                  <a:cs typeface="Helvetica Neue Ligh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65409" y="1022003"/>
                <a:ext cx="1422441" cy="492443"/>
              </a:xfrm>
              <a:prstGeom prst="rect">
                <a:avLst/>
              </a:prstGeom>
              <a:blipFill>
                <a:blip r:embed="rId6"/>
                <a:stretch>
                  <a:fillRect l="-2679" t="-5128" r="-5357"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814952" y="1022003"/>
                <a:ext cx="508088" cy="58477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oMath>
                  </m:oMathPara>
                </a14:m>
                <a:endParaRPr lang="en-US" sz="2400" dirty="0">
                  <a:solidFill>
                    <a:prstClr val="black"/>
                  </a:solidFill>
                  <a:ea typeface=""/>
                  <a:cs typeface=""/>
                </a:endParaRPr>
              </a:p>
            </p:txBody>
          </p:sp>
        </mc:Choice>
        <mc:Fallback xmlns="">
          <p:sp>
            <p:nvSpPr>
              <p:cNvPr id="25" name="Rectangle 24"/>
              <p:cNvSpPr>
                <a:spLocks noRot="1" noChangeAspect="1" noMove="1" noResize="1" noEditPoints="1" noAdjustHandles="1" noChangeArrowheads="1" noChangeShapeType="1" noTextEdit="1"/>
              </p:cNvSpPr>
              <p:nvPr/>
            </p:nvSpPr>
            <p:spPr>
              <a:xfrm>
                <a:off x="8814952" y="1022003"/>
                <a:ext cx="508088" cy="584775"/>
              </a:xfrm>
              <a:prstGeom prst="rect">
                <a:avLst/>
              </a:prstGeom>
              <a:blipFill>
                <a:blip r:embed="rId7"/>
                <a:stretch>
                  <a:fillRect/>
                </a:stretch>
              </a:blipFill>
            </p:spPr>
            <p:txBody>
              <a:bodyPr/>
              <a:lstStyle/>
              <a:p>
                <a:r>
                  <a:rPr lang="en-US">
                    <a:noFill/>
                  </a:rPr>
                  <a:t> </a:t>
                </a:r>
              </a:p>
            </p:txBody>
          </p:sp>
        </mc:Fallback>
      </mc:AlternateContent>
      <p:grpSp>
        <p:nvGrpSpPr>
          <p:cNvPr id="68" name="Group 67"/>
          <p:cNvGrpSpPr/>
          <p:nvPr/>
        </p:nvGrpSpPr>
        <p:grpSpPr>
          <a:xfrm>
            <a:off x="1295503" y="1938975"/>
            <a:ext cx="3800463" cy="4340070"/>
            <a:chOff x="1295502" y="1938974"/>
            <a:chExt cx="3800462" cy="4340071"/>
          </a:xfrm>
        </p:grpSpPr>
        <p:cxnSp>
          <p:nvCxnSpPr>
            <p:cNvPr id="27" name="Straight Arrow Connector 26"/>
            <p:cNvCxnSpPr/>
            <p:nvPr/>
          </p:nvCxnSpPr>
          <p:spPr>
            <a:xfrm>
              <a:off x="1531091" y="1938974"/>
              <a:ext cx="35648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7" idx="1"/>
            </p:cNvCxnSpPr>
            <p:nvPr/>
          </p:nvCxnSpPr>
          <p:spPr>
            <a:xfrm flipV="1">
              <a:off x="2819400" y="2450248"/>
              <a:ext cx="2108617" cy="6435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0" idx="1"/>
            </p:cNvCxnSpPr>
            <p:nvPr/>
          </p:nvCxnSpPr>
          <p:spPr>
            <a:xfrm flipV="1">
              <a:off x="3810000" y="3049580"/>
              <a:ext cx="1025797" cy="2892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15" idx="1"/>
            </p:cNvCxnSpPr>
            <p:nvPr/>
          </p:nvCxnSpPr>
          <p:spPr>
            <a:xfrm>
              <a:off x="2514600" y="3962400"/>
              <a:ext cx="2534075" cy="10390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6" idx="1"/>
            </p:cNvCxnSpPr>
            <p:nvPr/>
          </p:nvCxnSpPr>
          <p:spPr>
            <a:xfrm>
              <a:off x="1295503" y="4267200"/>
              <a:ext cx="3753172" cy="1399593"/>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0" idx="3"/>
              <a:endCxn id="18" idx="1"/>
            </p:cNvCxnSpPr>
            <p:nvPr/>
          </p:nvCxnSpPr>
          <p:spPr>
            <a:xfrm flipV="1">
              <a:off x="1295502" y="3569642"/>
              <a:ext cx="3392868" cy="1411264"/>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 idx="3"/>
              <a:endCxn id="19" idx="1"/>
            </p:cNvCxnSpPr>
            <p:nvPr/>
          </p:nvCxnSpPr>
          <p:spPr>
            <a:xfrm flipV="1">
              <a:off x="3705562" y="4618863"/>
              <a:ext cx="1130235" cy="1241661"/>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21" idx="1"/>
            </p:cNvCxnSpPr>
            <p:nvPr/>
          </p:nvCxnSpPr>
          <p:spPr>
            <a:xfrm flipV="1">
              <a:off x="2514600" y="3979793"/>
              <a:ext cx="2321197" cy="100111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2" idx="1"/>
            </p:cNvCxnSpPr>
            <p:nvPr/>
          </p:nvCxnSpPr>
          <p:spPr>
            <a:xfrm>
              <a:off x="2057401" y="6213780"/>
              <a:ext cx="2840778" cy="6526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grpSp>
      <p:pic>
        <p:nvPicPr>
          <p:cNvPr id="56" name="Picture 55"/>
          <p:cNvPicPr>
            <a:picLocks noChangeAspect="1"/>
          </p:cNvPicPr>
          <p:nvPr/>
        </p:nvPicPr>
        <p:blipFill rotWithShape="1">
          <a:blip r:embed="rId3"/>
          <a:srcRect l="66061" t="50119"/>
          <a:stretch/>
        </p:blipFill>
        <p:spPr>
          <a:xfrm>
            <a:off x="6600865" y="3152095"/>
            <a:ext cx="925495" cy="930179"/>
          </a:xfrm>
          <a:prstGeom prst="rect">
            <a:avLst/>
          </a:prstGeom>
        </p:spPr>
      </p:pic>
      <p:pic>
        <p:nvPicPr>
          <p:cNvPr id="57" name="Picture 56"/>
          <p:cNvPicPr>
            <a:picLocks noChangeAspect="1"/>
          </p:cNvPicPr>
          <p:nvPr/>
        </p:nvPicPr>
        <p:blipFill rotWithShape="1">
          <a:blip r:embed="rId3"/>
          <a:srcRect r="67363" b="48929"/>
          <a:stretch/>
        </p:blipFill>
        <p:spPr>
          <a:xfrm>
            <a:off x="6691474" y="1998514"/>
            <a:ext cx="964557" cy="1032175"/>
          </a:xfrm>
          <a:prstGeom prst="rect">
            <a:avLst/>
          </a:prstGeom>
        </p:spPr>
      </p:pic>
      <p:pic>
        <p:nvPicPr>
          <p:cNvPr id="58" name="Picture 57"/>
          <p:cNvPicPr>
            <a:picLocks noChangeAspect="1"/>
          </p:cNvPicPr>
          <p:nvPr/>
        </p:nvPicPr>
        <p:blipFill rotWithShape="1">
          <a:blip r:embed="rId3"/>
          <a:srcRect l="33154" t="1561" r="34073" b="50515"/>
          <a:stretch/>
        </p:blipFill>
        <p:spPr>
          <a:xfrm>
            <a:off x="7753526" y="2741944"/>
            <a:ext cx="966197" cy="966197"/>
          </a:xfrm>
          <a:prstGeom prst="rect">
            <a:avLst/>
          </a:prstGeom>
        </p:spPr>
      </p:pic>
      <p:pic>
        <p:nvPicPr>
          <p:cNvPr id="59" name="Picture 58"/>
          <p:cNvPicPr>
            <a:picLocks noChangeAspect="1"/>
          </p:cNvPicPr>
          <p:nvPr/>
        </p:nvPicPr>
        <p:blipFill rotWithShape="1">
          <a:blip r:embed="rId4"/>
          <a:srcRect l="60395" t="-1053" r="20432" b="53376"/>
          <a:stretch/>
        </p:blipFill>
        <p:spPr>
          <a:xfrm>
            <a:off x="9871361" y="3092263"/>
            <a:ext cx="980009" cy="990011"/>
          </a:xfrm>
          <a:prstGeom prst="rect">
            <a:avLst/>
          </a:prstGeom>
        </p:spPr>
      </p:pic>
      <p:pic>
        <p:nvPicPr>
          <p:cNvPr id="60" name="Picture 59"/>
          <p:cNvPicPr>
            <a:picLocks noChangeAspect="1"/>
          </p:cNvPicPr>
          <p:nvPr/>
        </p:nvPicPr>
        <p:blipFill rotWithShape="1">
          <a:blip r:embed="rId4"/>
          <a:srcRect t="49474" r="81353"/>
          <a:stretch/>
        </p:blipFill>
        <p:spPr>
          <a:xfrm>
            <a:off x="9814917" y="2000624"/>
            <a:ext cx="853083" cy="939053"/>
          </a:xfrm>
          <a:prstGeom prst="rect">
            <a:avLst/>
          </a:prstGeom>
        </p:spPr>
      </p:pic>
      <p:pic>
        <p:nvPicPr>
          <p:cNvPr id="61" name="Picture 60"/>
          <p:cNvPicPr>
            <a:picLocks noChangeAspect="1"/>
          </p:cNvPicPr>
          <p:nvPr/>
        </p:nvPicPr>
        <p:blipFill rotWithShape="1">
          <a:blip r:embed="rId4"/>
          <a:srcRect l="79868" t="49150"/>
          <a:stretch/>
        </p:blipFill>
        <p:spPr>
          <a:xfrm>
            <a:off x="10845750" y="2353297"/>
            <a:ext cx="917447" cy="941432"/>
          </a:xfrm>
          <a:prstGeom prst="rect">
            <a:avLst/>
          </a:prstGeom>
        </p:spPr>
      </p:pic>
      <p:pic>
        <p:nvPicPr>
          <p:cNvPr id="62" name="Picture 61"/>
          <p:cNvPicPr>
            <a:picLocks noChangeAspect="1"/>
          </p:cNvPicPr>
          <p:nvPr/>
        </p:nvPicPr>
        <p:blipFill rotWithShape="1">
          <a:blip r:embed="rId5"/>
          <a:srcRect l="50297" t="50927" r="33001" b="1980"/>
          <a:stretch/>
        </p:blipFill>
        <p:spPr>
          <a:xfrm>
            <a:off x="7417999" y="5314796"/>
            <a:ext cx="934300" cy="879701"/>
          </a:xfrm>
          <a:prstGeom prst="rect">
            <a:avLst/>
          </a:prstGeom>
        </p:spPr>
      </p:pic>
      <p:pic>
        <p:nvPicPr>
          <p:cNvPr id="63" name="Picture 62"/>
          <p:cNvPicPr>
            <a:picLocks noChangeAspect="1"/>
          </p:cNvPicPr>
          <p:nvPr/>
        </p:nvPicPr>
        <p:blipFill rotWithShape="1">
          <a:blip r:embed="rId5"/>
          <a:srcRect r="83750" b="51852"/>
          <a:stretch/>
        </p:blipFill>
        <p:spPr>
          <a:xfrm>
            <a:off x="8393516" y="4593196"/>
            <a:ext cx="917861" cy="908123"/>
          </a:xfrm>
          <a:prstGeom prst="rect">
            <a:avLst/>
          </a:prstGeom>
        </p:spPr>
      </p:pic>
      <p:pic>
        <p:nvPicPr>
          <p:cNvPr id="64" name="Picture 63"/>
          <p:cNvPicPr>
            <a:picLocks noChangeAspect="1"/>
          </p:cNvPicPr>
          <p:nvPr/>
        </p:nvPicPr>
        <p:blipFill rotWithShape="1">
          <a:blip r:embed="rId5"/>
          <a:srcRect l="33132" t="50636" r="50680" b="-1"/>
          <a:stretch/>
        </p:blipFill>
        <p:spPr>
          <a:xfrm>
            <a:off x="8828196" y="5599160"/>
            <a:ext cx="1001293" cy="1019555"/>
          </a:xfrm>
          <a:prstGeom prst="rect">
            <a:avLst/>
          </a:prstGeom>
        </p:spPr>
      </p:pic>
      <p:cxnSp>
        <p:nvCxnSpPr>
          <p:cNvPr id="24" name="Straight Connector 23"/>
          <p:cNvCxnSpPr/>
          <p:nvPr/>
        </p:nvCxnSpPr>
        <p:spPr>
          <a:xfrm>
            <a:off x="8915400" y="1938975"/>
            <a:ext cx="395976" cy="1970979"/>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7007723" y="3885247"/>
            <a:ext cx="2315317" cy="909763"/>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9311377" y="3909953"/>
            <a:ext cx="1648873" cy="1404843"/>
          </a:xfrm>
          <a:prstGeom prst="line">
            <a:avLst/>
          </a:prstGeom>
          <a:ln w="22225"/>
          <a:effectLst/>
        </p:spPr>
        <p:style>
          <a:lnRef idx="2">
            <a:schemeClr val="accent1"/>
          </a:lnRef>
          <a:fillRef idx="0">
            <a:schemeClr val="accent1"/>
          </a:fillRef>
          <a:effectRef idx="1">
            <a:schemeClr val="accent1"/>
          </a:effectRef>
          <a:fontRef idx="minor">
            <a:schemeClr val="tx1"/>
          </a:fontRef>
        </p:style>
      </p:cxnSp>
      <p:sp>
        <p:nvSpPr>
          <p:cNvPr id="50" name="Title 1">
            <a:extLst>
              <a:ext uri="{FF2B5EF4-FFF2-40B4-BE49-F238E27FC236}">
                <a16:creationId xmlns:a16="http://schemas.microsoft.com/office/drawing/2014/main" id="{3684315E-BDDA-CF4B-9C8E-8BD1AC7B2CCD}"/>
              </a:ext>
            </a:extLst>
          </p:cNvPr>
          <p:cNvSpPr txBox="1">
            <a:spLocks/>
          </p:cNvSpPr>
          <p:nvPr/>
        </p:nvSpPr>
        <p:spPr>
          <a:xfrm>
            <a:off x="832756" y="31824"/>
            <a:ext cx="10515600" cy="8268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a:t>Supervised Learning vs Unsupervised Learning</a:t>
            </a:r>
            <a:endParaRPr lang="en-US" dirty="0"/>
          </a:p>
        </p:txBody>
      </p:sp>
    </p:spTree>
    <p:extLst>
      <p:ext uri="{BB962C8B-B14F-4D97-AF65-F5344CB8AC3E}">
        <p14:creationId xmlns:p14="http://schemas.microsoft.com/office/powerpoint/2010/main" val="127598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172200" y="1244944"/>
            <a:ext cx="0" cy="4968837"/>
          </a:xfrm>
          <a:prstGeom prst="line">
            <a:avLst/>
          </a:prstGeom>
          <a:noFill/>
          <a:ln w="25400" cap="flat">
            <a:solidFill>
              <a:srgbClr val="404040"/>
            </a:solidFill>
            <a:prstDash val="solid"/>
            <a:bevel/>
          </a:ln>
          <a:effectLst/>
        </p:spPr>
        <p:style>
          <a:lnRef idx="0">
            <a:scrgbClr r="0" g="0" b="0"/>
          </a:lnRef>
          <a:fillRef idx="0">
            <a:scrgbClr r="0" g="0" b="0"/>
          </a:fillRef>
          <a:effectRef idx="0">
            <a:scrgbClr r="0" g="0" b="0"/>
          </a:effectRef>
          <a:fontRef idx="none"/>
        </p:style>
      </p:cxnSp>
      <p:grpSp>
        <p:nvGrpSpPr>
          <p:cNvPr id="66" name="Group 65"/>
          <p:cNvGrpSpPr/>
          <p:nvPr/>
        </p:nvGrpSpPr>
        <p:grpSpPr>
          <a:xfrm>
            <a:off x="370009" y="1649188"/>
            <a:ext cx="3335555" cy="5151969"/>
            <a:chOff x="370009" y="1649186"/>
            <a:chExt cx="3335555" cy="5151969"/>
          </a:xfrm>
        </p:grpSpPr>
        <p:pic>
          <p:nvPicPr>
            <p:cNvPr id="4" name="Picture 3"/>
            <p:cNvPicPr>
              <a:picLocks noChangeAspect="1"/>
            </p:cNvPicPr>
            <p:nvPr/>
          </p:nvPicPr>
          <p:blipFill rotWithShape="1">
            <a:blip r:embed="rId3"/>
            <a:srcRect l="66061" t="50119"/>
            <a:stretch/>
          </p:blipFill>
          <p:spPr>
            <a:xfrm>
              <a:off x="370009" y="3444864"/>
              <a:ext cx="925494" cy="930179"/>
            </a:xfrm>
            <a:prstGeom prst="rect">
              <a:avLst/>
            </a:prstGeom>
          </p:spPr>
        </p:pic>
        <p:pic>
          <p:nvPicPr>
            <p:cNvPr id="5" name="Picture 4"/>
            <p:cNvPicPr>
              <a:picLocks noChangeAspect="1"/>
            </p:cNvPicPr>
            <p:nvPr/>
          </p:nvPicPr>
          <p:blipFill rotWithShape="1">
            <a:blip r:embed="rId3"/>
            <a:srcRect r="67363" b="48929"/>
            <a:stretch/>
          </p:blipFill>
          <p:spPr>
            <a:xfrm>
              <a:off x="419595" y="1649186"/>
              <a:ext cx="964557" cy="1032175"/>
            </a:xfrm>
            <a:prstGeom prst="rect">
              <a:avLst/>
            </a:prstGeom>
          </p:spPr>
        </p:pic>
        <p:pic>
          <p:nvPicPr>
            <p:cNvPr id="6" name="Picture 5"/>
            <p:cNvPicPr>
              <a:picLocks noChangeAspect="1"/>
            </p:cNvPicPr>
            <p:nvPr/>
          </p:nvPicPr>
          <p:blipFill rotWithShape="1">
            <a:blip r:embed="rId3"/>
            <a:srcRect l="33154" t="1561" r="34073" b="50515"/>
            <a:stretch/>
          </p:blipFill>
          <p:spPr>
            <a:xfrm>
              <a:off x="1494115" y="3152094"/>
              <a:ext cx="966197" cy="966197"/>
            </a:xfrm>
            <a:prstGeom prst="rect">
              <a:avLst/>
            </a:prstGeom>
          </p:spPr>
        </p:pic>
        <p:pic>
          <p:nvPicPr>
            <p:cNvPr id="8" name="Picture 7"/>
            <p:cNvPicPr>
              <a:picLocks noChangeAspect="1"/>
            </p:cNvPicPr>
            <p:nvPr/>
          </p:nvPicPr>
          <p:blipFill rotWithShape="1">
            <a:blip r:embed="rId4"/>
            <a:srcRect l="60395" t="-1053" r="20432" b="53376"/>
            <a:stretch/>
          </p:blipFill>
          <p:spPr>
            <a:xfrm>
              <a:off x="2725555" y="5365516"/>
              <a:ext cx="980009" cy="990011"/>
            </a:xfrm>
            <a:prstGeom prst="rect">
              <a:avLst/>
            </a:prstGeom>
          </p:spPr>
        </p:pic>
        <p:pic>
          <p:nvPicPr>
            <p:cNvPr id="9" name="Picture 8"/>
            <p:cNvPicPr>
              <a:picLocks noChangeAspect="1"/>
            </p:cNvPicPr>
            <p:nvPr/>
          </p:nvPicPr>
          <p:blipFill rotWithShape="1">
            <a:blip r:embed="rId4"/>
            <a:srcRect t="49474" r="81353"/>
            <a:stretch/>
          </p:blipFill>
          <p:spPr>
            <a:xfrm>
              <a:off x="1784241" y="2119218"/>
              <a:ext cx="853083" cy="939053"/>
            </a:xfrm>
            <a:prstGeom prst="rect">
              <a:avLst/>
            </a:prstGeom>
          </p:spPr>
        </p:pic>
        <p:pic>
          <p:nvPicPr>
            <p:cNvPr id="10" name="Picture 9"/>
            <p:cNvPicPr>
              <a:picLocks noChangeAspect="1"/>
            </p:cNvPicPr>
            <p:nvPr/>
          </p:nvPicPr>
          <p:blipFill rotWithShape="1">
            <a:blip r:embed="rId4"/>
            <a:srcRect l="79868" t="49150"/>
            <a:stretch/>
          </p:blipFill>
          <p:spPr>
            <a:xfrm>
              <a:off x="378057" y="4510189"/>
              <a:ext cx="917446" cy="941432"/>
            </a:xfrm>
            <a:prstGeom prst="rect">
              <a:avLst/>
            </a:prstGeom>
          </p:spPr>
        </p:pic>
        <p:pic>
          <p:nvPicPr>
            <p:cNvPr id="11" name="Picture 10"/>
            <p:cNvPicPr>
              <a:picLocks noChangeAspect="1"/>
            </p:cNvPicPr>
            <p:nvPr/>
          </p:nvPicPr>
          <p:blipFill rotWithShape="1">
            <a:blip r:embed="rId5"/>
            <a:srcRect l="50297" t="50927" r="33001" b="1980"/>
            <a:stretch/>
          </p:blipFill>
          <p:spPr>
            <a:xfrm>
              <a:off x="2753549" y="2911646"/>
              <a:ext cx="934300" cy="879701"/>
            </a:xfrm>
            <a:prstGeom prst="rect">
              <a:avLst/>
            </a:prstGeom>
          </p:spPr>
        </p:pic>
        <p:pic>
          <p:nvPicPr>
            <p:cNvPr id="12" name="Picture 11"/>
            <p:cNvPicPr>
              <a:picLocks noChangeAspect="1"/>
            </p:cNvPicPr>
            <p:nvPr/>
          </p:nvPicPr>
          <p:blipFill rotWithShape="1">
            <a:blip r:embed="rId5"/>
            <a:srcRect r="83750" b="51852"/>
            <a:stretch/>
          </p:blipFill>
          <p:spPr>
            <a:xfrm>
              <a:off x="1531091" y="4593195"/>
              <a:ext cx="917861" cy="908123"/>
            </a:xfrm>
            <a:prstGeom prst="rect">
              <a:avLst/>
            </a:prstGeom>
          </p:spPr>
        </p:pic>
        <p:pic>
          <p:nvPicPr>
            <p:cNvPr id="13" name="Picture 12"/>
            <p:cNvPicPr>
              <a:picLocks noChangeAspect="1"/>
            </p:cNvPicPr>
            <p:nvPr/>
          </p:nvPicPr>
          <p:blipFill rotWithShape="1">
            <a:blip r:embed="rId5"/>
            <a:srcRect l="33132" t="50636" r="50680" b="-1"/>
            <a:stretch/>
          </p:blipFill>
          <p:spPr>
            <a:xfrm>
              <a:off x="881059" y="5781600"/>
              <a:ext cx="1001293" cy="1019555"/>
            </a:xfrm>
            <a:prstGeom prst="rect">
              <a:avLst/>
            </a:prstGeom>
          </p:spPr>
        </p:pic>
      </p:grpSp>
      <p:grpSp>
        <p:nvGrpSpPr>
          <p:cNvPr id="67" name="Group 66"/>
          <p:cNvGrpSpPr/>
          <p:nvPr/>
        </p:nvGrpSpPr>
        <p:grpSpPr>
          <a:xfrm>
            <a:off x="4688372" y="1754310"/>
            <a:ext cx="990393" cy="4755566"/>
            <a:chOff x="4688371" y="1754309"/>
            <a:chExt cx="990393" cy="4755565"/>
          </a:xfrm>
        </p:grpSpPr>
        <p:sp>
          <p:nvSpPr>
            <p:cNvPr id="14" name="TextBox 13"/>
            <p:cNvSpPr txBox="1"/>
            <p:nvPr/>
          </p:nvSpPr>
          <p:spPr>
            <a:xfrm>
              <a:off x="5211972" y="175430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5" name="TextBox 14"/>
            <p:cNvSpPr txBox="1"/>
            <p:nvPr/>
          </p:nvSpPr>
          <p:spPr>
            <a:xfrm>
              <a:off x="5048676" y="477059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7030A0"/>
                  </a:solidFill>
                </a:rPr>
                <a:t>cat</a:t>
              </a:r>
            </a:p>
          </p:txBody>
        </p:sp>
        <p:sp>
          <p:nvSpPr>
            <p:cNvPr id="16" name="TextBox 15"/>
            <p:cNvSpPr txBox="1"/>
            <p:nvPr/>
          </p:nvSpPr>
          <p:spPr>
            <a:xfrm>
              <a:off x="5048676" y="5435959"/>
              <a:ext cx="466792"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7030A0"/>
                  </a:solidFill>
                </a:rPr>
                <a:t>cat</a:t>
              </a:r>
            </a:p>
          </p:txBody>
        </p:sp>
        <p:sp>
          <p:nvSpPr>
            <p:cNvPr id="17" name="TextBox 16"/>
            <p:cNvSpPr txBox="1"/>
            <p:nvPr/>
          </p:nvSpPr>
          <p:spPr>
            <a:xfrm>
              <a:off x="4928018" y="2219416"/>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8" name="TextBox 17"/>
            <p:cNvSpPr txBox="1"/>
            <p:nvPr/>
          </p:nvSpPr>
          <p:spPr>
            <a:xfrm>
              <a:off x="4688371" y="3338810"/>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19" name="TextBox 18"/>
            <p:cNvSpPr txBox="1"/>
            <p:nvPr/>
          </p:nvSpPr>
          <p:spPr>
            <a:xfrm>
              <a:off x="4835798" y="4388029"/>
              <a:ext cx="560408"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C00000"/>
                  </a:solidFill>
                </a:rPr>
                <a:t>dog</a:t>
              </a:r>
            </a:p>
          </p:txBody>
        </p:sp>
        <p:sp>
          <p:nvSpPr>
            <p:cNvPr id="20" name="TextBox 19"/>
            <p:cNvSpPr txBox="1"/>
            <p:nvPr/>
          </p:nvSpPr>
          <p:spPr>
            <a:xfrm>
              <a:off x="4835798" y="2818748"/>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dirty="0">
                  <a:solidFill>
                    <a:srgbClr val="0070C0"/>
                  </a:solidFill>
                </a:rPr>
                <a:t>bear</a:t>
              </a:r>
            </a:p>
          </p:txBody>
        </p:sp>
        <p:sp>
          <p:nvSpPr>
            <p:cNvPr id="21" name="TextBox 20"/>
            <p:cNvSpPr txBox="1"/>
            <p:nvPr/>
          </p:nvSpPr>
          <p:spPr>
            <a:xfrm>
              <a:off x="4835798" y="374896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sp>
          <p:nvSpPr>
            <p:cNvPr id="22" name="TextBox 21"/>
            <p:cNvSpPr txBox="1"/>
            <p:nvPr/>
          </p:nvSpPr>
          <p:spPr>
            <a:xfrm>
              <a:off x="4898180" y="6048211"/>
              <a:ext cx="663000" cy="4616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400">
                  <a:solidFill>
                    <a:srgbClr val="0070C0"/>
                  </a:solidFill>
                </a:rPr>
                <a:t>bear</a:t>
              </a:r>
            </a:p>
          </p:txBody>
        </p:sp>
      </p:grpSp>
      <mc:AlternateContent xmlns:mc="http://schemas.openxmlformats.org/markup-compatibility/2006" xmlns:a14="http://schemas.microsoft.com/office/drawing/2010/main">
        <mc:Choice Requires="a14">
          <p:sp>
            <p:nvSpPr>
              <p:cNvPr id="23" name="TextBox 22"/>
              <p:cNvSpPr txBox="1"/>
              <p:nvPr/>
            </p:nvSpPr>
            <p:spPr>
              <a:xfrm>
                <a:off x="2265409" y="1022003"/>
                <a:ext cx="1422441" cy="492443"/>
              </a:xfrm>
              <a:prstGeom prst="rect">
                <a:avLst/>
              </a:prstGeom>
              <a:noFill/>
            </p:spPr>
            <p:txBody>
              <a:bodyPr wrap="none" lIns="0" tIns="0" rIns="0" bIns="0" rtlCol="0">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r>
                        <a:rPr lang="en-US" sz="3200" i="1">
                          <a:solidFill>
                            <a:prstClr val="black"/>
                          </a:solidFill>
                          <a:latin typeface="Cambria Math" charset="0"/>
                          <a:ea typeface=""/>
                          <a:cs typeface="Helvetica Neue Light"/>
                        </a:rPr>
                        <m:t> →  </m:t>
                      </m:r>
                      <m:r>
                        <a:rPr lang="en-US" sz="3200" i="1">
                          <a:solidFill>
                            <a:prstClr val="black"/>
                          </a:solidFill>
                          <a:latin typeface="Cambria Math" charset="0"/>
                          <a:ea typeface=""/>
                          <a:cs typeface="Helvetica Neue Light"/>
                        </a:rPr>
                        <m:t>𝑦</m:t>
                      </m:r>
                    </m:oMath>
                  </m:oMathPara>
                </a14:m>
                <a:endParaRPr lang="en-US" sz="3200" dirty="0">
                  <a:solidFill>
                    <a:prstClr val="black"/>
                  </a:solidFill>
                  <a:latin typeface="Helvetica Neue Light"/>
                  <a:ea typeface=""/>
                  <a:cs typeface="Helvetica Neue Light"/>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65409" y="1022003"/>
                <a:ext cx="1422441" cy="492443"/>
              </a:xfrm>
              <a:prstGeom prst="rect">
                <a:avLst/>
              </a:prstGeom>
              <a:blipFill>
                <a:blip r:embed="rId6"/>
                <a:stretch>
                  <a:fillRect l="-2679" t="-5128" r="-5357" b="-38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8814952" y="1022003"/>
                <a:ext cx="508088" cy="584775"/>
              </a:xfrm>
              <a:prstGeom prst="rect">
                <a:avLst/>
              </a:prstGeom>
            </p:spPr>
            <p:txBody>
              <a:bodyPr wrap="none">
                <a:spAutoFit/>
              </a:bodyPr>
              <a:lstStyle/>
              <a:p>
                <a:pPr algn="l" rtl="0"/>
                <a14:m>
                  <m:oMathPara xmlns:m="http://schemas.openxmlformats.org/officeDocument/2006/math">
                    <m:oMathParaPr>
                      <m:jc m:val="centerGroup"/>
                    </m:oMathParaPr>
                    <m:oMath xmlns:m="http://schemas.openxmlformats.org/officeDocument/2006/math">
                      <m:r>
                        <a:rPr lang="en-US" sz="3200" i="1">
                          <a:solidFill>
                            <a:prstClr val="black"/>
                          </a:solidFill>
                          <a:latin typeface="Cambria Math" charset="0"/>
                          <a:ea typeface=""/>
                          <a:cs typeface="Helvetica Neue Light"/>
                        </a:rPr>
                        <m:t>𝑥</m:t>
                      </m:r>
                    </m:oMath>
                  </m:oMathPara>
                </a14:m>
                <a:endParaRPr lang="en-US" sz="2400" dirty="0">
                  <a:solidFill>
                    <a:prstClr val="black"/>
                  </a:solidFill>
                  <a:ea typeface=""/>
                  <a:cs typeface=""/>
                </a:endParaRPr>
              </a:p>
            </p:txBody>
          </p:sp>
        </mc:Choice>
        <mc:Fallback xmlns="">
          <p:sp>
            <p:nvSpPr>
              <p:cNvPr id="25" name="Rectangle 24"/>
              <p:cNvSpPr>
                <a:spLocks noRot="1" noChangeAspect="1" noMove="1" noResize="1" noEditPoints="1" noAdjustHandles="1" noChangeArrowheads="1" noChangeShapeType="1" noTextEdit="1"/>
              </p:cNvSpPr>
              <p:nvPr/>
            </p:nvSpPr>
            <p:spPr>
              <a:xfrm>
                <a:off x="8814952" y="1022003"/>
                <a:ext cx="508088" cy="584775"/>
              </a:xfrm>
              <a:prstGeom prst="rect">
                <a:avLst/>
              </a:prstGeom>
              <a:blipFill>
                <a:blip r:embed="rId7"/>
                <a:stretch>
                  <a:fillRect/>
                </a:stretch>
              </a:blipFill>
            </p:spPr>
            <p:txBody>
              <a:bodyPr/>
              <a:lstStyle/>
              <a:p>
                <a:r>
                  <a:rPr lang="en-US">
                    <a:noFill/>
                  </a:rPr>
                  <a:t> </a:t>
                </a:r>
              </a:p>
            </p:txBody>
          </p:sp>
        </mc:Fallback>
      </mc:AlternateContent>
      <p:grpSp>
        <p:nvGrpSpPr>
          <p:cNvPr id="68" name="Group 67"/>
          <p:cNvGrpSpPr/>
          <p:nvPr/>
        </p:nvGrpSpPr>
        <p:grpSpPr>
          <a:xfrm>
            <a:off x="1295503" y="1938975"/>
            <a:ext cx="3800463" cy="4340070"/>
            <a:chOff x="1295502" y="1938974"/>
            <a:chExt cx="3800462" cy="4340071"/>
          </a:xfrm>
        </p:grpSpPr>
        <p:cxnSp>
          <p:nvCxnSpPr>
            <p:cNvPr id="27" name="Straight Arrow Connector 26"/>
            <p:cNvCxnSpPr/>
            <p:nvPr/>
          </p:nvCxnSpPr>
          <p:spPr>
            <a:xfrm>
              <a:off x="1531091" y="1938974"/>
              <a:ext cx="35648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7" idx="1"/>
            </p:cNvCxnSpPr>
            <p:nvPr/>
          </p:nvCxnSpPr>
          <p:spPr>
            <a:xfrm flipV="1">
              <a:off x="2819400" y="2450248"/>
              <a:ext cx="2108617" cy="6435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0" idx="1"/>
            </p:cNvCxnSpPr>
            <p:nvPr/>
          </p:nvCxnSpPr>
          <p:spPr>
            <a:xfrm flipV="1">
              <a:off x="3810000" y="3049580"/>
              <a:ext cx="1025797" cy="2892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15" idx="1"/>
            </p:cNvCxnSpPr>
            <p:nvPr/>
          </p:nvCxnSpPr>
          <p:spPr>
            <a:xfrm>
              <a:off x="2514600" y="3962400"/>
              <a:ext cx="2534075" cy="1039032"/>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6" idx="1"/>
            </p:cNvCxnSpPr>
            <p:nvPr/>
          </p:nvCxnSpPr>
          <p:spPr>
            <a:xfrm>
              <a:off x="1295503" y="4267200"/>
              <a:ext cx="3753172" cy="1399593"/>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0" idx="3"/>
              <a:endCxn id="18" idx="1"/>
            </p:cNvCxnSpPr>
            <p:nvPr/>
          </p:nvCxnSpPr>
          <p:spPr>
            <a:xfrm flipV="1">
              <a:off x="1295502" y="3569642"/>
              <a:ext cx="3392868" cy="1411264"/>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 idx="3"/>
              <a:endCxn id="19" idx="1"/>
            </p:cNvCxnSpPr>
            <p:nvPr/>
          </p:nvCxnSpPr>
          <p:spPr>
            <a:xfrm flipV="1">
              <a:off x="3705562" y="4618863"/>
              <a:ext cx="1130235" cy="1241661"/>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21" idx="1"/>
            </p:cNvCxnSpPr>
            <p:nvPr/>
          </p:nvCxnSpPr>
          <p:spPr>
            <a:xfrm flipV="1">
              <a:off x="2514600" y="3979793"/>
              <a:ext cx="2321197" cy="100111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22" idx="1"/>
            </p:cNvCxnSpPr>
            <p:nvPr/>
          </p:nvCxnSpPr>
          <p:spPr>
            <a:xfrm>
              <a:off x="2057401" y="6213780"/>
              <a:ext cx="2840778" cy="65265"/>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grpSp>
      <p:pic>
        <p:nvPicPr>
          <p:cNvPr id="56" name="Picture 55"/>
          <p:cNvPicPr>
            <a:picLocks noChangeAspect="1"/>
          </p:cNvPicPr>
          <p:nvPr/>
        </p:nvPicPr>
        <p:blipFill rotWithShape="1">
          <a:blip r:embed="rId3"/>
          <a:srcRect l="66061" t="50119"/>
          <a:stretch/>
        </p:blipFill>
        <p:spPr>
          <a:xfrm>
            <a:off x="9161099" y="5316511"/>
            <a:ext cx="925495" cy="930179"/>
          </a:xfrm>
          <a:prstGeom prst="rect">
            <a:avLst/>
          </a:prstGeom>
        </p:spPr>
      </p:pic>
      <p:pic>
        <p:nvPicPr>
          <p:cNvPr id="57" name="Picture 56"/>
          <p:cNvPicPr>
            <a:picLocks noChangeAspect="1"/>
          </p:cNvPicPr>
          <p:nvPr/>
        </p:nvPicPr>
        <p:blipFill rotWithShape="1">
          <a:blip r:embed="rId3"/>
          <a:srcRect r="67363" b="48929"/>
          <a:stretch/>
        </p:blipFill>
        <p:spPr>
          <a:xfrm>
            <a:off x="10295592" y="3625082"/>
            <a:ext cx="964557" cy="1032175"/>
          </a:xfrm>
          <a:prstGeom prst="rect">
            <a:avLst/>
          </a:prstGeom>
        </p:spPr>
      </p:pic>
      <p:pic>
        <p:nvPicPr>
          <p:cNvPr id="58" name="Picture 57"/>
          <p:cNvPicPr>
            <a:picLocks noChangeAspect="1"/>
          </p:cNvPicPr>
          <p:nvPr/>
        </p:nvPicPr>
        <p:blipFill rotWithShape="1">
          <a:blip r:embed="rId3"/>
          <a:srcRect l="33154" t="1561" r="34073" b="50515"/>
          <a:stretch/>
        </p:blipFill>
        <p:spPr>
          <a:xfrm>
            <a:off x="7962682" y="2752952"/>
            <a:ext cx="966197" cy="966197"/>
          </a:xfrm>
          <a:prstGeom prst="rect">
            <a:avLst/>
          </a:prstGeom>
        </p:spPr>
      </p:pic>
      <p:pic>
        <p:nvPicPr>
          <p:cNvPr id="59" name="Picture 58"/>
          <p:cNvPicPr>
            <a:picLocks noChangeAspect="1"/>
          </p:cNvPicPr>
          <p:nvPr/>
        </p:nvPicPr>
        <p:blipFill rotWithShape="1">
          <a:blip r:embed="rId4"/>
          <a:srcRect l="60395" t="-1053" r="20432" b="53376"/>
          <a:stretch/>
        </p:blipFill>
        <p:spPr>
          <a:xfrm>
            <a:off x="6835697" y="1975145"/>
            <a:ext cx="980009" cy="990011"/>
          </a:xfrm>
          <a:prstGeom prst="rect">
            <a:avLst/>
          </a:prstGeom>
        </p:spPr>
      </p:pic>
      <p:pic>
        <p:nvPicPr>
          <p:cNvPr id="60" name="Picture 59"/>
          <p:cNvPicPr>
            <a:picLocks noChangeAspect="1"/>
          </p:cNvPicPr>
          <p:nvPr/>
        </p:nvPicPr>
        <p:blipFill rotWithShape="1">
          <a:blip r:embed="rId4"/>
          <a:srcRect t="49474" r="81353"/>
          <a:stretch/>
        </p:blipFill>
        <p:spPr>
          <a:xfrm>
            <a:off x="9296360" y="2343811"/>
            <a:ext cx="853083" cy="939053"/>
          </a:xfrm>
          <a:prstGeom prst="rect">
            <a:avLst/>
          </a:prstGeom>
        </p:spPr>
      </p:pic>
      <p:pic>
        <p:nvPicPr>
          <p:cNvPr id="61" name="Picture 60"/>
          <p:cNvPicPr>
            <a:picLocks noChangeAspect="1"/>
          </p:cNvPicPr>
          <p:nvPr/>
        </p:nvPicPr>
        <p:blipFill rotWithShape="1">
          <a:blip r:embed="rId4"/>
          <a:srcRect l="79868" t="49150"/>
          <a:stretch/>
        </p:blipFill>
        <p:spPr>
          <a:xfrm>
            <a:off x="10412858" y="2453747"/>
            <a:ext cx="917447" cy="941432"/>
          </a:xfrm>
          <a:prstGeom prst="rect">
            <a:avLst/>
          </a:prstGeom>
        </p:spPr>
      </p:pic>
      <p:pic>
        <p:nvPicPr>
          <p:cNvPr id="62" name="Picture 61"/>
          <p:cNvPicPr>
            <a:picLocks noChangeAspect="1"/>
          </p:cNvPicPr>
          <p:nvPr/>
        </p:nvPicPr>
        <p:blipFill rotWithShape="1">
          <a:blip r:embed="rId5"/>
          <a:srcRect l="50297" t="50927" r="33001" b="1980"/>
          <a:stretch/>
        </p:blipFill>
        <p:spPr>
          <a:xfrm>
            <a:off x="6804031" y="4141168"/>
            <a:ext cx="934300" cy="879701"/>
          </a:xfrm>
          <a:prstGeom prst="rect">
            <a:avLst/>
          </a:prstGeom>
        </p:spPr>
      </p:pic>
      <p:pic>
        <p:nvPicPr>
          <p:cNvPr id="63" name="Picture 62"/>
          <p:cNvPicPr>
            <a:picLocks noChangeAspect="1"/>
          </p:cNvPicPr>
          <p:nvPr/>
        </p:nvPicPr>
        <p:blipFill rotWithShape="1">
          <a:blip r:embed="rId5"/>
          <a:srcRect r="83750" b="51852"/>
          <a:stretch/>
        </p:blipFill>
        <p:spPr>
          <a:xfrm>
            <a:off x="7836316" y="4268179"/>
            <a:ext cx="917861" cy="908123"/>
          </a:xfrm>
          <a:prstGeom prst="rect">
            <a:avLst/>
          </a:prstGeom>
        </p:spPr>
      </p:pic>
      <p:pic>
        <p:nvPicPr>
          <p:cNvPr id="64" name="Picture 63"/>
          <p:cNvPicPr>
            <a:picLocks noChangeAspect="1"/>
          </p:cNvPicPr>
          <p:nvPr/>
        </p:nvPicPr>
        <p:blipFill rotWithShape="1">
          <a:blip r:embed="rId5"/>
          <a:srcRect l="33132" t="50636" r="50680" b="-1"/>
          <a:stretch/>
        </p:blipFill>
        <p:spPr>
          <a:xfrm>
            <a:off x="6980983" y="5326952"/>
            <a:ext cx="1001293" cy="1019555"/>
          </a:xfrm>
          <a:prstGeom prst="rect">
            <a:avLst/>
          </a:prstGeom>
        </p:spPr>
      </p:pic>
      <p:cxnSp>
        <p:nvCxnSpPr>
          <p:cNvPr id="24" name="Straight Connector 23"/>
          <p:cNvCxnSpPr/>
          <p:nvPr/>
        </p:nvCxnSpPr>
        <p:spPr>
          <a:xfrm>
            <a:off x="8915400" y="1938975"/>
            <a:ext cx="395976" cy="1970979"/>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6584131" y="3648397"/>
            <a:ext cx="2738909" cy="236851"/>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8583553" y="3909954"/>
            <a:ext cx="727825" cy="2445575"/>
          </a:xfrm>
          <a:prstGeom prst="line">
            <a:avLst/>
          </a:prstGeom>
          <a:ln w="22225"/>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flipV="1">
            <a:off x="9323040" y="3885247"/>
            <a:ext cx="2175021" cy="1550715"/>
          </a:xfrm>
          <a:prstGeom prst="line">
            <a:avLst/>
          </a:prstGeom>
          <a:ln w="22225"/>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76931" y="3378453"/>
            <a:ext cx="3350597" cy="769441"/>
          </a:xfrm>
          <a:prstGeom prst="rect">
            <a:avLst/>
          </a:prstGeom>
          <a:solidFill>
            <a:schemeClr val="bg1"/>
          </a:solidFill>
          <a:ln w="31750">
            <a:solidFill>
              <a:schemeClr val="tx1"/>
            </a:solidFill>
          </a:ln>
          <a:effectLst>
            <a:outerShdw blurRad="50800" dist="76200" dir="5400000" algn="t" rotWithShape="0">
              <a:prstClr val="black">
                <a:alpha val="40000"/>
              </a:prstClr>
            </a:outerShdw>
          </a:effectLst>
        </p:spPr>
        <p:txBody>
          <a:bodyPr wrap="none" rtlCol="0">
            <a:spAutoFit/>
          </a:bodyPr>
          <a:lstStyle/>
          <a:p>
            <a:pPr algn="l" rtl="0"/>
            <a:r>
              <a:rPr lang="en-US" sz="4400">
                <a:solidFill>
                  <a:prstClr val="black"/>
                </a:solidFill>
                <a:latin typeface="Helvetica Neue Light"/>
                <a:ea typeface=""/>
                <a:cs typeface="Helvetica Neue Light"/>
              </a:rPr>
              <a:t>Classification</a:t>
            </a:r>
            <a:endParaRPr lang="en-US" sz="4400" dirty="0">
              <a:solidFill>
                <a:prstClr val="black"/>
              </a:solidFill>
              <a:latin typeface="Helvetica Neue Light"/>
              <a:ea typeface=""/>
              <a:cs typeface="Helvetica Neue Light"/>
            </a:endParaRPr>
          </a:p>
        </p:txBody>
      </p:sp>
      <p:sp>
        <p:nvSpPr>
          <p:cNvPr id="55" name="TextBox 54"/>
          <p:cNvSpPr txBox="1"/>
          <p:nvPr/>
        </p:nvSpPr>
        <p:spPr>
          <a:xfrm>
            <a:off x="7862404" y="3376060"/>
            <a:ext cx="2619628" cy="769441"/>
          </a:xfrm>
          <a:prstGeom prst="rect">
            <a:avLst/>
          </a:prstGeom>
          <a:solidFill>
            <a:schemeClr val="bg1"/>
          </a:solidFill>
          <a:ln w="31750">
            <a:solidFill>
              <a:schemeClr val="tx1"/>
            </a:solidFill>
          </a:ln>
          <a:effectLst>
            <a:outerShdw blurRad="50800" dist="76200" dir="5400000" algn="t" rotWithShape="0">
              <a:prstClr val="black">
                <a:alpha val="40000"/>
              </a:prstClr>
            </a:outerShdw>
          </a:effectLst>
        </p:spPr>
        <p:txBody>
          <a:bodyPr wrap="none" rtlCol="0">
            <a:spAutoFit/>
          </a:bodyPr>
          <a:lstStyle/>
          <a:p>
            <a:pPr algn="l" rtl="0"/>
            <a:r>
              <a:rPr lang="en-US" sz="4400">
                <a:solidFill>
                  <a:prstClr val="black"/>
                </a:solidFill>
                <a:latin typeface="Helvetica Neue Light"/>
                <a:ea typeface=""/>
                <a:cs typeface="Helvetica Neue Light"/>
              </a:rPr>
              <a:t>Clustering</a:t>
            </a:r>
            <a:endParaRPr lang="en-US" sz="4400" dirty="0">
              <a:solidFill>
                <a:prstClr val="black"/>
              </a:solidFill>
              <a:latin typeface="Helvetica Neue Light"/>
              <a:ea typeface=""/>
              <a:cs typeface="Helvetica Neue Light"/>
            </a:endParaRPr>
          </a:p>
        </p:txBody>
      </p:sp>
      <p:sp>
        <p:nvSpPr>
          <p:cNvPr id="53" name="Title 1">
            <a:extLst>
              <a:ext uri="{FF2B5EF4-FFF2-40B4-BE49-F238E27FC236}">
                <a16:creationId xmlns:a16="http://schemas.microsoft.com/office/drawing/2014/main" id="{C2D407F8-8BAD-DF46-A5F7-4D7852CF1D61}"/>
              </a:ext>
            </a:extLst>
          </p:cNvPr>
          <p:cNvSpPr>
            <a:spLocks noGrp="1"/>
          </p:cNvSpPr>
          <p:nvPr>
            <p:ph type="title"/>
          </p:nvPr>
        </p:nvSpPr>
        <p:spPr>
          <a:xfrm>
            <a:off x="832756" y="31824"/>
            <a:ext cx="10515600" cy="826861"/>
          </a:xfrm>
        </p:spPr>
        <p:txBody>
          <a:bodyPr>
            <a:normAutofit fontScale="90000"/>
          </a:bodyPr>
          <a:lstStyle/>
          <a:p>
            <a:r>
              <a:rPr lang="en-US" dirty="0"/>
              <a:t>Supervised Learning vs Unsupervised Learning</a:t>
            </a:r>
          </a:p>
        </p:txBody>
      </p:sp>
    </p:spTree>
    <p:extLst>
      <p:ext uri="{BB962C8B-B14F-4D97-AF65-F5344CB8AC3E}">
        <p14:creationId xmlns:p14="http://schemas.microsoft.com/office/powerpoint/2010/main" val="319122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83965" y="1194242"/>
            <a:ext cx="53007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800" dirty="0">
                <a:solidFill>
                  <a:srgbClr val="7030A0"/>
                </a:solidFill>
              </a:rPr>
              <a:t>cat</a:t>
            </a:r>
          </a:p>
        </p:txBody>
      </p:sp>
      <p:cxnSp>
        <p:nvCxnSpPr>
          <p:cNvPr id="6" name="Straight Arrow Connector 5"/>
          <p:cNvCxnSpPr/>
          <p:nvPr/>
        </p:nvCxnSpPr>
        <p:spPr>
          <a:xfrm>
            <a:off x="4038601" y="1456161"/>
            <a:ext cx="34886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rotWithShape="1">
          <a:blip r:embed="rId2"/>
          <a:srcRect r="67363" b="48929"/>
          <a:stretch/>
        </p:blipFill>
        <p:spPr>
          <a:xfrm>
            <a:off x="2431102" y="940075"/>
            <a:ext cx="964557" cy="1032175"/>
          </a:xfrm>
          <a:prstGeom prst="rect">
            <a:avLst/>
          </a:prstGeom>
        </p:spPr>
      </p:pic>
      <p:grpSp>
        <p:nvGrpSpPr>
          <p:cNvPr id="34" name="Group 33"/>
          <p:cNvGrpSpPr/>
          <p:nvPr/>
        </p:nvGrpSpPr>
        <p:grpSpPr>
          <a:xfrm>
            <a:off x="1331235" y="4035909"/>
            <a:ext cx="9566868" cy="2645671"/>
            <a:chOff x="1331234" y="4035908"/>
            <a:chExt cx="9566868" cy="2645670"/>
          </a:xfrm>
        </p:grpSpPr>
        <p:pic>
          <p:nvPicPr>
            <p:cNvPr id="20" name="Picture 19"/>
            <p:cNvPicPr>
              <a:picLocks noChangeAspect="1"/>
            </p:cNvPicPr>
            <p:nvPr/>
          </p:nvPicPr>
          <p:blipFill rotWithShape="1">
            <a:blip r:embed="rId3"/>
            <a:srcRect l="55088"/>
            <a:stretch/>
          </p:blipFill>
          <p:spPr>
            <a:xfrm>
              <a:off x="7758936" y="4035908"/>
              <a:ext cx="3139166" cy="2570647"/>
            </a:xfrm>
            <a:prstGeom prst="rect">
              <a:avLst/>
            </a:prstGeom>
          </p:spPr>
        </p:pic>
        <p:pic>
          <p:nvPicPr>
            <p:cNvPr id="22" name="Picture 21"/>
            <p:cNvPicPr>
              <a:picLocks noChangeAspect="1"/>
            </p:cNvPicPr>
            <p:nvPr/>
          </p:nvPicPr>
          <p:blipFill rotWithShape="1">
            <a:blip r:embed="rId3"/>
            <a:srcRect r="61266"/>
            <a:stretch/>
          </p:blipFill>
          <p:spPr>
            <a:xfrm>
              <a:off x="1331234" y="4110931"/>
              <a:ext cx="2707366" cy="2570647"/>
            </a:xfrm>
            <a:prstGeom prst="rect">
              <a:avLst/>
            </a:prstGeom>
          </p:spPr>
        </p:pic>
        <p:cxnSp>
          <p:nvCxnSpPr>
            <p:cNvPr id="23" name="Straight Arrow Connector 22"/>
            <p:cNvCxnSpPr/>
            <p:nvPr/>
          </p:nvCxnSpPr>
          <p:spPr>
            <a:xfrm>
              <a:off x="4038600" y="5181600"/>
              <a:ext cx="34886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792922" y="4741222"/>
              <a:ext cx="2581156" cy="461665"/>
            </a:xfrm>
            <a:prstGeom prst="rect">
              <a:avLst/>
            </a:prstGeom>
            <a:noFill/>
          </p:spPr>
          <p:txBody>
            <a:bodyPr wrap="none" rtlCol="0">
              <a:spAutoFit/>
            </a:bodyPr>
            <a:lstStyle/>
            <a:p>
              <a:pPr algn="l" rtl="0"/>
              <a:r>
                <a:rPr lang="en-US" sz="2400">
                  <a:solidFill>
                    <a:prstClr val="black"/>
                  </a:solidFill>
                  <a:latin typeface="Helvetica Neue Light"/>
                  <a:ea typeface=""/>
                  <a:cs typeface="Helvetica Neue Light"/>
                </a:rPr>
                <a:t>Language Parsing</a:t>
              </a:r>
              <a:endParaRPr lang="en-US" sz="2400" dirty="0">
                <a:solidFill>
                  <a:prstClr val="black"/>
                </a:solidFill>
                <a:latin typeface="Helvetica Neue Light"/>
                <a:ea typeface=""/>
                <a:cs typeface="Helvetica Neue Light"/>
              </a:endParaRPr>
            </a:p>
          </p:txBody>
        </p:sp>
      </p:grpSp>
      <p:grpSp>
        <p:nvGrpSpPr>
          <p:cNvPr id="35" name="Group 34"/>
          <p:cNvGrpSpPr/>
          <p:nvPr/>
        </p:nvGrpSpPr>
        <p:grpSpPr>
          <a:xfrm>
            <a:off x="827707" y="2215637"/>
            <a:ext cx="9784789" cy="1298515"/>
            <a:chOff x="827706" y="2215636"/>
            <a:chExt cx="9784789" cy="1298515"/>
          </a:xfrm>
        </p:grpSpPr>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8000"/>
                      </a14:imgEffect>
                    </a14:imgLayer>
                  </a14:imgProps>
                </a:ext>
              </a:extLst>
            </a:blip>
            <a:srcRect l="8750" t="31070" r="76875" b="39183"/>
            <a:stretch/>
          </p:blipFill>
          <p:spPr>
            <a:xfrm>
              <a:off x="8044543" y="2215636"/>
              <a:ext cx="2567952" cy="1228151"/>
            </a:xfrm>
            <a:prstGeom prst="rect">
              <a:avLst/>
            </a:prstGeom>
          </p:spPr>
        </p:pic>
        <p:sp>
          <p:nvSpPr>
            <p:cNvPr id="13" name="Rectangle 12"/>
            <p:cNvSpPr/>
            <p:nvPr/>
          </p:nvSpPr>
          <p:spPr>
            <a:xfrm>
              <a:off x="9597564" y="27432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4" name="Rectangle 13"/>
            <p:cNvSpPr/>
            <p:nvPr/>
          </p:nvSpPr>
          <p:spPr>
            <a:xfrm>
              <a:off x="10210800" y="2829711"/>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5" name="Rectangle 14"/>
            <p:cNvSpPr/>
            <p:nvPr/>
          </p:nvSpPr>
          <p:spPr>
            <a:xfrm>
              <a:off x="99060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6" name="Rectangle 15"/>
            <p:cNvSpPr/>
            <p:nvPr/>
          </p:nvSpPr>
          <p:spPr>
            <a:xfrm>
              <a:off x="92964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7" name="Rectangle 16"/>
            <p:cNvSpPr/>
            <p:nvPr/>
          </p:nvSpPr>
          <p:spPr>
            <a:xfrm>
              <a:off x="89154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8" name="Rectangle 17"/>
            <p:cNvSpPr/>
            <p:nvPr/>
          </p:nvSpPr>
          <p:spPr>
            <a:xfrm>
              <a:off x="8530764" y="28194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9" name="Rectangle 18"/>
            <p:cNvSpPr/>
            <p:nvPr/>
          </p:nvSpPr>
          <p:spPr>
            <a:xfrm>
              <a:off x="8305800" y="26670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6">
                      <a14:imgEffect>
                        <a14:brightnessContrast bright="28000"/>
                      </a14:imgEffect>
                    </a14:imgLayer>
                  </a14:imgProps>
                </a:ext>
              </a:extLst>
            </a:blip>
            <a:srcRect l="8750" t="31070" r="76875" b="39183"/>
            <a:stretch/>
          </p:blipFill>
          <p:spPr>
            <a:xfrm>
              <a:off x="827706" y="2286000"/>
              <a:ext cx="2567952" cy="1228151"/>
            </a:xfrm>
            <a:prstGeom prst="rect">
              <a:avLst/>
            </a:prstGeom>
          </p:spPr>
        </p:pic>
        <p:cxnSp>
          <p:nvCxnSpPr>
            <p:cNvPr id="10" name="Straight Arrow Connector 9"/>
            <p:cNvCxnSpPr/>
            <p:nvPr/>
          </p:nvCxnSpPr>
          <p:spPr>
            <a:xfrm>
              <a:off x="4038600" y="3048000"/>
              <a:ext cx="3488673"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4876801" y="2607623"/>
              <a:ext cx="2185214" cy="461665"/>
            </a:xfrm>
            <a:prstGeom prst="rect">
              <a:avLst/>
            </a:prstGeom>
            <a:noFill/>
          </p:spPr>
          <p:txBody>
            <a:bodyPr wrap="none" rtlCol="0">
              <a:spAutoFit/>
            </a:bodyPr>
            <a:lstStyle/>
            <a:p>
              <a:pPr algn="l" rtl="0"/>
              <a:r>
                <a:rPr lang="en-US" sz="2400" dirty="0">
                  <a:solidFill>
                    <a:prstClr val="black"/>
                  </a:solidFill>
                  <a:latin typeface="Helvetica Neue Light"/>
                  <a:ea typeface=""/>
                  <a:cs typeface="Helvetica Neue Light"/>
                </a:rPr>
                <a:t>Face Detection</a:t>
              </a:r>
            </a:p>
          </p:txBody>
        </p:sp>
      </p:grpSp>
      <p:sp>
        <p:nvSpPr>
          <p:cNvPr id="27" name="TextBox 26"/>
          <p:cNvSpPr txBox="1"/>
          <p:nvPr/>
        </p:nvSpPr>
        <p:spPr>
          <a:xfrm>
            <a:off x="4876801" y="1054613"/>
            <a:ext cx="1915909" cy="461665"/>
          </a:xfrm>
          <a:prstGeom prst="rect">
            <a:avLst/>
          </a:prstGeom>
          <a:noFill/>
        </p:spPr>
        <p:txBody>
          <a:bodyPr wrap="none" rtlCol="0">
            <a:spAutoFit/>
          </a:bodyPr>
          <a:lstStyle/>
          <a:p>
            <a:pPr algn="l" rtl="0"/>
            <a:r>
              <a:rPr lang="en-US" sz="2400">
                <a:solidFill>
                  <a:prstClr val="black"/>
                </a:solidFill>
                <a:latin typeface="Helvetica Neue Light"/>
                <a:ea typeface=""/>
                <a:cs typeface="Helvetica Neue Light"/>
              </a:rPr>
              <a:t>Classification</a:t>
            </a:r>
            <a:endParaRPr lang="en-US" sz="2400" dirty="0">
              <a:solidFill>
                <a:prstClr val="black"/>
              </a:solidFill>
              <a:latin typeface="Helvetica Neue Light"/>
              <a:ea typeface=""/>
              <a:cs typeface="Helvetica Neue Light"/>
            </a:endParaRPr>
          </a:p>
        </p:txBody>
      </p:sp>
      <p:grpSp>
        <p:nvGrpSpPr>
          <p:cNvPr id="32" name="Group 31"/>
          <p:cNvGrpSpPr/>
          <p:nvPr/>
        </p:nvGrpSpPr>
        <p:grpSpPr>
          <a:xfrm>
            <a:off x="2439277" y="5904192"/>
            <a:ext cx="6020743" cy="773417"/>
            <a:chOff x="2439275" y="5904184"/>
            <a:chExt cx="6020744" cy="773416"/>
          </a:xfrm>
        </p:grpSpPr>
        <p:sp>
          <p:nvSpPr>
            <p:cNvPr id="28" name="TextBox 27"/>
            <p:cNvSpPr txBox="1"/>
            <p:nvPr/>
          </p:nvSpPr>
          <p:spPr>
            <a:xfrm>
              <a:off x="2439275" y="5908160"/>
              <a:ext cx="5319662" cy="769440"/>
            </a:xfrm>
            <a:prstGeom prst="rect">
              <a:avLst/>
            </a:prstGeom>
            <a:solidFill>
              <a:schemeClr val="bg1"/>
            </a:solidFill>
            <a:ln w="31750">
              <a:solidFill>
                <a:schemeClr val="tx1"/>
              </a:solidFill>
            </a:ln>
            <a:effectLst>
              <a:outerShdw blurRad="50800" dist="76200" dir="5400000" algn="t" rotWithShape="0">
                <a:prstClr val="black">
                  <a:alpha val="40000"/>
                </a:prstClr>
              </a:outerShdw>
            </a:effectLst>
          </p:spPr>
          <p:txBody>
            <a:bodyPr wrap="none" rtlCol="0">
              <a:spAutoFit/>
            </a:bodyPr>
            <a:lstStyle/>
            <a:p>
              <a:pPr algn="l" rtl="0"/>
              <a:r>
                <a:rPr lang="en-US" sz="4400" dirty="0">
                  <a:solidFill>
                    <a:prstClr val="black"/>
                  </a:solidFill>
                  <a:latin typeface="Helvetica Neue Light"/>
                  <a:ea typeface=""/>
                  <a:cs typeface="Helvetica Neue Light"/>
                </a:rPr>
                <a:t>Structured Prediction</a:t>
              </a:r>
            </a:p>
          </p:txBody>
        </p:sp>
        <p:cxnSp>
          <p:nvCxnSpPr>
            <p:cNvPr id="29" name="Straight Arrow Connector 28"/>
            <p:cNvCxnSpPr>
              <a:stCxn id="28" idx="3"/>
            </p:cNvCxnSpPr>
            <p:nvPr/>
          </p:nvCxnSpPr>
          <p:spPr>
            <a:xfrm flipV="1">
              <a:off x="7758937" y="5904184"/>
              <a:ext cx="701082" cy="388696"/>
            </a:xfrm>
            <a:prstGeom prst="straightConnector1">
              <a:avLst/>
            </a:prstGeom>
            <a:ln w="349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0" name="Title 1">
            <a:extLst>
              <a:ext uri="{FF2B5EF4-FFF2-40B4-BE49-F238E27FC236}">
                <a16:creationId xmlns:a16="http://schemas.microsoft.com/office/drawing/2014/main" id="{522D7B4E-E6AD-7646-A3CB-A5429857675A}"/>
              </a:ext>
            </a:extLst>
          </p:cNvPr>
          <p:cNvSpPr txBox="1">
            <a:spLocks/>
          </p:cNvSpPr>
          <p:nvPr/>
        </p:nvSpPr>
        <p:spPr>
          <a:xfrm>
            <a:off x="832756" y="31824"/>
            <a:ext cx="10515600" cy="8268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dirty="0"/>
              <a:t>Supervised Learning…</a:t>
            </a:r>
          </a:p>
        </p:txBody>
      </p:sp>
    </p:spTree>
    <p:extLst>
      <p:ext uri="{BB962C8B-B14F-4D97-AF65-F5344CB8AC3E}">
        <p14:creationId xmlns:p14="http://schemas.microsoft.com/office/powerpoint/2010/main" val="22916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6611" y="1251833"/>
            <a:ext cx="53007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US" sz="2800" dirty="0">
                <a:solidFill>
                  <a:srgbClr val="7030A0"/>
                </a:solidFill>
              </a:rPr>
              <a:t>cat</a:t>
            </a:r>
          </a:p>
        </p:txBody>
      </p:sp>
      <p:pic>
        <p:nvPicPr>
          <p:cNvPr id="7" name="Picture 6"/>
          <p:cNvPicPr>
            <a:picLocks noChangeAspect="1"/>
          </p:cNvPicPr>
          <p:nvPr/>
        </p:nvPicPr>
        <p:blipFill rotWithShape="1">
          <a:blip r:embed="rId2"/>
          <a:srcRect r="67363" b="48929"/>
          <a:stretch/>
        </p:blipFill>
        <p:spPr>
          <a:xfrm>
            <a:off x="5791200" y="964405"/>
            <a:ext cx="964557" cy="103217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284865" y="1013960"/>
                <a:ext cx="3170868" cy="923330"/>
              </a:xfrm>
              <a:prstGeom prst="rect">
                <a:avLst/>
              </a:prstGeom>
              <a:noFill/>
            </p:spPr>
            <p:txBody>
              <a:bodyPr wrap="none" lIns="0" tIns="0" rIns="0" bIns="0" rtlCol="0">
                <a:spAutoFit/>
              </a:bodyPr>
              <a:lstStyle/>
              <a:p>
                <a:pPr algn="l" rtl="0"/>
                <a:r>
                  <a:rPr lang="en-US" sz="6000" dirty="0">
                    <a:solidFill>
                      <a:prstClr val="black"/>
                    </a:solidFill>
                    <a:ea typeface=""/>
                    <a:cs typeface="Helvetica Neue Light"/>
                  </a:rPr>
                  <a:t>= </a:t>
                </a:r>
                <a14:m>
                  <m:oMath xmlns:m="http://schemas.openxmlformats.org/officeDocument/2006/math">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         )</m:t>
                    </m:r>
                  </m:oMath>
                </a14:m>
                <a:endParaRPr lang="en-US" sz="6000" dirty="0">
                  <a:solidFill>
                    <a:prstClr val="black"/>
                  </a:solidFill>
                  <a:latin typeface="Helvetica Neue Light"/>
                  <a:ea typeface=""/>
                  <a:cs typeface="Helvetica Neue Ligh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84865" y="1013960"/>
                <a:ext cx="3170868" cy="923330"/>
              </a:xfrm>
              <a:prstGeom prst="rect">
                <a:avLst/>
              </a:prstGeom>
              <a:blipFill>
                <a:blip r:embed="rId3"/>
                <a:stretch>
                  <a:fillRect l="-14800" t="-23288" r="-10000" b="-50685"/>
                </a:stretch>
              </a:blipFill>
            </p:spPr>
            <p:txBody>
              <a:bodyPr/>
              <a:lstStyle/>
              <a:p>
                <a:r>
                  <a:rPr lang="en-US">
                    <a:noFill/>
                  </a:rPr>
                  <a:t> </a:t>
                </a:r>
              </a:p>
            </p:txBody>
          </p:sp>
        </mc:Fallback>
      </mc:AlternateContent>
      <p:grpSp>
        <p:nvGrpSpPr>
          <p:cNvPr id="8" name="Group 7"/>
          <p:cNvGrpSpPr/>
          <p:nvPr/>
        </p:nvGrpSpPr>
        <p:grpSpPr>
          <a:xfrm>
            <a:off x="1470649" y="2472620"/>
            <a:ext cx="7551113" cy="1337381"/>
            <a:chOff x="1470648" y="2472619"/>
            <a:chExt cx="7551113" cy="1337381"/>
          </a:xfrm>
        </p:grpSpPr>
        <p:grpSp>
          <p:nvGrpSpPr>
            <p:cNvPr id="4" name="Group 3"/>
            <p:cNvGrpSpPr/>
            <p:nvPr/>
          </p:nvGrpSpPr>
          <p:grpSpPr>
            <a:xfrm>
              <a:off x="1470648" y="2581849"/>
              <a:ext cx="2567952" cy="1228151"/>
              <a:chOff x="8044543" y="2215636"/>
              <a:chExt cx="2567952" cy="1228151"/>
            </a:xfrm>
          </p:grpSpPr>
          <p:pic>
            <p:nvPicPr>
              <p:cNvPr id="11" name="Picture 10"/>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8000"/>
                        </a14:imgEffect>
                      </a14:imgLayer>
                    </a14:imgProps>
                  </a:ext>
                </a:extLst>
              </a:blip>
              <a:srcRect l="8750" t="31070" r="76875" b="39183"/>
              <a:stretch/>
            </p:blipFill>
            <p:spPr>
              <a:xfrm>
                <a:off x="8044543" y="2215636"/>
                <a:ext cx="2567952" cy="1228151"/>
              </a:xfrm>
              <a:prstGeom prst="rect">
                <a:avLst/>
              </a:prstGeom>
            </p:spPr>
          </p:pic>
          <p:sp>
            <p:nvSpPr>
              <p:cNvPr id="13" name="Rectangle 12"/>
              <p:cNvSpPr/>
              <p:nvPr/>
            </p:nvSpPr>
            <p:spPr>
              <a:xfrm>
                <a:off x="9597564" y="27432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4" name="Rectangle 13"/>
              <p:cNvSpPr/>
              <p:nvPr/>
            </p:nvSpPr>
            <p:spPr>
              <a:xfrm>
                <a:off x="10210800" y="2829711"/>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5" name="Rectangle 14"/>
              <p:cNvSpPr/>
              <p:nvPr/>
            </p:nvSpPr>
            <p:spPr>
              <a:xfrm>
                <a:off x="99060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6" name="Rectangle 15"/>
              <p:cNvSpPr/>
              <p:nvPr/>
            </p:nvSpPr>
            <p:spPr>
              <a:xfrm>
                <a:off x="92964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7" name="Rectangle 16"/>
              <p:cNvSpPr/>
              <p:nvPr/>
            </p:nvSpPr>
            <p:spPr>
              <a:xfrm>
                <a:off x="8915400" y="25908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8" name="Rectangle 17"/>
              <p:cNvSpPr/>
              <p:nvPr/>
            </p:nvSpPr>
            <p:spPr>
              <a:xfrm>
                <a:off x="8530764" y="28194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sp>
            <p:nvSpPr>
              <p:cNvPr id="19" name="Rectangle 18"/>
              <p:cNvSpPr/>
              <p:nvPr/>
            </p:nvSpPr>
            <p:spPr>
              <a:xfrm>
                <a:off x="8305800" y="2667000"/>
                <a:ext cx="308436" cy="294489"/>
              </a:xfrm>
              <a:prstGeom prst="rect">
                <a:avLst/>
              </a:prstGeom>
              <a:noFill/>
              <a:ln w="73025">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sz="2400">
                  <a:solidFill>
                    <a:prstClr val="white"/>
                  </a:solidFill>
                </a:endParaRPr>
              </a:p>
            </p:txBody>
          </p:sp>
        </p:gr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6">
                      <a14:imgEffect>
                        <a14:brightnessContrast bright="28000"/>
                      </a14:imgEffect>
                    </a14:imgLayer>
                  </a14:imgProps>
                </a:ext>
              </a:extLst>
            </a:blip>
            <a:srcRect l="8750" t="31070" r="76875" b="39183"/>
            <a:stretch/>
          </p:blipFill>
          <p:spPr>
            <a:xfrm>
              <a:off x="5869015" y="2472619"/>
              <a:ext cx="2567952" cy="1228151"/>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4321628" y="2608622"/>
                  <a:ext cx="4700133" cy="923330"/>
                </a:xfrm>
                <a:prstGeom prst="rect">
                  <a:avLst/>
                </a:prstGeom>
                <a:noFill/>
              </p:spPr>
              <p:txBody>
                <a:bodyPr wrap="none" lIns="0" tIns="0" rIns="0" bIns="0" rtlCol="0">
                  <a:spAutoFit/>
                </a:bodyPr>
                <a:lstStyle/>
                <a:p>
                  <a:pPr algn="l" rtl="0"/>
                  <a:r>
                    <a:rPr lang="en-US" sz="6000" dirty="0">
                      <a:solidFill>
                        <a:prstClr val="black"/>
                      </a:solidFill>
                      <a:ea typeface=""/>
                      <a:cs typeface="Helvetica Neue Light"/>
                    </a:rPr>
                    <a:t>= </a:t>
                  </a:r>
                  <a14:m>
                    <m:oMath xmlns:m="http://schemas.openxmlformats.org/officeDocument/2006/math">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                  )</m:t>
                      </m:r>
                    </m:oMath>
                  </a14:m>
                  <a:endParaRPr lang="en-US" sz="6000" dirty="0">
                    <a:solidFill>
                      <a:prstClr val="black"/>
                    </a:solidFill>
                    <a:latin typeface="Helvetica Neue Light"/>
                    <a:ea typeface=""/>
                    <a:cs typeface="Helvetica Neue Light"/>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4321628" y="2608622"/>
                  <a:ext cx="4700133" cy="923330"/>
                </a:xfrm>
                <a:prstGeom prst="rect">
                  <a:avLst/>
                </a:prstGeom>
                <a:blipFill>
                  <a:blip r:embed="rId7"/>
                  <a:stretch>
                    <a:fillRect l="-10000" t="-23611" r="-6486" b="-51389"/>
                  </a:stretch>
                </a:blipFill>
              </p:spPr>
              <p:txBody>
                <a:bodyPr/>
                <a:lstStyle/>
                <a:p>
                  <a:r>
                    <a:rPr lang="en-US">
                      <a:noFill/>
                    </a:rPr>
                    <a:t> </a:t>
                  </a:r>
                </a:p>
              </p:txBody>
            </p:sp>
          </mc:Fallback>
        </mc:AlternateContent>
      </p:grpSp>
      <p:grpSp>
        <p:nvGrpSpPr>
          <p:cNvPr id="12" name="Group 11"/>
          <p:cNvGrpSpPr/>
          <p:nvPr/>
        </p:nvGrpSpPr>
        <p:grpSpPr>
          <a:xfrm>
            <a:off x="1080358" y="3941555"/>
            <a:ext cx="7965528" cy="2667692"/>
            <a:chOff x="1080358" y="3941555"/>
            <a:chExt cx="7965526" cy="2667692"/>
          </a:xfrm>
        </p:grpSpPr>
        <p:pic>
          <p:nvPicPr>
            <p:cNvPr id="20" name="Picture 19"/>
            <p:cNvPicPr>
              <a:picLocks noChangeAspect="1"/>
            </p:cNvPicPr>
            <p:nvPr/>
          </p:nvPicPr>
          <p:blipFill rotWithShape="1">
            <a:blip r:embed="rId8"/>
            <a:srcRect l="55088"/>
            <a:stretch/>
          </p:blipFill>
          <p:spPr>
            <a:xfrm>
              <a:off x="1080358" y="3941555"/>
              <a:ext cx="3139166" cy="2570647"/>
            </a:xfrm>
            <a:prstGeom prst="rect">
              <a:avLst/>
            </a:prstGeom>
          </p:spPr>
        </p:pic>
        <p:pic>
          <p:nvPicPr>
            <p:cNvPr id="22" name="Picture 21"/>
            <p:cNvPicPr>
              <a:picLocks noChangeAspect="1"/>
            </p:cNvPicPr>
            <p:nvPr/>
          </p:nvPicPr>
          <p:blipFill rotWithShape="1">
            <a:blip r:embed="rId8"/>
            <a:srcRect r="61266"/>
            <a:stretch/>
          </p:blipFill>
          <p:spPr>
            <a:xfrm>
              <a:off x="5802086" y="4038600"/>
              <a:ext cx="2707366" cy="2570647"/>
            </a:xfrm>
            <a:prstGeom prst="rect">
              <a:avLst/>
            </a:prstGeom>
          </p:spPr>
        </p:pic>
        <mc:AlternateContent xmlns:mc="http://schemas.openxmlformats.org/markup-compatibility/2006" xmlns:a14="http://schemas.microsoft.com/office/drawing/2010/main">
          <mc:Choice Requires="a14">
            <p:sp>
              <p:nvSpPr>
                <p:cNvPr id="33" name="TextBox 32"/>
                <p:cNvSpPr txBox="1"/>
                <p:nvPr/>
              </p:nvSpPr>
              <p:spPr>
                <a:xfrm>
                  <a:off x="4345752" y="4654346"/>
                  <a:ext cx="4700132" cy="923330"/>
                </a:xfrm>
                <a:prstGeom prst="rect">
                  <a:avLst/>
                </a:prstGeom>
                <a:noFill/>
              </p:spPr>
              <p:txBody>
                <a:bodyPr wrap="none" lIns="0" tIns="0" rIns="0" bIns="0" rtlCol="0">
                  <a:spAutoFit/>
                </a:bodyPr>
                <a:lstStyle/>
                <a:p>
                  <a:pPr algn="l" rtl="0"/>
                  <a:r>
                    <a:rPr lang="en-US" sz="6000" dirty="0">
                      <a:solidFill>
                        <a:prstClr val="black"/>
                      </a:solidFill>
                      <a:ea typeface=""/>
                      <a:cs typeface="Helvetica Neue Light"/>
                    </a:rPr>
                    <a:t>= </a:t>
                  </a:r>
                  <a14:m>
                    <m:oMath xmlns:m="http://schemas.openxmlformats.org/officeDocument/2006/math">
                      <m:r>
                        <a:rPr lang="en-US" sz="6000" i="1">
                          <a:solidFill>
                            <a:prstClr val="black"/>
                          </a:solidFill>
                          <a:latin typeface="Cambria Math" charset="0"/>
                          <a:ea typeface=""/>
                          <a:cs typeface="Helvetica Neue Light"/>
                        </a:rPr>
                        <m:t>𝑓</m:t>
                      </m:r>
                      <m:r>
                        <a:rPr lang="en-US" sz="6000" i="1">
                          <a:solidFill>
                            <a:prstClr val="black"/>
                          </a:solidFill>
                          <a:latin typeface="Cambria Math" charset="0"/>
                          <a:ea typeface=""/>
                          <a:cs typeface="Helvetica Neue Light"/>
                        </a:rPr>
                        <m:t>(                  )</m:t>
                      </m:r>
                    </m:oMath>
                  </a14:m>
                  <a:endParaRPr lang="en-US" sz="6000" dirty="0">
                    <a:solidFill>
                      <a:prstClr val="black"/>
                    </a:solidFill>
                    <a:latin typeface="Helvetica Neue Light"/>
                    <a:ea typeface=""/>
                    <a:cs typeface="Helvetica Neue Light"/>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345752" y="4654346"/>
                  <a:ext cx="4700132" cy="923330"/>
                </a:xfrm>
                <a:prstGeom prst="rect">
                  <a:avLst/>
                </a:prstGeom>
                <a:blipFill>
                  <a:blip r:embed="rId7"/>
                  <a:stretch>
                    <a:fillRect l="-10000" t="-23288" r="-6486" b="-49315"/>
                  </a:stretch>
                </a:blipFill>
              </p:spPr>
              <p:txBody>
                <a:bodyPr/>
                <a:lstStyle/>
                <a:p>
                  <a:r>
                    <a:rPr lang="en-US">
                      <a:noFill/>
                    </a:rPr>
                    <a:t> </a:t>
                  </a:r>
                </a:p>
              </p:txBody>
            </p:sp>
          </mc:Fallback>
        </mc:AlternateContent>
      </p:grpSp>
      <p:sp>
        <p:nvSpPr>
          <p:cNvPr id="24" name="Title 1">
            <a:extLst>
              <a:ext uri="{FF2B5EF4-FFF2-40B4-BE49-F238E27FC236}">
                <a16:creationId xmlns:a16="http://schemas.microsoft.com/office/drawing/2014/main" id="{97F7CC9A-6D23-6646-BF57-626E86C700FE}"/>
              </a:ext>
            </a:extLst>
          </p:cNvPr>
          <p:cNvSpPr txBox="1">
            <a:spLocks/>
          </p:cNvSpPr>
          <p:nvPr/>
        </p:nvSpPr>
        <p:spPr>
          <a:xfrm>
            <a:off x="832756" y="31824"/>
            <a:ext cx="10515600" cy="8268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a:lstStyle>
          <a:p>
            <a:r>
              <a:rPr lang="en-US" dirty="0"/>
              <a:t>Supervised Learning…</a:t>
            </a:r>
          </a:p>
        </p:txBody>
      </p:sp>
    </p:spTree>
    <p:extLst>
      <p:ext uri="{BB962C8B-B14F-4D97-AF65-F5344CB8AC3E}">
        <p14:creationId xmlns:p14="http://schemas.microsoft.com/office/powerpoint/2010/main" val="241355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01" id="{75795CA0-C23F-2643-80D4-D734F2BEFF43}" vid="{36436803-54D7-414B-9BF0-60C473CCA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ture01" id="{75795CA0-C23F-2643-80D4-D734F2BEFF43}" vid="{36436803-54D7-414B-9BF0-60C473CCA8F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lecture-template</Template>
  <TotalTime>255</TotalTime>
  <Words>2584</Words>
  <Application>Microsoft Macintosh PowerPoint</Application>
  <PresentationFormat>Widescreen</PresentationFormat>
  <Paragraphs>719</Paragraphs>
  <Slides>58</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58</vt:i4>
      </vt:variant>
    </vt:vector>
  </HeadingPairs>
  <TitlesOfParts>
    <vt:vector size="66" baseType="lpstr">
      <vt:lpstr>Arial</vt:lpstr>
      <vt:lpstr>Calibri</vt:lpstr>
      <vt:lpstr>Calibri Light</vt:lpstr>
      <vt:lpstr>Cambria Math</vt:lpstr>
      <vt:lpstr>Helvetica Neue Light</vt:lpstr>
      <vt:lpstr>lecture-template</vt:lpstr>
      <vt:lpstr>Office Theme</vt:lpstr>
      <vt:lpstr>1_Office Theme</vt:lpstr>
      <vt:lpstr>Deep Learning for Vision &amp; Language</vt:lpstr>
      <vt:lpstr>About the class</vt:lpstr>
      <vt:lpstr>https://www.cs.rice.edu/~vo9/deep-vislang/</vt:lpstr>
      <vt:lpstr>Machine Learning</vt:lpstr>
      <vt:lpstr>Supervised Learning vs Unsupervised Learning</vt:lpstr>
      <vt:lpstr>PowerPoint Presentation</vt:lpstr>
      <vt:lpstr>Supervised Learning vs Unsupervised Learning</vt:lpstr>
      <vt:lpstr>PowerPoint Presentation</vt:lpstr>
      <vt:lpstr>PowerPoint Presentation</vt:lpstr>
      <vt:lpstr>Machine Learning – Regression vs Classification</vt:lpstr>
      <vt:lpstr>Machine Learning – Regression vs Classification</vt:lpstr>
      <vt:lpstr>For instance, Linear Regression and Classification</vt:lpstr>
      <vt:lpstr>ML Classifier / Regression models</vt:lpstr>
      <vt:lpstr>Supervised Learning – k-Nearest Neighbors</vt:lpstr>
      <vt:lpstr>PowerPoint Presentation</vt:lpstr>
      <vt:lpstr>ML Classifier / Regression models</vt:lpstr>
      <vt:lpstr>Linear Regression</vt:lpstr>
      <vt:lpstr>Linear Regression</vt:lpstr>
      <vt:lpstr>Linear Regression</vt:lpstr>
      <vt:lpstr>Linear Regression</vt:lpstr>
      <vt:lpstr>Linear Regression</vt:lpstr>
      <vt:lpstr>Linear Regression – Least Squares</vt:lpstr>
      <vt:lpstr>Linear Regression – Least Squares</vt:lpstr>
      <vt:lpstr>Linear Regression – Least Squares</vt:lpstr>
      <vt:lpstr>How to find the minimum of a function L(W)?</vt:lpstr>
      <vt:lpstr>Linear Regression – Least Squares</vt:lpstr>
      <vt:lpstr>ML Classifier / Regression models</vt:lpstr>
      <vt:lpstr>Neural Network with One Layer</vt:lpstr>
      <vt:lpstr>Neural Network with One Layer</vt:lpstr>
      <vt:lpstr>Neural Network with One Layer</vt:lpstr>
      <vt:lpstr>Gradient Descent</vt:lpstr>
      <vt:lpstr>Gradient Descent</vt:lpstr>
      <vt:lpstr>Gradient Descent</vt:lpstr>
      <vt:lpstr>Gradient Descent</vt:lpstr>
      <vt:lpstr>Stochastic Gradient Descent (mini-batch) </vt:lpstr>
      <vt:lpstr>In this class we will mostly rely on…</vt:lpstr>
      <vt:lpstr>Why?</vt:lpstr>
      <vt:lpstr>Why?</vt:lpstr>
      <vt:lpstr>That said</vt:lpstr>
      <vt:lpstr>Review </vt:lpstr>
      <vt:lpstr>PowerPoint Presentation</vt:lpstr>
      <vt:lpstr>PowerPoint Presentation</vt:lpstr>
      <vt:lpstr>PowerPoint Presentation</vt:lpstr>
      <vt:lpstr>PowerPoint Presentation</vt:lpstr>
      <vt:lpstr>Stochastic Gradient Descent</vt:lpstr>
      <vt:lpstr>Linear Regression</vt:lpstr>
      <vt:lpstr>PowerPoint Presentation</vt:lpstr>
      <vt:lpstr>PowerPoint Presentation</vt:lpstr>
      <vt:lpstr>PowerPoint Presentation</vt:lpstr>
      <vt:lpstr>How to pick the right model?</vt:lpstr>
      <vt:lpstr>PowerPoint Presentation</vt:lpstr>
      <vt:lpstr>PowerPoint Presentation</vt:lpstr>
      <vt:lpstr>PowerPoint Presentation</vt:lpstr>
      <vt:lpstr>PowerPoint Presentation</vt:lpstr>
      <vt:lpstr>PowerPoint Presentation</vt:lpstr>
      <vt:lpstr>PowerPoint Presentation</vt:lpstr>
      <vt:lpstr>Overfitting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&amp; Language</dc:title>
  <dc:creator>Ordonez-Roman, Vicente (vo2m)</dc:creator>
  <cp:lastModifiedBy>Ordonez-Roman, Vicente (vo2m)</cp:lastModifiedBy>
  <cp:revision>48</cp:revision>
  <dcterms:created xsi:type="dcterms:W3CDTF">2020-08-27T13:44:04Z</dcterms:created>
  <dcterms:modified xsi:type="dcterms:W3CDTF">2022-01-12T18:52:33Z</dcterms:modified>
</cp:coreProperties>
</file>