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 id="2147483670" r:id="rId2"/>
    <p:sldMasterId id="2147483679" r:id="rId3"/>
  </p:sldMasterIdLst>
  <p:notesMasterIdLst>
    <p:notesMasterId r:id="rId77"/>
  </p:notesMasterIdLst>
  <p:sldIdLst>
    <p:sldId id="256" r:id="rId4"/>
    <p:sldId id="257" r:id="rId5"/>
    <p:sldId id="576" r:id="rId6"/>
    <p:sldId id="566" r:id="rId7"/>
    <p:sldId id="580" r:id="rId8"/>
    <p:sldId id="579" r:id="rId9"/>
    <p:sldId id="516" r:id="rId10"/>
    <p:sldId id="518" r:id="rId11"/>
    <p:sldId id="519" r:id="rId12"/>
    <p:sldId id="575" r:id="rId13"/>
    <p:sldId id="567" r:id="rId14"/>
    <p:sldId id="569" r:id="rId15"/>
    <p:sldId id="570" r:id="rId16"/>
    <p:sldId id="571" r:id="rId17"/>
    <p:sldId id="572" r:id="rId18"/>
    <p:sldId id="573" r:id="rId19"/>
    <p:sldId id="574" r:id="rId20"/>
    <p:sldId id="581" r:id="rId21"/>
    <p:sldId id="582" r:id="rId22"/>
    <p:sldId id="583" r:id="rId23"/>
    <p:sldId id="524" r:id="rId24"/>
    <p:sldId id="525" r:id="rId25"/>
    <p:sldId id="526" r:id="rId26"/>
    <p:sldId id="527" r:id="rId27"/>
    <p:sldId id="309" r:id="rId28"/>
    <p:sldId id="310" r:id="rId29"/>
    <p:sldId id="311" r:id="rId30"/>
    <p:sldId id="312" r:id="rId31"/>
    <p:sldId id="313" r:id="rId32"/>
    <p:sldId id="314" r:id="rId33"/>
    <p:sldId id="318" r:id="rId34"/>
    <p:sldId id="317" r:id="rId35"/>
    <p:sldId id="319" r:id="rId36"/>
    <p:sldId id="320" r:id="rId37"/>
    <p:sldId id="321" r:id="rId38"/>
    <p:sldId id="322" r:id="rId39"/>
    <p:sldId id="323" r:id="rId40"/>
    <p:sldId id="324" r:id="rId41"/>
    <p:sldId id="315" r:id="rId42"/>
    <p:sldId id="361" r:id="rId43"/>
    <p:sldId id="325" r:id="rId44"/>
    <p:sldId id="326" r:id="rId45"/>
    <p:sldId id="327" r:id="rId46"/>
    <p:sldId id="328" r:id="rId47"/>
    <p:sldId id="316" r:id="rId48"/>
    <p:sldId id="332" r:id="rId49"/>
    <p:sldId id="333" r:id="rId50"/>
    <p:sldId id="334" r:id="rId51"/>
    <p:sldId id="335" r:id="rId52"/>
    <p:sldId id="336" r:id="rId53"/>
    <p:sldId id="331" r:id="rId54"/>
    <p:sldId id="358" r:id="rId55"/>
    <p:sldId id="359" r:id="rId56"/>
    <p:sldId id="360" r:id="rId57"/>
    <p:sldId id="267" r:id="rId58"/>
    <p:sldId id="539" r:id="rId59"/>
    <p:sldId id="545" r:id="rId60"/>
    <p:sldId id="544" r:id="rId61"/>
    <p:sldId id="543" r:id="rId62"/>
    <p:sldId id="546" r:id="rId63"/>
    <p:sldId id="547" r:id="rId64"/>
    <p:sldId id="548" r:id="rId65"/>
    <p:sldId id="549" r:id="rId66"/>
    <p:sldId id="550" r:id="rId67"/>
    <p:sldId id="551" r:id="rId68"/>
    <p:sldId id="542" r:id="rId69"/>
    <p:sldId id="552" r:id="rId70"/>
    <p:sldId id="540" r:id="rId71"/>
    <p:sldId id="556" r:id="rId72"/>
    <p:sldId id="557" r:id="rId73"/>
    <p:sldId id="541" r:id="rId74"/>
    <p:sldId id="559" r:id="rId75"/>
    <p:sldId id="558"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74"/>
    <p:restoredTop sz="94706"/>
  </p:normalViewPr>
  <p:slideViewPr>
    <p:cSldViewPr snapToGrid="0" snapToObjects="1">
      <p:cViewPr varScale="1">
        <p:scale>
          <a:sx n="154" d="100"/>
          <a:sy n="154" d="100"/>
        </p:scale>
        <p:origin x="232" y="2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CC597-C715-D641-AF2D-9027D870C75F}" type="datetimeFigureOut">
              <a:rPr lang="en-US" smtClean="0"/>
              <a:t>1/19/22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5CB42-16E7-A24D-B3D6-F64B855B0DC8}" type="slidenum">
              <a:rPr lang="en-US" smtClean="0"/>
              <a:t>‹#›</a:t>
            </a:fld>
            <a:endParaRPr lang="en-US"/>
          </a:p>
        </p:txBody>
      </p:sp>
    </p:spTree>
    <p:extLst>
      <p:ext uri="{BB962C8B-B14F-4D97-AF65-F5344CB8AC3E}">
        <p14:creationId xmlns:p14="http://schemas.microsoft.com/office/powerpoint/2010/main" val="2890566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5CB42-16E7-A24D-B3D6-F64B855B0DC8}" type="slidenum">
              <a:rPr lang="en-US" smtClean="0"/>
              <a:t>0</a:t>
            </a:fld>
            <a:endParaRPr lang="en-US"/>
          </a:p>
        </p:txBody>
      </p:sp>
    </p:spTree>
    <p:extLst>
      <p:ext uri="{BB962C8B-B14F-4D97-AF65-F5344CB8AC3E}">
        <p14:creationId xmlns:p14="http://schemas.microsoft.com/office/powerpoint/2010/main" val="2695397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A334-DD24-DE42-B936-8A1607CAA819}"/>
              </a:ext>
            </a:extLst>
          </p:cNvPr>
          <p:cNvSpPr>
            <a:spLocks noGrp="1"/>
          </p:cNvSpPr>
          <p:nvPr>
            <p:ph type="ctrTitle"/>
          </p:nvPr>
        </p:nvSpPr>
        <p:spPr>
          <a:xfrm>
            <a:off x="1524000" y="1807581"/>
            <a:ext cx="9144000" cy="2387600"/>
          </a:xfrm>
          <a:prstGeom prst="rect">
            <a:avLst/>
          </a:prstGeom>
        </p:spPr>
        <p:txBody>
          <a:bodyPr anchor="b"/>
          <a:lstStyle>
            <a:lvl1pPr algn="ctr">
              <a:defRPr sz="6000">
                <a:solidFill>
                  <a:schemeClr val="accent1">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FB63FF6F-68D3-5D4A-BD7A-EA4A537991E6}"/>
              </a:ext>
            </a:extLst>
          </p:cNvPr>
          <p:cNvSpPr>
            <a:spLocks noGrp="1"/>
          </p:cNvSpPr>
          <p:nvPr>
            <p:ph type="subTitle" idx="1"/>
          </p:nvPr>
        </p:nvSpPr>
        <p:spPr>
          <a:xfrm>
            <a:off x="1524000" y="429813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6773C8-0C77-C745-832B-20E65B4227C3}"/>
              </a:ext>
            </a:extLst>
          </p:cNvPr>
          <p:cNvSpPr>
            <a:spLocks noGrp="1"/>
          </p:cNvSpPr>
          <p:nvPr>
            <p:ph type="dt" sz="half" idx="10"/>
          </p:nvPr>
        </p:nvSpPr>
        <p:spPr/>
        <p:txBody>
          <a:bodyPr/>
          <a:lstStyle/>
          <a:p>
            <a:fld id="{DE811B65-8761-BB4F-9216-0BBA9E02B4E6}" type="datetime1">
              <a:rPr lang="en-US" smtClean="0"/>
              <a:t>1/19/22</a:t>
            </a:fld>
            <a:endParaRPr lang="en-US"/>
          </a:p>
        </p:txBody>
      </p:sp>
      <p:sp>
        <p:nvSpPr>
          <p:cNvPr id="5" name="Footer Placeholder 4">
            <a:extLst>
              <a:ext uri="{FF2B5EF4-FFF2-40B4-BE49-F238E27FC236}">
                <a16:creationId xmlns:a16="http://schemas.microsoft.com/office/drawing/2014/main" id="{07C042F5-65D8-534E-85CE-BBB2BA0EE1C5}"/>
              </a:ext>
            </a:extLst>
          </p:cNvPr>
          <p:cNvSpPr>
            <a:spLocks noGrp="1"/>
          </p:cNvSpPr>
          <p:nvPr>
            <p:ph type="ftr" sz="quarter" idx="11"/>
          </p:nvPr>
        </p:nvSpPr>
        <p:spPr/>
        <p:txBody>
          <a:bodyPr/>
          <a:lstStyle/>
          <a:p>
            <a:endParaRPr lang="en-US"/>
          </a:p>
        </p:txBody>
      </p:sp>
      <p:pic>
        <p:nvPicPr>
          <p:cNvPr id="7" name="Picture 4" descr="Full Formal Lockup">
            <a:extLst>
              <a:ext uri="{FF2B5EF4-FFF2-40B4-BE49-F238E27FC236}">
                <a16:creationId xmlns:a16="http://schemas.microsoft.com/office/drawing/2014/main" id="{A681143B-6F91-0042-8A4E-5A21C6B93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9295" y="4911314"/>
            <a:ext cx="3253409" cy="648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B8E7050-2442-B645-BD17-2F9E2A669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19" b="60641"/>
          <a:stretch/>
        </p:blipFill>
        <p:spPr bwMode="auto">
          <a:xfrm>
            <a:off x="-8467" y="-8467"/>
            <a:ext cx="12200467" cy="10607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52EE73A4-29C2-BA4E-9472-88D99A953C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452" b="39041"/>
          <a:stretch/>
        </p:blipFill>
        <p:spPr bwMode="auto">
          <a:xfrm>
            <a:off x="-8467" y="6056845"/>
            <a:ext cx="12200467" cy="81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844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A334-DD24-DE42-B936-8A1607CAA819}"/>
              </a:ext>
            </a:extLst>
          </p:cNvPr>
          <p:cNvSpPr>
            <a:spLocks noGrp="1"/>
          </p:cNvSpPr>
          <p:nvPr>
            <p:ph type="ctrTitle"/>
          </p:nvPr>
        </p:nvSpPr>
        <p:spPr>
          <a:xfrm>
            <a:off x="1524000" y="1212170"/>
            <a:ext cx="9144000" cy="2387600"/>
          </a:xfrm>
          <a:prstGeom prst="rect">
            <a:avLst/>
          </a:prstGeom>
        </p:spPr>
        <p:txBody>
          <a:bodyPr anchor="b"/>
          <a:lstStyle>
            <a:lvl1pPr algn="ctr">
              <a:defRPr sz="6000">
                <a:solidFill>
                  <a:schemeClr val="accent1">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FB63FF6F-68D3-5D4A-BD7A-EA4A537991E6}"/>
              </a:ext>
            </a:extLst>
          </p:cNvPr>
          <p:cNvSpPr>
            <a:spLocks noGrp="1"/>
          </p:cNvSpPr>
          <p:nvPr>
            <p:ph type="subTitle" idx="1"/>
          </p:nvPr>
        </p:nvSpPr>
        <p:spPr>
          <a:xfrm>
            <a:off x="1524000" y="369184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6773C8-0C77-C745-832B-20E65B4227C3}"/>
              </a:ext>
            </a:extLst>
          </p:cNvPr>
          <p:cNvSpPr>
            <a:spLocks noGrp="1"/>
          </p:cNvSpPr>
          <p:nvPr>
            <p:ph type="dt" sz="half" idx="10"/>
          </p:nvPr>
        </p:nvSpPr>
        <p:spPr/>
        <p:txBody>
          <a:bodyPr/>
          <a:lstStyle/>
          <a:p>
            <a:fld id="{DE811B65-8761-BB4F-9216-0BBA9E02B4E6}" type="datetime1">
              <a:rPr lang="en-US" smtClean="0"/>
              <a:t>1/19/22</a:t>
            </a:fld>
            <a:endParaRPr lang="en-US"/>
          </a:p>
        </p:txBody>
      </p:sp>
      <p:sp>
        <p:nvSpPr>
          <p:cNvPr id="5" name="Footer Placeholder 4">
            <a:extLst>
              <a:ext uri="{FF2B5EF4-FFF2-40B4-BE49-F238E27FC236}">
                <a16:creationId xmlns:a16="http://schemas.microsoft.com/office/drawing/2014/main" id="{07C042F5-65D8-534E-85CE-BBB2BA0EE1C5}"/>
              </a:ext>
            </a:extLst>
          </p:cNvPr>
          <p:cNvSpPr>
            <a:spLocks noGrp="1"/>
          </p:cNvSpPr>
          <p:nvPr>
            <p:ph type="ftr" sz="quarter" idx="11"/>
          </p:nvPr>
        </p:nvSpPr>
        <p:spPr/>
        <p:txBody>
          <a:bodyPr/>
          <a:lstStyle/>
          <a:p>
            <a:endParaRPr lang="en-US"/>
          </a:p>
        </p:txBody>
      </p:sp>
      <p:pic>
        <p:nvPicPr>
          <p:cNvPr id="7" name="pasted-image.png">
            <a:extLst>
              <a:ext uri="{FF2B5EF4-FFF2-40B4-BE49-F238E27FC236}">
                <a16:creationId xmlns:a16="http://schemas.microsoft.com/office/drawing/2014/main" id="{60812B5B-29A2-1B43-8164-8914867C7AF2}"/>
              </a:ext>
            </a:extLst>
          </p:cNvPr>
          <p:cNvPicPr/>
          <p:nvPr userDrawn="1"/>
        </p:nvPicPr>
        <p:blipFill>
          <a:blip r:embed="rId2">
            <a:alphaModFix amt="10839"/>
          </a:blip>
          <a:srcRect l="11804" t="22310" b="2478"/>
          <a:stretch>
            <a:fillRect/>
          </a:stretch>
        </p:blipFill>
        <p:spPr>
          <a:xfrm>
            <a:off x="0" y="0"/>
            <a:ext cx="4680310" cy="3991254"/>
          </a:xfrm>
          <a:prstGeom prst="rect">
            <a:avLst/>
          </a:prstGeom>
          <a:ln w="12700">
            <a:miter lim="400000"/>
          </a:ln>
        </p:spPr>
      </p:pic>
    </p:spTree>
    <p:extLst>
      <p:ext uri="{BB962C8B-B14F-4D97-AF65-F5344CB8AC3E}">
        <p14:creationId xmlns:p14="http://schemas.microsoft.com/office/powerpoint/2010/main" val="1384706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865CF-FA54-A240-A5DF-356EB66032F7}"/>
              </a:ext>
            </a:extLst>
          </p:cNvPr>
          <p:cNvSpPr>
            <a:spLocks noGrp="1"/>
          </p:cNvSpPr>
          <p:nvPr>
            <p:ph sz="half" idx="1"/>
          </p:nvPr>
        </p:nvSpPr>
        <p:spPr>
          <a:xfrm>
            <a:off x="838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134A78-BCAF-A24B-87D0-6863DD2C9E60}"/>
              </a:ext>
            </a:extLst>
          </p:cNvPr>
          <p:cNvSpPr>
            <a:spLocks noGrp="1"/>
          </p:cNvSpPr>
          <p:nvPr>
            <p:ph sz="half" idx="2"/>
          </p:nvPr>
        </p:nvSpPr>
        <p:spPr>
          <a:xfrm>
            <a:off x="6172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6E32F-1712-B943-95BC-45FC5D030051}"/>
              </a:ext>
            </a:extLst>
          </p:cNvPr>
          <p:cNvSpPr>
            <a:spLocks noGrp="1"/>
          </p:cNvSpPr>
          <p:nvPr>
            <p:ph type="dt" sz="half" idx="10"/>
          </p:nvPr>
        </p:nvSpPr>
        <p:spPr/>
        <p:txBody>
          <a:bodyPr/>
          <a:lstStyle/>
          <a:p>
            <a:fld id="{B679780D-06A9-3946-A757-38003124F949}" type="datetime1">
              <a:rPr lang="en-US" smtClean="0"/>
              <a:t>1/19/22</a:t>
            </a:fld>
            <a:endParaRPr lang="en-US"/>
          </a:p>
        </p:txBody>
      </p:sp>
      <p:sp>
        <p:nvSpPr>
          <p:cNvPr id="6" name="Footer Placeholder 5">
            <a:extLst>
              <a:ext uri="{FF2B5EF4-FFF2-40B4-BE49-F238E27FC236}">
                <a16:creationId xmlns:a16="http://schemas.microsoft.com/office/drawing/2014/main" id="{25E32615-947E-6642-BBF8-999981BEB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F1D52-E525-2844-9153-CB0199813E7B}"/>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8" name="Title 1">
            <a:extLst>
              <a:ext uri="{FF2B5EF4-FFF2-40B4-BE49-F238E27FC236}">
                <a16:creationId xmlns:a16="http://schemas.microsoft.com/office/drawing/2014/main" id="{FFB76013-29A2-9F46-B9AB-BAD29EE41C1E}"/>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512939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8007C-3F22-E348-8EBB-8EC6007203D1}"/>
              </a:ext>
            </a:extLst>
          </p:cNvPr>
          <p:cNvSpPr>
            <a:spLocks noGrp="1"/>
          </p:cNvSpPr>
          <p:nvPr>
            <p:ph type="dt" sz="half" idx="10"/>
          </p:nvPr>
        </p:nvSpPr>
        <p:spPr/>
        <p:txBody>
          <a:bodyPr/>
          <a:lstStyle/>
          <a:p>
            <a:fld id="{394082DF-824A-354E-8E81-7ECAD4E52A61}" type="datetime1">
              <a:rPr lang="en-US" smtClean="0"/>
              <a:t>1/19/22</a:t>
            </a:fld>
            <a:endParaRPr lang="en-US"/>
          </a:p>
        </p:txBody>
      </p:sp>
      <p:sp>
        <p:nvSpPr>
          <p:cNvPr id="4" name="Footer Placeholder 3">
            <a:extLst>
              <a:ext uri="{FF2B5EF4-FFF2-40B4-BE49-F238E27FC236}">
                <a16:creationId xmlns:a16="http://schemas.microsoft.com/office/drawing/2014/main" id="{86C1A1A0-951E-234C-ADBA-BFCDB466B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D7BD3-3B63-7F4A-90A3-D68B846941C6}"/>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6" name="Title 1">
            <a:extLst>
              <a:ext uri="{FF2B5EF4-FFF2-40B4-BE49-F238E27FC236}">
                <a16:creationId xmlns:a16="http://schemas.microsoft.com/office/drawing/2014/main" id="{E939EE14-D4F9-E84B-99E5-0996EA03519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782369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7353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A334-DD24-DE42-B936-8A1607CAA819}"/>
              </a:ext>
            </a:extLst>
          </p:cNvPr>
          <p:cNvSpPr>
            <a:spLocks noGrp="1"/>
          </p:cNvSpPr>
          <p:nvPr>
            <p:ph type="ctrTitle"/>
          </p:nvPr>
        </p:nvSpPr>
        <p:spPr>
          <a:xfrm>
            <a:off x="1524000" y="1807581"/>
            <a:ext cx="9144000" cy="2387600"/>
          </a:xfrm>
          <a:prstGeom prst="rect">
            <a:avLst/>
          </a:prstGeom>
        </p:spPr>
        <p:txBody>
          <a:bodyPr anchor="b"/>
          <a:lstStyle>
            <a:lvl1pPr algn="ctr">
              <a:defRPr sz="6000">
                <a:solidFill>
                  <a:schemeClr val="accent1">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FB63FF6F-68D3-5D4A-BD7A-EA4A537991E6}"/>
              </a:ext>
            </a:extLst>
          </p:cNvPr>
          <p:cNvSpPr>
            <a:spLocks noGrp="1"/>
          </p:cNvSpPr>
          <p:nvPr>
            <p:ph type="subTitle" idx="1"/>
          </p:nvPr>
        </p:nvSpPr>
        <p:spPr>
          <a:xfrm>
            <a:off x="1524000" y="429813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6773C8-0C77-C745-832B-20E65B4227C3}"/>
              </a:ext>
            </a:extLst>
          </p:cNvPr>
          <p:cNvSpPr>
            <a:spLocks noGrp="1"/>
          </p:cNvSpPr>
          <p:nvPr>
            <p:ph type="dt" sz="half" idx="10"/>
          </p:nvPr>
        </p:nvSpPr>
        <p:spPr/>
        <p:txBody>
          <a:bodyPr/>
          <a:lstStyle/>
          <a:p>
            <a:fld id="{DE811B65-8761-BB4F-9216-0BBA9E02B4E6}" type="datetime1">
              <a:rPr lang="en-US" smtClean="0"/>
              <a:t>1/19/22</a:t>
            </a:fld>
            <a:endParaRPr lang="en-US"/>
          </a:p>
        </p:txBody>
      </p:sp>
      <p:sp>
        <p:nvSpPr>
          <p:cNvPr id="5" name="Footer Placeholder 4">
            <a:extLst>
              <a:ext uri="{FF2B5EF4-FFF2-40B4-BE49-F238E27FC236}">
                <a16:creationId xmlns:a16="http://schemas.microsoft.com/office/drawing/2014/main" id="{07C042F5-65D8-534E-85CE-BBB2BA0EE1C5}"/>
              </a:ext>
            </a:extLst>
          </p:cNvPr>
          <p:cNvSpPr>
            <a:spLocks noGrp="1"/>
          </p:cNvSpPr>
          <p:nvPr>
            <p:ph type="ftr" sz="quarter" idx="11"/>
          </p:nvPr>
        </p:nvSpPr>
        <p:spPr/>
        <p:txBody>
          <a:bodyPr/>
          <a:lstStyle/>
          <a:p>
            <a:endParaRPr lang="en-US"/>
          </a:p>
        </p:txBody>
      </p:sp>
      <p:pic>
        <p:nvPicPr>
          <p:cNvPr id="7" name="Picture 4" descr="Full Formal Lockup">
            <a:extLst>
              <a:ext uri="{FF2B5EF4-FFF2-40B4-BE49-F238E27FC236}">
                <a16:creationId xmlns:a16="http://schemas.microsoft.com/office/drawing/2014/main" id="{A681143B-6F91-0042-8A4E-5A21C6B937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69295" y="4911314"/>
            <a:ext cx="3253409" cy="648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B8E7050-2442-B645-BD17-2F9E2A669CE7}"/>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1519" b="60641"/>
          <a:stretch/>
        </p:blipFill>
        <p:spPr bwMode="auto">
          <a:xfrm>
            <a:off x="-8467" y="-8467"/>
            <a:ext cx="12200467" cy="10607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52EE73A4-29C2-BA4E-9472-88D99A953C4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39452" b="39041"/>
          <a:stretch/>
        </p:blipFill>
        <p:spPr bwMode="auto">
          <a:xfrm>
            <a:off x="-8467" y="6056845"/>
            <a:ext cx="12200467" cy="81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05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0481-3323-A245-9966-8898667268A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60F171A-4392-C74F-9129-68514550025D}"/>
              </a:ext>
            </a:extLst>
          </p:cNvPr>
          <p:cNvSpPr>
            <a:spLocks noGrp="1"/>
          </p:cNvSpPr>
          <p:nvPr>
            <p:ph idx="1"/>
          </p:nvPr>
        </p:nvSpPr>
        <p:spPr>
          <a:xfrm>
            <a:off x="838200" y="1289957"/>
            <a:ext cx="10515600" cy="4887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9EF8F-D3C7-4F40-B092-B88592878A96}"/>
              </a:ext>
            </a:extLst>
          </p:cNvPr>
          <p:cNvSpPr>
            <a:spLocks noGrp="1"/>
          </p:cNvSpPr>
          <p:nvPr>
            <p:ph type="dt" sz="half" idx="10"/>
          </p:nvPr>
        </p:nvSpPr>
        <p:spPr/>
        <p:txBody>
          <a:bodyPr/>
          <a:lstStyle/>
          <a:p>
            <a:fld id="{0C4D7DBD-F069-3646-A7B0-F111D6E3E4CF}" type="datetime1">
              <a:rPr lang="en-US" smtClean="0"/>
              <a:t>1/19/22</a:t>
            </a:fld>
            <a:endParaRPr lang="en-US"/>
          </a:p>
        </p:txBody>
      </p:sp>
      <p:sp>
        <p:nvSpPr>
          <p:cNvPr id="5" name="Footer Placeholder 4">
            <a:extLst>
              <a:ext uri="{FF2B5EF4-FFF2-40B4-BE49-F238E27FC236}">
                <a16:creationId xmlns:a16="http://schemas.microsoft.com/office/drawing/2014/main" id="{63C7C953-89C9-A746-BCC7-65DA0E60E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B2E4C-DD6E-A244-9A40-8C86D7B75360}"/>
              </a:ext>
            </a:extLst>
          </p:cNvPr>
          <p:cNvSpPr>
            <a:spLocks noGrp="1"/>
          </p:cNvSpPr>
          <p:nvPr>
            <p:ph type="sldNum" sz="quarter" idx="12"/>
          </p:nvPr>
        </p:nvSpPr>
        <p:spPr/>
        <p:txBody>
          <a:bodyPr/>
          <a:lstStyle/>
          <a:p>
            <a:fld id="{03315DE8-E84B-A141-B26C-CDB1CE99E005}" type="slidenum">
              <a:rPr lang="en-US" smtClean="0"/>
              <a:t>‹#›</a:t>
            </a:fld>
            <a:endParaRPr lang="en-US" dirty="0"/>
          </a:p>
        </p:txBody>
      </p:sp>
    </p:spTree>
    <p:extLst>
      <p:ext uri="{BB962C8B-B14F-4D97-AF65-F5344CB8AC3E}">
        <p14:creationId xmlns:p14="http://schemas.microsoft.com/office/powerpoint/2010/main" val="2882161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833B-77A1-F849-B5D1-694C89820C6D}"/>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accent1">
                    <a:lumMod val="7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83C1CEB9-B0E4-6D4B-BD4B-0D3E4BF074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83356E-3044-B445-B69F-C68D39498029}"/>
              </a:ext>
            </a:extLst>
          </p:cNvPr>
          <p:cNvSpPr>
            <a:spLocks noGrp="1"/>
          </p:cNvSpPr>
          <p:nvPr>
            <p:ph type="dt" sz="half" idx="10"/>
          </p:nvPr>
        </p:nvSpPr>
        <p:spPr/>
        <p:txBody>
          <a:bodyPr/>
          <a:lstStyle/>
          <a:p>
            <a:fld id="{AC0C5C64-2390-724B-9F7C-CD781EB4084D}" type="datetime1">
              <a:rPr lang="en-US" smtClean="0"/>
              <a:t>1/19/22</a:t>
            </a:fld>
            <a:endParaRPr lang="en-US"/>
          </a:p>
        </p:txBody>
      </p:sp>
      <p:sp>
        <p:nvSpPr>
          <p:cNvPr id="5" name="Footer Placeholder 4">
            <a:extLst>
              <a:ext uri="{FF2B5EF4-FFF2-40B4-BE49-F238E27FC236}">
                <a16:creationId xmlns:a16="http://schemas.microsoft.com/office/drawing/2014/main" id="{A7A8B398-74DB-CB41-847E-AF4CF4CB6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2DC57-D436-2544-B143-DA32FED6C28D}"/>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3356752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865CF-FA54-A240-A5DF-356EB66032F7}"/>
              </a:ext>
            </a:extLst>
          </p:cNvPr>
          <p:cNvSpPr>
            <a:spLocks noGrp="1"/>
          </p:cNvSpPr>
          <p:nvPr>
            <p:ph sz="half" idx="1"/>
          </p:nvPr>
        </p:nvSpPr>
        <p:spPr>
          <a:xfrm>
            <a:off x="838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134A78-BCAF-A24B-87D0-6863DD2C9E60}"/>
              </a:ext>
            </a:extLst>
          </p:cNvPr>
          <p:cNvSpPr>
            <a:spLocks noGrp="1"/>
          </p:cNvSpPr>
          <p:nvPr>
            <p:ph sz="half" idx="2"/>
          </p:nvPr>
        </p:nvSpPr>
        <p:spPr>
          <a:xfrm>
            <a:off x="6172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6E32F-1712-B943-95BC-45FC5D030051}"/>
              </a:ext>
            </a:extLst>
          </p:cNvPr>
          <p:cNvSpPr>
            <a:spLocks noGrp="1"/>
          </p:cNvSpPr>
          <p:nvPr>
            <p:ph type="dt" sz="half" idx="10"/>
          </p:nvPr>
        </p:nvSpPr>
        <p:spPr/>
        <p:txBody>
          <a:bodyPr/>
          <a:lstStyle/>
          <a:p>
            <a:fld id="{B679780D-06A9-3946-A757-38003124F949}" type="datetime1">
              <a:rPr lang="en-US" smtClean="0"/>
              <a:t>1/19/22</a:t>
            </a:fld>
            <a:endParaRPr lang="en-US"/>
          </a:p>
        </p:txBody>
      </p:sp>
      <p:sp>
        <p:nvSpPr>
          <p:cNvPr id="6" name="Footer Placeholder 5">
            <a:extLst>
              <a:ext uri="{FF2B5EF4-FFF2-40B4-BE49-F238E27FC236}">
                <a16:creationId xmlns:a16="http://schemas.microsoft.com/office/drawing/2014/main" id="{25E32615-947E-6642-BBF8-999981BEB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F1D52-E525-2844-9153-CB0199813E7B}"/>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8" name="Title 1">
            <a:extLst>
              <a:ext uri="{FF2B5EF4-FFF2-40B4-BE49-F238E27FC236}">
                <a16:creationId xmlns:a16="http://schemas.microsoft.com/office/drawing/2014/main" id="{FFB76013-29A2-9F46-B9AB-BAD29EE41C1E}"/>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427313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8007C-3F22-E348-8EBB-8EC6007203D1}"/>
              </a:ext>
            </a:extLst>
          </p:cNvPr>
          <p:cNvSpPr>
            <a:spLocks noGrp="1"/>
          </p:cNvSpPr>
          <p:nvPr>
            <p:ph type="dt" sz="half" idx="10"/>
          </p:nvPr>
        </p:nvSpPr>
        <p:spPr/>
        <p:txBody>
          <a:bodyPr/>
          <a:lstStyle/>
          <a:p>
            <a:fld id="{394082DF-824A-354E-8E81-7ECAD4E52A61}" type="datetime1">
              <a:rPr lang="en-US" smtClean="0"/>
              <a:t>1/19/22</a:t>
            </a:fld>
            <a:endParaRPr lang="en-US"/>
          </a:p>
        </p:txBody>
      </p:sp>
      <p:sp>
        <p:nvSpPr>
          <p:cNvPr id="4" name="Footer Placeholder 3">
            <a:extLst>
              <a:ext uri="{FF2B5EF4-FFF2-40B4-BE49-F238E27FC236}">
                <a16:creationId xmlns:a16="http://schemas.microsoft.com/office/drawing/2014/main" id="{86C1A1A0-951E-234C-ADBA-BFCDB466B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D7BD3-3B63-7F4A-90A3-D68B846941C6}"/>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6" name="Title 1">
            <a:extLst>
              <a:ext uri="{FF2B5EF4-FFF2-40B4-BE49-F238E27FC236}">
                <a16:creationId xmlns:a16="http://schemas.microsoft.com/office/drawing/2014/main" id="{E939EE14-D4F9-E84B-99E5-0996EA03519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4148503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1AC8DB-162A-F542-81F5-2BC6D257E940}"/>
              </a:ext>
            </a:extLst>
          </p:cNvPr>
          <p:cNvSpPr>
            <a:spLocks noGrp="1"/>
          </p:cNvSpPr>
          <p:nvPr>
            <p:ph type="dt" sz="half" idx="10"/>
          </p:nvPr>
        </p:nvSpPr>
        <p:spPr/>
        <p:txBody>
          <a:bodyPr/>
          <a:lstStyle/>
          <a:p>
            <a:fld id="{570FAB23-523A-8E43-A474-DECB64D5AB8C}" type="datetime1">
              <a:rPr lang="en-US" smtClean="0"/>
              <a:t>1/19/22</a:t>
            </a:fld>
            <a:endParaRPr lang="en-US"/>
          </a:p>
        </p:txBody>
      </p:sp>
      <p:sp>
        <p:nvSpPr>
          <p:cNvPr id="3" name="Footer Placeholder 2">
            <a:extLst>
              <a:ext uri="{FF2B5EF4-FFF2-40B4-BE49-F238E27FC236}">
                <a16:creationId xmlns:a16="http://schemas.microsoft.com/office/drawing/2014/main" id="{05D4C257-282E-6B46-AC40-C5A07A6EF9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212066-EE71-6B43-941C-15B8D84032D2}"/>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2663334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0481-3323-A245-9966-8898667268A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60F171A-4392-C74F-9129-68514550025D}"/>
              </a:ext>
            </a:extLst>
          </p:cNvPr>
          <p:cNvSpPr>
            <a:spLocks noGrp="1"/>
          </p:cNvSpPr>
          <p:nvPr>
            <p:ph idx="1"/>
          </p:nvPr>
        </p:nvSpPr>
        <p:spPr>
          <a:xfrm>
            <a:off x="838200" y="1289957"/>
            <a:ext cx="10515600" cy="4887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9EF8F-D3C7-4F40-B092-B88592878A96}"/>
              </a:ext>
            </a:extLst>
          </p:cNvPr>
          <p:cNvSpPr>
            <a:spLocks noGrp="1"/>
          </p:cNvSpPr>
          <p:nvPr>
            <p:ph type="dt" sz="half" idx="10"/>
          </p:nvPr>
        </p:nvSpPr>
        <p:spPr/>
        <p:txBody>
          <a:bodyPr/>
          <a:lstStyle/>
          <a:p>
            <a:fld id="{0C4D7DBD-F069-3646-A7B0-F111D6E3E4CF}" type="datetime1">
              <a:rPr lang="en-US" smtClean="0"/>
              <a:t>1/19/22</a:t>
            </a:fld>
            <a:endParaRPr lang="en-US"/>
          </a:p>
        </p:txBody>
      </p:sp>
      <p:sp>
        <p:nvSpPr>
          <p:cNvPr id="5" name="Footer Placeholder 4">
            <a:extLst>
              <a:ext uri="{FF2B5EF4-FFF2-40B4-BE49-F238E27FC236}">
                <a16:creationId xmlns:a16="http://schemas.microsoft.com/office/drawing/2014/main" id="{63C7C953-89C9-A746-BCC7-65DA0E60E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B2E4C-DD6E-A244-9A40-8C86D7B75360}"/>
              </a:ext>
            </a:extLst>
          </p:cNvPr>
          <p:cNvSpPr>
            <a:spLocks noGrp="1"/>
          </p:cNvSpPr>
          <p:nvPr>
            <p:ph type="sldNum" sz="quarter" idx="12"/>
          </p:nvPr>
        </p:nvSpPr>
        <p:spPr/>
        <p:txBody>
          <a:bodyPr/>
          <a:lstStyle/>
          <a:p>
            <a:fld id="{03315DE8-E84B-A141-B26C-CDB1CE99E005}" type="slidenum">
              <a:rPr lang="en-US" smtClean="0"/>
              <a:t>‹#›</a:t>
            </a:fld>
            <a:endParaRPr lang="en-US" dirty="0"/>
          </a:p>
        </p:txBody>
      </p:sp>
    </p:spTree>
    <p:extLst>
      <p:ext uri="{BB962C8B-B14F-4D97-AF65-F5344CB8AC3E}">
        <p14:creationId xmlns:p14="http://schemas.microsoft.com/office/powerpoint/2010/main" val="2865300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A026-DE6F-7F4E-957A-F23F98393EA6}"/>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2E4C882-B7CE-414E-9974-D7009D416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D92DAE-4BFD-E64D-A383-9AD254761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9965A7-9AE3-B64F-83EA-865A06AD8BA0}"/>
              </a:ext>
            </a:extLst>
          </p:cNvPr>
          <p:cNvSpPr>
            <a:spLocks noGrp="1"/>
          </p:cNvSpPr>
          <p:nvPr>
            <p:ph type="dt" sz="half" idx="10"/>
          </p:nvPr>
        </p:nvSpPr>
        <p:spPr/>
        <p:txBody>
          <a:bodyPr/>
          <a:lstStyle/>
          <a:p>
            <a:fld id="{D09777B3-D9D2-4C4B-8A2F-4C2E68C3B7A7}" type="datetime1">
              <a:rPr lang="en-US" smtClean="0"/>
              <a:t>1/19/22</a:t>
            </a:fld>
            <a:endParaRPr lang="en-US"/>
          </a:p>
        </p:txBody>
      </p:sp>
      <p:sp>
        <p:nvSpPr>
          <p:cNvPr id="6" name="Footer Placeholder 5">
            <a:extLst>
              <a:ext uri="{FF2B5EF4-FFF2-40B4-BE49-F238E27FC236}">
                <a16:creationId xmlns:a16="http://schemas.microsoft.com/office/drawing/2014/main" id="{BF17F5BE-11EC-6D47-B39D-822E815EB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324CD5-1AF3-3343-85D4-A4DCD0FF86B5}"/>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1664668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F11E-CF88-DE4B-9E74-E9760A36A9A1}"/>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F7AE6DF-0B4F-BA49-88C8-151AB34B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EFADA2-52B8-F34A-87CF-4B219457B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7312D-1737-3045-8447-0A7A478AF6C9}"/>
              </a:ext>
            </a:extLst>
          </p:cNvPr>
          <p:cNvSpPr>
            <a:spLocks noGrp="1"/>
          </p:cNvSpPr>
          <p:nvPr>
            <p:ph type="dt" sz="half" idx="10"/>
          </p:nvPr>
        </p:nvSpPr>
        <p:spPr/>
        <p:txBody>
          <a:bodyPr/>
          <a:lstStyle/>
          <a:p>
            <a:fld id="{C2EC2C0D-E8C5-AD4F-82DB-E013D1D74040}" type="datetime1">
              <a:rPr lang="en-US" smtClean="0"/>
              <a:t>1/19/22</a:t>
            </a:fld>
            <a:endParaRPr lang="en-US"/>
          </a:p>
        </p:txBody>
      </p:sp>
      <p:sp>
        <p:nvSpPr>
          <p:cNvPr id="6" name="Footer Placeholder 5">
            <a:extLst>
              <a:ext uri="{FF2B5EF4-FFF2-40B4-BE49-F238E27FC236}">
                <a16:creationId xmlns:a16="http://schemas.microsoft.com/office/drawing/2014/main" id="{0329FDEA-B4C4-7848-B14A-B8DE8613D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9BBBA-8A1E-994B-B710-3B57FAD86ADC}"/>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1808925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174DF7-AD36-F447-9F37-3665E2D3B1EA}" type="datetimeFigureOut">
              <a:rPr lang="en-US" smtClean="0"/>
              <a:t>1/19/22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1170008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7918F93-C341-4EB0-90ED-80D2F37FD3C1}" type="datetimeFigureOut">
              <a:rPr lang="en-US" smtClean="0">
                <a:solidFill>
                  <a:prstClr val="black">
                    <a:tint val="75000"/>
                  </a:prstClr>
                </a:solidFill>
              </a:rPr>
              <a:pPr>
                <a:defRPr/>
              </a:pPr>
              <a:t>1/19/22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446044A-196B-42E3-9270-AF8BCFBE168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0017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174DF7-AD36-F447-9F37-3665E2D3B1EA}" type="datetimeFigureOut">
              <a:rPr lang="en-US" smtClean="0"/>
              <a:t>1/19/22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3806539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174DF7-AD36-F447-9F37-3665E2D3B1EA}" type="datetimeFigureOut">
              <a:rPr lang="en-US" smtClean="0"/>
              <a:t>1/19/22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312567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174DF7-AD36-F447-9F37-3665E2D3B1EA}" type="datetimeFigureOut">
              <a:rPr lang="en-US" smtClean="0"/>
              <a:t>1/19/22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2275338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CF3F1C6D-9305-4F92-9FFF-44BFD78DE8DA}" type="datetimeFigureOut">
              <a:rPr lang="en-US" smtClean="0">
                <a:solidFill>
                  <a:prstClr val="black">
                    <a:tint val="75000"/>
                  </a:prstClr>
                </a:solidFill>
              </a:rPr>
              <a:pPr>
                <a:defRPr/>
              </a:pPr>
              <a:t>1/19/22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BEA10E8-845B-4F12-A45E-E9D8AFA2CA4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7831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74DF7-AD36-F447-9F37-3665E2D3B1EA}" type="datetimeFigureOut">
              <a:rPr lang="en-US" smtClean="0"/>
              <a:t>1/19/22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3215638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174DF7-AD36-F447-9F37-3665E2D3B1EA}" type="datetimeFigureOut">
              <a:rPr lang="en-US" smtClean="0"/>
              <a:t>1/19/22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561183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833B-77A1-F849-B5D1-694C89820C6D}"/>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accent1">
                    <a:lumMod val="7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83C1CEB9-B0E4-6D4B-BD4B-0D3E4BF074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83356E-3044-B445-B69F-C68D39498029}"/>
              </a:ext>
            </a:extLst>
          </p:cNvPr>
          <p:cNvSpPr>
            <a:spLocks noGrp="1"/>
          </p:cNvSpPr>
          <p:nvPr>
            <p:ph type="dt" sz="half" idx="10"/>
          </p:nvPr>
        </p:nvSpPr>
        <p:spPr/>
        <p:txBody>
          <a:bodyPr/>
          <a:lstStyle/>
          <a:p>
            <a:fld id="{AC0C5C64-2390-724B-9F7C-CD781EB4084D}" type="datetime1">
              <a:rPr lang="en-US" smtClean="0"/>
              <a:t>1/19/22</a:t>
            </a:fld>
            <a:endParaRPr lang="en-US"/>
          </a:p>
        </p:txBody>
      </p:sp>
      <p:sp>
        <p:nvSpPr>
          <p:cNvPr id="5" name="Footer Placeholder 4">
            <a:extLst>
              <a:ext uri="{FF2B5EF4-FFF2-40B4-BE49-F238E27FC236}">
                <a16:creationId xmlns:a16="http://schemas.microsoft.com/office/drawing/2014/main" id="{A7A8B398-74DB-CB41-847E-AF4CF4CB6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2DC57-D436-2544-B143-DA32FED6C28D}"/>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1304637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174DF7-AD36-F447-9F37-3665E2D3B1EA}" type="datetimeFigureOut">
              <a:rPr lang="en-US" smtClean="0"/>
              <a:t>1/19/22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3451315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74DF7-AD36-F447-9F37-3665E2D3B1EA}" type="datetimeFigureOut">
              <a:rPr lang="en-US" smtClean="0"/>
              <a:t>1/19/22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3326577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74DF7-AD36-F447-9F37-3665E2D3B1EA}" type="datetimeFigureOut">
              <a:rPr lang="en-US" smtClean="0"/>
              <a:t>1/19/22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1772230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7" name="pasted-image.png"/>
          <p:cNvPicPr/>
          <p:nvPr/>
        </p:nvPicPr>
        <p:blipFill>
          <a:blip r:embed="rId2">
            <a:alphaModFix amt="10839"/>
          </a:blip>
          <a:srcRect l="11804" t="22310" b="2478"/>
          <a:stretch>
            <a:fillRect/>
          </a:stretch>
        </p:blipFill>
        <p:spPr>
          <a:xfrm>
            <a:off x="-93133" y="-8368"/>
            <a:ext cx="6240413" cy="5321672"/>
          </a:xfrm>
          <a:prstGeom prst="rect">
            <a:avLst/>
          </a:prstGeom>
          <a:ln w="12700">
            <a:miter lim="400000"/>
          </a:ln>
        </p:spPr>
      </p:pic>
      <p:sp>
        <p:nvSpPr>
          <p:cNvPr id="8" name="Shape 8"/>
          <p:cNvSpPr/>
          <p:nvPr/>
        </p:nvSpPr>
        <p:spPr>
          <a:xfrm>
            <a:off x="398414" y="1804505"/>
            <a:ext cx="11497733" cy="3657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400">
                <a:solidFill>
                  <a:srgbClr val="215380"/>
                </a:solidFill>
                <a:latin typeface="+mn-lt"/>
                <a:ea typeface="+mn-ea"/>
                <a:cs typeface="+mn-cs"/>
                <a:sym typeface="Helvetica"/>
              </a:defRPr>
            </a:lvl1pPr>
          </a:lstStyle>
          <a:p>
            <a:pPr lvl="0">
              <a:defRPr sz="1800">
                <a:solidFill>
                  <a:srgbClr val="000000"/>
                </a:solidFill>
              </a:defRPr>
            </a:pPr>
            <a:r>
              <a:rPr sz="4533" dirty="0">
                <a:solidFill>
                  <a:srgbClr val="215380"/>
                </a:solidFill>
              </a:rPr>
              <a:t>CS</a:t>
            </a:r>
            <a:r>
              <a:rPr lang="en-US" sz="4533" dirty="0">
                <a:solidFill>
                  <a:srgbClr val="215380"/>
                </a:solidFill>
              </a:rPr>
              <a:t>6</a:t>
            </a:r>
            <a:r>
              <a:rPr sz="4533" dirty="0">
                <a:solidFill>
                  <a:srgbClr val="215380"/>
                </a:solidFill>
              </a:rPr>
              <a:t>501: </a:t>
            </a:r>
            <a:r>
              <a:rPr lang="en-US" sz="4533" dirty="0">
                <a:solidFill>
                  <a:srgbClr val="215380"/>
                </a:solidFill>
              </a:rPr>
              <a:t>Deep Learning for Visual Recognition</a:t>
            </a:r>
            <a:endParaRPr sz="4533" dirty="0">
              <a:solidFill>
                <a:srgbClr val="215380"/>
              </a:solidFill>
            </a:endParaRPr>
          </a:p>
        </p:txBody>
      </p:sp>
    </p:spTree>
    <p:extLst>
      <p:ext uri="{BB962C8B-B14F-4D97-AF65-F5344CB8AC3E}">
        <p14:creationId xmlns:p14="http://schemas.microsoft.com/office/powerpoint/2010/main" val="396659171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4" name="Content Placeholder 2"/>
          <p:cNvSpPr>
            <a:spLocks noGrp="1"/>
          </p:cNvSpPr>
          <p:nvPr>
            <p:ph idx="1"/>
          </p:nvPr>
        </p:nvSpPr>
        <p:spPr>
          <a:xfrm>
            <a:off x="304800" y="1600201"/>
            <a:ext cx="11480800" cy="4525963"/>
          </a:xfrm>
          <a:prstGeom prst="rect">
            <a:avLst/>
          </a:prstGeom>
        </p:spPr>
        <p:txBody>
          <a:bodyPr/>
          <a:lstStyle>
            <a:lvl1pPr algn="l">
              <a:defRPr sz="2800" b="0">
                <a:solidFill>
                  <a:schemeClr val="tx1"/>
                </a:solidFill>
                <a:latin typeface="+mn-lt"/>
              </a:defRPr>
            </a:lvl1pPr>
            <a:lvl2pPr algn="l">
              <a:defRPr sz="2000" b="0">
                <a:solidFill>
                  <a:schemeClr val="tx1"/>
                </a:solidFill>
                <a:latin typeface="+mn-lt"/>
              </a:defRPr>
            </a:lvl2pPr>
            <a:lvl3pPr algn="l">
              <a:defRPr sz="1800" b="0">
                <a:solidFill>
                  <a:schemeClr val="tx1"/>
                </a:solidFill>
                <a:latin typeface="+mj-lt"/>
              </a:defRPr>
            </a:lvl3pPr>
            <a:lvl4pPr algn="l">
              <a:defRPr sz="1467" b="0">
                <a:solidFill>
                  <a:schemeClr val="tx1"/>
                </a:solidFill>
                <a:latin typeface="+mj-lt"/>
              </a:defRPr>
            </a:lvl4pPr>
            <a:lvl5pPr algn="l">
              <a:defRPr sz="1467" b="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838200" y="366185"/>
            <a:ext cx="10515600" cy="1325033"/>
          </a:xfrm>
          <a:prstGeom prst="rect">
            <a:avLst/>
          </a:prstGeom>
        </p:spPr>
        <p:txBody>
          <a:bodyPr/>
          <a:lstStyle>
            <a:lvl1pPr>
              <a:defRPr b="0"/>
            </a:lvl1pPr>
          </a:lstStyle>
          <a:p>
            <a:r>
              <a:rPr lang="en-US"/>
              <a:t>Click to edit Master title style</a:t>
            </a:r>
          </a:p>
        </p:txBody>
      </p:sp>
    </p:spTree>
    <p:extLst>
      <p:ext uri="{BB962C8B-B14F-4D97-AF65-F5344CB8AC3E}">
        <p14:creationId xmlns:p14="http://schemas.microsoft.com/office/powerpoint/2010/main" val="192493687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_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3285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865CF-FA54-A240-A5DF-356EB66032F7}"/>
              </a:ext>
            </a:extLst>
          </p:cNvPr>
          <p:cNvSpPr>
            <a:spLocks noGrp="1"/>
          </p:cNvSpPr>
          <p:nvPr>
            <p:ph sz="half" idx="1"/>
          </p:nvPr>
        </p:nvSpPr>
        <p:spPr>
          <a:xfrm>
            <a:off x="838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134A78-BCAF-A24B-87D0-6863DD2C9E60}"/>
              </a:ext>
            </a:extLst>
          </p:cNvPr>
          <p:cNvSpPr>
            <a:spLocks noGrp="1"/>
          </p:cNvSpPr>
          <p:nvPr>
            <p:ph sz="half" idx="2"/>
          </p:nvPr>
        </p:nvSpPr>
        <p:spPr>
          <a:xfrm>
            <a:off x="6172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6E32F-1712-B943-95BC-45FC5D030051}"/>
              </a:ext>
            </a:extLst>
          </p:cNvPr>
          <p:cNvSpPr>
            <a:spLocks noGrp="1"/>
          </p:cNvSpPr>
          <p:nvPr>
            <p:ph type="dt" sz="half" idx="10"/>
          </p:nvPr>
        </p:nvSpPr>
        <p:spPr/>
        <p:txBody>
          <a:bodyPr/>
          <a:lstStyle/>
          <a:p>
            <a:fld id="{B679780D-06A9-3946-A757-38003124F949}" type="datetime1">
              <a:rPr lang="en-US" smtClean="0"/>
              <a:t>1/19/22</a:t>
            </a:fld>
            <a:endParaRPr lang="en-US"/>
          </a:p>
        </p:txBody>
      </p:sp>
      <p:sp>
        <p:nvSpPr>
          <p:cNvPr id="6" name="Footer Placeholder 5">
            <a:extLst>
              <a:ext uri="{FF2B5EF4-FFF2-40B4-BE49-F238E27FC236}">
                <a16:creationId xmlns:a16="http://schemas.microsoft.com/office/drawing/2014/main" id="{25E32615-947E-6642-BBF8-999981BEB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F1D52-E525-2844-9153-CB0199813E7B}"/>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8" name="Title 1">
            <a:extLst>
              <a:ext uri="{FF2B5EF4-FFF2-40B4-BE49-F238E27FC236}">
                <a16:creationId xmlns:a16="http://schemas.microsoft.com/office/drawing/2014/main" id="{FFB76013-29A2-9F46-B9AB-BAD29EE41C1E}"/>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2483675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8007C-3F22-E348-8EBB-8EC6007203D1}"/>
              </a:ext>
            </a:extLst>
          </p:cNvPr>
          <p:cNvSpPr>
            <a:spLocks noGrp="1"/>
          </p:cNvSpPr>
          <p:nvPr>
            <p:ph type="dt" sz="half" idx="10"/>
          </p:nvPr>
        </p:nvSpPr>
        <p:spPr/>
        <p:txBody>
          <a:bodyPr/>
          <a:lstStyle/>
          <a:p>
            <a:fld id="{394082DF-824A-354E-8E81-7ECAD4E52A61}" type="datetime1">
              <a:rPr lang="en-US" smtClean="0"/>
              <a:t>1/19/22</a:t>
            </a:fld>
            <a:endParaRPr lang="en-US"/>
          </a:p>
        </p:txBody>
      </p:sp>
      <p:sp>
        <p:nvSpPr>
          <p:cNvPr id="4" name="Footer Placeholder 3">
            <a:extLst>
              <a:ext uri="{FF2B5EF4-FFF2-40B4-BE49-F238E27FC236}">
                <a16:creationId xmlns:a16="http://schemas.microsoft.com/office/drawing/2014/main" id="{86C1A1A0-951E-234C-ADBA-BFCDB466B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D7BD3-3B63-7F4A-90A3-D68B846941C6}"/>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6" name="Title 1">
            <a:extLst>
              <a:ext uri="{FF2B5EF4-FFF2-40B4-BE49-F238E27FC236}">
                <a16:creationId xmlns:a16="http://schemas.microsoft.com/office/drawing/2014/main" id="{E939EE14-D4F9-E84B-99E5-0996EA03519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498199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1AC8DB-162A-F542-81F5-2BC6D257E940}"/>
              </a:ext>
            </a:extLst>
          </p:cNvPr>
          <p:cNvSpPr>
            <a:spLocks noGrp="1"/>
          </p:cNvSpPr>
          <p:nvPr>
            <p:ph type="dt" sz="half" idx="10"/>
          </p:nvPr>
        </p:nvSpPr>
        <p:spPr/>
        <p:txBody>
          <a:bodyPr/>
          <a:lstStyle/>
          <a:p>
            <a:fld id="{570FAB23-523A-8E43-A474-DECB64D5AB8C}" type="datetime1">
              <a:rPr lang="en-US" smtClean="0"/>
              <a:t>1/19/22</a:t>
            </a:fld>
            <a:endParaRPr lang="en-US"/>
          </a:p>
        </p:txBody>
      </p:sp>
      <p:sp>
        <p:nvSpPr>
          <p:cNvPr id="3" name="Footer Placeholder 2">
            <a:extLst>
              <a:ext uri="{FF2B5EF4-FFF2-40B4-BE49-F238E27FC236}">
                <a16:creationId xmlns:a16="http://schemas.microsoft.com/office/drawing/2014/main" id="{05D4C257-282E-6B46-AC40-C5A07A6EF9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212066-EE71-6B43-941C-15B8D84032D2}"/>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3144410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A026-DE6F-7F4E-957A-F23F98393EA6}"/>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2E4C882-B7CE-414E-9974-D7009D416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D92DAE-4BFD-E64D-A383-9AD254761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9965A7-9AE3-B64F-83EA-865A06AD8BA0}"/>
              </a:ext>
            </a:extLst>
          </p:cNvPr>
          <p:cNvSpPr>
            <a:spLocks noGrp="1"/>
          </p:cNvSpPr>
          <p:nvPr>
            <p:ph type="dt" sz="half" idx="10"/>
          </p:nvPr>
        </p:nvSpPr>
        <p:spPr/>
        <p:txBody>
          <a:bodyPr/>
          <a:lstStyle/>
          <a:p>
            <a:fld id="{D09777B3-D9D2-4C4B-8A2F-4C2E68C3B7A7}" type="datetime1">
              <a:rPr lang="en-US" smtClean="0"/>
              <a:t>1/19/22</a:t>
            </a:fld>
            <a:endParaRPr lang="en-US"/>
          </a:p>
        </p:txBody>
      </p:sp>
      <p:sp>
        <p:nvSpPr>
          <p:cNvPr id="6" name="Footer Placeholder 5">
            <a:extLst>
              <a:ext uri="{FF2B5EF4-FFF2-40B4-BE49-F238E27FC236}">
                <a16:creationId xmlns:a16="http://schemas.microsoft.com/office/drawing/2014/main" id="{BF17F5BE-11EC-6D47-B39D-822E815EB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324CD5-1AF3-3343-85D4-A4DCD0FF86B5}"/>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38561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F11E-CF88-DE4B-9E74-E9760A36A9A1}"/>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F7AE6DF-0B4F-BA49-88C8-151AB34B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3EFADA2-52B8-F34A-87CF-4B219457B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7312D-1737-3045-8447-0A7A478AF6C9}"/>
              </a:ext>
            </a:extLst>
          </p:cNvPr>
          <p:cNvSpPr>
            <a:spLocks noGrp="1"/>
          </p:cNvSpPr>
          <p:nvPr>
            <p:ph type="dt" sz="half" idx="10"/>
          </p:nvPr>
        </p:nvSpPr>
        <p:spPr/>
        <p:txBody>
          <a:bodyPr/>
          <a:lstStyle/>
          <a:p>
            <a:fld id="{C2EC2C0D-E8C5-AD4F-82DB-E013D1D74040}" type="datetime1">
              <a:rPr lang="en-US" smtClean="0"/>
              <a:t>1/19/22</a:t>
            </a:fld>
            <a:endParaRPr lang="en-US"/>
          </a:p>
        </p:txBody>
      </p:sp>
      <p:sp>
        <p:nvSpPr>
          <p:cNvPr id="6" name="Footer Placeholder 5">
            <a:extLst>
              <a:ext uri="{FF2B5EF4-FFF2-40B4-BE49-F238E27FC236}">
                <a16:creationId xmlns:a16="http://schemas.microsoft.com/office/drawing/2014/main" id="{0329FDEA-B4C4-7848-B14A-B8DE8613D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9BBBA-8A1E-994B-B710-3B57FAD86ADC}"/>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1023746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b="0"/>
            </a:lvl1p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lgn="l">
              <a:defRPr sz="2667" b="0">
                <a:solidFill>
                  <a:schemeClr val="tx1"/>
                </a:solidFill>
              </a:defRPr>
            </a:lvl1pPr>
            <a:lvl2pPr algn="l">
              <a:defRPr sz="2667" b="0">
                <a:solidFill>
                  <a:schemeClr val="tx1"/>
                </a:solidFill>
              </a:defRPr>
            </a:lvl2pPr>
            <a:lvl3pPr algn="l">
              <a:defRPr sz="2667" b="0">
                <a:solidFill>
                  <a:schemeClr val="tx1"/>
                </a:solidFill>
              </a:defRPr>
            </a:lvl3pPr>
            <a:lvl4pPr algn="l">
              <a:defRPr sz="2667" b="0">
                <a:solidFill>
                  <a:schemeClr val="tx1"/>
                </a:solidFill>
              </a:defRPr>
            </a:lvl4pPr>
            <a:lvl5pPr algn="l">
              <a:defRPr sz="2667"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12634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18F9F-0C77-2242-B6D6-B4EC3C8C9E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16B811-BDBF-B745-AB37-2708A8707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85345-F0A9-A144-9EFB-CAC4CF254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2407B-0281-F14F-9998-E479E865FA4E}" type="datetime1">
              <a:rPr lang="en-US" smtClean="0"/>
              <a:t>1/19/22</a:t>
            </a:fld>
            <a:endParaRPr lang="en-US" dirty="0"/>
          </a:p>
        </p:txBody>
      </p:sp>
      <p:sp>
        <p:nvSpPr>
          <p:cNvPr id="5" name="Footer Placeholder 4">
            <a:extLst>
              <a:ext uri="{FF2B5EF4-FFF2-40B4-BE49-F238E27FC236}">
                <a16:creationId xmlns:a16="http://schemas.microsoft.com/office/drawing/2014/main" id="{A50DCAB0-2AAF-D849-AF60-3FB8E000D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34A09DF-F308-1040-8FF1-F5A941EFC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lumMod val="75000"/>
                  </a:schemeClr>
                </a:solidFill>
              </a:defRPr>
            </a:lvl1pPr>
          </a:lstStyle>
          <a:p>
            <a:fld id="{03315DE8-E84B-A141-B26C-CDB1CE99E005}" type="slidenum">
              <a:rPr lang="en-US" smtClean="0"/>
              <a:pPr/>
              <a:t>‹#›</a:t>
            </a:fld>
            <a:endParaRPr lang="en-US"/>
          </a:p>
        </p:txBody>
      </p:sp>
    </p:spTree>
    <p:extLst>
      <p:ext uri="{BB962C8B-B14F-4D97-AF65-F5344CB8AC3E}">
        <p14:creationId xmlns:p14="http://schemas.microsoft.com/office/powerpoint/2010/main" val="1069394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49" r:id="rId10"/>
    <p:sldLayoutId id="2147483652" r:id="rId11"/>
    <p:sldLayoutId id="2147483654" r:id="rId12"/>
    <p:sldLayoutId id="214748369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18F9F-0C77-2242-B6D6-B4EC3C8C9E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16B811-BDBF-B745-AB37-2708A8707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85345-F0A9-A144-9EFB-CAC4CF254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2407B-0281-F14F-9998-E479E865FA4E}" type="datetime1">
              <a:rPr lang="en-US" smtClean="0"/>
              <a:t>1/19/22</a:t>
            </a:fld>
            <a:endParaRPr lang="en-US" dirty="0"/>
          </a:p>
        </p:txBody>
      </p:sp>
      <p:sp>
        <p:nvSpPr>
          <p:cNvPr id="5" name="Footer Placeholder 4">
            <a:extLst>
              <a:ext uri="{FF2B5EF4-FFF2-40B4-BE49-F238E27FC236}">
                <a16:creationId xmlns:a16="http://schemas.microsoft.com/office/drawing/2014/main" id="{A50DCAB0-2AAF-D849-AF60-3FB8E000D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34A09DF-F308-1040-8FF1-F5A941EFC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lumMod val="75000"/>
                  </a:schemeClr>
                </a:solidFill>
              </a:defRPr>
            </a:lvl1pPr>
          </a:lstStyle>
          <a:p>
            <a:fld id="{03315DE8-E84B-A141-B26C-CDB1CE99E005}" type="slidenum">
              <a:rPr lang="en-US" smtClean="0"/>
              <a:pPr/>
              <a:t>‹#›</a:t>
            </a:fld>
            <a:endParaRPr lang="en-US"/>
          </a:p>
        </p:txBody>
      </p:sp>
    </p:spTree>
    <p:extLst>
      <p:ext uri="{BB962C8B-B14F-4D97-AF65-F5344CB8AC3E}">
        <p14:creationId xmlns:p14="http://schemas.microsoft.com/office/powerpoint/2010/main" val="14642418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174DF7-AD36-F447-9F37-3665E2D3B1EA}" type="datetimeFigureOut">
              <a:rPr lang="en-US" smtClean="0"/>
              <a:t>1/19/22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2C8D0-63EA-0A43-AAA8-ACAF7BD7A8F3}" type="slidenum">
              <a:rPr lang="en-US" smtClean="0"/>
              <a:t>‹#›</a:t>
            </a:fld>
            <a:endParaRPr lang="en-US"/>
          </a:p>
        </p:txBody>
      </p:sp>
    </p:spTree>
    <p:extLst>
      <p:ext uri="{BB962C8B-B14F-4D97-AF65-F5344CB8AC3E}">
        <p14:creationId xmlns:p14="http://schemas.microsoft.com/office/powerpoint/2010/main" val="39793067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240.png"/><Relationship Id="rId3" Type="http://schemas.openxmlformats.org/officeDocument/2006/relationships/image" Target="../media/image1190.png"/><Relationship Id="rId7" Type="http://schemas.openxmlformats.org/officeDocument/2006/relationships/image" Target="../media/image123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12.xml.rels><?xml version="1.0" encoding="UTF-8" standalone="yes"?>
<Relationships xmlns="http://schemas.openxmlformats.org/package/2006/relationships"><Relationship Id="rId8" Type="http://schemas.openxmlformats.org/officeDocument/2006/relationships/image" Target="../media/image1240.png"/><Relationship Id="rId3" Type="http://schemas.openxmlformats.org/officeDocument/2006/relationships/image" Target="../media/image1190.png"/><Relationship Id="rId7" Type="http://schemas.openxmlformats.org/officeDocument/2006/relationships/image" Target="../media/image1230.png"/><Relationship Id="rId12" Type="http://schemas.openxmlformats.org/officeDocument/2006/relationships/image" Target="../media/image128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13.xml.rels><?xml version="1.0" encoding="UTF-8" standalone="yes"?>
<Relationships xmlns="http://schemas.openxmlformats.org/package/2006/relationships"><Relationship Id="rId8" Type="http://schemas.openxmlformats.org/officeDocument/2006/relationships/image" Target="../media/image1240.png"/><Relationship Id="rId3" Type="http://schemas.openxmlformats.org/officeDocument/2006/relationships/image" Target="../media/image1190.png"/><Relationship Id="rId7" Type="http://schemas.openxmlformats.org/officeDocument/2006/relationships/image" Target="../media/image1230.png"/><Relationship Id="rId12" Type="http://schemas.openxmlformats.org/officeDocument/2006/relationships/image" Target="../media/image128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14.xml.rels><?xml version="1.0" encoding="UTF-8" standalone="yes"?>
<Relationships xmlns="http://schemas.openxmlformats.org/package/2006/relationships"><Relationship Id="rId8" Type="http://schemas.openxmlformats.org/officeDocument/2006/relationships/image" Target="../media/image1240.png"/><Relationship Id="rId13" Type="http://schemas.openxmlformats.org/officeDocument/2006/relationships/image" Target="../media/image1290.png"/><Relationship Id="rId3" Type="http://schemas.openxmlformats.org/officeDocument/2006/relationships/image" Target="../media/image1190.png"/><Relationship Id="rId7" Type="http://schemas.openxmlformats.org/officeDocument/2006/relationships/image" Target="../media/image1230.png"/><Relationship Id="rId12" Type="http://schemas.openxmlformats.org/officeDocument/2006/relationships/image" Target="../media/image128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15.xml.rels><?xml version="1.0" encoding="UTF-8" standalone="yes"?>
<Relationships xmlns="http://schemas.openxmlformats.org/package/2006/relationships"><Relationship Id="rId8" Type="http://schemas.openxmlformats.org/officeDocument/2006/relationships/image" Target="../media/image1240.png"/><Relationship Id="rId13" Type="http://schemas.openxmlformats.org/officeDocument/2006/relationships/image" Target="../media/image1290.png"/><Relationship Id="rId3" Type="http://schemas.openxmlformats.org/officeDocument/2006/relationships/image" Target="../media/image1190.png"/><Relationship Id="rId7" Type="http://schemas.openxmlformats.org/officeDocument/2006/relationships/image" Target="../media/image1230.png"/><Relationship Id="rId12" Type="http://schemas.openxmlformats.org/officeDocument/2006/relationships/image" Target="../media/image130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16.xml.rels><?xml version="1.0" encoding="UTF-8" standalone="yes"?>
<Relationships xmlns="http://schemas.openxmlformats.org/package/2006/relationships"><Relationship Id="rId8" Type="http://schemas.openxmlformats.org/officeDocument/2006/relationships/image" Target="../media/image1240.png"/><Relationship Id="rId13" Type="http://schemas.openxmlformats.org/officeDocument/2006/relationships/image" Target="../media/image1290.png"/><Relationship Id="rId3" Type="http://schemas.openxmlformats.org/officeDocument/2006/relationships/image" Target="../media/image1190.png"/><Relationship Id="rId7" Type="http://schemas.openxmlformats.org/officeDocument/2006/relationships/image" Target="../media/image1230.png"/><Relationship Id="rId12" Type="http://schemas.openxmlformats.org/officeDocument/2006/relationships/image" Target="../media/image131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17.xml.rels><?xml version="1.0" encoding="UTF-8" standalone="yes"?>
<Relationships xmlns="http://schemas.openxmlformats.org/package/2006/relationships"><Relationship Id="rId8" Type="http://schemas.openxmlformats.org/officeDocument/2006/relationships/image" Target="../media/image1380.png"/><Relationship Id="rId3" Type="http://schemas.openxmlformats.org/officeDocument/2006/relationships/image" Target="../media/image1330.png"/><Relationship Id="rId7" Type="http://schemas.openxmlformats.org/officeDocument/2006/relationships/image" Target="../media/image8.png"/><Relationship Id="rId2" Type="http://schemas.openxmlformats.org/officeDocument/2006/relationships/image" Target="../media/image1320.png"/><Relationship Id="rId1" Type="http://schemas.openxmlformats.org/officeDocument/2006/relationships/slideLayout" Target="../slideLayouts/slideLayout2.xml"/><Relationship Id="rId6" Type="http://schemas.openxmlformats.org/officeDocument/2006/relationships/image" Target="../media/image1360.png"/><Relationship Id="rId5" Type="http://schemas.openxmlformats.org/officeDocument/2006/relationships/image" Target="../media/image7.png"/><Relationship Id="rId10" Type="http://schemas.openxmlformats.org/officeDocument/2006/relationships/image" Target="../media/image1400.png"/><Relationship Id="rId4" Type="http://schemas.openxmlformats.org/officeDocument/2006/relationships/image" Target="../media/image1340.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160.png"/><Relationship Id="rId3" Type="http://schemas.openxmlformats.org/officeDocument/2006/relationships/image" Target="../media/image11.png"/><Relationship Id="rId7" Type="http://schemas.openxmlformats.org/officeDocument/2006/relationships/image" Target="../media/image1150.png"/><Relationship Id="rId12" Type="http://schemas.openxmlformats.org/officeDocument/2006/relationships/image" Target="../media/image120.png"/><Relationship Id="rId2" Type="http://schemas.openxmlformats.org/officeDocument/2006/relationships/image" Target="../media/image10.png"/><Relationship Id="rId1" Type="http://schemas.openxmlformats.org/officeDocument/2006/relationships/slideLayout" Target="../slideLayouts/slideLayout35.xml"/><Relationship Id="rId6" Type="http://schemas.openxmlformats.org/officeDocument/2006/relationships/image" Target="../media/image980.png"/><Relationship Id="rId11" Type="http://schemas.openxmlformats.org/officeDocument/2006/relationships/image" Target="../media/image1191.png"/><Relationship Id="rId5" Type="http://schemas.openxmlformats.org/officeDocument/2006/relationships/image" Target="../media/image200.png"/><Relationship Id="rId10" Type="http://schemas.openxmlformats.org/officeDocument/2006/relationships/image" Target="../media/image1181.png"/><Relationship Id="rId4" Type="http://schemas.openxmlformats.org/officeDocument/2006/relationships/image" Target="../media/image12.png"/><Relationship Id="rId9" Type="http://schemas.openxmlformats.org/officeDocument/2006/relationships/image" Target="../media/image1170.png"/></Relationships>
</file>

<file path=ppt/slides/_rels/slide2.xml.rels><?xml version="1.0" encoding="UTF-8" standalone="yes"?>
<Relationships xmlns="http://schemas.openxmlformats.org/package/2006/relationships"><Relationship Id="rId2" Type="http://schemas.openxmlformats.org/officeDocument/2006/relationships/hyperlink" Target="https://www.cs.rice.edu/~vo9/deep-vislang/" TargetMode="Externa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image" Target="../media/image121.png"/><Relationship Id="rId1" Type="http://schemas.openxmlformats.org/officeDocument/2006/relationships/slideLayout" Target="../slideLayouts/slideLayout35.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s>
</file>

<file path=ppt/slides/_rels/slide2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35.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22.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8.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7.png"/><Relationship Id="rId2" Type="http://schemas.openxmlformats.org/officeDocument/2006/relationships/image" Target="../media/image121.png"/><Relationship Id="rId1" Type="http://schemas.openxmlformats.org/officeDocument/2006/relationships/slideLayout" Target="../slideLayouts/slideLayout35.xml"/><Relationship Id="rId6" Type="http://schemas.openxmlformats.org/officeDocument/2006/relationships/image" Target="../media/image125.png"/><Relationship Id="rId11" Type="http://schemas.openxmlformats.org/officeDocument/2006/relationships/image" Target="../media/image136.png"/><Relationship Id="rId5" Type="http://schemas.openxmlformats.org/officeDocument/2006/relationships/image" Target="../media/image124.png"/><Relationship Id="rId10" Type="http://schemas.openxmlformats.org/officeDocument/2006/relationships/image" Target="../media/image135.png"/><Relationship Id="rId4" Type="http://schemas.openxmlformats.org/officeDocument/2006/relationships/image" Target="../media/image123.png"/><Relationship Id="rId9" Type="http://schemas.openxmlformats.org/officeDocument/2006/relationships/image" Target="../media/image128.png"/></Relationships>
</file>

<file path=ppt/slides/_rels/slide2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35.xml"/><Relationship Id="rId6" Type="http://schemas.openxmlformats.org/officeDocument/2006/relationships/image" Target="../media/image143.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24.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51.png"/><Relationship Id="rId2" Type="http://schemas.openxmlformats.org/officeDocument/2006/relationships/image" Target="../media/image139.png"/><Relationship Id="rId1" Type="http://schemas.openxmlformats.org/officeDocument/2006/relationships/slideLayout" Target="../slideLayouts/slideLayout35.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3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2.tiff"/><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3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3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hyperlink" Target="https://www.cs.rice.edu/~vo9/deep-vislang/"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53.png"/><Relationship Id="rId7" Type="http://schemas.openxmlformats.org/officeDocument/2006/relationships/image" Target="../media/image72.png"/><Relationship Id="rId12" Type="http://schemas.openxmlformats.org/officeDocument/2006/relationships/image" Target="../media/image74.png"/><Relationship Id="rId2" Type="http://schemas.openxmlformats.org/officeDocument/2006/relationships/image" Target="../media/image52.png"/><Relationship Id="rId1" Type="http://schemas.openxmlformats.org/officeDocument/2006/relationships/slideLayout" Target="../slideLayouts/slideLayout35.xml"/><Relationship Id="rId6" Type="http://schemas.openxmlformats.org/officeDocument/2006/relationships/image" Target="../media/image71.png"/><Relationship Id="rId11" Type="http://schemas.openxmlformats.org/officeDocument/2006/relationships/image" Target="../media/image73.png"/><Relationship Id="rId5" Type="http://schemas.openxmlformats.org/officeDocument/2006/relationships/image" Target="../media/image60.png"/><Relationship Id="rId15" Type="http://schemas.openxmlformats.org/officeDocument/2006/relationships/image" Target="../media/image76.png"/><Relationship Id="rId10" Type="http://schemas.openxmlformats.org/officeDocument/2006/relationships/image" Target="../media/image20.png"/><Relationship Id="rId4" Type="http://schemas.openxmlformats.org/officeDocument/2006/relationships/image" Target="../media/image59.png"/><Relationship Id="rId9" Type="http://schemas.openxmlformats.org/officeDocument/2006/relationships/image" Target="../media/image19.png"/><Relationship Id="rId14"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35.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35.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35.xml"/><Relationship Id="rId6" Type="http://schemas.openxmlformats.org/officeDocument/2006/relationships/image" Target="../media/image86.png"/><Relationship Id="rId5" Type="http://schemas.openxmlformats.org/officeDocument/2006/relationships/image" Target="../media/image88.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8.png"/><Relationship Id="rId7" Type="http://schemas.openxmlformats.org/officeDocument/2006/relationships/image" Target="../media/image86.png"/><Relationship Id="rId2" Type="http://schemas.openxmlformats.org/officeDocument/2006/relationships/image" Target="../media/image77.png"/><Relationship Id="rId1" Type="http://schemas.openxmlformats.org/officeDocument/2006/relationships/slideLayout" Target="../slideLayouts/slideLayout3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5.xml"/><Relationship Id="rId5" Type="http://schemas.openxmlformats.org/officeDocument/2006/relationships/image" Target="../media/image9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78.png"/><Relationship Id="rId7" Type="http://schemas.openxmlformats.org/officeDocument/2006/relationships/image" Target="../media/image94.png"/><Relationship Id="rId2" Type="http://schemas.openxmlformats.org/officeDocument/2006/relationships/image" Target="../media/image77.png"/><Relationship Id="rId1" Type="http://schemas.openxmlformats.org/officeDocument/2006/relationships/slideLayout" Target="../slideLayouts/slideLayout35.xml"/><Relationship Id="rId6" Type="http://schemas.openxmlformats.org/officeDocument/2006/relationships/image" Target="../media/image93.png"/><Relationship Id="rId5" Type="http://schemas.openxmlformats.org/officeDocument/2006/relationships/image" Target="../media/image91.png"/><Relationship Id="rId10" Type="http://schemas.openxmlformats.org/officeDocument/2006/relationships/image" Target="../media/image97.png"/><Relationship Id="rId4" Type="http://schemas.openxmlformats.org/officeDocument/2006/relationships/image" Target="../media/image79.png"/><Relationship Id="rId9" Type="http://schemas.openxmlformats.org/officeDocument/2006/relationships/image" Target="../media/image96.png"/></Relationships>
</file>

<file path=ppt/slides/_rels/slide3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78.png"/><Relationship Id="rId7" Type="http://schemas.openxmlformats.org/officeDocument/2006/relationships/image" Target="../media/image100.png"/><Relationship Id="rId2" Type="http://schemas.openxmlformats.org/officeDocument/2006/relationships/image" Target="../media/image77.png"/><Relationship Id="rId1" Type="http://schemas.openxmlformats.org/officeDocument/2006/relationships/slideLayout" Target="../slideLayouts/slideLayout35.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97.png"/><Relationship Id="rId4" Type="http://schemas.openxmlformats.org/officeDocument/2006/relationships/image" Target="../media/image79.png"/><Relationship Id="rId9" Type="http://schemas.openxmlformats.org/officeDocument/2006/relationships/image" Target="../media/image102.png"/></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53.png"/><Relationship Id="rId7" Type="http://schemas.openxmlformats.org/officeDocument/2006/relationships/image" Target="../media/image72.png"/><Relationship Id="rId12" Type="http://schemas.openxmlformats.org/officeDocument/2006/relationships/image" Target="../media/image74.png"/><Relationship Id="rId17" Type="http://schemas.openxmlformats.org/officeDocument/2006/relationships/image" Target="../media/image105.png"/><Relationship Id="rId2" Type="http://schemas.openxmlformats.org/officeDocument/2006/relationships/image" Target="../media/image52.png"/><Relationship Id="rId16" Type="http://schemas.openxmlformats.org/officeDocument/2006/relationships/image" Target="../media/image104.png"/><Relationship Id="rId1" Type="http://schemas.openxmlformats.org/officeDocument/2006/relationships/slideLayout" Target="../slideLayouts/slideLayout35.xml"/><Relationship Id="rId6" Type="http://schemas.openxmlformats.org/officeDocument/2006/relationships/image" Target="../media/image71.png"/><Relationship Id="rId11" Type="http://schemas.openxmlformats.org/officeDocument/2006/relationships/image" Target="../media/image73.png"/><Relationship Id="rId5" Type="http://schemas.openxmlformats.org/officeDocument/2006/relationships/image" Target="../media/image60.png"/><Relationship Id="rId15" Type="http://schemas.openxmlformats.org/officeDocument/2006/relationships/image" Target="../media/image76.png"/><Relationship Id="rId10" Type="http://schemas.openxmlformats.org/officeDocument/2006/relationships/image" Target="../media/image20.png"/><Relationship Id="rId4" Type="http://schemas.openxmlformats.org/officeDocument/2006/relationships/image" Target="../media/image59.png"/><Relationship Id="rId9" Type="http://schemas.openxmlformats.org/officeDocument/2006/relationships/image" Target="../media/image19.png"/><Relationship Id="rId14" Type="http://schemas.openxmlformats.org/officeDocument/2006/relationships/image" Target="../media/image10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18" Type="http://schemas.openxmlformats.org/officeDocument/2006/relationships/image" Target="../media/image108.png"/><Relationship Id="rId3" Type="http://schemas.openxmlformats.org/officeDocument/2006/relationships/image" Target="../media/image53.png"/><Relationship Id="rId7" Type="http://schemas.openxmlformats.org/officeDocument/2006/relationships/image" Target="../media/image72.png"/><Relationship Id="rId12" Type="http://schemas.openxmlformats.org/officeDocument/2006/relationships/image" Target="../media/image74.png"/><Relationship Id="rId17" Type="http://schemas.openxmlformats.org/officeDocument/2006/relationships/image" Target="../media/image107.png"/><Relationship Id="rId2" Type="http://schemas.openxmlformats.org/officeDocument/2006/relationships/image" Target="../media/image52.png"/><Relationship Id="rId16" Type="http://schemas.openxmlformats.org/officeDocument/2006/relationships/image" Target="../media/image106.png"/><Relationship Id="rId20" Type="http://schemas.openxmlformats.org/officeDocument/2006/relationships/image" Target="../media/image110.png"/><Relationship Id="rId1" Type="http://schemas.openxmlformats.org/officeDocument/2006/relationships/slideLayout" Target="../slideLayouts/slideLayout35.xml"/><Relationship Id="rId6" Type="http://schemas.openxmlformats.org/officeDocument/2006/relationships/image" Target="../media/image71.png"/><Relationship Id="rId11" Type="http://schemas.openxmlformats.org/officeDocument/2006/relationships/image" Target="../media/image73.png"/><Relationship Id="rId5" Type="http://schemas.openxmlformats.org/officeDocument/2006/relationships/image" Target="../media/image60.png"/><Relationship Id="rId15" Type="http://schemas.openxmlformats.org/officeDocument/2006/relationships/image" Target="../media/image76.png"/><Relationship Id="rId10" Type="http://schemas.openxmlformats.org/officeDocument/2006/relationships/image" Target="../media/image20.png"/><Relationship Id="rId19" Type="http://schemas.openxmlformats.org/officeDocument/2006/relationships/image" Target="../media/image109.png"/><Relationship Id="rId4" Type="http://schemas.openxmlformats.org/officeDocument/2006/relationships/image" Target="../media/image59.png"/><Relationship Id="rId9" Type="http://schemas.openxmlformats.org/officeDocument/2006/relationships/image" Target="../media/image19.png"/><Relationship Id="rId14" Type="http://schemas.openxmlformats.org/officeDocument/2006/relationships/image" Target="../media/image75.png"/></Relationships>
</file>

<file path=ppt/slides/_rels/slide4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78.png"/><Relationship Id="rId7" Type="http://schemas.openxmlformats.org/officeDocument/2006/relationships/image" Target="../media/image100.png"/><Relationship Id="rId12" Type="http://schemas.openxmlformats.org/officeDocument/2006/relationships/image" Target="../media/image113.png"/><Relationship Id="rId2" Type="http://schemas.openxmlformats.org/officeDocument/2006/relationships/image" Target="../media/image77.png"/><Relationship Id="rId1" Type="http://schemas.openxmlformats.org/officeDocument/2006/relationships/slideLayout" Target="../slideLayouts/slideLayout35.xml"/><Relationship Id="rId6" Type="http://schemas.openxmlformats.org/officeDocument/2006/relationships/image" Target="../media/image99.png"/><Relationship Id="rId11" Type="http://schemas.openxmlformats.org/officeDocument/2006/relationships/image" Target="../media/image112.png"/><Relationship Id="rId5" Type="http://schemas.openxmlformats.org/officeDocument/2006/relationships/image" Target="../media/image98.png"/><Relationship Id="rId10" Type="http://schemas.openxmlformats.org/officeDocument/2006/relationships/image" Target="../media/image97.png"/><Relationship Id="rId4" Type="http://schemas.openxmlformats.org/officeDocument/2006/relationships/image" Target="../media/image79.png"/><Relationship Id="rId9" Type="http://schemas.openxmlformats.org/officeDocument/2006/relationships/image" Target="../media/image111.png"/></Relationships>
</file>

<file path=ppt/slides/_rels/slide42.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17.png"/><Relationship Id="rId3" Type="http://schemas.openxmlformats.org/officeDocument/2006/relationships/image" Target="../media/image78.png"/><Relationship Id="rId7" Type="http://schemas.openxmlformats.org/officeDocument/2006/relationships/image" Target="../media/image100.png"/><Relationship Id="rId12" Type="http://schemas.openxmlformats.org/officeDocument/2006/relationships/image" Target="../media/image116.png"/><Relationship Id="rId2" Type="http://schemas.openxmlformats.org/officeDocument/2006/relationships/image" Target="../media/image77.png"/><Relationship Id="rId1" Type="http://schemas.openxmlformats.org/officeDocument/2006/relationships/slideLayout" Target="../slideLayouts/slideLayout35.xml"/><Relationship Id="rId6" Type="http://schemas.openxmlformats.org/officeDocument/2006/relationships/image" Target="../media/image114.png"/><Relationship Id="rId11" Type="http://schemas.openxmlformats.org/officeDocument/2006/relationships/image" Target="../media/image113.png"/><Relationship Id="rId5" Type="http://schemas.openxmlformats.org/officeDocument/2006/relationships/image" Target="../media/image98.png"/><Relationship Id="rId10" Type="http://schemas.openxmlformats.org/officeDocument/2006/relationships/image" Target="../media/image112.png"/><Relationship Id="rId4" Type="http://schemas.openxmlformats.org/officeDocument/2006/relationships/image" Target="../media/image79.png"/><Relationship Id="rId9" Type="http://schemas.openxmlformats.org/officeDocument/2006/relationships/image" Target="../media/image115.png"/></Relationships>
</file>

<file path=ppt/slides/_rels/slide43.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17.png"/><Relationship Id="rId3" Type="http://schemas.openxmlformats.org/officeDocument/2006/relationships/image" Target="../media/image78.png"/><Relationship Id="rId7" Type="http://schemas.openxmlformats.org/officeDocument/2006/relationships/image" Target="../media/image100.png"/><Relationship Id="rId12" Type="http://schemas.openxmlformats.org/officeDocument/2006/relationships/image" Target="../media/image116.png"/><Relationship Id="rId2" Type="http://schemas.openxmlformats.org/officeDocument/2006/relationships/image" Target="../media/image77.png"/><Relationship Id="rId1" Type="http://schemas.openxmlformats.org/officeDocument/2006/relationships/slideLayout" Target="../slideLayouts/slideLayout35.xml"/><Relationship Id="rId6" Type="http://schemas.openxmlformats.org/officeDocument/2006/relationships/image" Target="../media/image114.png"/><Relationship Id="rId11" Type="http://schemas.openxmlformats.org/officeDocument/2006/relationships/image" Target="../media/image113.png"/><Relationship Id="rId5" Type="http://schemas.openxmlformats.org/officeDocument/2006/relationships/image" Target="../media/image98.png"/><Relationship Id="rId10" Type="http://schemas.openxmlformats.org/officeDocument/2006/relationships/image" Target="../media/image112.png"/><Relationship Id="rId4" Type="http://schemas.openxmlformats.org/officeDocument/2006/relationships/image" Target="../media/image79.png"/><Relationship Id="rId9" Type="http://schemas.openxmlformats.org/officeDocument/2006/relationships/image" Target="../media/image115.png"/></Relationships>
</file>

<file path=ppt/slides/_rels/slide4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78.png"/><Relationship Id="rId7" Type="http://schemas.openxmlformats.org/officeDocument/2006/relationships/image" Target="../media/image100.png"/><Relationship Id="rId12" Type="http://schemas.openxmlformats.org/officeDocument/2006/relationships/image" Target="../media/image116.png"/><Relationship Id="rId2" Type="http://schemas.openxmlformats.org/officeDocument/2006/relationships/image" Target="../media/image77.png"/><Relationship Id="rId1" Type="http://schemas.openxmlformats.org/officeDocument/2006/relationships/slideLayout" Target="../slideLayouts/slideLayout35.xml"/><Relationship Id="rId6" Type="http://schemas.openxmlformats.org/officeDocument/2006/relationships/image" Target="../media/image114.png"/><Relationship Id="rId11" Type="http://schemas.openxmlformats.org/officeDocument/2006/relationships/image" Target="../media/image118.png"/><Relationship Id="rId5" Type="http://schemas.openxmlformats.org/officeDocument/2006/relationships/image" Target="../media/image98.png"/><Relationship Id="rId10" Type="http://schemas.openxmlformats.org/officeDocument/2006/relationships/image" Target="../media/image115.png"/><Relationship Id="rId4" Type="http://schemas.openxmlformats.org/officeDocument/2006/relationships/image" Target="../media/image79.png"/><Relationship Id="rId9" Type="http://schemas.openxmlformats.org/officeDocument/2006/relationships/image" Target="../media/image117.png"/></Relationships>
</file>

<file path=ppt/slides/_rels/slide4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18" Type="http://schemas.openxmlformats.org/officeDocument/2006/relationships/image" Target="../media/image153.png"/><Relationship Id="rId3" Type="http://schemas.openxmlformats.org/officeDocument/2006/relationships/image" Target="../media/image53.png"/><Relationship Id="rId21" Type="http://schemas.openxmlformats.org/officeDocument/2006/relationships/image" Target="../media/image156.png"/><Relationship Id="rId7" Type="http://schemas.openxmlformats.org/officeDocument/2006/relationships/image" Target="../media/image72.png"/><Relationship Id="rId12" Type="http://schemas.openxmlformats.org/officeDocument/2006/relationships/image" Target="../media/image74.png"/><Relationship Id="rId17" Type="http://schemas.openxmlformats.org/officeDocument/2006/relationships/image" Target="../media/image152.png"/><Relationship Id="rId2" Type="http://schemas.openxmlformats.org/officeDocument/2006/relationships/image" Target="../media/image52.png"/><Relationship Id="rId16" Type="http://schemas.openxmlformats.org/officeDocument/2006/relationships/image" Target="../media/image119.png"/><Relationship Id="rId20" Type="http://schemas.openxmlformats.org/officeDocument/2006/relationships/image" Target="../media/image155.png"/><Relationship Id="rId1" Type="http://schemas.openxmlformats.org/officeDocument/2006/relationships/slideLayout" Target="../slideLayouts/slideLayout35.xml"/><Relationship Id="rId6" Type="http://schemas.openxmlformats.org/officeDocument/2006/relationships/image" Target="../media/image71.png"/><Relationship Id="rId11" Type="http://schemas.openxmlformats.org/officeDocument/2006/relationships/image" Target="../media/image73.png"/><Relationship Id="rId5" Type="http://schemas.openxmlformats.org/officeDocument/2006/relationships/image" Target="../media/image60.png"/><Relationship Id="rId15" Type="http://schemas.openxmlformats.org/officeDocument/2006/relationships/image" Target="../media/image76.png"/><Relationship Id="rId10" Type="http://schemas.openxmlformats.org/officeDocument/2006/relationships/image" Target="../media/image20.png"/><Relationship Id="rId19" Type="http://schemas.openxmlformats.org/officeDocument/2006/relationships/image" Target="../media/image154.png"/><Relationship Id="rId4" Type="http://schemas.openxmlformats.org/officeDocument/2006/relationships/image" Target="../media/image59.png"/><Relationship Id="rId9" Type="http://schemas.openxmlformats.org/officeDocument/2006/relationships/image" Target="../media/image19.png"/><Relationship Id="rId14" Type="http://schemas.openxmlformats.org/officeDocument/2006/relationships/image" Target="../media/image75.png"/><Relationship Id="rId22" Type="http://schemas.openxmlformats.org/officeDocument/2006/relationships/image" Target="../media/image157.png"/></Relationships>
</file>

<file path=ppt/slides/_rels/slide4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1540.png"/></Relationships>
</file>

<file path=ppt/slides/_rels/slide5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6.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png"/><Relationship Id="rId21" Type="http://schemas.openxmlformats.org/officeDocument/2006/relationships/image" Target="../media/image65.png"/><Relationship Id="rId34"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68.png"/><Relationship Id="rId1" Type="http://schemas.openxmlformats.org/officeDocument/2006/relationships/slideLayout" Target="../slideLayouts/slideLayout34.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5" Type="http://schemas.openxmlformats.org/officeDocument/2006/relationships/image" Target="../media/image29.png"/><Relationship Id="rId15" Type="http://schemas.openxmlformats.org/officeDocument/2006/relationships/image" Target="../media/image64.png"/><Relationship Id="rId23" Type="http://schemas.openxmlformats.org/officeDocument/2006/relationships/image" Target="../media/image47.png"/><Relationship Id="rId28" Type="http://schemas.openxmlformats.org/officeDocument/2006/relationships/image" Target="../media/image67.png"/><Relationship Id="rId36" Type="http://schemas.openxmlformats.org/officeDocument/2006/relationships/image" Target="../media/image70.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63.png"/><Relationship Id="rId22" Type="http://schemas.openxmlformats.org/officeDocument/2006/relationships/image" Target="../media/image6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69.png"/><Relationship Id="rId8" Type="http://schemas.openxmlformats.org/officeDocument/2006/relationships/image" Target="../media/image62.png"/></Relationships>
</file>

<file path=ppt/slides/_rels/slide6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71.png"/></Relationships>
</file>

<file path=ppt/slides/_rels/slide6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71.png"/></Relationships>
</file>

<file path=ppt/slides/_rels/slide6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620.pn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610.png"/><Relationship Id="rId5" Type="http://schemas.openxmlformats.org/officeDocument/2006/relationships/image" Target="../media/image1600.png"/><Relationship Id="rId4" Type="http://schemas.openxmlformats.org/officeDocument/2006/relationships/image" Target="../media/image1590.png"/></Relationships>
</file>

<file path=ppt/slides/_rels/slide63.xml.rels><?xml version="1.0" encoding="UTF-8" standalone="yes"?>
<Relationships xmlns="http://schemas.openxmlformats.org/package/2006/relationships"><Relationship Id="rId3" Type="http://schemas.openxmlformats.org/officeDocument/2006/relationships/image" Target="../media/image1630.pn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660.png"/><Relationship Id="rId5" Type="http://schemas.openxmlformats.org/officeDocument/2006/relationships/image" Target="../media/image1650.png"/><Relationship Id="rId4" Type="http://schemas.openxmlformats.org/officeDocument/2006/relationships/image" Target="../media/image1640.png"/></Relationships>
</file>

<file path=ppt/slides/_rels/slide64.xml.rels><?xml version="1.0" encoding="UTF-8" standalone="yes"?>
<Relationships xmlns="http://schemas.openxmlformats.org/package/2006/relationships"><Relationship Id="rId3" Type="http://schemas.openxmlformats.org/officeDocument/2006/relationships/image" Target="../media/image1670.png"/><Relationship Id="rId2" Type="http://schemas.openxmlformats.org/officeDocument/2006/relationships/image" Target="../media/image16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71.png"/></Relationships>
</file>

<file path=ppt/slides/_rels/slide6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67.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20.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10.png"/><Relationship Id="rId5" Type="http://schemas.openxmlformats.org/officeDocument/2006/relationships/image" Target="../media/image1700.png"/><Relationship Id="rId4" Type="http://schemas.openxmlformats.org/officeDocument/2006/relationships/image" Target="../media/image171.png"/></Relationships>
</file>

<file path=ppt/slides/_rels/slide6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0.png"/><Relationship Id="rId4" Type="http://schemas.openxmlformats.org/officeDocument/2006/relationships/image" Target="../media/image1740.png"/></Relationships>
</file>

<file path=ppt/slides/_rels/slide69.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77.png"/><Relationship Id="rId1" Type="http://schemas.openxmlformats.org/officeDocument/2006/relationships/slideLayout" Target="../slideLayouts/slideLayout13.xml"/><Relationship Id="rId6" Type="http://schemas.openxmlformats.org/officeDocument/2006/relationships/image" Target="../media/image181.png"/><Relationship Id="rId5" Type="http://schemas.openxmlformats.org/officeDocument/2006/relationships/image" Target="../media/image180.png"/><Relationship Id="rId10" Type="http://schemas.openxmlformats.org/officeDocument/2006/relationships/image" Target="../media/image185.png"/><Relationship Id="rId4" Type="http://schemas.openxmlformats.org/officeDocument/2006/relationships/image" Target="../media/image179.png"/><Relationship Id="rId9" Type="http://schemas.openxmlformats.org/officeDocument/2006/relationships/image" Target="../media/image1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0.png"/><Relationship Id="rId4" Type="http://schemas.openxmlformats.org/officeDocument/2006/relationships/image" Target="../media/image1740.png"/></Relationships>
</file>

<file path=ppt/slides/_rels/slide7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image" Target="../media/image174.png"/></Relationships>
</file>

<file path=ppt/slides/_rels/slide7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73.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71.png"/><Relationship Id="rId7" Type="http://schemas.openxmlformats.org/officeDocument/2006/relationships/image" Target="../media/image196.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72.png"/><Relationship Id="rId9" Type="http://schemas.openxmlformats.org/officeDocument/2006/relationships/image" Target="../media/image19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9BAC-33BB-1B4D-A3E3-A3E3CE2B2F36}"/>
              </a:ext>
            </a:extLst>
          </p:cNvPr>
          <p:cNvSpPr>
            <a:spLocks noGrp="1"/>
          </p:cNvSpPr>
          <p:nvPr>
            <p:ph type="ctrTitle"/>
          </p:nvPr>
        </p:nvSpPr>
        <p:spPr/>
        <p:txBody>
          <a:bodyPr/>
          <a:lstStyle/>
          <a:p>
            <a:r>
              <a:rPr lang="en-US" dirty="0"/>
              <a:t>Deep Learning for Vision &amp; Language</a:t>
            </a:r>
          </a:p>
        </p:txBody>
      </p:sp>
      <p:sp>
        <p:nvSpPr>
          <p:cNvPr id="3" name="Subtitle 2">
            <a:extLst>
              <a:ext uri="{FF2B5EF4-FFF2-40B4-BE49-F238E27FC236}">
                <a16:creationId xmlns:a16="http://schemas.microsoft.com/office/drawing/2014/main" id="{74317520-60B9-3F43-B125-2138316230C3}"/>
              </a:ext>
            </a:extLst>
          </p:cNvPr>
          <p:cNvSpPr>
            <a:spLocks noGrp="1"/>
          </p:cNvSpPr>
          <p:nvPr>
            <p:ph type="subTitle" idx="1"/>
          </p:nvPr>
        </p:nvSpPr>
        <p:spPr>
          <a:xfrm>
            <a:off x="1524000" y="4195181"/>
            <a:ext cx="9144000" cy="1655762"/>
          </a:xfrm>
        </p:spPr>
        <p:txBody>
          <a:bodyPr/>
          <a:lstStyle/>
          <a:p>
            <a:r>
              <a:rPr lang="en-US" dirty="0"/>
              <a:t>Neural Networks I: Softmax + Multi-layer Perceptrons</a:t>
            </a:r>
          </a:p>
        </p:txBody>
      </p:sp>
    </p:spTree>
    <p:extLst>
      <p:ext uri="{BB962C8B-B14F-4D97-AF65-F5344CB8AC3E}">
        <p14:creationId xmlns:p14="http://schemas.microsoft.com/office/powerpoint/2010/main" val="2138582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35138-1B4C-1B40-8EF5-F87680EF602E}"/>
              </a:ext>
            </a:extLst>
          </p:cNvPr>
          <p:cNvSpPr>
            <a:spLocks noGrp="1"/>
          </p:cNvSpPr>
          <p:nvPr>
            <p:ph type="title"/>
          </p:nvPr>
        </p:nvSpPr>
        <p:spPr/>
        <p:txBody>
          <a:bodyPr/>
          <a:lstStyle/>
          <a:p>
            <a:r>
              <a:rPr lang="en-US" dirty="0"/>
              <a:t>How to pick the right model?</a:t>
            </a:r>
          </a:p>
        </p:txBody>
      </p:sp>
      <p:sp>
        <p:nvSpPr>
          <p:cNvPr id="3" name="Text Placeholder 2">
            <a:extLst>
              <a:ext uri="{FF2B5EF4-FFF2-40B4-BE49-F238E27FC236}">
                <a16:creationId xmlns:a16="http://schemas.microsoft.com/office/drawing/2014/main" id="{1139B248-235E-CD42-9E11-3E741292D3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84B532-34E6-2B40-94B5-3818C0D2F194}"/>
              </a:ext>
            </a:extLst>
          </p:cNvPr>
          <p:cNvSpPr>
            <a:spLocks noGrp="1"/>
          </p:cNvSpPr>
          <p:nvPr>
            <p:ph type="sldNum" sz="quarter" idx="12"/>
          </p:nvPr>
        </p:nvSpPr>
        <p:spPr/>
        <p:txBody>
          <a:bodyPr/>
          <a:lstStyle/>
          <a:p>
            <a:fld id="{03315DE8-E84B-A141-B26C-CDB1CE99E005}" type="slidenum">
              <a:rPr lang="en-US" smtClean="0"/>
              <a:t>9</a:t>
            </a:fld>
            <a:endParaRPr lang="en-US"/>
          </a:p>
        </p:txBody>
      </p:sp>
    </p:spTree>
    <p:extLst>
      <p:ext uri="{BB962C8B-B14F-4D97-AF65-F5344CB8AC3E}">
        <p14:creationId xmlns:p14="http://schemas.microsoft.com/office/powerpoint/2010/main" val="1043792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Linear Regression – 1 output, 1 input</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spTree>
    <p:extLst>
      <p:ext uri="{BB962C8B-B14F-4D97-AF65-F5344CB8AC3E}">
        <p14:creationId xmlns:p14="http://schemas.microsoft.com/office/powerpoint/2010/main" val="18775629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Linear Regression – 1 output, 1 input</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F502154D-BC2B-6742-A7DD-632BE21D2B8C}"/>
              </a:ext>
            </a:extLst>
          </p:cNvPr>
          <p:cNvSpPr txBox="1"/>
          <p:nvPr/>
        </p:nvSpPr>
        <p:spPr>
          <a:xfrm>
            <a:off x="3003848" y="6088016"/>
            <a:ext cx="1146468" cy="461665"/>
          </a:xfrm>
          <a:prstGeom prst="rect">
            <a:avLst/>
          </a:prstGeom>
          <a:noFill/>
        </p:spPr>
        <p:txBody>
          <a:bodyPr wrap="none" rtlCol="0">
            <a:spAutoFit/>
          </a:bodyPr>
          <a:lstStyle/>
          <a:p>
            <a:r>
              <a:rPr lang="en-US" sz="2400" dirty="0"/>
              <a:t>Model: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24FE324-9DE9-1A42-9A3C-70243A2CD08D}"/>
                  </a:ext>
                </a:extLst>
              </p:cNvPr>
              <p:cNvSpPr txBox="1"/>
              <p:nvPr/>
            </p:nvSpPr>
            <p:spPr>
              <a:xfrm>
                <a:off x="4351382" y="6136841"/>
                <a:ext cx="15858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r>
                        <a:rPr lang="en-US" sz="2400" i="1">
                          <a:latin typeface="Cambria Math" panose="02040503050406030204" pitchFamily="18" charset="0"/>
                        </a:rPr>
                        <m:t>𝑤𝑥</m:t>
                      </m:r>
                      <m:r>
                        <a:rPr lang="en-US" sz="2400" i="1">
                          <a:latin typeface="Cambria Math" panose="02040503050406030204" pitchFamily="18" charset="0"/>
                        </a:rPr>
                        <m:t>+</m:t>
                      </m:r>
                      <m:r>
                        <a:rPr lang="en-US" sz="2400" i="1">
                          <a:latin typeface="Cambria Math" panose="02040503050406030204" pitchFamily="18" charset="0"/>
                        </a:rPr>
                        <m:t>𝑏</m:t>
                      </m:r>
                    </m:oMath>
                  </m:oMathPara>
                </a14:m>
                <a:endParaRPr lang="en-US" sz="2400" dirty="0"/>
              </a:p>
            </p:txBody>
          </p:sp>
        </mc:Choice>
        <mc:Fallback xmlns="">
          <p:sp>
            <p:nvSpPr>
              <p:cNvPr id="30" name="TextBox 29">
                <a:extLst>
                  <a:ext uri="{FF2B5EF4-FFF2-40B4-BE49-F238E27FC236}">
                    <a16:creationId xmlns:a16="http://schemas.microsoft.com/office/drawing/2014/main" id="{A24FE324-9DE9-1A42-9A3C-70243A2CD08D}"/>
                  </a:ext>
                </a:extLst>
              </p:cNvPr>
              <p:cNvSpPr txBox="1">
                <a:spLocks noRot="1" noChangeAspect="1" noMove="1" noResize="1" noEditPoints="1" noAdjustHandles="1" noChangeArrowheads="1" noChangeShapeType="1" noTextEdit="1"/>
              </p:cNvSpPr>
              <p:nvPr/>
            </p:nvSpPr>
            <p:spPr>
              <a:xfrm>
                <a:off x="4351382" y="6136841"/>
                <a:ext cx="1585819" cy="369332"/>
              </a:xfrm>
              <a:prstGeom prst="rect">
                <a:avLst/>
              </a:prstGeom>
              <a:blipFill>
                <a:blip r:embed="rId12"/>
                <a:stretch>
                  <a:fillRect l="-4000" t="-13793" r="-4000" b="-24138"/>
                </a:stretch>
              </a:blipFill>
            </p:spPr>
            <p:txBody>
              <a:bodyPr/>
              <a:lstStyle/>
              <a:p>
                <a:r>
                  <a:rPr lang="en-US">
                    <a:noFill/>
                  </a:rPr>
                  <a:t> </a:t>
                </a:r>
              </a:p>
            </p:txBody>
          </p:sp>
        </mc:Fallback>
      </mc:AlternateContent>
    </p:spTree>
    <p:extLst>
      <p:ext uri="{BB962C8B-B14F-4D97-AF65-F5344CB8AC3E}">
        <p14:creationId xmlns:p14="http://schemas.microsoft.com/office/powerpoint/2010/main" val="274998741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Linear Regression – 1 output, 1 input</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192AF777-86AA-F242-94A4-91B2479B211F}"/>
              </a:ext>
            </a:extLst>
          </p:cNvPr>
          <p:cNvCxnSpPr>
            <a:cxnSpLocks/>
          </p:cNvCxnSpPr>
          <p:nvPr/>
        </p:nvCxnSpPr>
        <p:spPr>
          <a:xfrm flipV="1">
            <a:off x="2809966" y="1473240"/>
            <a:ext cx="5991497" cy="43905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59C2FCF-B4D9-3D49-AEB5-2D561BE5A13A}"/>
              </a:ext>
            </a:extLst>
          </p:cNvPr>
          <p:cNvSpPr txBox="1"/>
          <p:nvPr/>
        </p:nvSpPr>
        <p:spPr>
          <a:xfrm>
            <a:off x="3003848" y="6088016"/>
            <a:ext cx="1146468" cy="461665"/>
          </a:xfrm>
          <a:prstGeom prst="rect">
            <a:avLst/>
          </a:prstGeom>
          <a:noFill/>
        </p:spPr>
        <p:txBody>
          <a:bodyPr wrap="none" rtlCol="0">
            <a:spAutoFit/>
          </a:bodyPr>
          <a:lstStyle/>
          <a:p>
            <a:r>
              <a:rPr lang="en-US" sz="2400" dirty="0"/>
              <a:t>Model: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D08E968-8CF5-6442-977A-9ED0144EEF96}"/>
                  </a:ext>
                </a:extLst>
              </p:cNvPr>
              <p:cNvSpPr txBox="1"/>
              <p:nvPr/>
            </p:nvSpPr>
            <p:spPr>
              <a:xfrm>
                <a:off x="4351382" y="6136841"/>
                <a:ext cx="15858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r>
                        <a:rPr lang="en-US" sz="2400" i="1">
                          <a:latin typeface="Cambria Math" panose="02040503050406030204" pitchFamily="18" charset="0"/>
                        </a:rPr>
                        <m:t>𝑤𝑥</m:t>
                      </m:r>
                      <m:r>
                        <a:rPr lang="en-US" sz="2400" i="1">
                          <a:latin typeface="Cambria Math" panose="02040503050406030204" pitchFamily="18" charset="0"/>
                        </a:rPr>
                        <m:t>+</m:t>
                      </m:r>
                      <m:r>
                        <a:rPr lang="en-US" sz="2400" i="1">
                          <a:latin typeface="Cambria Math" panose="02040503050406030204" pitchFamily="18" charset="0"/>
                        </a:rPr>
                        <m:t>𝑏</m:t>
                      </m:r>
                    </m:oMath>
                  </m:oMathPara>
                </a14:m>
                <a:endParaRPr lang="en-US" sz="2400" dirty="0"/>
              </a:p>
            </p:txBody>
          </p:sp>
        </mc:Choice>
        <mc:Fallback xmlns="">
          <p:sp>
            <p:nvSpPr>
              <p:cNvPr id="30" name="TextBox 29">
                <a:extLst>
                  <a:ext uri="{FF2B5EF4-FFF2-40B4-BE49-F238E27FC236}">
                    <a16:creationId xmlns:a16="http://schemas.microsoft.com/office/drawing/2014/main" id="{5D08E968-8CF5-6442-977A-9ED0144EEF96}"/>
                  </a:ext>
                </a:extLst>
              </p:cNvPr>
              <p:cNvSpPr txBox="1">
                <a:spLocks noRot="1" noChangeAspect="1" noMove="1" noResize="1" noEditPoints="1" noAdjustHandles="1" noChangeArrowheads="1" noChangeShapeType="1" noTextEdit="1"/>
              </p:cNvSpPr>
              <p:nvPr/>
            </p:nvSpPr>
            <p:spPr>
              <a:xfrm>
                <a:off x="4351382" y="6136841"/>
                <a:ext cx="1585819" cy="369332"/>
              </a:xfrm>
              <a:prstGeom prst="rect">
                <a:avLst/>
              </a:prstGeom>
              <a:blipFill>
                <a:blip r:embed="rId12"/>
                <a:stretch>
                  <a:fillRect l="-4000" t="-13793" r="-4000" b="-24138"/>
                </a:stretch>
              </a:blipFill>
            </p:spPr>
            <p:txBody>
              <a:bodyPr/>
              <a:lstStyle/>
              <a:p>
                <a:r>
                  <a:rPr lang="en-US">
                    <a:noFill/>
                  </a:rPr>
                  <a:t> </a:t>
                </a:r>
              </a:p>
            </p:txBody>
          </p:sp>
        </mc:Fallback>
      </mc:AlternateContent>
    </p:spTree>
    <p:extLst>
      <p:ext uri="{BB962C8B-B14F-4D97-AF65-F5344CB8AC3E}">
        <p14:creationId xmlns:p14="http://schemas.microsoft.com/office/powerpoint/2010/main" val="26480050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Linear Regression – 1 output, 1 input</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7A847430-6F88-3B41-B4F3-585D8EEE04E3}"/>
              </a:ext>
            </a:extLst>
          </p:cNvPr>
          <p:cNvSpPr txBox="1"/>
          <p:nvPr/>
        </p:nvSpPr>
        <p:spPr>
          <a:xfrm>
            <a:off x="3003848" y="6088016"/>
            <a:ext cx="1146468" cy="461665"/>
          </a:xfrm>
          <a:prstGeom prst="rect">
            <a:avLst/>
          </a:prstGeom>
          <a:noFill/>
        </p:spPr>
        <p:txBody>
          <a:bodyPr wrap="none" rtlCol="0">
            <a:spAutoFit/>
          </a:bodyPr>
          <a:lstStyle/>
          <a:p>
            <a:r>
              <a:rPr lang="en-US" sz="2400" dirty="0"/>
              <a:t>Model: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505B66D-F620-5745-8595-10E114E376C9}"/>
                  </a:ext>
                </a:extLst>
              </p:cNvPr>
              <p:cNvSpPr txBox="1"/>
              <p:nvPr/>
            </p:nvSpPr>
            <p:spPr>
              <a:xfrm>
                <a:off x="4351382" y="6136841"/>
                <a:ext cx="15858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r>
                        <a:rPr lang="en-US" sz="2400" i="1">
                          <a:latin typeface="Cambria Math" panose="02040503050406030204" pitchFamily="18" charset="0"/>
                        </a:rPr>
                        <m:t>𝑤𝑥</m:t>
                      </m:r>
                      <m:r>
                        <a:rPr lang="en-US" sz="2400" i="1">
                          <a:latin typeface="Cambria Math" panose="02040503050406030204" pitchFamily="18" charset="0"/>
                        </a:rPr>
                        <m:t>+</m:t>
                      </m:r>
                      <m:r>
                        <a:rPr lang="en-US" sz="2400" i="1">
                          <a:latin typeface="Cambria Math" panose="02040503050406030204" pitchFamily="18" charset="0"/>
                        </a:rPr>
                        <m:t>𝑏</m:t>
                      </m:r>
                    </m:oMath>
                  </m:oMathPara>
                </a14:m>
                <a:endParaRPr lang="en-US" sz="2400" dirty="0"/>
              </a:p>
            </p:txBody>
          </p:sp>
        </mc:Choice>
        <mc:Fallback xmlns="">
          <p:sp>
            <p:nvSpPr>
              <p:cNvPr id="2" name="TextBox 1">
                <a:extLst>
                  <a:ext uri="{FF2B5EF4-FFF2-40B4-BE49-F238E27FC236}">
                    <a16:creationId xmlns:a16="http://schemas.microsoft.com/office/drawing/2014/main" id="{F505B66D-F620-5745-8595-10E114E376C9}"/>
                  </a:ext>
                </a:extLst>
              </p:cNvPr>
              <p:cNvSpPr txBox="1">
                <a:spLocks noRot="1" noChangeAspect="1" noMove="1" noResize="1" noEditPoints="1" noAdjustHandles="1" noChangeArrowheads="1" noChangeShapeType="1" noTextEdit="1"/>
              </p:cNvSpPr>
              <p:nvPr/>
            </p:nvSpPr>
            <p:spPr>
              <a:xfrm>
                <a:off x="4351382" y="6136841"/>
                <a:ext cx="1585819" cy="369332"/>
              </a:xfrm>
              <a:prstGeom prst="rect">
                <a:avLst/>
              </a:prstGeom>
              <a:blipFill>
                <a:blip r:embed="rId12"/>
                <a:stretch>
                  <a:fillRect l="-4000" t="-13793" r="-4000" b="-24138"/>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192AF777-86AA-F242-94A4-91B2479B211F}"/>
              </a:ext>
            </a:extLst>
          </p:cNvPr>
          <p:cNvCxnSpPr>
            <a:cxnSpLocks/>
          </p:cNvCxnSpPr>
          <p:nvPr/>
        </p:nvCxnSpPr>
        <p:spPr>
          <a:xfrm flipV="1">
            <a:off x="2809966" y="1473240"/>
            <a:ext cx="5991497" cy="43905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7281921-32F8-5148-892E-00E3C47B1639}"/>
              </a:ext>
            </a:extLst>
          </p:cNvPr>
          <p:cNvSpPr txBox="1"/>
          <p:nvPr/>
        </p:nvSpPr>
        <p:spPr>
          <a:xfrm>
            <a:off x="7527033" y="6066686"/>
            <a:ext cx="867545" cy="461665"/>
          </a:xfrm>
          <a:prstGeom prst="rect">
            <a:avLst/>
          </a:prstGeom>
          <a:noFill/>
        </p:spPr>
        <p:txBody>
          <a:bodyPr wrap="none" rtlCol="0">
            <a:spAutoFit/>
          </a:bodyPr>
          <a:lstStyle/>
          <a:p>
            <a:r>
              <a:rPr lang="en-US" sz="2400" dirty="0"/>
              <a:t>Loss: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87C6C11-A6CF-7B4E-90E3-DBD4C7B97C95}"/>
                  </a:ext>
                </a:extLst>
              </p:cNvPr>
              <p:cNvSpPr txBox="1"/>
              <p:nvPr/>
            </p:nvSpPr>
            <p:spPr>
              <a:xfrm>
                <a:off x="8458468" y="5712119"/>
                <a:ext cx="3112839" cy="1051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𝐿</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𝑖</m:t>
                          </m:r>
                          <m:r>
                            <a:rPr lang="en-US" sz="2400" i="1">
                              <a:latin typeface="Cambria Math" panose="02040503050406030204" pitchFamily="18" charset="0"/>
                            </a:rPr>
                            <m:t>=8</m:t>
                          </m:r>
                        </m:sup>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e>
                            <m:sup>
                              <m:r>
                                <a:rPr lang="en-US" sz="2400" i="1">
                                  <a:latin typeface="Cambria Math" panose="02040503050406030204" pitchFamily="18" charset="0"/>
                                </a:rPr>
                                <m:t>2</m:t>
                              </m:r>
                            </m:sup>
                          </m:sSup>
                        </m:e>
                      </m:nary>
                    </m:oMath>
                  </m:oMathPara>
                </a14:m>
                <a:endParaRPr lang="en-US" sz="2400" dirty="0"/>
              </a:p>
            </p:txBody>
          </p:sp>
        </mc:Choice>
        <mc:Fallback xmlns="">
          <p:sp>
            <p:nvSpPr>
              <p:cNvPr id="29" name="TextBox 28">
                <a:extLst>
                  <a:ext uri="{FF2B5EF4-FFF2-40B4-BE49-F238E27FC236}">
                    <a16:creationId xmlns:a16="http://schemas.microsoft.com/office/drawing/2014/main" id="{287C6C11-A6CF-7B4E-90E3-DBD4C7B97C95}"/>
                  </a:ext>
                </a:extLst>
              </p:cNvPr>
              <p:cNvSpPr txBox="1">
                <a:spLocks noRot="1" noChangeAspect="1" noMove="1" noResize="1" noEditPoints="1" noAdjustHandles="1" noChangeArrowheads="1" noChangeShapeType="1" noTextEdit="1"/>
              </p:cNvSpPr>
              <p:nvPr/>
            </p:nvSpPr>
            <p:spPr>
              <a:xfrm>
                <a:off x="8458468" y="5712119"/>
                <a:ext cx="3112839" cy="1051313"/>
              </a:xfrm>
              <a:prstGeom prst="rect">
                <a:avLst/>
              </a:prstGeom>
              <a:blipFill>
                <a:blip r:embed="rId13"/>
                <a:stretch>
                  <a:fillRect l="-2041" t="-113253" r="-408" b="-175904"/>
                </a:stretch>
              </a:blipFill>
            </p:spPr>
            <p:txBody>
              <a:bodyPr/>
              <a:lstStyle/>
              <a:p>
                <a:r>
                  <a:rPr lang="en-US">
                    <a:noFill/>
                  </a:rPr>
                  <a:t> </a:t>
                </a:r>
              </a:p>
            </p:txBody>
          </p:sp>
        </mc:Fallback>
      </mc:AlternateContent>
    </p:spTree>
    <p:extLst>
      <p:ext uri="{BB962C8B-B14F-4D97-AF65-F5344CB8AC3E}">
        <p14:creationId xmlns:p14="http://schemas.microsoft.com/office/powerpoint/2010/main" val="15836607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Quadratic Regression </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7A847430-6F88-3B41-B4F3-585D8EEE04E3}"/>
              </a:ext>
            </a:extLst>
          </p:cNvPr>
          <p:cNvSpPr txBox="1"/>
          <p:nvPr/>
        </p:nvSpPr>
        <p:spPr>
          <a:xfrm>
            <a:off x="3003848" y="6088016"/>
            <a:ext cx="1146468" cy="461665"/>
          </a:xfrm>
          <a:prstGeom prst="rect">
            <a:avLst/>
          </a:prstGeom>
          <a:noFill/>
        </p:spPr>
        <p:txBody>
          <a:bodyPr wrap="none" rtlCol="0">
            <a:spAutoFit/>
          </a:bodyPr>
          <a:lstStyle/>
          <a:p>
            <a:r>
              <a:rPr lang="en-US" sz="2400" dirty="0"/>
              <a:t>Model: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505B66D-F620-5745-8595-10E114E376C9}"/>
                  </a:ext>
                </a:extLst>
              </p:cNvPr>
              <p:cNvSpPr txBox="1"/>
              <p:nvPr/>
            </p:nvSpPr>
            <p:spPr>
              <a:xfrm>
                <a:off x="4216146" y="6141552"/>
                <a:ext cx="276011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𝑏</m:t>
                      </m:r>
                    </m:oMath>
                  </m:oMathPara>
                </a14:m>
                <a:endParaRPr lang="en-US" sz="2400" dirty="0"/>
              </a:p>
            </p:txBody>
          </p:sp>
        </mc:Choice>
        <mc:Fallback xmlns="">
          <p:sp>
            <p:nvSpPr>
              <p:cNvPr id="2" name="TextBox 1">
                <a:extLst>
                  <a:ext uri="{FF2B5EF4-FFF2-40B4-BE49-F238E27FC236}">
                    <a16:creationId xmlns:a16="http://schemas.microsoft.com/office/drawing/2014/main" id="{F505B66D-F620-5745-8595-10E114E376C9}"/>
                  </a:ext>
                </a:extLst>
              </p:cNvPr>
              <p:cNvSpPr txBox="1">
                <a:spLocks noRot="1" noChangeAspect="1" noMove="1" noResize="1" noEditPoints="1" noAdjustHandles="1" noChangeArrowheads="1" noChangeShapeType="1" noTextEdit="1"/>
              </p:cNvSpPr>
              <p:nvPr/>
            </p:nvSpPr>
            <p:spPr>
              <a:xfrm>
                <a:off x="4216146" y="6141552"/>
                <a:ext cx="2760115" cy="369332"/>
              </a:xfrm>
              <a:prstGeom prst="rect">
                <a:avLst/>
              </a:prstGeom>
              <a:blipFill>
                <a:blip r:embed="rId12"/>
                <a:stretch>
                  <a:fillRect l="-2304" t="-13793" r="-1843" b="-24138"/>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68ED1B69-967B-5A4C-AADC-5F59B846999C}"/>
              </a:ext>
            </a:extLst>
          </p:cNvPr>
          <p:cNvSpPr txBox="1"/>
          <p:nvPr/>
        </p:nvSpPr>
        <p:spPr>
          <a:xfrm>
            <a:off x="7527033" y="6066686"/>
            <a:ext cx="867545" cy="461665"/>
          </a:xfrm>
          <a:prstGeom prst="rect">
            <a:avLst/>
          </a:prstGeom>
          <a:noFill/>
        </p:spPr>
        <p:txBody>
          <a:bodyPr wrap="none" rtlCol="0">
            <a:spAutoFit/>
          </a:bodyPr>
          <a:lstStyle/>
          <a:p>
            <a:r>
              <a:rPr lang="en-US" sz="2400" dirty="0"/>
              <a:t>Loss: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30093B1-E3EB-F543-A621-3D6187F87F9D}"/>
                  </a:ext>
                </a:extLst>
              </p:cNvPr>
              <p:cNvSpPr txBox="1"/>
              <p:nvPr/>
            </p:nvSpPr>
            <p:spPr>
              <a:xfrm>
                <a:off x="8458468" y="5712119"/>
                <a:ext cx="3112839" cy="1051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𝐿</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𝑖</m:t>
                          </m:r>
                          <m:r>
                            <a:rPr lang="en-US" sz="2400" i="1">
                              <a:latin typeface="Cambria Math" panose="02040503050406030204" pitchFamily="18" charset="0"/>
                            </a:rPr>
                            <m:t>=8</m:t>
                          </m:r>
                        </m:sup>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e>
                            <m:sup>
                              <m:r>
                                <a:rPr lang="en-US" sz="2400" i="1">
                                  <a:latin typeface="Cambria Math" panose="02040503050406030204" pitchFamily="18" charset="0"/>
                                </a:rPr>
                                <m:t>2</m:t>
                              </m:r>
                            </m:sup>
                          </m:sSup>
                        </m:e>
                      </m:nary>
                    </m:oMath>
                  </m:oMathPara>
                </a14:m>
                <a:endParaRPr lang="en-US" sz="2400" dirty="0"/>
              </a:p>
            </p:txBody>
          </p:sp>
        </mc:Choice>
        <mc:Fallback xmlns="">
          <p:sp>
            <p:nvSpPr>
              <p:cNvPr id="30" name="TextBox 29">
                <a:extLst>
                  <a:ext uri="{FF2B5EF4-FFF2-40B4-BE49-F238E27FC236}">
                    <a16:creationId xmlns:a16="http://schemas.microsoft.com/office/drawing/2014/main" id="{430093B1-E3EB-F543-A621-3D6187F87F9D}"/>
                  </a:ext>
                </a:extLst>
              </p:cNvPr>
              <p:cNvSpPr txBox="1">
                <a:spLocks noRot="1" noChangeAspect="1" noMove="1" noResize="1" noEditPoints="1" noAdjustHandles="1" noChangeArrowheads="1" noChangeShapeType="1" noTextEdit="1"/>
              </p:cNvSpPr>
              <p:nvPr/>
            </p:nvSpPr>
            <p:spPr>
              <a:xfrm>
                <a:off x="8458468" y="5712119"/>
                <a:ext cx="3112839" cy="1051313"/>
              </a:xfrm>
              <a:prstGeom prst="rect">
                <a:avLst/>
              </a:prstGeom>
              <a:blipFill>
                <a:blip r:embed="rId13"/>
                <a:stretch>
                  <a:fillRect l="-2041" t="-113253" r="-408" b="-175904"/>
                </a:stretch>
              </a:blipFill>
            </p:spPr>
            <p:txBody>
              <a:bodyPr/>
              <a:lstStyle/>
              <a:p>
                <a:r>
                  <a:rPr lang="en-US">
                    <a:noFill/>
                  </a:rPr>
                  <a:t> </a:t>
                </a:r>
              </a:p>
            </p:txBody>
          </p:sp>
        </mc:Fallback>
      </mc:AlternateContent>
    </p:spTree>
    <p:extLst>
      <p:ext uri="{BB962C8B-B14F-4D97-AF65-F5344CB8AC3E}">
        <p14:creationId xmlns:p14="http://schemas.microsoft.com/office/powerpoint/2010/main" val="195947639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n-polynomial Regression </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7A847430-6F88-3B41-B4F3-585D8EEE04E3}"/>
              </a:ext>
            </a:extLst>
          </p:cNvPr>
          <p:cNvSpPr txBox="1"/>
          <p:nvPr/>
        </p:nvSpPr>
        <p:spPr>
          <a:xfrm>
            <a:off x="1626375" y="6044477"/>
            <a:ext cx="1146468" cy="461665"/>
          </a:xfrm>
          <a:prstGeom prst="rect">
            <a:avLst/>
          </a:prstGeom>
          <a:noFill/>
        </p:spPr>
        <p:txBody>
          <a:bodyPr wrap="none" rtlCol="0">
            <a:spAutoFit/>
          </a:bodyPr>
          <a:lstStyle/>
          <a:p>
            <a:r>
              <a:rPr lang="en-US" sz="2400" dirty="0"/>
              <a:t>Model: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505B66D-F620-5745-8595-10E114E376C9}"/>
                  </a:ext>
                </a:extLst>
              </p:cNvPr>
              <p:cNvSpPr txBox="1"/>
              <p:nvPr/>
            </p:nvSpPr>
            <p:spPr>
              <a:xfrm>
                <a:off x="2838672" y="6098013"/>
                <a:ext cx="340234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𝑛</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𝑛</m:t>
                          </m:r>
                        </m:sup>
                      </m:sSup>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𝑏</m:t>
                      </m:r>
                    </m:oMath>
                  </m:oMathPara>
                </a14:m>
                <a:endParaRPr lang="en-US" sz="2400" dirty="0"/>
              </a:p>
            </p:txBody>
          </p:sp>
        </mc:Choice>
        <mc:Fallback xmlns="">
          <p:sp>
            <p:nvSpPr>
              <p:cNvPr id="2" name="TextBox 1">
                <a:extLst>
                  <a:ext uri="{FF2B5EF4-FFF2-40B4-BE49-F238E27FC236}">
                    <a16:creationId xmlns:a16="http://schemas.microsoft.com/office/drawing/2014/main" id="{F505B66D-F620-5745-8595-10E114E376C9}"/>
                  </a:ext>
                </a:extLst>
              </p:cNvPr>
              <p:cNvSpPr txBox="1">
                <a:spLocks noRot="1" noChangeAspect="1" noMove="1" noResize="1" noEditPoints="1" noAdjustHandles="1" noChangeArrowheads="1" noChangeShapeType="1" noTextEdit="1"/>
              </p:cNvSpPr>
              <p:nvPr/>
            </p:nvSpPr>
            <p:spPr>
              <a:xfrm>
                <a:off x="2838672" y="6098013"/>
                <a:ext cx="3402342" cy="369332"/>
              </a:xfrm>
              <a:prstGeom prst="rect">
                <a:avLst/>
              </a:prstGeom>
              <a:blipFill>
                <a:blip r:embed="rId12"/>
                <a:stretch>
                  <a:fillRect l="-1493" t="-17241" r="-1493" b="-24138"/>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68ED1B69-967B-5A4C-AADC-5F59B846999C}"/>
              </a:ext>
            </a:extLst>
          </p:cNvPr>
          <p:cNvSpPr txBox="1"/>
          <p:nvPr/>
        </p:nvSpPr>
        <p:spPr>
          <a:xfrm>
            <a:off x="7527033" y="6066686"/>
            <a:ext cx="867545" cy="461665"/>
          </a:xfrm>
          <a:prstGeom prst="rect">
            <a:avLst/>
          </a:prstGeom>
          <a:noFill/>
        </p:spPr>
        <p:txBody>
          <a:bodyPr wrap="none" rtlCol="0">
            <a:spAutoFit/>
          </a:bodyPr>
          <a:lstStyle/>
          <a:p>
            <a:r>
              <a:rPr lang="en-US" sz="2400" dirty="0"/>
              <a:t>Loss: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30093B1-E3EB-F543-A621-3D6187F87F9D}"/>
                  </a:ext>
                </a:extLst>
              </p:cNvPr>
              <p:cNvSpPr txBox="1"/>
              <p:nvPr/>
            </p:nvSpPr>
            <p:spPr>
              <a:xfrm>
                <a:off x="8458468" y="5712119"/>
                <a:ext cx="3112839" cy="1051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𝐿</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𝑖</m:t>
                          </m:r>
                          <m:r>
                            <a:rPr lang="en-US" sz="2400" i="1">
                              <a:latin typeface="Cambria Math" panose="02040503050406030204" pitchFamily="18" charset="0"/>
                            </a:rPr>
                            <m:t>=8</m:t>
                          </m:r>
                        </m:sup>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e>
                            <m:sup>
                              <m:r>
                                <a:rPr lang="en-US" sz="2400" i="1">
                                  <a:latin typeface="Cambria Math" panose="02040503050406030204" pitchFamily="18" charset="0"/>
                                </a:rPr>
                                <m:t>2</m:t>
                              </m:r>
                            </m:sup>
                          </m:sSup>
                        </m:e>
                      </m:nary>
                    </m:oMath>
                  </m:oMathPara>
                </a14:m>
                <a:endParaRPr lang="en-US" sz="2400" dirty="0"/>
              </a:p>
            </p:txBody>
          </p:sp>
        </mc:Choice>
        <mc:Fallback xmlns="">
          <p:sp>
            <p:nvSpPr>
              <p:cNvPr id="30" name="TextBox 29">
                <a:extLst>
                  <a:ext uri="{FF2B5EF4-FFF2-40B4-BE49-F238E27FC236}">
                    <a16:creationId xmlns:a16="http://schemas.microsoft.com/office/drawing/2014/main" id="{430093B1-E3EB-F543-A621-3D6187F87F9D}"/>
                  </a:ext>
                </a:extLst>
              </p:cNvPr>
              <p:cNvSpPr txBox="1">
                <a:spLocks noRot="1" noChangeAspect="1" noMove="1" noResize="1" noEditPoints="1" noAdjustHandles="1" noChangeArrowheads="1" noChangeShapeType="1" noTextEdit="1"/>
              </p:cNvSpPr>
              <p:nvPr/>
            </p:nvSpPr>
            <p:spPr>
              <a:xfrm>
                <a:off x="8458468" y="5712119"/>
                <a:ext cx="3112839" cy="1051313"/>
              </a:xfrm>
              <a:prstGeom prst="rect">
                <a:avLst/>
              </a:prstGeom>
              <a:blipFill>
                <a:blip r:embed="rId13"/>
                <a:stretch>
                  <a:fillRect l="-2041" t="-113253" r="-408" b="-175904"/>
                </a:stretch>
              </a:blipFill>
            </p:spPr>
            <p:txBody>
              <a:bodyPr/>
              <a:lstStyle/>
              <a:p>
                <a:r>
                  <a:rPr lang="en-US">
                    <a:noFill/>
                  </a:rPr>
                  <a:t> </a:t>
                </a:r>
              </a:p>
            </p:txBody>
          </p:sp>
        </mc:Fallback>
      </mc:AlternateContent>
    </p:spTree>
    <p:extLst>
      <p:ext uri="{BB962C8B-B14F-4D97-AF65-F5344CB8AC3E}">
        <p14:creationId xmlns:p14="http://schemas.microsoft.com/office/powerpoint/2010/main" val="135576540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A287-048D-3443-A74A-A150740081B3}"/>
              </a:ext>
            </a:extLst>
          </p:cNvPr>
          <p:cNvSpPr>
            <a:spLocks noGrp="1"/>
          </p:cNvSpPr>
          <p:nvPr>
            <p:ph type="title"/>
          </p:nvPr>
        </p:nvSpPr>
        <p:spPr>
          <a:xfrm>
            <a:off x="848532" y="34651"/>
            <a:ext cx="10515600" cy="1325563"/>
          </a:xfrm>
        </p:spPr>
        <p:txBody>
          <a:bodyPr/>
          <a:lstStyle/>
          <a:p>
            <a:r>
              <a:rPr lang="en-US" dirty="0">
                <a:solidFill>
                  <a:schemeClr val="accent1"/>
                </a:solidFill>
              </a:rPr>
              <a:t>Overfitting </a:t>
            </a:r>
          </a:p>
        </p:txBody>
      </p:sp>
      <p:sp>
        <p:nvSpPr>
          <p:cNvPr id="4" name="TextBox 3">
            <a:extLst>
              <a:ext uri="{FF2B5EF4-FFF2-40B4-BE49-F238E27FC236}">
                <a16:creationId xmlns:a16="http://schemas.microsoft.com/office/drawing/2014/main" id="{08143DF0-1634-6348-94F0-77071880617A}"/>
              </a:ext>
            </a:extLst>
          </p:cNvPr>
          <p:cNvSpPr txBox="1"/>
          <p:nvPr/>
        </p:nvSpPr>
        <p:spPr>
          <a:xfrm>
            <a:off x="9550671" y="7745773"/>
            <a:ext cx="5282659" cy="666977"/>
          </a:xfrm>
          <a:prstGeom prst="rect">
            <a:avLst/>
          </a:prstGeom>
          <a:noFill/>
        </p:spPr>
        <p:txBody>
          <a:bodyPr wrap="square" rtlCol="0">
            <a:spAutoFit/>
          </a:bodyPr>
          <a:lstStyle/>
          <a:p>
            <a:r>
              <a:rPr lang="en-US" sz="1867" dirty="0">
                <a:latin typeface="Helvetica Neue Light"/>
                <a:cs typeface="Helvetica Neue Light"/>
              </a:rPr>
              <a:t>Credit: C. Bishop. Pattern Recognition and Mach. Learning.</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193F4CF-1B8A-1549-83F7-717654DCD155}"/>
                  </a:ext>
                </a:extLst>
              </p:cNvPr>
              <p:cNvSpPr/>
              <p:nvPr/>
            </p:nvSpPr>
            <p:spPr>
              <a:xfrm>
                <a:off x="708073" y="4575426"/>
                <a:ext cx="2625063" cy="502766"/>
              </a:xfrm>
              <a:prstGeom prst="rect">
                <a:avLst/>
              </a:prstGeom>
            </p:spPr>
            <p:txBody>
              <a:bodyPr wrap="square">
                <a:spAutoFit/>
              </a:bodyPr>
              <a:lstStyle/>
              <a:p>
                <a14:m>
                  <m:oMath xmlns:m="http://schemas.openxmlformats.org/officeDocument/2006/math">
                    <m:r>
                      <a:rPr lang="en-US" sz="2667" i="1">
                        <a:latin typeface="Cambria Math" charset="0"/>
                        <a:cs typeface="Helvetica Neue Light"/>
                      </a:rPr>
                      <m:t>𝐿𝑜𝑠𝑠</m:t>
                    </m:r>
                    <m:d>
                      <m:dPr>
                        <m:ctrlPr>
                          <a:rPr lang="en-US" sz="2667" i="1">
                            <a:latin typeface="Cambria Math" panose="02040503050406030204" pitchFamily="18" charset="0"/>
                            <a:cs typeface="Helvetica Neue Light"/>
                          </a:rPr>
                        </m:ctrlPr>
                      </m:dPr>
                      <m:e>
                        <m:r>
                          <a:rPr lang="en-US" sz="2667" i="1">
                            <a:latin typeface="Cambria Math" panose="02040503050406030204" pitchFamily="18" charset="0"/>
                            <a:cs typeface="Helvetica Neue Light"/>
                          </a:rPr>
                          <m:t>𝑤</m:t>
                        </m:r>
                      </m:e>
                    </m:d>
                  </m:oMath>
                </a14:m>
                <a:r>
                  <a:rPr lang="en-US" sz="2667" dirty="0"/>
                  <a:t> is high</a:t>
                </a:r>
              </a:p>
            </p:txBody>
          </p:sp>
        </mc:Choice>
        <mc:Fallback xmlns="">
          <p:sp>
            <p:nvSpPr>
              <p:cNvPr id="5" name="Rectangle 4">
                <a:extLst>
                  <a:ext uri="{FF2B5EF4-FFF2-40B4-BE49-F238E27FC236}">
                    <a16:creationId xmlns:a16="http://schemas.microsoft.com/office/drawing/2014/main" id="{7193F4CF-1B8A-1549-83F7-717654DCD155}"/>
                  </a:ext>
                </a:extLst>
              </p:cNvPr>
              <p:cNvSpPr>
                <a:spLocks noRot="1" noChangeAspect="1" noMove="1" noResize="1" noEditPoints="1" noAdjustHandles="1" noChangeArrowheads="1" noChangeShapeType="1" noTextEdit="1"/>
              </p:cNvSpPr>
              <p:nvPr/>
            </p:nvSpPr>
            <p:spPr>
              <a:xfrm>
                <a:off x="708073" y="4575426"/>
                <a:ext cx="2625063" cy="502766"/>
              </a:xfrm>
              <a:prstGeom prst="rect">
                <a:avLst/>
              </a:prstGeom>
              <a:blipFill>
                <a:blip r:embed="rId2"/>
                <a:stretch>
                  <a:fillRect l="-966" t="-12821"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E4618ED-96A6-FD46-9FF7-15FF496DF127}"/>
                  </a:ext>
                </a:extLst>
              </p:cNvPr>
              <p:cNvSpPr/>
              <p:nvPr/>
            </p:nvSpPr>
            <p:spPr>
              <a:xfrm>
                <a:off x="5090246" y="4575426"/>
                <a:ext cx="2873884" cy="502766"/>
              </a:xfrm>
              <a:prstGeom prst="rect">
                <a:avLst/>
              </a:prstGeom>
            </p:spPr>
            <p:txBody>
              <a:bodyPr wrap="square">
                <a:spAutoFit/>
              </a:bodyPr>
              <a:lstStyle/>
              <a:p>
                <a14:m>
                  <m:oMath xmlns:m="http://schemas.openxmlformats.org/officeDocument/2006/math">
                    <m:r>
                      <a:rPr lang="en-US" sz="2667" i="1">
                        <a:latin typeface="Cambria Math" charset="0"/>
                        <a:cs typeface="Helvetica Neue Light"/>
                      </a:rPr>
                      <m:t>𝐿𝑜𝑠𝑠</m:t>
                    </m:r>
                    <m:d>
                      <m:dPr>
                        <m:ctrlPr>
                          <a:rPr lang="en-US" sz="2667" i="1">
                            <a:latin typeface="Cambria Math" panose="02040503050406030204" pitchFamily="18" charset="0"/>
                            <a:cs typeface="Helvetica Neue Light"/>
                          </a:rPr>
                        </m:ctrlPr>
                      </m:dPr>
                      <m:e>
                        <m:r>
                          <a:rPr lang="en-US" sz="2667" i="1">
                            <a:latin typeface="Cambria Math" panose="02040503050406030204" pitchFamily="18" charset="0"/>
                            <a:cs typeface="Helvetica Neue Light"/>
                          </a:rPr>
                          <m:t>𝑤</m:t>
                        </m:r>
                      </m:e>
                    </m:d>
                  </m:oMath>
                </a14:m>
                <a:r>
                  <a:rPr lang="en-US" sz="2667" dirty="0"/>
                  <a:t> is low</a:t>
                </a:r>
              </a:p>
            </p:txBody>
          </p:sp>
        </mc:Choice>
        <mc:Fallback xmlns="">
          <p:sp>
            <p:nvSpPr>
              <p:cNvPr id="6" name="Rectangle 5">
                <a:extLst>
                  <a:ext uri="{FF2B5EF4-FFF2-40B4-BE49-F238E27FC236}">
                    <a16:creationId xmlns:a16="http://schemas.microsoft.com/office/drawing/2014/main" id="{1E4618ED-96A6-FD46-9FF7-15FF496DF127}"/>
                  </a:ext>
                </a:extLst>
              </p:cNvPr>
              <p:cNvSpPr>
                <a:spLocks noRot="1" noChangeAspect="1" noMove="1" noResize="1" noEditPoints="1" noAdjustHandles="1" noChangeArrowheads="1" noChangeShapeType="1" noTextEdit="1"/>
              </p:cNvSpPr>
              <p:nvPr/>
            </p:nvSpPr>
            <p:spPr>
              <a:xfrm>
                <a:off x="5090246" y="4575426"/>
                <a:ext cx="2873884" cy="502766"/>
              </a:xfrm>
              <a:prstGeom prst="rect">
                <a:avLst/>
              </a:prstGeom>
              <a:blipFill>
                <a:blip r:embed="rId3"/>
                <a:stretch>
                  <a:fillRect l="-885" t="-12821"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6A3865D-E654-F34B-8F03-4308DDBD1539}"/>
                  </a:ext>
                </a:extLst>
              </p:cNvPr>
              <p:cNvSpPr/>
              <p:nvPr/>
            </p:nvSpPr>
            <p:spPr>
              <a:xfrm>
                <a:off x="8813395" y="4575426"/>
                <a:ext cx="2640517" cy="502766"/>
              </a:xfrm>
              <a:prstGeom prst="rect">
                <a:avLst/>
              </a:prstGeom>
            </p:spPr>
            <p:txBody>
              <a:bodyPr wrap="square">
                <a:spAutoFit/>
              </a:bodyPr>
              <a:lstStyle/>
              <a:p>
                <a14:m>
                  <m:oMath xmlns:m="http://schemas.openxmlformats.org/officeDocument/2006/math">
                    <m:r>
                      <a:rPr lang="en-US" sz="2667" i="1">
                        <a:latin typeface="Cambria Math" charset="0"/>
                        <a:cs typeface="Helvetica Neue Light"/>
                      </a:rPr>
                      <m:t>𝐿𝑜𝑠𝑠</m:t>
                    </m:r>
                    <m:d>
                      <m:dPr>
                        <m:ctrlPr>
                          <a:rPr lang="en-US" sz="2667" i="1">
                            <a:latin typeface="Cambria Math" panose="02040503050406030204" pitchFamily="18" charset="0"/>
                            <a:cs typeface="Helvetica Neue Light"/>
                          </a:rPr>
                        </m:ctrlPr>
                      </m:dPr>
                      <m:e>
                        <m:r>
                          <a:rPr lang="en-US" sz="2667" i="1">
                            <a:latin typeface="Cambria Math" panose="02040503050406030204" pitchFamily="18" charset="0"/>
                            <a:cs typeface="Helvetica Neue Light"/>
                          </a:rPr>
                          <m:t>𝑤</m:t>
                        </m:r>
                      </m:e>
                    </m:d>
                  </m:oMath>
                </a14:m>
                <a:r>
                  <a:rPr lang="en-US" sz="2667" dirty="0"/>
                  <a:t> is zero!</a:t>
                </a:r>
              </a:p>
            </p:txBody>
          </p:sp>
        </mc:Choice>
        <mc:Fallback xmlns="">
          <p:sp>
            <p:nvSpPr>
              <p:cNvPr id="7" name="Rectangle 6">
                <a:extLst>
                  <a:ext uri="{FF2B5EF4-FFF2-40B4-BE49-F238E27FC236}">
                    <a16:creationId xmlns:a16="http://schemas.microsoft.com/office/drawing/2014/main" id="{B6A3865D-E654-F34B-8F03-4308DDBD1539}"/>
                  </a:ext>
                </a:extLst>
              </p:cNvPr>
              <p:cNvSpPr>
                <a:spLocks noRot="1" noChangeAspect="1" noMove="1" noResize="1" noEditPoints="1" noAdjustHandles="1" noChangeArrowheads="1" noChangeShapeType="1" noTextEdit="1"/>
              </p:cNvSpPr>
              <p:nvPr/>
            </p:nvSpPr>
            <p:spPr>
              <a:xfrm>
                <a:off x="8813395" y="4575426"/>
                <a:ext cx="2640517" cy="502766"/>
              </a:xfrm>
              <a:prstGeom prst="rect">
                <a:avLst/>
              </a:prstGeom>
              <a:blipFill>
                <a:blip r:embed="rId4"/>
                <a:stretch>
                  <a:fillRect l="-966" t="-12821" b="-33333"/>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310D4D77-001B-5046-B86F-92A42D7755B0}"/>
              </a:ext>
            </a:extLst>
          </p:cNvPr>
          <p:cNvGrpSpPr/>
          <p:nvPr/>
        </p:nvGrpSpPr>
        <p:grpSpPr>
          <a:xfrm>
            <a:off x="961428" y="5244048"/>
            <a:ext cx="9749107" cy="527182"/>
            <a:chOff x="-200889" y="4410674"/>
            <a:chExt cx="8810497" cy="476425"/>
          </a:xfrm>
        </p:grpSpPr>
        <p:sp>
          <p:nvSpPr>
            <p:cNvPr id="9" name="TextBox 8">
              <a:extLst>
                <a:ext uri="{FF2B5EF4-FFF2-40B4-BE49-F238E27FC236}">
                  <a16:creationId xmlns:a16="http://schemas.microsoft.com/office/drawing/2014/main" id="{862A0954-1237-3343-92F9-65A6E2AA4336}"/>
                </a:ext>
              </a:extLst>
            </p:cNvPr>
            <p:cNvSpPr txBox="1"/>
            <p:nvPr/>
          </p:nvSpPr>
          <p:spPr>
            <a:xfrm>
              <a:off x="7098354" y="4410674"/>
              <a:ext cx="1511254" cy="454360"/>
            </a:xfrm>
            <a:prstGeom prst="rect">
              <a:avLst/>
            </a:prstGeom>
            <a:noFill/>
          </p:spPr>
          <p:txBody>
            <a:bodyPr wrap="none" rtlCol="0">
              <a:spAutoFit/>
            </a:bodyPr>
            <a:lstStyle/>
            <a:p>
              <a:r>
                <a:rPr lang="en-US" sz="2667" dirty="0">
                  <a:latin typeface="Helvetica Neue Light"/>
                  <a:cs typeface="Helvetica Neue Light"/>
                </a:rPr>
                <a:t>Overfitting</a:t>
              </a:r>
              <a:endParaRPr lang="en-US" sz="3733" dirty="0">
                <a:latin typeface="Helvetica Neue Light"/>
                <a:cs typeface="Helvetica Neue Light"/>
              </a:endParaRPr>
            </a:p>
          </p:txBody>
        </p:sp>
        <p:sp>
          <p:nvSpPr>
            <p:cNvPr id="10" name="TextBox 9">
              <a:extLst>
                <a:ext uri="{FF2B5EF4-FFF2-40B4-BE49-F238E27FC236}">
                  <a16:creationId xmlns:a16="http://schemas.microsoft.com/office/drawing/2014/main" id="{3A75CFCA-64F8-3549-8A91-2196833631D0}"/>
                </a:ext>
              </a:extLst>
            </p:cNvPr>
            <p:cNvSpPr txBox="1"/>
            <p:nvPr/>
          </p:nvSpPr>
          <p:spPr>
            <a:xfrm>
              <a:off x="-200889" y="4432739"/>
              <a:ext cx="1693787" cy="454360"/>
            </a:xfrm>
            <a:prstGeom prst="rect">
              <a:avLst/>
            </a:prstGeom>
            <a:noFill/>
          </p:spPr>
          <p:txBody>
            <a:bodyPr wrap="none" rtlCol="0">
              <a:spAutoFit/>
            </a:bodyPr>
            <a:lstStyle/>
            <a:p>
              <a:r>
                <a:rPr lang="en-US" sz="2667" dirty="0" err="1">
                  <a:latin typeface="Helvetica Neue Light"/>
                  <a:cs typeface="Helvetica Neue Light"/>
                </a:rPr>
                <a:t>Underfitting</a:t>
              </a:r>
              <a:endParaRPr lang="en-US" sz="2667" dirty="0">
                <a:latin typeface="Helvetica Neue Light"/>
                <a:cs typeface="Helvetica Neue Light"/>
              </a:endParaRPr>
            </a:p>
          </p:txBody>
        </p:sp>
      </p:grpSp>
      <p:grpSp>
        <p:nvGrpSpPr>
          <p:cNvPr id="11" name="Group 10">
            <a:extLst>
              <a:ext uri="{FF2B5EF4-FFF2-40B4-BE49-F238E27FC236}">
                <a16:creationId xmlns:a16="http://schemas.microsoft.com/office/drawing/2014/main" id="{AC89054B-4C77-9148-81C9-6805B8B66D62}"/>
              </a:ext>
            </a:extLst>
          </p:cNvPr>
          <p:cNvGrpSpPr/>
          <p:nvPr/>
        </p:nvGrpSpPr>
        <p:grpSpPr>
          <a:xfrm>
            <a:off x="1102494" y="5773282"/>
            <a:ext cx="9834654" cy="502768"/>
            <a:chOff x="-166278" y="4900782"/>
            <a:chExt cx="8887803" cy="454361"/>
          </a:xfrm>
        </p:grpSpPr>
        <p:sp>
          <p:nvSpPr>
            <p:cNvPr id="12" name="TextBox 11">
              <a:extLst>
                <a:ext uri="{FF2B5EF4-FFF2-40B4-BE49-F238E27FC236}">
                  <a16:creationId xmlns:a16="http://schemas.microsoft.com/office/drawing/2014/main" id="{F8A58A7F-B1B7-D744-9295-32C7D744091A}"/>
                </a:ext>
              </a:extLst>
            </p:cNvPr>
            <p:cNvSpPr txBox="1"/>
            <p:nvPr/>
          </p:nvSpPr>
          <p:spPr>
            <a:xfrm>
              <a:off x="-166278" y="4900782"/>
              <a:ext cx="1437371" cy="454360"/>
            </a:xfrm>
            <a:prstGeom prst="rect">
              <a:avLst/>
            </a:prstGeom>
            <a:noFill/>
          </p:spPr>
          <p:txBody>
            <a:bodyPr wrap="none" rtlCol="0">
              <a:spAutoFit/>
            </a:bodyPr>
            <a:lstStyle/>
            <a:p>
              <a:r>
                <a:rPr lang="en-US" sz="2667" dirty="0">
                  <a:latin typeface="Helvetica Neue Light"/>
                  <a:cs typeface="Helvetica Neue Light"/>
                </a:rPr>
                <a:t>High Bias</a:t>
              </a:r>
            </a:p>
          </p:txBody>
        </p:sp>
        <p:sp>
          <p:nvSpPr>
            <p:cNvPr id="13" name="TextBox 12">
              <a:extLst>
                <a:ext uri="{FF2B5EF4-FFF2-40B4-BE49-F238E27FC236}">
                  <a16:creationId xmlns:a16="http://schemas.microsoft.com/office/drawing/2014/main" id="{D27DB0BB-1007-794F-BA45-2B628D1D0E31}"/>
                </a:ext>
              </a:extLst>
            </p:cNvPr>
            <p:cNvSpPr txBox="1"/>
            <p:nvPr/>
          </p:nvSpPr>
          <p:spPr>
            <a:xfrm>
              <a:off x="6726010" y="4900783"/>
              <a:ext cx="1995515" cy="454360"/>
            </a:xfrm>
            <a:prstGeom prst="rect">
              <a:avLst/>
            </a:prstGeom>
            <a:noFill/>
          </p:spPr>
          <p:txBody>
            <a:bodyPr wrap="none" rtlCol="0">
              <a:spAutoFit/>
            </a:bodyPr>
            <a:lstStyle/>
            <a:p>
              <a:r>
                <a:rPr lang="en-US" sz="2667" dirty="0">
                  <a:latin typeface="Helvetica Neue Light"/>
                  <a:cs typeface="Helvetica Neue Light"/>
                </a:rPr>
                <a:t>High Variance</a:t>
              </a:r>
            </a:p>
          </p:txBody>
        </p:sp>
      </p:grpSp>
      <p:grpSp>
        <p:nvGrpSpPr>
          <p:cNvPr id="14" name="Group 13">
            <a:extLst>
              <a:ext uri="{FF2B5EF4-FFF2-40B4-BE49-F238E27FC236}">
                <a16:creationId xmlns:a16="http://schemas.microsoft.com/office/drawing/2014/main" id="{C026F0AD-A9FA-5846-A2D8-781C092AB63F}"/>
              </a:ext>
            </a:extLst>
          </p:cNvPr>
          <p:cNvGrpSpPr/>
          <p:nvPr/>
        </p:nvGrpSpPr>
        <p:grpSpPr>
          <a:xfrm>
            <a:off x="256465" y="1171339"/>
            <a:ext cx="3924137" cy="3372464"/>
            <a:chOff x="304800" y="1182265"/>
            <a:chExt cx="3766903" cy="3237335"/>
          </a:xfrm>
        </p:grpSpPr>
        <p:pic>
          <p:nvPicPr>
            <p:cNvPr id="15" name="Picture 14">
              <a:extLst>
                <a:ext uri="{FF2B5EF4-FFF2-40B4-BE49-F238E27FC236}">
                  <a16:creationId xmlns:a16="http://schemas.microsoft.com/office/drawing/2014/main" id="{F0413EAD-C035-D441-96F4-F907DCC55EFB}"/>
                </a:ext>
              </a:extLst>
            </p:cNvPr>
            <p:cNvPicPr>
              <a:picLocks noChangeAspect="1"/>
            </p:cNvPicPr>
            <p:nvPr/>
          </p:nvPicPr>
          <p:blipFill>
            <a:blip r:embed="rId5"/>
            <a:stretch>
              <a:fillRect/>
            </a:stretch>
          </p:blipFill>
          <p:spPr>
            <a:xfrm>
              <a:off x="304800" y="1600200"/>
              <a:ext cx="3766903" cy="2819400"/>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0202D97-F039-DF49-ACD5-4C60804F24C5}"/>
                    </a:ext>
                  </a:extLst>
                </p:cNvPr>
                <p:cNvSpPr txBox="1"/>
                <p:nvPr/>
              </p:nvSpPr>
              <p:spPr>
                <a:xfrm>
                  <a:off x="1527888" y="1182265"/>
                  <a:ext cx="1378494" cy="443167"/>
                </a:xfrm>
                <a:prstGeom prst="rect">
                  <a:avLst/>
                </a:prstGeom>
                <a:noFill/>
              </p:spPr>
              <p:txBody>
                <a:bodyPr wrap="none" rtlCol="0">
                  <a:spAutoFit/>
                </a:bodyPr>
                <a:lstStyle/>
                <a:p>
                  <a14:m>
                    <m:oMath xmlns:m="http://schemas.openxmlformats.org/officeDocument/2006/math">
                      <m:r>
                        <a:rPr lang="en-US" sz="2400" i="1">
                          <a:solidFill>
                            <a:srgbClr val="FF0000"/>
                          </a:solidFill>
                          <a:latin typeface="Cambria Math" charset="0"/>
                          <a:cs typeface="Helvetica Neue Light"/>
                        </a:rPr>
                        <m:t>𝑓</m:t>
                      </m:r>
                    </m:oMath>
                  </a14:m>
                  <a:r>
                    <a:rPr lang="en-US" sz="2400" dirty="0">
                      <a:solidFill>
                        <a:srgbClr val="FF0000"/>
                      </a:solidFill>
                      <a:latin typeface="Helvetica Neue Light"/>
                      <a:cs typeface="Helvetica Neue Light"/>
                    </a:rPr>
                    <a:t> is linear</a:t>
                  </a:r>
                </a:p>
              </p:txBody>
            </p:sp>
          </mc:Choice>
          <mc:Fallback xmlns="">
            <p:sp>
              <p:nvSpPr>
                <p:cNvPr id="16" name="TextBox 15">
                  <a:extLst>
                    <a:ext uri="{FF2B5EF4-FFF2-40B4-BE49-F238E27FC236}">
                      <a16:creationId xmlns:a16="http://schemas.microsoft.com/office/drawing/2014/main" id="{90202D97-F039-DF49-ACD5-4C60804F24C5}"/>
                    </a:ext>
                  </a:extLst>
                </p:cNvPr>
                <p:cNvSpPr txBox="1">
                  <a:spLocks noRot="1" noChangeAspect="1" noMove="1" noResize="1" noEditPoints="1" noAdjustHandles="1" noChangeArrowheads="1" noChangeShapeType="1" noTextEdit="1"/>
                </p:cNvSpPr>
                <p:nvPr/>
              </p:nvSpPr>
              <p:spPr>
                <a:xfrm>
                  <a:off x="1527888" y="1182265"/>
                  <a:ext cx="1378494" cy="443167"/>
                </a:xfrm>
                <a:prstGeom prst="rect">
                  <a:avLst/>
                </a:prstGeom>
                <a:blipFill>
                  <a:blip r:embed="rId6"/>
                  <a:stretch>
                    <a:fillRect l="-3540" t="-13889" r="-6195" b="-27778"/>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C4E535F9-EC82-624A-9EBB-6E34C42CA513}"/>
              </a:ext>
            </a:extLst>
          </p:cNvPr>
          <p:cNvGrpSpPr/>
          <p:nvPr/>
        </p:nvGrpSpPr>
        <p:grpSpPr>
          <a:xfrm>
            <a:off x="4402518" y="1171339"/>
            <a:ext cx="3783527" cy="3248016"/>
            <a:chOff x="4253142" y="1202204"/>
            <a:chExt cx="3747858" cy="3217396"/>
          </a:xfrm>
        </p:grpSpPr>
        <p:pic>
          <p:nvPicPr>
            <p:cNvPr id="18" name="Picture 17">
              <a:extLst>
                <a:ext uri="{FF2B5EF4-FFF2-40B4-BE49-F238E27FC236}">
                  <a16:creationId xmlns:a16="http://schemas.microsoft.com/office/drawing/2014/main" id="{7B34A471-CC5A-A54C-84C1-92C538022332}"/>
                </a:ext>
              </a:extLst>
            </p:cNvPr>
            <p:cNvPicPr>
              <a:picLocks noChangeAspect="1"/>
            </p:cNvPicPr>
            <p:nvPr/>
          </p:nvPicPr>
          <p:blipFill>
            <a:blip r:embed="rId7"/>
            <a:stretch>
              <a:fillRect/>
            </a:stretch>
          </p:blipFill>
          <p:spPr>
            <a:xfrm>
              <a:off x="4253142" y="1705902"/>
              <a:ext cx="3747858" cy="271369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B8A0413-8308-C54E-8539-2EFAC12DCF0C}"/>
                    </a:ext>
                  </a:extLst>
                </p:cNvPr>
                <p:cNvSpPr txBox="1"/>
                <p:nvPr/>
              </p:nvSpPr>
              <p:spPr>
                <a:xfrm>
                  <a:off x="5565700" y="1202204"/>
                  <a:ext cx="1444726" cy="457313"/>
                </a:xfrm>
                <a:prstGeom prst="rect">
                  <a:avLst/>
                </a:prstGeom>
                <a:noFill/>
              </p:spPr>
              <p:txBody>
                <a:bodyPr wrap="none" rtlCol="0">
                  <a:spAutoFit/>
                </a:bodyPr>
                <a:lstStyle/>
                <a:p>
                  <a14:m>
                    <m:oMath xmlns:m="http://schemas.openxmlformats.org/officeDocument/2006/math">
                      <m:r>
                        <a:rPr lang="en-US" sz="2400" i="1">
                          <a:solidFill>
                            <a:srgbClr val="FF0000"/>
                          </a:solidFill>
                          <a:latin typeface="Cambria Math" charset="0"/>
                          <a:cs typeface="Helvetica Neue Light"/>
                        </a:rPr>
                        <m:t>𝑓</m:t>
                      </m:r>
                    </m:oMath>
                  </a14:m>
                  <a:r>
                    <a:rPr lang="en-US" sz="2400" dirty="0">
                      <a:solidFill>
                        <a:srgbClr val="FF0000"/>
                      </a:solidFill>
                      <a:latin typeface="Helvetica Neue Light"/>
                      <a:cs typeface="Helvetica Neue Light"/>
                    </a:rPr>
                    <a:t> is cubic</a:t>
                  </a:r>
                </a:p>
              </p:txBody>
            </p:sp>
          </mc:Choice>
          <mc:Fallback xmlns="">
            <p:sp>
              <p:nvSpPr>
                <p:cNvPr id="19" name="TextBox 18">
                  <a:extLst>
                    <a:ext uri="{FF2B5EF4-FFF2-40B4-BE49-F238E27FC236}">
                      <a16:creationId xmlns:a16="http://schemas.microsoft.com/office/drawing/2014/main" id="{7B8A0413-8308-C54E-8539-2EFAC12DCF0C}"/>
                    </a:ext>
                  </a:extLst>
                </p:cNvPr>
                <p:cNvSpPr txBox="1">
                  <a:spLocks noRot="1" noChangeAspect="1" noMove="1" noResize="1" noEditPoints="1" noAdjustHandles="1" noChangeArrowheads="1" noChangeShapeType="1" noTextEdit="1"/>
                </p:cNvSpPr>
                <p:nvPr/>
              </p:nvSpPr>
              <p:spPr>
                <a:xfrm>
                  <a:off x="5565700" y="1202204"/>
                  <a:ext cx="1444726" cy="457313"/>
                </a:xfrm>
                <a:prstGeom prst="rect">
                  <a:avLst/>
                </a:prstGeom>
                <a:blipFill>
                  <a:blip r:embed="rId8"/>
                  <a:stretch>
                    <a:fillRect l="-4386" t="-13889" r="-6140" b="-27778"/>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CA7F8BB7-E0C4-C94A-A994-32A53C5BE24F}"/>
              </a:ext>
            </a:extLst>
          </p:cNvPr>
          <p:cNvGrpSpPr/>
          <p:nvPr/>
        </p:nvGrpSpPr>
        <p:grpSpPr>
          <a:xfrm>
            <a:off x="8308257" y="949840"/>
            <a:ext cx="3607125" cy="3449099"/>
            <a:chOff x="8278294" y="901269"/>
            <a:chExt cx="3685106" cy="3523663"/>
          </a:xfrm>
        </p:grpSpPr>
        <p:pic>
          <p:nvPicPr>
            <p:cNvPr id="21" name="Picture 20">
              <a:extLst>
                <a:ext uri="{FF2B5EF4-FFF2-40B4-BE49-F238E27FC236}">
                  <a16:creationId xmlns:a16="http://schemas.microsoft.com/office/drawing/2014/main" id="{E678A798-4FE8-CB47-B338-9DFAC60BC691}"/>
                </a:ext>
              </a:extLst>
            </p:cNvPr>
            <p:cNvPicPr>
              <a:picLocks noChangeAspect="1"/>
            </p:cNvPicPr>
            <p:nvPr/>
          </p:nvPicPr>
          <p:blipFill>
            <a:blip r:embed="rId9"/>
            <a:stretch>
              <a:fillRect/>
            </a:stretch>
          </p:blipFill>
          <p:spPr>
            <a:xfrm>
              <a:off x="8278294" y="1705901"/>
              <a:ext cx="3685106" cy="2719031"/>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994E762-F145-FD4D-BBF2-469D73FEAF3C}"/>
                    </a:ext>
                  </a:extLst>
                </p:cNvPr>
                <p:cNvSpPr txBox="1"/>
                <p:nvPr/>
              </p:nvSpPr>
              <p:spPr>
                <a:xfrm>
                  <a:off x="8701327" y="901269"/>
                  <a:ext cx="2883652" cy="848962"/>
                </a:xfrm>
                <a:prstGeom prst="rect">
                  <a:avLst/>
                </a:prstGeom>
                <a:noFill/>
              </p:spPr>
              <p:txBody>
                <a:bodyPr wrap="none" rtlCol="0">
                  <a:spAutoFit/>
                </a:bodyPr>
                <a:lstStyle/>
                <a:p>
                  <a:pPr algn="ctr"/>
                  <a14:m>
                    <m:oMath xmlns:m="http://schemas.openxmlformats.org/officeDocument/2006/math">
                      <m:r>
                        <a:rPr lang="en-US" sz="2400" i="1">
                          <a:solidFill>
                            <a:srgbClr val="FF0000"/>
                          </a:solidFill>
                          <a:latin typeface="Cambria Math" charset="0"/>
                          <a:cs typeface="Helvetica Neue Light"/>
                        </a:rPr>
                        <m:t>𝑓</m:t>
                      </m:r>
                    </m:oMath>
                  </a14:m>
                  <a:r>
                    <a:rPr lang="en-US" sz="2400" dirty="0">
                      <a:solidFill>
                        <a:srgbClr val="FF0000"/>
                      </a:solidFill>
                      <a:latin typeface="Helvetica Neue Light"/>
                      <a:cs typeface="Helvetica Neue Light"/>
                    </a:rPr>
                    <a:t> is a polynomial of </a:t>
                  </a:r>
                  <a:br>
                    <a:rPr lang="en-US" sz="2400" dirty="0">
                      <a:solidFill>
                        <a:srgbClr val="FF0000"/>
                      </a:solidFill>
                      <a:latin typeface="Helvetica Neue Light"/>
                      <a:cs typeface="Helvetica Neue Light"/>
                    </a:rPr>
                  </a:br>
                  <a:r>
                    <a:rPr lang="en-US" sz="2400" dirty="0">
                      <a:solidFill>
                        <a:srgbClr val="FF0000"/>
                      </a:solidFill>
                      <a:latin typeface="Helvetica Neue Light"/>
                      <a:cs typeface="Helvetica Neue Light"/>
                    </a:rPr>
                    <a:t>degree 9</a:t>
                  </a:r>
                </a:p>
              </p:txBody>
            </p:sp>
          </mc:Choice>
          <mc:Fallback xmlns="">
            <p:sp>
              <p:nvSpPr>
                <p:cNvPr id="22" name="TextBox 21">
                  <a:extLst>
                    <a:ext uri="{FF2B5EF4-FFF2-40B4-BE49-F238E27FC236}">
                      <a16:creationId xmlns:a16="http://schemas.microsoft.com/office/drawing/2014/main" id="{7994E762-F145-FD4D-BBF2-469D73FEAF3C}"/>
                    </a:ext>
                  </a:extLst>
                </p:cNvPr>
                <p:cNvSpPr txBox="1">
                  <a:spLocks noRot="1" noChangeAspect="1" noMove="1" noResize="1" noEditPoints="1" noAdjustHandles="1" noChangeArrowheads="1" noChangeShapeType="1" noTextEdit="1"/>
                </p:cNvSpPr>
                <p:nvPr/>
              </p:nvSpPr>
              <p:spPr>
                <a:xfrm>
                  <a:off x="8701327" y="901269"/>
                  <a:ext cx="2883652" cy="848962"/>
                </a:xfrm>
                <a:prstGeom prst="rect">
                  <a:avLst/>
                </a:prstGeom>
                <a:blipFill>
                  <a:blip r:embed="rId10"/>
                  <a:stretch>
                    <a:fillRect l="-897" t="-6061" r="-2691" b="-15152"/>
                  </a:stretch>
                </a:blipFill>
              </p:spPr>
              <p:txBody>
                <a:bodyPr/>
                <a:lstStyle/>
                <a:p>
                  <a:r>
                    <a:rPr lang="en-US">
                      <a:noFill/>
                    </a:rPr>
                    <a:t> </a:t>
                  </a:r>
                </a:p>
              </p:txBody>
            </p:sp>
          </mc:Fallback>
        </mc:AlternateContent>
      </p:grpSp>
      <p:sp>
        <p:nvSpPr>
          <p:cNvPr id="3" name="TextBox 2">
            <a:extLst>
              <a:ext uri="{FF2B5EF4-FFF2-40B4-BE49-F238E27FC236}">
                <a16:creationId xmlns:a16="http://schemas.microsoft.com/office/drawing/2014/main" id="{1AE5E9C2-A527-834B-A24A-F00D1CC6ABF4}"/>
              </a:ext>
            </a:extLst>
          </p:cNvPr>
          <p:cNvSpPr txBox="1"/>
          <p:nvPr/>
        </p:nvSpPr>
        <p:spPr>
          <a:xfrm>
            <a:off x="6371743" y="6510282"/>
            <a:ext cx="5777351" cy="338554"/>
          </a:xfrm>
          <a:prstGeom prst="rect">
            <a:avLst/>
          </a:prstGeom>
          <a:noFill/>
        </p:spPr>
        <p:txBody>
          <a:bodyPr wrap="none" rtlCol="0">
            <a:spAutoFit/>
          </a:bodyPr>
          <a:lstStyle/>
          <a:p>
            <a:r>
              <a:rPr lang="en-US" sz="1600" dirty="0"/>
              <a:t>Christopher M. Bishop – Pattern Recognition and Machine Learning</a:t>
            </a:r>
          </a:p>
        </p:txBody>
      </p:sp>
    </p:spTree>
    <p:extLst>
      <p:ext uri="{BB962C8B-B14F-4D97-AF65-F5344CB8AC3E}">
        <p14:creationId xmlns:p14="http://schemas.microsoft.com/office/powerpoint/2010/main" val="57200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17</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Classification</a:t>
            </a:r>
            <a:endParaRPr sz="4267" kern="0" dirty="0">
              <a:solidFill>
                <a:schemeClr val="accent1"/>
              </a:solidFill>
              <a:latin typeface="Calibri" panose="020F0502020204030204"/>
            </a:endParaRPr>
          </a:p>
        </p:txBody>
      </p:sp>
      <p:pic>
        <p:nvPicPr>
          <p:cNvPr id="6" name="Picture 5"/>
          <p:cNvPicPr>
            <a:picLocks noChangeAspect="1"/>
          </p:cNvPicPr>
          <p:nvPr/>
        </p:nvPicPr>
        <p:blipFill rotWithShape="1">
          <a:blip r:embed="rId2"/>
          <a:srcRect r="67363" b="48929"/>
          <a:stretch/>
        </p:blipFill>
        <p:spPr>
          <a:xfrm>
            <a:off x="1738191" y="1723198"/>
            <a:ext cx="575727" cy="616087"/>
          </a:xfrm>
          <a:prstGeom prst="rect">
            <a:avLst/>
          </a:prstGeom>
        </p:spPr>
      </p:pic>
      <p:pic>
        <p:nvPicPr>
          <p:cNvPr id="7" name="Picture 6"/>
          <p:cNvPicPr>
            <a:picLocks noChangeAspect="1"/>
          </p:cNvPicPr>
          <p:nvPr/>
        </p:nvPicPr>
        <p:blipFill rotWithShape="1">
          <a:blip r:embed="rId2"/>
          <a:srcRect l="33154" t="1561" r="34073" b="50515"/>
          <a:stretch/>
        </p:blipFill>
        <p:spPr>
          <a:xfrm>
            <a:off x="1761133" y="2975963"/>
            <a:ext cx="548819" cy="548819"/>
          </a:xfrm>
          <a:prstGeom prst="rect">
            <a:avLst/>
          </a:prstGeom>
        </p:spPr>
      </p:pic>
      <p:cxnSp>
        <p:nvCxnSpPr>
          <p:cNvPr id="4" name="Straight Connector 3"/>
          <p:cNvCxnSpPr/>
          <p:nvPr/>
        </p:nvCxnSpPr>
        <p:spPr>
          <a:xfrm>
            <a:off x="5978357" y="1412599"/>
            <a:ext cx="0" cy="4298391"/>
          </a:xfrm>
          <a:prstGeom prst="line">
            <a:avLst/>
          </a:prstGeom>
          <a:noFill/>
          <a:ln w="25400" cap="flat">
            <a:solidFill>
              <a:srgbClr val="40404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9" name="Picture 8"/>
          <p:cNvPicPr>
            <a:picLocks noChangeAspect="1"/>
          </p:cNvPicPr>
          <p:nvPr/>
        </p:nvPicPr>
        <p:blipFill rotWithShape="1">
          <a:blip r:embed="rId3"/>
          <a:srcRect t="49474" r="81353"/>
          <a:stretch/>
        </p:blipFill>
        <p:spPr>
          <a:xfrm>
            <a:off x="1760005" y="2392539"/>
            <a:ext cx="520076" cy="572488"/>
          </a:xfrm>
          <a:prstGeom prst="rect">
            <a:avLst/>
          </a:prstGeom>
        </p:spPr>
      </p:pic>
      <p:pic>
        <p:nvPicPr>
          <p:cNvPr id="16" name="Picture 15"/>
          <p:cNvPicPr>
            <a:picLocks noChangeAspect="1"/>
          </p:cNvPicPr>
          <p:nvPr/>
        </p:nvPicPr>
        <p:blipFill rotWithShape="1">
          <a:blip r:embed="rId4"/>
          <a:srcRect l="33132" t="50636" r="50680" b="-1"/>
          <a:stretch/>
        </p:blipFill>
        <p:spPr>
          <a:xfrm>
            <a:off x="1705643" y="5459471"/>
            <a:ext cx="574437" cy="584915"/>
          </a:xfrm>
          <a:prstGeom prst="rect">
            <a:avLst/>
          </a:prstGeom>
        </p:spPr>
      </p:pic>
      <p:sp>
        <p:nvSpPr>
          <p:cNvPr id="12" name="TextBox 11"/>
          <p:cNvSpPr txBox="1"/>
          <p:nvPr/>
        </p:nvSpPr>
        <p:spPr>
          <a:xfrm>
            <a:off x="4302851" y="1778480"/>
            <a:ext cx="419665"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cat</a:t>
            </a:r>
          </a:p>
        </p:txBody>
      </p:sp>
      <p:sp>
        <p:nvSpPr>
          <p:cNvPr id="18" name="TextBox 17"/>
          <p:cNvSpPr txBox="1"/>
          <p:nvPr/>
        </p:nvSpPr>
        <p:spPr>
          <a:xfrm>
            <a:off x="4302851" y="3112571"/>
            <a:ext cx="419665"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cat</a:t>
            </a:r>
          </a:p>
        </p:txBody>
      </p:sp>
      <p:sp>
        <p:nvSpPr>
          <p:cNvPr id="20" name="TextBox 19"/>
          <p:cNvSpPr txBox="1"/>
          <p:nvPr/>
        </p:nvSpPr>
        <p:spPr>
          <a:xfrm>
            <a:off x="4302851" y="2457846"/>
            <a:ext cx="486991"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a:solidFill>
                  <a:srgbClr val="C00000"/>
                </a:solidFill>
                <a:latin typeface="Calibri"/>
                <a:ea typeface="Calibri"/>
                <a:cs typeface="Calibri"/>
                <a:sym typeface="Calibri"/>
              </a:rPr>
              <a:t>dog</a:t>
            </a:r>
          </a:p>
        </p:txBody>
      </p:sp>
      <p:sp>
        <p:nvSpPr>
          <p:cNvPr id="25" name="TextBox 24"/>
          <p:cNvSpPr txBox="1"/>
          <p:nvPr/>
        </p:nvSpPr>
        <p:spPr>
          <a:xfrm>
            <a:off x="4302851" y="5527974"/>
            <a:ext cx="565537"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a:solidFill>
                  <a:srgbClr val="0070C0"/>
                </a:solidFill>
                <a:latin typeface="Calibri"/>
                <a:ea typeface="Calibri"/>
                <a:cs typeface="Calibri"/>
                <a:sym typeface="Calibri"/>
              </a:rPr>
              <a:t>bear</a:t>
            </a:r>
          </a:p>
        </p:txBody>
      </p:sp>
      <p:pic>
        <p:nvPicPr>
          <p:cNvPr id="13" name="Picture 12"/>
          <p:cNvPicPr>
            <a:picLocks noChangeAspect="1"/>
          </p:cNvPicPr>
          <p:nvPr/>
        </p:nvPicPr>
        <p:blipFill rotWithShape="1">
          <a:blip r:embed="rId5"/>
          <a:srcRect l="80132" t="486" b="65929"/>
          <a:stretch/>
        </p:blipFill>
        <p:spPr>
          <a:xfrm>
            <a:off x="7661294" y="5243305"/>
            <a:ext cx="591020" cy="620241"/>
          </a:xfrm>
          <a:prstGeom prst="rect">
            <a:avLst/>
          </a:prstGeom>
        </p:spPr>
      </p:pic>
      <p:pic>
        <p:nvPicPr>
          <p:cNvPr id="14" name="Picture 13"/>
          <p:cNvPicPr>
            <a:picLocks noChangeAspect="1"/>
          </p:cNvPicPr>
          <p:nvPr/>
        </p:nvPicPr>
        <p:blipFill rotWithShape="1">
          <a:blip r:embed="rId6"/>
          <a:srcRect l="19942" t="1719" r="60416" b="52437"/>
          <a:stretch/>
        </p:blipFill>
        <p:spPr>
          <a:xfrm>
            <a:off x="7648921" y="3093032"/>
            <a:ext cx="620547" cy="590181"/>
          </a:xfrm>
          <a:prstGeom prst="rect">
            <a:avLst/>
          </a:prstGeom>
        </p:spPr>
      </p:pic>
      <p:pic>
        <p:nvPicPr>
          <p:cNvPr id="17" name="Picture 16"/>
          <p:cNvPicPr>
            <a:picLocks noChangeAspect="1"/>
          </p:cNvPicPr>
          <p:nvPr/>
        </p:nvPicPr>
        <p:blipFill rotWithShape="1">
          <a:blip r:embed="rId7"/>
          <a:srcRect l="35385" t="1" r="33346" b="70730"/>
          <a:stretch/>
        </p:blipFill>
        <p:spPr>
          <a:xfrm>
            <a:off x="7690785" y="2423904"/>
            <a:ext cx="578684" cy="547213"/>
          </a:xfrm>
          <a:prstGeom prst="rect">
            <a:avLst/>
          </a:prstGeom>
        </p:spPr>
      </p:pic>
      <p:pic>
        <p:nvPicPr>
          <p:cNvPr id="32" name="Picture 31"/>
          <p:cNvPicPr>
            <a:picLocks noChangeAspect="1"/>
          </p:cNvPicPr>
          <p:nvPr/>
        </p:nvPicPr>
        <p:blipFill rotWithShape="1">
          <a:blip r:embed="rId7"/>
          <a:srcRect l="33689" t="65490" r="33345" b="1873"/>
          <a:stretch/>
        </p:blipFill>
        <p:spPr>
          <a:xfrm>
            <a:off x="7677265" y="1723197"/>
            <a:ext cx="578683" cy="578793"/>
          </a:xfrm>
          <a:prstGeom prst="rect">
            <a:avLst/>
          </a:prstGeom>
        </p:spPr>
      </p:pic>
      <p:sp>
        <p:nvSpPr>
          <p:cNvPr id="3" name="TextBox 2"/>
          <p:cNvSpPr txBox="1"/>
          <p:nvPr/>
        </p:nvSpPr>
        <p:spPr>
          <a:xfrm>
            <a:off x="1762826" y="1121166"/>
            <a:ext cx="17934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Training Data</a:t>
            </a:r>
          </a:p>
        </p:txBody>
      </p:sp>
      <p:sp>
        <p:nvSpPr>
          <p:cNvPr id="8" name="Rectangle 7"/>
          <p:cNvSpPr/>
          <p:nvPr/>
        </p:nvSpPr>
        <p:spPr>
          <a:xfrm>
            <a:off x="7587077" y="1121165"/>
            <a:ext cx="1306125"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cs typeface="Calibri"/>
                <a:sym typeface="Calibri"/>
              </a:rPr>
              <a:t>Test Data</a:t>
            </a:r>
          </a:p>
        </p:txBody>
      </p:sp>
      <p:sp>
        <p:nvSpPr>
          <p:cNvPr id="40" name="TextBox 39"/>
          <p:cNvSpPr txBox="1"/>
          <p:nvPr/>
        </p:nvSpPr>
        <p:spPr>
          <a:xfrm>
            <a:off x="2690926" y="3833768"/>
            <a:ext cx="196847"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sp>
        <p:nvSpPr>
          <p:cNvPr id="41" name="TextBox 40"/>
          <p:cNvSpPr txBox="1"/>
          <p:nvPr/>
        </p:nvSpPr>
        <p:spPr>
          <a:xfrm>
            <a:off x="7884374" y="3833768"/>
            <a:ext cx="196847"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spTree>
    <p:extLst>
      <p:ext uri="{BB962C8B-B14F-4D97-AF65-F5344CB8AC3E}">
        <p14:creationId xmlns:p14="http://schemas.microsoft.com/office/powerpoint/2010/main" val="162706423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18</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Classification</a:t>
            </a:r>
            <a:endParaRPr sz="4267" kern="0" dirty="0">
              <a:solidFill>
                <a:schemeClr val="accent1"/>
              </a:solidFill>
              <a:latin typeface="Calibri" panose="020F0502020204030204"/>
            </a:endParaRPr>
          </a:p>
        </p:txBody>
      </p:sp>
      <p:pic>
        <p:nvPicPr>
          <p:cNvPr id="6" name="Picture 5"/>
          <p:cNvPicPr>
            <a:picLocks noChangeAspect="1"/>
          </p:cNvPicPr>
          <p:nvPr/>
        </p:nvPicPr>
        <p:blipFill rotWithShape="1">
          <a:blip r:embed="rId2"/>
          <a:srcRect r="67363" b="48929"/>
          <a:stretch/>
        </p:blipFill>
        <p:spPr>
          <a:xfrm>
            <a:off x="1738191" y="1723198"/>
            <a:ext cx="575727" cy="616087"/>
          </a:xfrm>
          <a:prstGeom prst="rect">
            <a:avLst/>
          </a:prstGeom>
        </p:spPr>
      </p:pic>
      <p:pic>
        <p:nvPicPr>
          <p:cNvPr id="7" name="Picture 6"/>
          <p:cNvPicPr>
            <a:picLocks noChangeAspect="1"/>
          </p:cNvPicPr>
          <p:nvPr/>
        </p:nvPicPr>
        <p:blipFill rotWithShape="1">
          <a:blip r:embed="rId2"/>
          <a:srcRect l="33154" t="1561" r="34073" b="50515"/>
          <a:stretch/>
        </p:blipFill>
        <p:spPr>
          <a:xfrm>
            <a:off x="1761133" y="2975963"/>
            <a:ext cx="548819" cy="548819"/>
          </a:xfrm>
          <a:prstGeom prst="rect">
            <a:avLst/>
          </a:prstGeom>
        </p:spPr>
      </p:pic>
      <p:pic>
        <p:nvPicPr>
          <p:cNvPr id="9" name="Picture 8"/>
          <p:cNvPicPr>
            <a:picLocks noChangeAspect="1"/>
          </p:cNvPicPr>
          <p:nvPr/>
        </p:nvPicPr>
        <p:blipFill rotWithShape="1">
          <a:blip r:embed="rId3"/>
          <a:srcRect t="49474" r="81353"/>
          <a:stretch/>
        </p:blipFill>
        <p:spPr>
          <a:xfrm>
            <a:off x="1760005" y="2392539"/>
            <a:ext cx="520076" cy="572488"/>
          </a:xfrm>
          <a:prstGeom prst="rect">
            <a:avLst/>
          </a:prstGeom>
        </p:spPr>
      </p:pic>
      <p:pic>
        <p:nvPicPr>
          <p:cNvPr id="16" name="Picture 15"/>
          <p:cNvPicPr>
            <a:picLocks noChangeAspect="1"/>
          </p:cNvPicPr>
          <p:nvPr/>
        </p:nvPicPr>
        <p:blipFill rotWithShape="1">
          <a:blip r:embed="rId4"/>
          <a:srcRect l="33132" t="50636" r="50680" b="-1"/>
          <a:stretch/>
        </p:blipFill>
        <p:spPr>
          <a:xfrm>
            <a:off x="1705643" y="5459471"/>
            <a:ext cx="574437" cy="584915"/>
          </a:xfrm>
          <a:prstGeom prst="rect">
            <a:avLst/>
          </a:prstGeom>
        </p:spPr>
      </p:pic>
      <p:sp>
        <p:nvSpPr>
          <p:cNvPr id="12" name="TextBox 11"/>
          <p:cNvSpPr txBox="1"/>
          <p:nvPr/>
        </p:nvSpPr>
        <p:spPr>
          <a:xfrm>
            <a:off x="4302851" y="1778480"/>
            <a:ext cx="419665"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cat</a:t>
            </a:r>
          </a:p>
        </p:txBody>
      </p:sp>
      <p:sp>
        <p:nvSpPr>
          <p:cNvPr id="18" name="TextBox 17"/>
          <p:cNvSpPr txBox="1"/>
          <p:nvPr/>
        </p:nvSpPr>
        <p:spPr>
          <a:xfrm>
            <a:off x="4302851" y="3112571"/>
            <a:ext cx="419665"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cat</a:t>
            </a:r>
          </a:p>
        </p:txBody>
      </p:sp>
      <p:sp>
        <p:nvSpPr>
          <p:cNvPr id="20" name="TextBox 19"/>
          <p:cNvSpPr txBox="1"/>
          <p:nvPr/>
        </p:nvSpPr>
        <p:spPr>
          <a:xfrm>
            <a:off x="4302851" y="2457846"/>
            <a:ext cx="486991"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a:solidFill>
                  <a:srgbClr val="C00000"/>
                </a:solidFill>
                <a:latin typeface="Calibri"/>
                <a:ea typeface="Calibri"/>
                <a:cs typeface="Calibri"/>
                <a:sym typeface="Calibri"/>
              </a:rPr>
              <a:t>dog</a:t>
            </a:r>
          </a:p>
        </p:txBody>
      </p:sp>
      <p:sp>
        <p:nvSpPr>
          <p:cNvPr id="25" name="TextBox 24"/>
          <p:cNvSpPr txBox="1"/>
          <p:nvPr/>
        </p:nvSpPr>
        <p:spPr>
          <a:xfrm>
            <a:off x="4302851" y="5527974"/>
            <a:ext cx="565537"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a:solidFill>
                  <a:srgbClr val="0070C0"/>
                </a:solidFill>
                <a:latin typeface="Calibri"/>
                <a:ea typeface="Calibri"/>
                <a:cs typeface="Calibri"/>
                <a:sym typeface="Calibri"/>
              </a:rPr>
              <a:t>bear</a:t>
            </a:r>
          </a:p>
        </p:txBody>
      </p:sp>
      <p:sp>
        <p:nvSpPr>
          <p:cNvPr id="3" name="TextBox 2"/>
          <p:cNvSpPr txBox="1"/>
          <p:nvPr/>
        </p:nvSpPr>
        <p:spPr>
          <a:xfrm>
            <a:off x="1762826" y="1121166"/>
            <a:ext cx="17934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Training Data</a:t>
            </a:r>
          </a:p>
        </p:txBody>
      </p:sp>
      <p:grpSp>
        <p:nvGrpSpPr>
          <p:cNvPr id="43" name="Group 42"/>
          <p:cNvGrpSpPr/>
          <p:nvPr/>
        </p:nvGrpSpPr>
        <p:grpSpPr>
          <a:xfrm>
            <a:off x="716802" y="1817735"/>
            <a:ext cx="4384293" cy="4102560"/>
            <a:chOff x="537601" y="1363301"/>
            <a:chExt cx="3288220" cy="3076920"/>
          </a:xfrm>
        </p:grpSpPr>
        <mc:AlternateContent xmlns:mc="http://schemas.openxmlformats.org/markup-compatibility/2006" xmlns:a14="http://schemas.microsoft.com/office/drawing/2010/main">
          <mc:Choice Requires="a14">
            <p:sp>
              <p:nvSpPr>
                <p:cNvPr id="39" name="TextBox 38"/>
                <p:cNvSpPr txBox="1"/>
                <p:nvPr/>
              </p:nvSpPr>
              <p:spPr>
                <a:xfrm>
                  <a:off x="2700839" y="4165539"/>
                  <a:ext cx="111939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2700839" y="4165539"/>
                  <a:ext cx="1119392" cy="246173"/>
                </a:xfrm>
                <a:prstGeom prst="rect">
                  <a:avLst/>
                </a:prstGeom>
                <a:blipFill>
                  <a:blip r:embed="rId5"/>
                  <a:stretch>
                    <a:fillRect l="-4202" t="-7407" r="-5882"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2707966" y="2366541"/>
                  <a:ext cx="1117855"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2707966" y="2366541"/>
                  <a:ext cx="1117855" cy="246173"/>
                </a:xfrm>
                <a:prstGeom prst="rect">
                  <a:avLst/>
                </a:prstGeom>
                <a:blipFill>
                  <a:blip r:embed="rId6"/>
                  <a:stretch>
                    <a:fillRect l="-4237" t="-7407" r="-5932"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704753" y="1864921"/>
                  <a:ext cx="1117855"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704753" y="1864921"/>
                  <a:ext cx="1117855" cy="246173"/>
                </a:xfrm>
                <a:prstGeom prst="rect">
                  <a:avLst/>
                </a:prstGeom>
                <a:blipFill>
                  <a:blip r:embed="rId7"/>
                  <a:stretch>
                    <a:fillRect l="-4237" t="-7407" r="-5932"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2700839" y="1363301"/>
                  <a:ext cx="11130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2700839" y="1363301"/>
                  <a:ext cx="1113093" cy="246173"/>
                </a:xfrm>
                <a:prstGeom prst="rect">
                  <a:avLst/>
                </a:prstGeom>
                <a:blipFill>
                  <a:blip r:embed="rId8"/>
                  <a:stretch>
                    <a:fillRect l="-4237" t="-7692" r="-5932" b="-3846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17266" y="1368274"/>
                  <a:ext cx="1432267"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17266" y="1368274"/>
                  <a:ext cx="1432267" cy="246173"/>
                </a:xfrm>
                <a:prstGeom prst="rect">
                  <a:avLst/>
                </a:prstGeom>
                <a:blipFill>
                  <a:blip r:embed="rId9"/>
                  <a:stretch>
                    <a:fillRect l="-1316" t="-7407" r="-4605"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40328" y="1868393"/>
                  <a:ext cx="1554010"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40328" y="1868393"/>
                  <a:ext cx="1554010" cy="246173"/>
                </a:xfrm>
                <a:prstGeom prst="rect">
                  <a:avLst/>
                </a:prstGeom>
                <a:blipFill>
                  <a:blip r:embed="rId10"/>
                  <a:stretch>
                    <a:fillRect t="-7407" r="-610"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537601" y="2368512"/>
                  <a:ext cx="1554010"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37601" y="2368512"/>
                  <a:ext cx="1554010" cy="246173"/>
                </a:xfrm>
                <a:prstGeom prst="rect">
                  <a:avLst/>
                </a:prstGeom>
                <a:blipFill>
                  <a:blip r:embed="rId11"/>
                  <a:stretch>
                    <a:fillRect t="-7407" r="-610"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537601" y="4194048"/>
                  <a:ext cx="1554010"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537601" y="4194048"/>
                  <a:ext cx="1554010" cy="246173"/>
                </a:xfrm>
                <a:prstGeom prst="rect">
                  <a:avLst/>
                </a:prstGeom>
                <a:blipFill>
                  <a:blip r:embed="rId12"/>
                  <a:stretch>
                    <a:fillRect t="-7407" r="-1220" b="-33333"/>
                  </a:stretch>
                </a:blipFill>
                <a:ln w="12700" cap="flat">
                  <a:noFill/>
                  <a:miter lim="400000"/>
                </a:ln>
                <a:effectLst/>
              </p:spPr>
              <p:txBody>
                <a:bodyPr/>
                <a:lstStyle/>
                <a:p>
                  <a:r>
                    <a:rPr lang="en-US">
                      <a:noFill/>
                    </a:rPr>
                    <a:t> </a:t>
                  </a:r>
                </a:p>
              </p:txBody>
            </p:sp>
          </mc:Fallback>
        </mc:AlternateContent>
      </p:grpSp>
      <p:sp>
        <p:nvSpPr>
          <p:cNvPr id="40" name="TextBox 39"/>
          <p:cNvSpPr txBox="1"/>
          <p:nvPr/>
        </p:nvSpPr>
        <p:spPr>
          <a:xfrm>
            <a:off x="2690926" y="3833768"/>
            <a:ext cx="196847"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spTree>
    <p:extLst>
      <p:ext uri="{BB962C8B-B14F-4D97-AF65-F5344CB8AC3E}">
        <p14:creationId xmlns:p14="http://schemas.microsoft.com/office/powerpoint/2010/main" val="23027277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5B4F186-0A96-A94B-BEB9-B0A866E2A2B2}"/>
              </a:ext>
            </a:extLst>
          </p:cNvPr>
          <p:cNvSpPr>
            <a:spLocks noGrp="1"/>
          </p:cNvSpPr>
          <p:nvPr>
            <p:ph type="title"/>
          </p:nvPr>
        </p:nvSpPr>
        <p:spPr>
          <a:xfrm>
            <a:off x="640080" y="1243013"/>
            <a:ext cx="3855720" cy="4371974"/>
          </a:xfrm>
        </p:spPr>
        <p:txBody>
          <a:bodyPr>
            <a:normAutofit/>
          </a:bodyPr>
          <a:lstStyle/>
          <a:p>
            <a:r>
              <a:rPr lang="en-US" sz="3600">
                <a:solidFill>
                  <a:schemeClr val="tx2"/>
                </a:solidFill>
              </a:rPr>
              <a:t>About the class</a:t>
            </a:r>
          </a:p>
        </p:txBody>
      </p:sp>
      <p:sp>
        <p:nvSpPr>
          <p:cNvPr id="3" name="Content Placeholder 2">
            <a:extLst>
              <a:ext uri="{FF2B5EF4-FFF2-40B4-BE49-F238E27FC236}">
                <a16:creationId xmlns:a16="http://schemas.microsoft.com/office/drawing/2014/main" id="{C70CE99F-5901-5E48-82A1-D1BFCC76A7B0}"/>
              </a:ext>
            </a:extLst>
          </p:cNvPr>
          <p:cNvSpPr>
            <a:spLocks noGrp="1"/>
          </p:cNvSpPr>
          <p:nvPr>
            <p:ph idx="1"/>
          </p:nvPr>
        </p:nvSpPr>
        <p:spPr>
          <a:xfrm>
            <a:off x="5506497" y="804672"/>
            <a:ext cx="5886927" cy="5230368"/>
          </a:xfrm>
        </p:spPr>
        <p:txBody>
          <a:bodyPr anchor="ctr">
            <a:normAutofit/>
          </a:bodyPr>
          <a:lstStyle/>
          <a:p>
            <a:r>
              <a:rPr lang="en-US" sz="1800">
                <a:solidFill>
                  <a:schemeClr val="tx2"/>
                </a:solidFill>
              </a:rPr>
              <a:t>COMP 646: Deep Learning for Vision and Language</a:t>
            </a:r>
          </a:p>
          <a:p>
            <a:r>
              <a:rPr lang="en-US" sz="1800">
                <a:solidFill>
                  <a:schemeClr val="tx2"/>
                </a:solidFill>
              </a:rPr>
              <a:t>Instructor: </a:t>
            </a:r>
            <a:r>
              <a:rPr lang="en-US" sz="1800" b="1">
                <a:solidFill>
                  <a:schemeClr val="tx2"/>
                </a:solidFill>
              </a:rPr>
              <a:t>Vicente</a:t>
            </a:r>
            <a:r>
              <a:rPr lang="en-US" sz="1800">
                <a:solidFill>
                  <a:schemeClr val="tx2"/>
                </a:solidFill>
              </a:rPr>
              <a:t> Ordóñez (Vicente Ordóñez Román)</a:t>
            </a:r>
          </a:p>
          <a:p>
            <a:r>
              <a:rPr lang="en-US" sz="1800">
                <a:solidFill>
                  <a:schemeClr val="tx2"/>
                </a:solidFill>
              </a:rPr>
              <a:t>Website: </a:t>
            </a:r>
            <a:r>
              <a:rPr lang="en-US" sz="1800">
                <a:solidFill>
                  <a:schemeClr val="tx2"/>
                </a:solidFill>
                <a:hlinkClick r:id="rId2"/>
              </a:rPr>
              <a:t>https://www.cs.rice.edu/~vo9/deep-vislang</a:t>
            </a:r>
            <a:endParaRPr lang="en-US" sz="1800">
              <a:solidFill>
                <a:schemeClr val="tx2"/>
              </a:solidFill>
            </a:endParaRPr>
          </a:p>
          <a:p>
            <a:r>
              <a:rPr lang="en-US" sz="1800">
                <a:solidFill>
                  <a:schemeClr val="tx2"/>
                </a:solidFill>
              </a:rPr>
              <a:t>Location: Zoom – Rice Canvas has the links </a:t>
            </a:r>
            <a:r>
              <a:rPr lang="en-US" sz="1800" b="1">
                <a:solidFill>
                  <a:schemeClr val="tx2"/>
                </a:solidFill>
              </a:rPr>
              <a:t>OR</a:t>
            </a:r>
            <a:br>
              <a:rPr lang="en-US" sz="1800">
                <a:solidFill>
                  <a:schemeClr val="tx2"/>
                </a:solidFill>
              </a:rPr>
            </a:br>
            <a:r>
              <a:rPr lang="en-US" sz="1800">
                <a:solidFill>
                  <a:schemeClr val="tx2"/>
                </a:solidFill>
              </a:rPr>
              <a:t>                 Duncan Hall 1070</a:t>
            </a:r>
          </a:p>
          <a:p>
            <a:r>
              <a:rPr lang="en-US" sz="1800">
                <a:solidFill>
                  <a:schemeClr val="tx2"/>
                </a:solidFill>
              </a:rPr>
              <a:t>Times: Mondays, Wednesdays, and Fridays </a:t>
            </a:r>
            <a:br>
              <a:rPr lang="en-US" sz="1800">
                <a:solidFill>
                  <a:schemeClr val="tx2"/>
                </a:solidFill>
              </a:rPr>
            </a:br>
            <a:r>
              <a:rPr lang="en-US" sz="1800">
                <a:solidFill>
                  <a:schemeClr val="tx2"/>
                </a:solidFill>
              </a:rPr>
              <a:t>             from 1pm to 1:50pm Central Time</a:t>
            </a:r>
          </a:p>
          <a:p>
            <a:r>
              <a:rPr lang="en-US" sz="1800">
                <a:solidFill>
                  <a:schemeClr val="tx2"/>
                </a:solidFill>
              </a:rPr>
              <a:t>Office Hours: TBD</a:t>
            </a:r>
          </a:p>
          <a:p>
            <a:r>
              <a:rPr lang="en-US" sz="1800">
                <a:solidFill>
                  <a:schemeClr val="tx2"/>
                </a:solidFill>
              </a:rPr>
              <a:t>Teaching Assistants: In the works!</a:t>
            </a:r>
          </a:p>
          <a:p>
            <a:r>
              <a:rPr lang="en-US" sz="1800">
                <a:solidFill>
                  <a:schemeClr val="tx2"/>
                </a:solidFill>
              </a:rPr>
              <a:t>Discussion Forum: Rice Canvas</a:t>
            </a:r>
          </a:p>
        </p:txBody>
      </p:sp>
      <p:sp>
        <p:nvSpPr>
          <p:cNvPr id="4" name="Slide Number Placeholder 3">
            <a:extLst>
              <a:ext uri="{FF2B5EF4-FFF2-40B4-BE49-F238E27FC236}">
                <a16:creationId xmlns:a16="http://schemas.microsoft.com/office/drawing/2014/main" id="{5425129B-48F5-1E44-A1EF-324E02AE1F3B}"/>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3315DE8-E84B-A141-B26C-CDB1CE99E005}" type="slidenum">
              <a:rPr kumimoji="0" lang="en-US" sz="1200" b="0" i="0" u="none" strike="noStrike" kern="1200" cap="none" spc="0" normalizeH="0" baseline="0" noProof="0" smtClean="0">
                <a:ln>
                  <a:noFill/>
                </a:ln>
                <a:solidFill>
                  <a:srgbClr val="4472C4">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a:t>
            </a:fld>
            <a:endParaRPr kumimoji="0" lang="en-US" sz="12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186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19</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Classification</a:t>
            </a:r>
            <a:endParaRPr sz="4267" kern="0" dirty="0">
              <a:solidFill>
                <a:schemeClr val="accent1"/>
              </a:solidFill>
              <a:latin typeface="Calibri" panose="020F0502020204030204"/>
            </a:endParaRPr>
          </a:p>
        </p:txBody>
      </p:sp>
      <p:sp>
        <p:nvSpPr>
          <p:cNvPr id="3" name="TextBox 2"/>
          <p:cNvSpPr txBox="1"/>
          <p:nvPr/>
        </p:nvSpPr>
        <p:spPr>
          <a:xfrm>
            <a:off x="1762826" y="1121166"/>
            <a:ext cx="17934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Training Data</a:t>
            </a:r>
          </a:p>
        </p:txBody>
      </p:sp>
      <p:grpSp>
        <p:nvGrpSpPr>
          <p:cNvPr id="10" name="Group 9"/>
          <p:cNvGrpSpPr/>
          <p:nvPr/>
        </p:nvGrpSpPr>
        <p:grpSpPr>
          <a:xfrm>
            <a:off x="4100404" y="2095733"/>
            <a:ext cx="950305" cy="3842673"/>
            <a:chOff x="3075302" y="1571799"/>
            <a:chExt cx="712729" cy="2882004"/>
          </a:xfrm>
        </p:grpSpPr>
        <p:sp>
          <p:nvSpPr>
            <p:cNvPr id="12" name="TextBox 11"/>
            <p:cNvSpPr txBox="1"/>
            <p:nvPr/>
          </p:nvSpPr>
          <p:spPr>
            <a:xfrm>
              <a:off x="3601601" y="1571799"/>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a:t>
              </a:r>
            </a:p>
          </p:txBody>
        </p:sp>
        <p:sp>
          <p:nvSpPr>
            <p:cNvPr id="18" name="TextBox 17"/>
            <p:cNvSpPr txBox="1"/>
            <p:nvPr/>
          </p:nvSpPr>
          <p:spPr>
            <a:xfrm>
              <a:off x="3601601" y="2572367"/>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a:t>
              </a:r>
            </a:p>
          </p:txBody>
        </p:sp>
        <p:sp>
          <p:nvSpPr>
            <p:cNvPr id="20" name="TextBox 19"/>
            <p:cNvSpPr txBox="1"/>
            <p:nvPr/>
          </p:nvSpPr>
          <p:spPr>
            <a:xfrm>
              <a:off x="3601601" y="2081323"/>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ea typeface="Calibri"/>
                  <a:cs typeface="Calibri"/>
                  <a:sym typeface="Calibri"/>
                </a:rPr>
                <a:t>2</a:t>
              </a:r>
            </a:p>
          </p:txBody>
        </p:sp>
        <p:sp>
          <p:nvSpPr>
            <p:cNvPr id="25" name="TextBox 24"/>
            <p:cNvSpPr txBox="1"/>
            <p:nvPr/>
          </p:nvSpPr>
          <p:spPr>
            <a:xfrm>
              <a:off x="3604328" y="4145980"/>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0070C0"/>
                  </a:solidFill>
                  <a:latin typeface="Calibri"/>
                  <a:ea typeface="Calibri"/>
                  <a:cs typeface="Calibri"/>
                  <a:sym typeface="Calibri"/>
                </a:rPr>
                <a:t>3</a:t>
              </a:r>
            </a:p>
          </p:txBody>
        </p:sp>
        <mc:AlternateContent xmlns:mc="http://schemas.openxmlformats.org/markup-compatibility/2006" xmlns:a14="http://schemas.microsoft.com/office/drawing/2010/main">
          <mc:Choice Requires="a14">
            <p:sp>
              <p:nvSpPr>
                <p:cNvPr id="39" name="TextBox 38"/>
                <p:cNvSpPr txBox="1"/>
                <p:nvPr/>
              </p:nvSpPr>
              <p:spPr>
                <a:xfrm>
                  <a:off x="3078029" y="4165539"/>
                  <a:ext cx="46123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078029" y="4165539"/>
                  <a:ext cx="461233" cy="246173"/>
                </a:xfrm>
                <a:prstGeom prst="rect">
                  <a:avLst/>
                </a:prstGeom>
                <a:blipFill>
                  <a:blip r:embed="rId2"/>
                  <a:stretch>
                    <a:fillRect l="-10204" r="-4082" b="-2222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82429" y="260448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82429" y="2604480"/>
                  <a:ext cx="459693" cy="246173"/>
                </a:xfrm>
                <a:prstGeom prst="rect">
                  <a:avLst/>
                </a:prstGeom>
                <a:blipFill>
                  <a:blip r:embed="rId3"/>
                  <a:stretch>
                    <a:fillRect l="-10204"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079216" y="210286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079216" y="2102860"/>
                  <a:ext cx="459693" cy="246173"/>
                </a:xfrm>
                <a:prstGeom prst="rect">
                  <a:avLst/>
                </a:prstGeom>
                <a:blipFill>
                  <a:blip r:embed="rId4"/>
                  <a:stretch>
                    <a:fillRect l="-10204"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5302" y="1601240"/>
                  <a:ext cx="45493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54932" cy="246173"/>
                </a:xfrm>
                <a:prstGeom prst="rect">
                  <a:avLst/>
                </a:prstGeom>
                <a:blipFill>
                  <a:blip r:embed="rId5"/>
                  <a:stretch>
                    <a:fillRect l="-12500" r="-4167"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819386" y="2141618"/>
                <a:ext cx="2938432"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11</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  </m:t>
                          </m:r>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12</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13</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  </m:t>
                          </m:r>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9386" y="2141618"/>
                <a:ext cx="2938432" cy="328231"/>
              </a:xfrm>
              <a:prstGeom prst="rect">
                <a:avLst/>
              </a:prstGeom>
              <a:blipFill>
                <a:blip r:embed="rId6"/>
                <a:stretch>
                  <a:fillRect l="-862" t="-3704" r="-3017"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716801" y="2808443"/>
                <a:ext cx="309155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716801" y="2808443"/>
                <a:ext cx="3091556" cy="328231"/>
              </a:xfrm>
              <a:prstGeom prst="rect">
                <a:avLst/>
              </a:prstGeom>
              <a:blipFill>
                <a:blip r:embed="rId7"/>
                <a:stretch>
                  <a:fillRect t="-7407" r="-820"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713165" y="3475269"/>
                <a:ext cx="3095191"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713165" y="3475269"/>
                <a:ext cx="3095191" cy="328231"/>
              </a:xfrm>
              <a:prstGeom prst="rect">
                <a:avLst/>
              </a:prstGeom>
              <a:blipFill>
                <a:blip r:embed="rId8"/>
                <a:stretch>
                  <a:fillRect t="-7407" r="-820"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16801" y="5592065"/>
                <a:ext cx="3033775"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716801" y="5592065"/>
                <a:ext cx="3033775" cy="328231"/>
              </a:xfrm>
              <a:prstGeom prst="rect">
                <a:avLst/>
              </a:prstGeom>
              <a:blipFill>
                <a:blip r:embed="rId9"/>
                <a:stretch>
                  <a:fillRect l="-833" t="-7407" r="-2917" b="-33333"/>
                </a:stretch>
              </a:blipFill>
              <a:ln w="12700" cap="flat">
                <a:noFill/>
                <a:miter lim="400000"/>
              </a:ln>
              <a:effectLst/>
            </p:spPr>
            <p:txBody>
              <a:bodyPr/>
              <a:lstStyle/>
              <a:p>
                <a:r>
                  <a:rPr lang="en-US">
                    <a:noFill/>
                  </a:rPr>
                  <a:t> </a:t>
                </a:r>
              </a:p>
            </p:txBody>
          </p:sp>
        </mc:Fallback>
      </mc:AlternateContent>
      <p:sp>
        <p:nvSpPr>
          <p:cNvPr id="40" name="TextBox 39"/>
          <p:cNvSpPr txBox="1"/>
          <p:nvPr/>
        </p:nvSpPr>
        <p:spPr>
          <a:xfrm>
            <a:off x="2661147" y="4071256"/>
            <a:ext cx="160564"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grpSp>
        <p:nvGrpSpPr>
          <p:cNvPr id="4" name="Group 3"/>
          <p:cNvGrpSpPr/>
          <p:nvPr/>
        </p:nvGrpSpPr>
        <p:grpSpPr>
          <a:xfrm>
            <a:off x="6997717" y="1374763"/>
            <a:ext cx="4056878" cy="1597828"/>
            <a:chOff x="5248288" y="1031072"/>
            <a:chExt cx="3042659" cy="1198371"/>
          </a:xfrm>
        </p:grpSpPr>
        <mc:AlternateContent xmlns:mc="http://schemas.openxmlformats.org/markup-compatibility/2006" xmlns:a14="http://schemas.microsoft.com/office/drawing/2010/main">
          <mc:Choice Requires="a14">
            <p:sp>
              <p:nvSpPr>
                <p:cNvPr id="23" name="TextBox 22"/>
                <p:cNvSpPr txBox="1"/>
                <p:nvPr/>
              </p:nvSpPr>
              <p:spPr>
                <a:xfrm>
                  <a:off x="6053639" y="1860111"/>
                  <a:ext cx="1741823"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acc>
                          <m:accPr>
                            <m:chr m:val="̂"/>
                            <m:ctrlPr>
                              <a:rPr lang="en-US" sz="3200" i="1" kern="0">
                                <a:solidFill>
                                  <a:srgbClr val="000000"/>
                                </a:solidFill>
                                <a:latin typeface="Cambria Math" panose="02040503050406030204" pitchFamily="18" charset="0"/>
                                <a:ea typeface="Calibri"/>
                                <a:cs typeface="Calibri"/>
                                <a:sym typeface="Calibri"/>
                              </a:rPr>
                            </m:ctrlPr>
                          </m:accPr>
                          <m:e>
                            <m:sSub>
                              <m:sSubPr>
                                <m:ctrlPr>
                                  <a:rPr lang="en-US" sz="3200" i="1" kern="0">
                                    <a:solidFill>
                                      <a:srgbClr val="000000"/>
                                    </a:solidFill>
                                    <a:latin typeface="Cambria Math" panose="02040503050406030204" pitchFamily="18" charset="0"/>
                                    <a:ea typeface="Calibri"/>
                                    <a:cs typeface="Calibri"/>
                                    <a:sym typeface="Calibri"/>
                                  </a:rPr>
                                </m:ctrlPr>
                              </m:sSubPr>
                              <m:e>
                                <m:r>
                                  <a:rPr lang="en-US" sz="3200" i="1" kern="0">
                                    <a:solidFill>
                                      <a:srgbClr val="000000"/>
                                    </a:solidFill>
                                    <a:latin typeface="Cambria Math" charset="0"/>
                                    <a:ea typeface="Calibri"/>
                                    <a:cs typeface="Calibri"/>
                                    <a:sym typeface="Calibri"/>
                                  </a:rPr>
                                  <m:t>𝑦</m:t>
                                </m:r>
                              </m:e>
                              <m:sub>
                                <m:r>
                                  <a:rPr lang="en-US" sz="3200" i="1" kern="0">
                                    <a:solidFill>
                                      <a:srgbClr val="000000"/>
                                    </a:solidFill>
                                    <a:latin typeface="Cambria Math" charset="0"/>
                                    <a:ea typeface="Calibri"/>
                                    <a:cs typeface="Calibri"/>
                                    <a:sym typeface="Calibri"/>
                                  </a:rPr>
                                  <m:t>𝑖</m:t>
                                </m:r>
                              </m:sub>
                            </m:sSub>
                          </m:e>
                        </m:acc>
                        <m:r>
                          <a:rPr lang="en-US" sz="3200" i="1" kern="0">
                            <a:solidFill>
                              <a:srgbClr val="000000"/>
                            </a:solidFill>
                            <a:latin typeface="Cambria Math" charset="0"/>
                            <a:ea typeface="Calibri"/>
                            <a:cs typeface="Calibri"/>
                            <a:sym typeface="Calibri"/>
                          </a:rPr>
                          <m:t>=</m:t>
                        </m:r>
                        <m:r>
                          <a:rPr lang="en-US" sz="3200" i="1" kern="0">
                            <a:solidFill>
                              <a:srgbClr val="000000"/>
                            </a:solidFill>
                            <a:latin typeface="Cambria Math" charset="0"/>
                            <a:ea typeface="Calibri"/>
                            <a:cs typeface="Calibri"/>
                            <a:sym typeface="Calibri"/>
                          </a:rPr>
                          <m:t>𝑓</m:t>
                        </m:r>
                        <m:r>
                          <a:rPr lang="en-US" sz="3200" i="1" kern="0">
                            <a:solidFill>
                              <a:srgbClr val="000000"/>
                            </a:solidFill>
                            <a:latin typeface="Cambria Math" charset="0"/>
                            <a:ea typeface="Calibri"/>
                            <a:cs typeface="Calibri"/>
                            <a:sym typeface="Calibri"/>
                          </a:rPr>
                          <m:t>(</m:t>
                        </m:r>
                        <m:sSub>
                          <m:sSubPr>
                            <m:ctrlPr>
                              <a:rPr lang="en-US" sz="3200" i="1" kern="0">
                                <a:solidFill>
                                  <a:srgbClr val="000000"/>
                                </a:solidFill>
                                <a:latin typeface="Cambria Math" panose="02040503050406030204" pitchFamily="18" charset="0"/>
                                <a:ea typeface="Calibri"/>
                                <a:cs typeface="Calibri"/>
                                <a:sym typeface="Calibri"/>
                              </a:rPr>
                            </m:ctrlPr>
                          </m:sSubPr>
                          <m:e>
                            <m:r>
                              <a:rPr lang="en-US" sz="3200" i="1" kern="0">
                                <a:solidFill>
                                  <a:srgbClr val="000000"/>
                                </a:solidFill>
                                <a:latin typeface="Cambria Math" charset="0"/>
                                <a:ea typeface="Calibri"/>
                                <a:cs typeface="Calibri"/>
                                <a:sym typeface="Calibri"/>
                              </a:rPr>
                              <m:t>𝑥</m:t>
                            </m:r>
                          </m:e>
                          <m:sub>
                            <m:r>
                              <a:rPr lang="en-US" sz="3200" i="1" kern="0">
                                <a:solidFill>
                                  <a:srgbClr val="000000"/>
                                </a:solidFill>
                                <a:latin typeface="Cambria Math" charset="0"/>
                                <a:ea typeface="Calibri"/>
                                <a:cs typeface="Calibri"/>
                                <a:sym typeface="Calibri"/>
                              </a:rPr>
                              <m:t>𝑖</m:t>
                            </m:r>
                          </m:sub>
                        </m:sSub>
                        <m:r>
                          <a:rPr lang="en-US" sz="3200" i="1" kern="0">
                            <a:solidFill>
                              <a:srgbClr val="000000"/>
                            </a:solidFill>
                            <a:latin typeface="Cambria Math" charset="0"/>
                            <a:ea typeface="Calibri"/>
                            <a:cs typeface="Calibri"/>
                            <a:sym typeface="Calibri"/>
                          </a:rPr>
                          <m:t>;</m:t>
                        </m:r>
                        <m:r>
                          <a:rPr lang="en-US" sz="3200" i="1" kern="0">
                            <a:solidFill>
                              <a:srgbClr val="000000"/>
                            </a:solidFill>
                            <a:latin typeface="Cambria Math" charset="0"/>
                            <a:ea typeface="Cambria Math" charset="0"/>
                            <a:cs typeface="Cambria Math" charset="0"/>
                            <a:sym typeface="Calibri"/>
                          </a:rPr>
                          <m:t>𝜃</m:t>
                        </m:r>
                        <m:r>
                          <a:rPr lang="en-US" sz="3200" i="1" kern="0">
                            <a:solidFill>
                              <a:srgbClr val="000000"/>
                            </a:solidFill>
                            <a:latin typeface="Cambria Math" charset="0"/>
                            <a:ea typeface="Calibri"/>
                            <a:cs typeface="Calibri"/>
                            <a:sym typeface="Calibri"/>
                          </a:rPr>
                          <m:t>)</m:t>
                        </m:r>
                      </m:oMath>
                    </m:oMathPara>
                  </a14:m>
                  <a:endParaRPr lang="en-US" sz="3200" kern="0" dirty="0">
                    <a:solidFill>
                      <a:srgbClr val="000000"/>
                    </a:solidFill>
                    <a:latin typeface="Calibri"/>
                    <a:ea typeface="Calibri"/>
                    <a:cs typeface="Calibri"/>
                    <a:sym typeface="Calibri"/>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053639" y="1860111"/>
                  <a:ext cx="1741823" cy="369332"/>
                </a:xfrm>
                <a:prstGeom prst="rect">
                  <a:avLst/>
                </a:prstGeom>
                <a:blipFill>
                  <a:blip r:embed="rId10"/>
                  <a:stretch>
                    <a:fillRect l="-3804" t="-20000" r="-5435" b="-32500"/>
                  </a:stretch>
                </a:blipFill>
                <a:ln w="12700" cap="flat">
                  <a:noFill/>
                  <a:miter lim="400000"/>
                </a:ln>
                <a:effectLst/>
              </p:spPr>
              <p:txBody>
                <a:bodyPr/>
                <a:lstStyle/>
                <a:p>
                  <a:r>
                    <a:rPr lang="en-US">
                      <a:noFill/>
                    </a:rPr>
                    <a:t> </a:t>
                  </a:r>
                </a:p>
              </p:txBody>
            </p:sp>
          </mc:Fallback>
        </mc:AlternateContent>
        <p:sp>
          <p:nvSpPr>
            <p:cNvPr id="2" name="TextBox 1"/>
            <p:cNvSpPr txBox="1"/>
            <p:nvPr/>
          </p:nvSpPr>
          <p:spPr>
            <a:xfrm>
              <a:off x="5248288" y="1031072"/>
              <a:ext cx="3042659"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We need to find a function that</a:t>
              </a:r>
            </a:p>
            <a:p>
              <a:pPr defTabSz="609585" latinLnBrk="1" hangingPunct="0"/>
              <a:r>
                <a:rPr lang="en-US" sz="2400" kern="0" dirty="0">
                  <a:solidFill>
                    <a:srgbClr val="000000"/>
                  </a:solidFill>
                  <a:latin typeface="Calibri"/>
                  <a:cs typeface="Calibri"/>
                  <a:sym typeface="Calibri"/>
                </a:rPr>
                <a:t>maps </a:t>
              </a:r>
              <a:r>
                <a:rPr lang="en-US" sz="2400" i="1" kern="0" dirty="0">
                  <a:solidFill>
                    <a:srgbClr val="000000"/>
                  </a:solidFill>
                  <a:latin typeface="Calibri"/>
                  <a:cs typeface="Calibri"/>
                  <a:sym typeface="Calibri"/>
                </a:rPr>
                <a:t>x</a:t>
              </a:r>
              <a:r>
                <a:rPr lang="en-US" sz="2400" kern="0" dirty="0">
                  <a:solidFill>
                    <a:srgbClr val="000000"/>
                  </a:solidFill>
                  <a:latin typeface="Calibri"/>
                  <a:cs typeface="Calibri"/>
                  <a:sym typeface="Calibri"/>
                </a:rPr>
                <a:t> and </a:t>
              </a:r>
              <a:r>
                <a:rPr lang="en-US" sz="2400" i="1" kern="0" dirty="0">
                  <a:solidFill>
                    <a:srgbClr val="000000"/>
                  </a:solidFill>
                  <a:latin typeface="Calibri"/>
                  <a:cs typeface="Calibri"/>
                  <a:sym typeface="Calibri"/>
                </a:rPr>
                <a:t>y</a:t>
              </a:r>
              <a:r>
                <a:rPr lang="en-US" sz="2400" kern="0" dirty="0">
                  <a:solidFill>
                    <a:srgbClr val="000000"/>
                  </a:solidFill>
                  <a:latin typeface="Calibri"/>
                  <a:cs typeface="Calibri"/>
                  <a:sym typeface="Calibri"/>
                </a:rPr>
                <a:t> for any of them.</a:t>
              </a:r>
              <a:endParaRPr lang="en-US" sz="2400" kern="0" dirty="0">
                <a:solidFill>
                  <a:srgbClr val="000000"/>
                </a:solidFill>
                <a:latin typeface="Calibri"/>
                <a:ea typeface="Calibri"/>
                <a:cs typeface="Calibri"/>
                <a:sym typeface="Calibri"/>
              </a:endParaRPr>
            </a:p>
          </p:txBody>
        </p:sp>
      </p:grpSp>
      <p:grpSp>
        <p:nvGrpSpPr>
          <p:cNvPr id="14" name="Group 13"/>
          <p:cNvGrpSpPr/>
          <p:nvPr/>
        </p:nvGrpSpPr>
        <p:grpSpPr>
          <a:xfrm>
            <a:off x="6997718" y="3485800"/>
            <a:ext cx="4502513" cy="2784799"/>
            <a:chOff x="5248288" y="2714726"/>
            <a:chExt cx="3376885" cy="2088599"/>
          </a:xfrm>
        </p:grpSpPr>
        <p:sp>
          <p:nvSpPr>
            <p:cNvPr id="26" name="TextBox 25"/>
            <p:cNvSpPr txBox="1"/>
            <p:nvPr/>
          </p:nvSpPr>
          <p:spPr>
            <a:xfrm>
              <a:off x="5248288" y="2714726"/>
              <a:ext cx="3376885"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cs typeface="Calibri"/>
                  <a:sym typeface="Calibri"/>
                </a:rPr>
                <a:t>How do we ”learn” the parameters</a:t>
              </a:r>
            </a:p>
            <a:p>
              <a:pPr defTabSz="609585" latinLnBrk="1" hangingPunct="0"/>
              <a:r>
                <a:rPr lang="en-US" sz="2400" kern="0" dirty="0">
                  <a:solidFill>
                    <a:srgbClr val="000000"/>
                  </a:solidFill>
                  <a:latin typeface="Calibri"/>
                  <a:cs typeface="Calibri"/>
                  <a:sym typeface="Calibri"/>
                </a:rPr>
                <a:t>of this function?</a:t>
              </a:r>
              <a:endParaRPr lang="en-US" sz="2400" kern="0" dirty="0">
                <a:solidFill>
                  <a:srgbClr val="000000"/>
                </a:solidFill>
                <a:latin typeface="Calibri"/>
                <a:ea typeface="Calibri"/>
                <a:cs typeface="Calibri"/>
                <a:sym typeface="Calibri"/>
              </a:endParaRPr>
            </a:p>
          </p:txBody>
        </p:sp>
        <p:sp>
          <p:nvSpPr>
            <p:cNvPr id="29" name="TextBox 28"/>
            <p:cNvSpPr txBox="1"/>
            <p:nvPr/>
          </p:nvSpPr>
          <p:spPr>
            <a:xfrm>
              <a:off x="5409389" y="3266768"/>
              <a:ext cx="3143648"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We choose ones that makes the </a:t>
              </a:r>
            </a:p>
            <a:p>
              <a:pPr defTabSz="609585" latinLnBrk="1" hangingPunct="0"/>
              <a:r>
                <a:rPr lang="en-US" sz="2400" kern="0" dirty="0">
                  <a:solidFill>
                    <a:srgbClr val="000000"/>
                  </a:solidFill>
                  <a:latin typeface="Calibri"/>
                  <a:cs typeface="Calibri"/>
                  <a:sym typeface="Calibri"/>
                </a:rPr>
                <a:t>following quantity small:</a:t>
              </a:r>
              <a:r>
                <a:rPr lang="en-US" sz="2400" kern="0" dirty="0">
                  <a:solidFill>
                    <a:srgbClr val="000000"/>
                  </a:solidFill>
                  <a:latin typeface="Calibri"/>
                  <a:ea typeface="Calibri"/>
                  <a:cs typeface="Calibri"/>
                  <a:sym typeface="Calibri"/>
                </a:rPr>
                <a:t> </a:t>
              </a:r>
            </a:p>
          </p:txBody>
        </p:sp>
        <mc:AlternateContent xmlns:mc="http://schemas.openxmlformats.org/markup-compatibility/2006" xmlns:a14="http://schemas.microsoft.com/office/drawing/2010/main">
          <mc:Choice Requires="a14">
            <p:sp>
              <p:nvSpPr>
                <p:cNvPr id="31" name="TextBox 30"/>
                <p:cNvSpPr txBox="1"/>
                <p:nvPr/>
              </p:nvSpPr>
              <p:spPr>
                <a:xfrm>
                  <a:off x="5982790" y="3963239"/>
                  <a:ext cx="1811325" cy="8400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nary>
                          <m:naryPr>
                            <m:chr m:val="∑"/>
                            <m:ctrlPr>
                              <a:rPr lang="en-US" sz="2667" i="1" kern="0">
                                <a:solidFill>
                                  <a:srgbClr val="000000"/>
                                </a:solidFill>
                                <a:latin typeface="Cambria Math" panose="02040503050406030204" pitchFamily="18" charset="0"/>
                                <a:sym typeface="Calibri"/>
                              </a:rPr>
                            </m:ctrlPr>
                          </m:naryPr>
                          <m:sub>
                            <m:r>
                              <m:rPr>
                                <m:brk m:alnAt="23"/>
                              </m:rPr>
                              <a:rPr lang="en-US" sz="2667" i="1" kern="0">
                                <a:solidFill>
                                  <a:srgbClr val="000000"/>
                                </a:solidFill>
                                <a:latin typeface="Cambria Math" charset="0"/>
                                <a:sym typeface="Calibri"/>
                              </a:rPr>
                              <m:t>𝑖</m:t>
                            </m:r>
                            <m:r>
                              <a:rPr lang="en-US" sz="2667" i="1" kern="0">
                                <a:solidFill>
                                  <a:srgbClr val="000000"/>
                                </a:solidFill>
                                <a:latin typeface="Cambria Math" charset="0"/>
                                <a:sym typeface="Calibri"/>
                              </a:rPr>
                              <m:t>=1</m:t>
                            </m:r>
                          </m:sub>
                          <m:sup>
                            <m:r>
                              <a:rPr lang="en-US" sz="2667" i="1" kern="0">
                                <a:solidFill>
                                  <a:srgbClr val="000000"/>
                                </a:solidFill>
                                <a:latin typeface="Cambria Math" charset="0"/>
                                <a:sym typeface="Calibri"/>
                              </a:rPr>
                              <m:t>𝑛</m:t>
                            </m:r>
                          </m:sup>
                          <m:e>
                            <m:r>
                              <a:rPr lang="en-US" sz="2667" i="1" kern="0">
                                <a:solidFill>
                                  <a:srgbClr val="000000"/>
                                </a:solidFill>
                                <a:latin typeface="Cambria Math" charset="0"/>
                                <a:sym typeface="Calibri"/>
                              </a:rPr>
                              <m:t>𝐶𝑜𝑠𝑡</m:t>
                            </m:r>
                            <m:r>
                              <a:rPr lang="en-US" sz="2667" i="1" kern="0">
                                <a:solidFill>
                                  <a:srgbClr val="000000"/>
                                </a:solidFill>
                                <a:latin typeface="Cambria Math" charset="0"/>
                                <a:sym typeface="Calibri"/>
                              </a:rPr>
                              <m:t>(</m:t>
                            </m:r>
                            <m:acc>
                              <m:accPr>
                                <m:chr m:val="̂"/>
                                <m:ctrlPr>
                                  <a:rPr lang="en-US" sz="2667" i="1" kern="0">
                                    <a:solidFill>
                                      <a:srgbClr val="000000"/>
                                    </a:solidFill>
                                    <a:latin typeface="Cambria Math" panose="02040503050406030204" pitchFamily="18" charset="0"/>
                                    <a:sym typeface="Calibri"/>
                                  </a:rPr>
                                </m:ctrlPr>
                              </m:accPr>
                              <m:e>
                                <m:sSub>
                                  <m:sSubPr>
                                    <m:ctrlPr>
                                      <a:rPr lang="en-US" sz="2667" i="1" kern="0">
                                        <a:solidFill>
                                          <a:srgbClr val="000000"/>
                                        </a:solidFill>
                                        <a:latin typeface="Cambria Math" panose="02040503050406030204" pitchFamily="18" charset="0"/>
                                        <a:sym typeface="Calibri"/>
                                      </a:rPr>
                                    </m:ctrlPr>
                                  </m:sSubPr>
                                  <m:e>
                                    <m:r>
                                      <a:rPr lang="en-US" sz="2667" i="1" kern="0">
                                        <a:solidFill>
                                          <a:srgbClr val="000000"/>
                                        </a:solidFill>
                                        <a:latin typeface="Cambria Math" charset="0"/>
                                        <a:sym typeface="Calibri"/>
                                      </a:rPr>
                                      <m:t>𝑦</m:t>
                                    </m:r>
                                  </m:e>
                                  <m:sub>
                                    <m:r>
                                      <a:rPr lang="en-US" sz="2667" i="1" kern="0">
                                        <a:solidFill>
                                          <a:srgbClr val="000000"/>
                                        </a:solidFill>
                                        <a:latin typeface="Cambria Math" charset="0"/>
                                        <a:sym typeface="Calibri"/>
                                      </a:rPr>
                                      <m:t>𝑖</m:t>
                                    </m:r>
                                  </m:sub>
                                </m:sSub>
                              </m:e>
                            </m:acc>
                            <m:r>
                              <a:rPr lang="en-US" sz="2667" i="1" kern="0">
                                <a:solidFill>
                                  <a:srgbClr val="000000"/>
                                </a:solidFill>
                                <a:latin typeface="Cambria Math" charset="0"/>
                                <a:sym typeface="Calibri"/>
                              </a:rPr>
                              <m:t>, </m:t>
                            </m:r>
                            <m:sSub>
                              <m:sSubPr>
                                <m:ctrlPr>
                                  <a:rPr lang="en-US" sz="2667" i="1" kern="0">
                                    <a:solidFill>
                                      <a:srgbClr val="000000"/>
                                    </a:solidFill>
                                    <a:latin typeface="Cambria Math" panose="02040503050406030204" pitchFamily="18" charset="0"/>
                                    <a:sym typeface="Calibri"/>
                                  </a:rPr>
                                </m:ctrlPr>
                              </m:sSubPr>
                              <m:e>
                                <m:r>
                                  <a:rPr lang="en-US" sz="2667" i="1" kern="0">
                                    <a:solidFill>
                                      <a:srgbClr val="000000"/>
                                    </a:solidFill>
                                    <a:latin typeface="Cambria Math" charset="0"/>
                                    <a:sym typeface="Calibri"/>
                                  </a:rPr>
                                  <m:t>𝑦</m:t>
                                </m:r>
                              </m:e>
                              <m:sub>
                                <m:r>
                                  <a:rPr lang="en-US" sz="2667" i="1" kern="0">
                                    <a:solidFill>
                                      <a:srgbClr val="000000"/>
                                    </a:solidFill>
                                    <a:latin typeface="Cambria Math" charset="0"/>
                                    <a:sym typeface="Calibri"/>
                                  </a:rPr>
                                  <m:t>𝑖</m:t>
                                </m:r>
                              </m:sub>
                            </m:sSub>
                            <m:r>
                              <a:rPr lang="en-US" sz="2667" i="1" kern="0">
                                <a:solidFill>
                                  <a:srgbClr val="000000"/>
                                </a:solidFill>
                                <a:latin typeface="Cambria Math" charset="0"/>
                                <a:sym typeface="Calibri"/>
                              </a:rPr>
                              <m:t>)</m:t>
                            </m:r>
                          </m:e>
                        </m:nary>
                      </m:oMath>
                    </m:oMathPara>
                  </a14:m>
                  <a:endParaRPr lang="en-US" sz="2667" kern="0" dirty="0">
                    <a:solidFill>
                      <a:srgbClr val="000000"/>
                    </a:solidFill>
                    <a:latin typeface="Calibri"/>
                    <a:cs typeface="Calibri"/>
                    <a:sym typeface="Calibri"/>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982790" y="3963239"/>
                  <a:ext cx="1811325" cy="840086"/>
                </a:xfrm>
                <a:prstGeom prst="rect">
                  <a:avLst/>
                </a:prstGeom>
                <a:blipFill>
                  <a:blip r:embed="rId11"/>
                  <a:stretch>
                    <a:fillRect l="-49738" t="-123596" r="-1571" b="-186517"/>
                  </a:stretch>
                </a:blipFill>
                <a:ln w="12700" cap="flat">
                  <a:noFill/>
                  <a:miter lim="400000"/>
                </a:ln>
                <a:effectLst/>
              </p:spPr>
              <p:txBody>
                <a:bodyPr/>
                <a:lstStyle/>
                <a:p>
                  <a:r>
                    <a:rPr lang="en-US">
                      <a:noFill/>
                    </a:rPr>
                    <a:t> </a:t>
                  </a:r>
                </a:p>
              </p:txBody>
            </p:sp>
          </mc:Fallback>
        </mc:AlternateContent>
      </p:grpSp>
      <p:grpSp>
        <p:nvGrpSpPr>
          <p:cNvPr id="15" name="Group 14"/>
          <p:cNvGrpSpPr/>
          <p:nvPr/>
        </p:nvGrpSpPr>
        <p:grpSpPr>
          <a:xfrm>
            <a:off x="1762825" y="1335621"/>
            <a:ext cx="3485585" cy="861772"/>
            <a:chOff x="1322119" y="1001715"/>
            <a:chExt cx="2614189" cy="646329"/>
          </a:xfrm>
        </p:grpSpPr>
        <p:sp>
          <p:nvSpPr>
            <p:cNvPr id="5" name="TextBox 4"/>
            <p:cNvSpPr txBox="1"/>
            <p:nvPr/>
          </p:nvSpPr>
          <p:spPr>
            <a:xfrm>
              <a:off x="1322119" y="1210206"/>
              <a:ext cx="480659" cy="2769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600" kern="0" dirty="0">
                  <a:solidFill>
                    <a:srgbClr val="7030A0"/>
                  </a:solidFill>
                  <a:latin typeface="Calibri"/>
                  <a:ea typeface="Calibri"/>
                  <a:cs typeface="Calibri"/>
                  <a:sym typeface="Calibri"/>
                </a:rPr>
                <a:t>inputs</a:t>
              </a:r>
            </a:p>
          </p:txBody>
        </p:sp>
        <p:sp>
          <p:nvSpPr>
            <p:cNvPr id="32" name="TextBox 31"/>
            <p:cNvSpPr txBox="1"/>
            <p:nvPr/>
          </p:nvSpPr>
          <p:spPr>
            <a:xfrm>
              <a:off x="3040872" y="1001715"/>
              <a:ext cx="895436"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600" kern="0" dirty="0">
                  <a:solidFill>
                    <a:srgbClr val="7030A0"/>
                  </a:solidFill>
                  <a:latin typeface="Calibri"/>
                  <a:cs typeface="Calibri"/>
                  <a:sym typeface="Calibri"/>
                </a:rPr>
                <a:t>targets /</a:t>
              </a:r>
            </a:p>
            <a:p>
              <a:pPr defTabSz="609585" latinLnBrk="1" hangingPunct="0"/>
              <a:r>
                <a:rPr lang="en-US" sz="1600" kern="0" dirty="0">
                  <a:solidFill>
                    <a:srgbClr val="7030A0"/>
                  </a:solidFill>
                  <a:latin typeface="Calibri"/>
                  <a:cs typeface="Calibri"/>
                  <a:sym typeface="Calibri"/>
                </a:rPr>
                <a:t>labels /</a:t>
              </a:r>
            </a:p>
            <a:p>
              <a:pPr defTabSz="609585" latinLnBrk="1" hangingPunct="0"/>
              <a:r>
                <a:rPr lang="en-US" sz="1600" kern="0" dirty="0">
                  <a:solidFill>
                    <a:srgbClr val="7030A0"/>
                  </a:solidFill>
                  <a:latin typeface="Calibri"/>
                  <a:cs typeface="Calibri"/>
                  <a:sym typeface="Calibri"/>
                </a:rPr>
                <a:t>ground truth</a:t>
              </a:r>
            </a:p>
          </p:txBody>
        </p:sp>
      </p:grpSp>
      <p:grpSp>
        <p:nvGrpSpPr>
          <p:cNvPr id="13" name="Group 12"/>
          <p:cNvGrpSpPr/>
          <p:nvPr/>
        </p:nvGrpSpPr>
        <p:grpSpPr>
          <a:xfrm>
            <a:off x="5342016" y="1613606"/>
            <a:ext cx="1119217" cy="4324799"/>
            <a:chOff x="4006511" y="1210204"/>
            <a:chExt cx="839413" cy="3243599"/>
          </a:xfrm>
        </p:grpSpPr>
        <p:grpSp>
          <p:nvGrpSpPr>
            <p:cNvPr id="41" name="Group 40"/>
            <p:cNvGrpSpPr/>
            <p:nvPr/>
          </p:nvGrpSpPr>
          <p:grpSpPr>
            <a:xfrm>
              <a:off x="4015971" y="1571799"/>
              <a:ext cx="712729" cy="2882004"/>
              <a:chOff x="3075302" y="1571799"/>
              <a:chExt cx="712729" cy="2882004"/>
            </a:xfrm>
          </p:grpSpPr>
          <p:sp>
            <p:nvSpPr>
              <p:cNvPr id="42" name="TextBox 41"/>
              <p:cNvSpPr txBox="1"/>
              <p:nvPr/>
            </p:nvSpPr>
            <p:spPr>
              <a:xfrm>
                <a:off x="3601601" y="1571799"/>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cs typeface="Calibri"/>
                    <a:sym typeface="Calibri"/>
                  </a:rPr>
                  <a:t>1</a:t>
                </a:r>
              </a:p>
            </p:txBody>
          </p:sp>
          <p:sp>
            <p:nvSpPr>
              <p:cNvPr id="44" name="TextBox 43"/>
              <p:cNvSpPr txBox="1"/>
              <p:nvPr/>
            </p:nvSpPr>
            <p:spPr>
              <a:xfrm>
                <a:off x="3601601" y="2572367"/>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cs typeface="Calibri"/>
                    <a:sym typeface="Calibri"/>
                  </a:rPr>
                  <a:t>2</a:t>
                </a:r>
              </a:p>
            </p:txBody>
          </p:sp>
          <p:sp>
            <p:nvSpPr>
              <p:cNvPr id="45" name="TextBox 44"/>
              <p:cNvSpPr txBox="1"/>
              <p:nvPr/>
            </p:nvSpPr>
            <p:spPr>
              <a:xfrm>
                <a:off x="3601601" y="2081323"/>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ea typeface="Calibri"/>
                    <a:cs typeface="Calibri"/>
                    <a:sym typeface="Calibri"/>
                  </a:rPr>
                  <a:t>2</a:t>
                </a:r>
              </a:p>
            </p:txBody>
          </p:sp>
          <p:sp>
            <p:nvSpPr>
              <p:cNvPr id="46" name="TextBox 45"/>
              <p:cNvSpPr txBox="1"/>
              <p:nvPr/>
            </p:nvSpPr>
            <p:spPr>
              <a:xfrm>
                <a:off x="3604328" y="4145980"/>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cs typeface="Calibri"/>
                    <a:sym typeface="Calibri"/>
                  </a:rPr>
                  <a:t>1</a:t>
                </a:r>
              </a:p>
            </p:txBody>
          </p:sp>
          <mc:AlternateContent xmlns:mc="http://schemas.openxmlformats.org/markup-compatibility/2006" xmlns:a14="http://schemas.microsoft.com/office/drawing/2010/main">
            <mc:Choice Requires="a14">
              <p:sp>
                <p:nvSpPr>
                  <p:cNvPr id="47" name="TextBox 46"/>
                  <p:cNvSpPr txBox="1"/>
                  <p:nvPr/>
                </p:nvSpPr>
                <p:spPr>
                  <a:xfrm>
                    <a:off x="3078029" y="4165539"/>
                    <a:ext cx="46123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3078029" y="4165539"/>
                    <a:ext cx="461233" cy="246173"/>
                  </a:xfrm>
                  <a:prstGeom prst="rect">
                    <a:avLst/>
                  </a:prstGeom>
                  <a:blipFill>
                    <a:blip r:embed="rId12"/>
                    <a:stretch>
                      <a:fillRect l="-10000" t="-18519" r="-4000" b="-2222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3082429" y="260448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3082429" y="2604480"/>
                    <a:ext cx="459693" cy="246173"/>
                  </a:xfrm>
                  <a:prstGeom prst="rect">
                    <a:avLst/>
                  </a:prstGeom>
                  <a:blipFill>
                    <a:blip r:embed="rId13"/>
                    <a:stretch>
                      <a:fillRect l="-10204" t="-18519"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3079216" y="210286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3079216" y="2102860"/>
                    <a:ext cx="459693" cy="246173"/>
                  </a:xfrm>
                  <a:prstGeom prst="rect">
                    <a:avLst/>
                  </a:prstGeom>
                  <a:blipFill>
                    <a:blip r:embed="rId14"/>
                    <a:stretch>
                      <a:fillRect l="-8000" t="-18519" r="-4000"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3075302" y="1601240"/>
                    <a:ext cx="45493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ea typeface="Calibri"/>
                                      <a:cs typeface="Calibri"/>
                                      <a:sym typeface="Calibri"/>
                                    </a:rPr>
                                  </m:ctrlPr>
                                </m:accPr>
                                <m:e>
                                  <m:r>
                                    <a:rPr lang="en-US" sz="2133" i="1" kern="0">
                                      <a:solidFill>
                                        <a:srgbClr val="000000"/>
                                      </a:solidFill>
                                      <a:latin typeface="Cambria Math" charset="0"/>
                                      <a:ea typeface="Calibri"/>
                                      <a:cs typeface="Calibri"/>
                                      <a:sym typeface="Calibri"/>
                                    </a:rPr>
                                    <m:t>𝑦</m:t>
                                  </m:r>
                                </m:e>
                              </m:acc>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3075302" y="1601240"/>
                    <a:ext cx="454932" cy="246173"/>
                  </a:xfrm>
                  <a:prstGeom prst="rect">
                    <a:avLst/>
                  </a:prstGeom>
                  <a:blipFill>
                    <a:blip r:embed="rId15"/>
                    <a:stretch>
                      <a:fillRect l="-10204" t="-23077" r="-4082" b="-26923"/>
                    </a:stretch>
                  </a:blipFill>
                  <a:ln w="12700" cap="flat">
                    <a:noFill/>
                    <a:miter lim="400000"/>
                  </a:ln>
                  <a:effectLst/>
                </p:spPr>
                <p:txBody>
                  <a:bodyPr/>
                  <a:lstStyle/>
                  <a:p>
                    <a:r>
                      <a:rPr lang="en-US">
                        <a:noFill/>
                      </a:rPr>
                      <a:t> </a:t>
                    </a:r>
                  </a:p>
                </p:txBody>
              </p:sp>
            </mc:Fallback>
          </mc:AlternateContent>
        </p:grpSp>
        <p:sp>
          <p:nvSpPr>
            <p:cNvPr id="11" name="Rectangle 10"/>
            <p:cNvSpPr/>
            <p:nvPr/>
          </p:nvSpPr>
          <p:spPr>
            <a:xfrm>
              <a:off x="4006511" y="1210204"/>
              <a:ext cx="839413" cy="253915"/>
            </a:xfrm>
            <a:prstGeom prst="rect">
              <a:avLst/>
            </a:prstGeom>
          </p:spPr>
          <p:txBody>
            <a:bodyPr wrap="none">
              <a:spAutoFit/>
            </a:bodyPr>
            <a:lstStyle/>
            <a:p>
              <a:pPr defTabSz="609585"/>
              <a:r>
                <a:rPr lang="en-US" sz="1600" kern="0">
                  <a:solidFill>
                    <a:srgbClr val="7030A0"/>
                  </a:solidFill>
                  <a:latin typeface="Calibri"/>
                  <a:cs typeface="Calibri"/>
                  <a:sym typeface="Calibri"/>
                </a:rPr>
                <a:t>predictions</a:t>
              </a:r>
              <a:endParaRPr lang="en-US" sz="1600" kern="0">
                <a:solidFill>
                  <a:sysClr val="windowText" lastClr="000000"/>
                </a:solidFill>
                <a:latin typeface="Calibri"/>
                <a:cs typeface="Calibri"/>
                <a:sym typeface="Calibri"/>
              </a:endParaRPr>
            </a:p>
          </p:txBody>
        </p:sp>
      </p:grpSp>
    </p:spTree>
    <p:extLst>
      <p:ext uri="{BB962C8B-B14F-4D97-AF65-F5344CB8AC3E}">
        <p14:creationId xmlns:p14="http://schemas.microsoft.com/office/powerpoint/2010/main" val="13310508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20</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Linear </a:t>
            </a:r>
            <a:r>
              <a:rPr lang="en-US" sz="4267" kern="0" dirty="0" err="1">
                <a:solidFill>
                  <a:schemeClr val="accent1"/>
                </a:solidFill>
                <a:latin typeface="Calibri" panose="020F0502020204030204"/>
              </a:rPr>
              <a:t>Softmax</a:t>
            </a:r>
            <a:endParaRPr sz="4267" kern="0" dirty="0">
              <a:solidFill>
                <a:schemeClr val="accent1"/>
              </a:solidFill>
              <a:latin typeface="Calibri" panose="020F0502020204030204"/>
            </a:endParaRPr>
          </a:p>
        </p:txBody>
      </p:sp>
      <p:sp>
        <p:nvSpPr>
          <p:cNvPr id="3" name="TextBox 2"/>
          <p:cNvSpPr txBox="1"/>
          <p:nvPr/>
        </p:nvSpPr>
        <p:spPr>
          <a:xfrm>
            <a:off x="1762826" y="1121166"/>
            <a:ext cx="17934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Training Data</a:t>
            </a:r>
          </a:p>
        </p:txBody>
      </p:sp>
      <p:grpSp>
        <p:nvGrpSpPr>
          <p:cNvPr id="10" name="Group 9"/>
          <p:cNvGrpSpPr/>
          <p:nvPr/>
        </p:nvGrpSpPr>
        <p:grpSpPr>
          <a:xfrm>
            <a:off x="4100404" y="2095733"/>
            <a:ext cx="950305" cy="3842673"/>
            <a:chOff x="3075302" y="1571799"/>
            <a:chExt cx="712729" cy="2882004"/>
          </a:xfrm>
        </p:grpSpPr>
        <p:sp>
          <p:nvSpPr>
            <p:cNvPr id="12" name="TextBox 11"/>
            <p:cNvSpPr txBox="1"/>
            <p:nvPr/>
          </p:nvSpPr>
          <p:spPr>
            <a:xfrm>
              <a:off x="3601601" y="1571799"/>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a:t>
              </a:r>
            </a:p>
          </p:txBody>
        </p:sp>
        <p:sp>
          <p:nvSpPr>
            <p:cNvPr id="18" name="TextBox 17"/>
            <p:cNvSpPr txBox="1"/>
            <p:nvPr/>
          </p:nvSpPr>
          <p:spPr>
            <a:xfrm>
              <a:off x="3601601" y="2572367"/>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a:t>
              </a:r>
            </a:p>
          </p:txBody>
        </p:sp>
        <p:sp>
          <p:nvSpPr>
            <p:cNvPr id="20" name="TextBox 19"/>
            <p:cNvSpPr txBox="1"/>
            <p:nvPr/>
          </p:nvSpPr>
          <p:spPr>
            <a:xfrm>
              <a:off x="3601601" y="2081323"/>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ea typeface="Calibri"/>
                  <a:cs typeface="Calibri"/>
                  <a:sym typeface="Calibri"/>
                </a:rPr>
                <a:t>2</a:t>
              </a:r>
            </a:p>
          </p:txBody>
        </p:sp>
        <p:sp>
          <p:nvSpPr>
            <p:cNvPr id="25" name="TextBox 24"/>
            <p:cNvSpPr txBox="1"/>
            <p:nvPr/>
          </p:nvSpPr>
          <p:spPr>
            <a:xfrm>
              <a:off x="3604328" y="4145980"/>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0070C0"/>
                  </a:solidFill>
                  <a:latin typeface="Calibri"/>
                  <a:ea typeface="Calibri"/>
                  <a:cs typeface="Calibri"/>
                  <a:sym typeface="Calibri"/>
                </a:rPr>
                <a:t>3</a:t>
              </a:r>
            </a:p>
          </p:txBody>
        </p:sp>
        <mc:AlternateContent xmlns:mc="http://schemas.openxmlformats.org/markup-compatibility/2006" xmlns:a14="http://schemas.microsoft.com/office/drawing/2010/main">
          <mc:Choice Requires="a14">
            <p:sp>
              <p:nvSpPr>
                <p:cNvPr id="39" name="TextBox 38"/>
                <p:cNvSpPr txBox="1"/>
                <p:nvPr/>
              </p:nvSpPr>
              <p:spPr>
                <a:xfrm>
                  <a:off x="3078029" y="4165539"/>
                  <a:ext cx="46123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078029" y="4165539"/>
                  <a:ext cx="461233" cy="246173"/>
                </a:xfrm>
                <a:prstGeom prst="rect">
                  <a:avLst/>
                </a:prstGeom>
                <a:blipFill>
                  <a:blip r:embed="rId2"/>
                  <a:stretch>
                    <a:fillRect l="-10204" r="-4082" b="-2222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82429" y="260448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82429" y="2604480"/>
                  <a:ext cx="459693" cy="246173"/>
                </a:xfrm>
                <a:prstGeom prst="rect">
                  <a:avLst/>
                </a:prstGeom>
                <a:blipFill>
                  <a:blip r:embed="rId3"/>
                  <a:stretch>
                    <a:fillRect l="-10204"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079216" y="210286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079216" y="2102860"/>
                  <a:ext cx="459693" cy="246173"/>
                </a:xfrm>
                <a:prstGeom prst="rect">
                  <a:avLst/>
                </a:prstGeom>
                <a:blipFill>
                  <a:blip r:embed="rId4"/>
                  <a:stretch>
                    <a:fillRect l="-10204"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5302" y="1601240"/>
                  <a:ext cx="45493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54932" cy="246173"/>
                </a:xfrm>
                <a:prstGeom prst="rect">
                  <a:avLst/>
                </a:prstGeom>
                <a:blipFill>
                  <a:blip r:embed="rId5"/>
                  <a:stretch>
                    <a:fillRect l="-12500" r="-4167"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819386" y="2141618"/>
                <a:ext cx="2938432"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11</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  </m:t>
                          </m:r>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12</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13</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  </m:t>
                          </m:r>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9386" y="2141618"/>
                <a:ext cx="2938432" cy="328231"/>
              </a:xfrm>
              <a:prstGeom prst="rect">
                <a:avLst/>
              </a:prstGeom>
              <a:blipFill>
                <a:blip r:embed="rId6"/>
                <a:stretch>
                  <a:fillRect l="-862" t="-3704" r="-3017"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716801" y="2808443"/>
                <a:ext cx="309155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716801" y="2808443"/>
                <a:ext cx="3091556" cy="328231"/>
              </a:xfrm>
              <a:prstGeom prst="rect">
                <a:avLst/>
              </a:prstGeom>
              <a:blipFill>
                <a:blip r:embed="rId7"/>
                <a:stretch>
                  <a:fillRect t="-7407" r="-820"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713165" y="3475269"/>
                <a:ext cx="3095191"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713165" y="3475269"/>
                <a:ext cx="3095191" cy="328231"/>
              </a:xfrm>
              <a:prstGeom prst="rect">
                <a:avLst/>
              </a:prstGeom>
              <a:blipFill>
                <a:blip r:embed="rId8"/>
                <a:stretch>
                  <a:fillRect t="-7407" r="-820"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16801" y="5592065"/>
                <a:ext cx="3033775"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716801" y="5592065"/>
                <a:ext cx="3033775" cy="328231"/>
              </a:xfrm>
              <a:prstGeom prst="rect">
                <a:avLst/>
              </a:prstGeom>
              <a:blipFill>
                <a:blip r:embed="rId9"/>
                <a:stretch>
                  <a:fillRect l="-833" t="-7407" r="-2917" b="-33333"/>
                </a:stretch>
              </a:blipFill>
              <a:ln w="12700" cap="flat">
                <a:noFill/>
                <a:miter lim="400000"/>
              </a:ln>
              <a:effectLst/>
            </p:spPr>
            <p:txBody>
              <a:bodyPr/>
              <a:lstStyle/>
              <a:p>
                <a:r>
                  <a:rPr lang="en-US">
                    <a:noFill/>
                  </a:rPr>
                  <a:t> </a:t>
                </a:r>
              </a:p>
            </p:txBody>
          </p:sp>
        </mc:Fallback>
      </mc:AlternateContent>
      <p:sp>
        <p:nvSpPr>
          <p:cNvPr id="40" name="TextBox 39"/>
          <p:cNvSpPr txBox="1"/>
          <p:nvPr/>
        </p:nvSpPr>
        <p:spPr>
          <a:xfrm>
            <a:off x="2661147" y="4071256"/>
            <a:ext cx="160564"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grpSp>
        <p:nvGrpSpPr>
          <p:cNvPr id="15" name="Group 14"/>
          <p:cNvGrpSpPr/>
          <p:nvPr/>
        </p:nvGrpSpPr>
        <p:grpSpPr>
          <a:xfrm>
            <a:off x="1762825" y="1335621"/>
            <a:ext cx="3485585" cy="861772"/>
            <a:chOff x="1322119" y="1001715"/>
            <a:chExt cx="2614189" cy="646329"/>
          </a:xfrm>
        </p:grpSpPr>
        <p:sp>
          <p:nvSpPr>
            <p:cNvPr id="5" name="TextBox 4"/>
            <p:cNvSpPr txBox="1"/>
            <p:nvPr/>
          </p:nvSpPr>
          <p:spPr>
            <a:xfrm>
              <a:off x="1322119" y="1210206"/>
              <a:ext cx="480659" cy="2769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600" kern="0" dirty="0">
                  <a:solidFill>
                    <a:srgbClr val="7030A0"/>
                  </a:solidFill>
                  <a:latin typeface="Calibri"/>
                  <a:ea typeface="Calibri"/>
                  <a:cs typeface="Calibri"/>
                  <a:sym typeface="Calibri"/>
                </a:rPr>
                <a:t>inputs</a:t>
              </a:r>
            </a:p>
          </p:txBody>
        </p:sp>
        <p:sp>
          <p:nvSpPr>
            <p:cNvPr id="32" name="TextBox 31"/>
            <p:cNvSpPr txBox="1"/>
            <p:nvPr/>
          </p:nvSpPr>
          <p:spPr>
            <a:xfrm>
              <a:off x="3040872" y="1001715"/>
              <a:ext cx="895436"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600" kern="0" dirty="0">
                  <a:solidFill>
                    <a:srgbClr val="7030A0"/>
                  </a:solidFill>
                  <a:latin typeface="Calibri"/>
                  <a:cs typeface="Calibri"/>
                  <a:sym typeface="Calibri"/>
                </a:rPr>
                <a:t>targets /</a:t>
              </a:r>
            </a:p>
            <a:p>
              <a:pPr defTabSz="609585" latinLnBrk="1" hangingPunct="0"/>
              <a:r>
                <a:rPr lang="en-US" sz="1600" kern="0" dirty="0">
                  <a:solidFill>
                    <a:srgbClr val="7030A0"/>
                  </a:solidFill>
                  <a:latin typeface="Calibri"/>
                  <a:cs typeface="Calibri"/>
                  <a:sym typeface="Calibri"/>
                </a:rPr>
                <a:t>labels /</a:t>
              </a:r>
            </a:p>
            <a:p>
              <a:pPr defTabSz="609585" latinLnBrk="1" hangingPunct="0"/>
              <a:r>
                <a:rPr lang="en-US" sz="1600" kern="0" dirty="0">
                  <a:solidFill>
                    <a:srgbClr val="7030A0"/>
                  </a:solidFill>
                  <a:latin typeface="Calibri"/>
                  <a:cs typeface="Calibri"/>
                  <a:sym typeface="Calibri"/>
                </a:rPr>
                <a:t>ground truth</a:t>
              </a:r>
            </a:p>
          </p:txBody>
        </p:sp>
      </p:grpSp>
    </p:spTree>
    <p:extLst>
      <p:ext uri="{BB962C8B-B14F-4D97-AF65-F5344CB8AC3E}">
        <p14:creationId xmlns:p14="http://schemas.microsoft.com/office/powerpoint/2010/main" val="1419777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21</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Linear </a:t>
            </a:r>
            <a:r>
              <a:rPr lang="en-US" sz="4267" kern="0" dirty="0" err="1">
                <a:solidFill>
                  <a:schemeClr val="accent1"/>
                </a:solidFill>
                <a:latin typeface="Calibri" panose="020F0502020204030204"/>
              </a:rPr>
              <a:t>Softmax</a:t>
            </a:r>
            <a:endParaRPr sz="4267" kern="0" dirty="0">
              <a:solidFill>
                <a:schemeClr val="accent1"/>
              </a:solidFill>
              <a:latin typeface="Calibri" panose="020F0502020204030204"/>
            </a:endParaRPr>
          </a:p>
        </p:txBody>
      </p:sp>
      <p:sp>
        <p:nvSpPr>
          <p:cNvPr id="3" name="TextBox 2"/>
          <p:cNvSpPr txBox="1"/>
          <p:nvPr/>
        </p:nvSpPr>
        <p:spPr>
          <a:xfrm>
            <a:off x="1762826" y="1121166"/>
            <a:ext cx="17934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Training Data</a:t>
            </a:r>
          </a:p>
        </p:txBody>
      </p:sp>
      <p:grpSp>
        <p:nvGrpSpPr>
          <p:cNvPr id="10" name="Group 9"/>
          <p:cNvGrpSpPr/>
          <p:nvPr/>
        </p:nvGrpSpPr>
        <p:grpSpPr>
          <a:xfrm>
            <a:off x="4100404" y="2095733"/>
            <a:ext cx="1777455" cy="3842673"/>
            <a:chOff x="3075302" y="1571799"/>
            <a:chExt cx="1333091" cy="2882004"/>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    0    0]</a:t>
              </a:r>
            </a:p>
          </p:txBody>
        </p:sp>
        <p:sp>
          <p:nvSpPr>
            <p:cNvPr id="18" name="TextBox 17"/>
            <p:cNvSpPr txBox="1"/>
            <p:nvPr/>
          </p:nvSpPr>
          <p:spPr>
            <a:xfrm>
              <a:off x="3601601" y="2572367"/>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    0    0]</a:t>
              </a:r>
            </a:p>
          </p:txBody>
        </p:sp>
        <p:sp>
          <p:nvSpPr>
            <p:cNvPr id="20" name="TextBox 19"/>
            <p:cNvSpPr txBox="1"/>
            <p:nvPr/>
          </p:nvSpPr>
          <p:spPr>
            <a:xfrm>
              <a:off x="3601601" y="2081323"/>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cs typeface="Calibri"/>
                  <a:sym typeface="Calibri"/>
                </a:rPr>
                <a:t>[0    1    0]</a:t>
              </a:r>
              <a:endParaRPr lang="en-US" sz="1867" kern="0" dirty="0">
                <a:solidFill>
                  <a:srgbClr val="C00000"/>
                </a:solidFill>
                <a:latin typeface="Calibri"/>
                <a:ea typeface="Calibri"/>
                <a:cs typeface="Calibri"/>
                <a:sym typeface="Calibri"/>
              </a:endParaRPr>
            </a:p>
          </p:txBody>
        </p:sp>
        <p:sp>
          <p:nvSpPr>
            <p:cNvPr id="25" name="TextBox 24"/>
            <p:cNvSpPr txBox="1"/>
            <p:nvPr/>
          </p:nvSpPr>
          <p:spPr>
            <a:xfrm>
              <a:off x="3604328" y="4145980"/>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0070C0"/>
                  </a:solidFill>
                  <a:latin typeface="Calibri"/>
                  <a:cs typeface="Calibri"/>
                  <a:sym typeface="Calibri"/>
                </a:rPr>
                <a:t>[0    0    1]</a:t>
              </a:r>
              <a:endParaRPr lang="en-US" sz="1867" kern="0" dirty="0">
                <a:solidFill>
                  <a:srgbClr val="0070C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9" name="TextBox 38"/>
                <p:cNvSpPr txBox="1"/>
                <p:nvPr/>
              </p:nvSpPr>
              <p:spPr>
                <a:xfrm>
                  <a:off x="3078029" y="4165539"/>
                  <a:ext cx="46123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078029" y="4165539"/>
                  <a:ext cx="461233" cy="246173"/>
                </a:xfrm>
                <a:prstGeom prst="rect">
                  <a:avLst/>
                </a:prstGeom>
                <a:blipFill>
                  <a:blip r:embed="rId2"/>
                  <a:stretch>
                    <a:fillRect l="-10204" r="-4082" b="-2222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82429" y="260448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82429" y="2604480"/>
                  <a:ext cx="459693" cy="246173"/>
                </a:xfrm>
                <a:prstGeom prst="rect">
                  <a:avLst/>
                </a:prstGeom>
                <a:blipFill>
                  <a:blip r:embed="rId3"/>
                  <a:stretch>
                    <a:fillRect l="-10204"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079216" y="210286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079216" y="2102860"/>
                  <a:ext cx="459693" cy="246173"/>
                </a:xfrm>
                <a:prstGeom prst="rect">
                  <a:avLst/>
                </a:prstGeom>
                <a:blipFill>
                  <a:blip r:embed="rId4"/>
                  <a:stretch>
                    <a:fillRect l="-10204"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5302" y="1601240"/>
                  <a:ext cx="45493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54932" cy="246173"/>
                </a:xfrm>
                <a:prstGeom prst="rect">
                  <a:avLst/>
                </a:prstGeom>
                <a:blipFill>
                  <a:blip r:embed="rId5"/>
                  <a:stretch>
                    <a:fillRect l="-12500" r="-4167"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819386" y="2141618"/>
                <a:ext cx="2938432"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11</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  </m:t>
                          </m:r>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12</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13</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  </m:t>
                          </m:r>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9386" y="2141618"/>
                <a:ext cx="2938432" cy="328231"/>
              </a:xfrm>
              <a:prstGeom prst="rect">
                <a:avLst/>
              </a:prstGeom>
              <a:blipFill>
                <a:blip r:embed="rId6"/>
                <a:stretch>
                  <a:fillRect l="-862" t="-3704" r="-3017"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716801" y="2808443"/>
                <a:ext cx="309155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716801" y="2808443"/>
                <a:ext cx="3091556" cy="328231"/>
              </a:xfrm>
              <a:prstGeom prst="rect">
                <a:avLst/>
              </a:prstGeom>
              <a:blipFill>
                <a:blip r:embed="rId7"/>
                <a:stretch>
                  <a:fillRect t="-7407" r="-820"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713165" y="3475269"/>
                <a:ext cx="3095191"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713165" y="3475269"/>
                <a:ext cx="3095191" cy="328231"/>
              </a:xfrm>
              <a:prstGeom prst="rect">
                <a:avLst/>
              </a:prstGeom>
              <a:blipFill>
                <a:blip r:embed="rId8"/>
                <a:stretch>
                  <a:fillRect t="-7407" r="-820"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16801" y="5592065"/>
                <a:ext cx="3033775"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716801" y="5592065"/>
                <a:ext cx="3033775" cy="328231"/>
              </a:xfrm>
              <a:prstGeom prst="rect">
                <a:avLst/>
              </a:prstGeom>
              <a:blipFill>
                <a:blip r:embed="rId9"/>
                <a:stretch>
                  <a:fillRect l="-833" t="-7407" r="-2917" b="-33333"/>
                </a:stretch>
              </a:blipFill>
              <a:ln w="12700" cap="flat">
                <a:noFill/>
                <a:miter lim="400000"/>
              </a:ln>
              <a:effectLst/>
            </p:spPr>
            <p:txBody>
              <a:bodyPr/>
              <a:lstStyle/>
              <a:p>
                <a:r>
                  <a:rPr lang="en-US">
                    <a:noFill/>
                  </a:rPr>
                  <a:t> </a:t>
                </a:r>
              </a:p>
            </p:txBody>
          </p:sp>
        </mc:Fallback>
      </mc:AlternateContent>
      <p:sp>
        <p:nvSpPr>
          <p:cNvPr id="40" name="TextBox 39"/>
          <p:cNvSpPr txBox="1"/>
          <p:nvPr/>
        </p:nvSpPr>
        <p:spPr>
          <a:xfrm>
            <a:off x="2661147" y="4071256"/>
            <a:ext cx="160564"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grpSp>
        <p:nvGrpSpPr>
          <p:cNvPr id="15" name="Group 14"/>
          <p:cNvGrpSpPr/>
          <p:nvPr/>
        </p:nvGrpSpPr>
        <p:grpSpPr>
          <a:xfrm>
            <a:off x="1762825" y="1335621"/>
            <a:ext cx="3485585" cy="861772"/>
            <a:chOff x="1322119" y="1001715"/>
            <a:chExt cx="2614189" cy="646329"/>
          </a:xfrm>
        </p:grpSpPr>
        <p:sp>
          <p:nvSpPr>
            <p:cNvPr id="5" name="TextBox 4"/>
            <p:cNvSpPr txBox="1"/>
            <p:nvPr/>
          </p:nvSpPr>
          <p:spPr>
            <a:xfrm>
              <a:off x="1322119" y="1210206"/>
              <a:ext cx="480659" cy="2769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600" kern="0" dirty="0">
                  <a:solidFill>
                    <a:srgbClr val="7030A0"/>
                  </a:solidFill>
                  <a:latin typeface="Calibri"/>
                  <a:ea typeface="Calibri"/>
                  <a:cs typeface="Calibri"/>
                  <a:sym typeface="Calibri"/>
                </a:rPr>
                <a:t>inputs</a:t>
              </a:r>
            </a:p>
          </p:txBody>
        </p:sp>
        <p:sp>
          <p:nvSpPr>
            <p:cNvPr id="32" name="TextBox 31"/>
            <p:cNvSpPr txBox="1"/>
            <p:nvPr/>
          </p:nvSpPr>
          <p:spPr>
            <a:xfrm>
              <a:off x="3040872" y="1001715"/>
              <a:ext cx="895436"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600" kern="0" dirty="0">
                  <a:solidFill>
                    <a:srgbClr val="7030A0"/>
                  </a:solidFill>
                  <a:latin typeface="Calibri"/>
                  <a:cs typeface="Calibri"/>
                  <a:sym typeface="Calibri"/>
                </a:rPr>
                <a:t>targets /</a:t>
              </a:r>
            </a:p>
            <a:p>
              <a:pPr defTabSz="609585" latinLnBrk="1" hangingPunct="0"/>
              <a:r>
                <a:rPr lang="en-US" sz="1600" kern="0" dirty="0">
                  <a:solidFill>
                    <a:srgbClr val="7030A0"/>
                  </a:solidFill>
                  <a:latin typeface="Calibri"/>
                  <a:cs typeface="Calibri"/>
                  <a:sym typeface="Calibri"/>
                </a:rPr>
                <a:t>labels /</a:t>
              </a:r>
            </a:p>
            <a:p>
              <a:pPr defTabSz="609585" latinLnBrk="1" hangingPunct="0"/>
              <a:r>
                <a:rPr lang="en-US" sz="1600" kern="0" dirty="0">
                  <a:solidFill>
                    <a:srgbClr val="7030A0"/>
                  </a:solidFill>
                  <a:latin typeface="Calibri"/>
                  <a:cs typeface="Calibri"/>
                  <a:sym typeface="Calibri"/>
                </a:rPr>
                <a:t>ground truth</a:t>
              </a:r>
            </a:p>
          </p:txBody>
        </p:sp>
      </p:grpSp>
      <p:grpSp>
        <p:nvGrpSpPr>
          <p:cNvPr id="43" name="Group 42"/>
          <p:cNvGrpSpPr/>
          <p:nvPr/>
        </p:nvGrpSpPr>
        <p:grpSpPr>
          <a:xfrm>
            <a:off x="6695495" y="1595624"/>
            <a:ext cx="2703779" cy="4324799"/>
            <a:chOff x="4006511" y="1210204"/>
            <a:chExt cx="2027834" cy="3243599"/>
          </a:xfrm>
        </p:grpSpPr>
        <p:grpSp>
          <p:nvGrpSpPr>
            <p:cNvPr id="51" name="Group 50"/>
            <p:cNvGrpSpPr/>
            <p:nvPr/>
          </p:nvGrpSpPr>
          <p:grpSpPr>
            <a:xfrm>
              <a:off x="4015971" y="1571799"/>
              <a:ext cx="2018374" cy="2882004"/>
              <a:chOff x="3075302" y="1571799"/>
              <a:chExt cx="2018374" cy="2882004"/>
            </a:xfrm>
          </p:grpSpPr>
          <p:sp>
            <p:nvSpPr>
              <p:cNvPr id="53" name="TextBox 52"/>
              <p:cNvSpPr txBox="1"/>
              <p:nvPr/>
            </p:nvSpPr>
            <p:spPr>
              <a:xfrm>
                <a:off x="3601601" y="1571799"/>
                <a:ext cx="1489348"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cs typeface="Calibri"/>
                    <a:sym typeface="Calibri"/>
                  </a:rPr>
                  <a:t>[0.85    0.10    0.05]</a:t>
                </a:r>
              </a:p>
            </p:txBody>
          </p:sp>
          <p:sp>
            <p:nvSpPr>
              <p:cNvPr id="54" name="TextBox 53"/>
              <p:cNvSpPr txBox="1"/>
              <p:nvPr/>
            </p:nvSpPr>
            <p:spPr>
              <a:xfrm>
                <a:off x="3601601" y="2572367"/>
                <a:ext cx="1489348"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cs typeface="Calibri"/>
                    <a:sym typeface="Calibri"/>
                  </a:rPr>
                  <a:t>[0.40    0.45    0.15]</a:t>
                </a:r>
              </a:p>
            </p:txBody>
          </p:sp>
          <p:sp>
            <p:nvSpPr>
              <p:cNvPr id="55" name="TextBox 54"/>
              <p:cNvSpPr txBox="1"/>
              <p:nvPr/>
            </p:nvSpPr>
            <p:spPr>
              <a:xfrm>
                <a:off x="3601601" y="2081323"/>
                <a:ext cx="1489348"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cs typeface="Calibri"/>
                    <a:sym typeface="Calibri"/>
                  </a:rPr>
                  <a:t>[0.20    0.70    0.10]</a:t>
                </a:r>
                <a:endParaRPr lang="en-US" sz="1867" kern="0" dirty="0">
                  <a:solidFill>
                    <a:srgbClr val="C00000"/>
                  </a:solidFill>
                  <a:latin typeface="Calibri"/>
                  <a:ea typeface="Calibri"/>
                  <a:cs typeface="Calibri"/>
                  <a:sym typeface="Calibri"/>
                </a:endParaRPr>
              </a:p>
            </p:txBody>
          </p:sp>
          <p:sp>
            <p:nvSpPr>
              <p:cNvPr id="56" name="TextBox 55"/>
              <p:cNvSpPr txBox="1"/>
              <p:nvPr/>
            </p:nvSpPr>
            <p:spPr>
              <a:xfrm>
                <a:off x="3604328" y="4145980"/>
                <a:ext cx="1489348"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cs typeface="Calibri"/>
                    <a:sym typeface="Calibri"/>
                  </a:rPr>
                  <a:t>[0.40    0.25    0.35]</a:t>
                </a:r>
              </a:p>
            </p:txBody>
          </p:sp>
          <mc:AlternateContent xmlns:mc="http://schemas.openxmlformats.org/markup-compatibility/2006" xmlns:a14="http://schemas.microsoft.com/office/drawing/2010/main">
            <mc:Choice Requires="a14">
              <p:sp>
                <p:nvSpPr>
                  <p:cNvPr id="57" name="TextBox 56"/>
                  <p:cNvSpPr txBox="1"/>
                  <p:nvPr/>
                </p:nvSpPr>
                <p:spPr>
                  <a:xfrm>
                    <a:off x="3078029" y="4165539"/>
                    <a:ext cx="46123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3078029" y="4165539"/>
                    <a:ext cx="461233" cy="246173"/>
                  </a:xfrm>
                  <a:prstGeom prst="rect">
                    <a:avLst/>
                  </a:prstGeom>
                  <a:blipFill>
                    <a:blip r:embed="rId10"/>
                    <a:stretch>
                      <a:fillRect l="-10204" t="-18519"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3082429" y="260448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3082429" y="2604480"/>
                    <a:ext cx="459693" cy="246173"/>
                  </a:xfrm>
                  <a:prstGeom prst="rect">
                    <a:avLst/>
                  </a:prstGeom>
                  <a:blipFill>
                    <a:blip r:embed="rId11"/>
                    <a:stretch>
                      <a:fillRect l="-10000" t="-22222" r="-4000" b="-2222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3079216" y="210286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3079216" y="2102860"/>
                    <a:ext cx="459693" cy="246173"/>
                  </a:xfrm>
                  <a:prstGeom prst="rect">
                    <a:avLst/>
                  </a:prstGeom>
                  <a:blipFill>
                    <a:blip r:embed="rId12"/>
                    <a:stretch>
                      <a:fillRect l="-10204" t="-18519"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3075302" y="1601240"/>
                    <a:ext cx="45493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ea typeface="Calibri"/>
                                      <a:cs typeface="Calibri"/>
                                      <a:sym typeface="Calibri"/>
                                    </a:rPr>
                                  </m:ctrlPr>
                                </m:accPr>
                                <m:e>
                                  <m:r>
                                    <a:rPr lang="en-US" sz="2133" i="1" kern="0">
                                      <a:solidFill>
                                        <a:srgbClr val="000000"/>
                                      </a:solidFill>
                                      <a:latin typeface="Cambria Math" charset="0"/>
                                      <a:ea typeface="Calibri"/>
                                      <a:cs typeface="Calibri"/>
                                      <a:sym typeface="Calibri"/>
                                    </a:rPr>
                                    <m:t>𝑦</m:t>
                                  </m:r>
                                </m:e>
                              </m:acc>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3075302" y="1601240"/>
                    <a:ext cx="454932" cy="246173"/>
                  </a:xfrm>
                  <a:prstGeom prst="rect">
                    <a:avLst/>
                  </a:prstGeom>
                  <a:blipFill>
                    <a:blip r:embed="rId13"/>
                    <a:stretch>
                      <a:fillRect l="-10417" t="-18519" r="-4167" b="-25926"/>
                    </a:stretch>
                  </a:blipFill>
                  <a:ln w="12700" cap="flat">
                    <a:noFill/>
                    <a:miter lim="400000"/>
                  </a:ln>
                  <a:effectLst/>
                </p:spPr>
                <p:txBody>
                  <a:bodyPr/>
                  <a:lstStyle/>
                  <a:p>
                    <a:r>
                      <a:rPr lang="en-US">
                        <a:noFill/>
                      </a:rPr>
                      <a:t> </a:t>
                    </a:r>
                  </a:p>
                </p:txBody>
              </p:sp>
            </mc:Fallback>
          </mc:AlternateContent>
        </p:grpSp>
        <p:sp>
          <p:nvSpPr>
            <p:cNvPr id="52" name="Rectangle 51"/>
            <p:cNvSpPr/>
            <p:nvPr/>
          </p:nvSpPr>
          <p:spPr>
            <a:xfrm>
              <a:off x="4006511" y="1210204"/>
              <a:ext cx="839413" cy="253915"/>
            </a:xfrm>
            <a:prstGeom prst="rect">
              <a:avLst/>
            </a:prstGeom>
          </p:spPr>
          <p:txBody>
            <a:bodyPr wrap="none">
              <a:spAutoFit/>
            </a:bodyPr>
            <a:lstStyle/>
            <a:p>
              <a:pPr defTabSz="609585"/>
              <a:r>
                <a:rPr lang="en-US" sz="1600" kern="0" dirty="0">
                  <a:solidFill>
                    <a:srgbClr val="7030A0"/>
                  </a:solidFill>
                  <a:latin typeface="Calibri"/>
                  <a:cs typeface="Calibri"/>
                  <a:sym typeface="Calibri"/>
                </a:rPr>
                <a:t>predictions</a:t>
              </a:r>
              <a:endParaRPr lang="en-US" sz="1600" kern="0" dirty="0">
                <a:solidFill>
                  <a:sysClr val="windowText" lastClr="000000"/>
                </a:solidFill>
                <a:latin typeface="Calibri"/>
                <a:cs typeface="Calibri"/>
                <a:sym typeface="Calibri"/>
              </a:endParaRPr>
            </a:p>
          </p:txBody>
        </p:sp>
      </p:grpSp>
    </p:spTree>
    <p:extLst>
      <p:ext uri="{BB962C8B-B14F-4D97-AF65-F5344CB8AC3E}">
        <p14:creationId xmlns:p14="http://schemas.microsoft.com/office/powerpoint/2010/main" val="23009950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22</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Linear </a:t>
            </a:r>
            <a:r>
              <a:rPr lang="en-US" sz="4267" kern="0" dirty="0" err="1">
                <a:solidFill>
                  <a:schemeClr val="accent1"/>
                </a:solidFill>
                <a:latin typeface="Calibri" panose="020F0502020204030204"/>
              </a:rPr>
              <a:t>Softmax</a:t>
            </a:r>
            <a:endParaRPr sz="4267" kern="0" dirty="0">
              <a:solidFill>
                <a:schemeClr val="accent1"/>
              </a:solidFill>
              <a:latin typeface="Calibri" panose="020F0502020204030204"/>
            </a:endParaRPr>
          </a:p>
        </p:txBody>
      </p:sp>
      <p:grpSp>
        <p:nvGrpSpPr>
          <p:cNvPr id="10" name="Group 9"/>
          <p:cNvGrpSpPr/>
          <p:nvPr/>
        </p:nvGrpSpPr>
        <p:grpSpPr>
          <a:xfrm>
            <a:off x="4100404" y="2095735"/>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𝑖</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819385" y="2141618"/>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𝑖</m:t>
                          </m:r>
                        </m:sub>
                      </m:sSub>
                      <m:r>
                        <a:rPr lang="en-US" sz="2133" i="1" kern="0">
                          <a:solidFill>
                            <a:srgbClr val="000000"/>
                          </a:solidFill>
                          <a:latin typeface="Cambria Math" charset="0"/>
                          <a:ea typeface="Calibri"/>
                          <a:cs typeface="Calibri"/>
                          <a:sym typeface="Calibri"/>
                        </a:rPr>
                        <m:t>=[</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1</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  </m:t>
                          </m:r>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2</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3</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  </m:t>
                          </m:r>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9385" y="2141618"/>
                <a:ext cx="2752548" cy="328231"/>
              </a:xfrm>
              <a:prstGeom prst="rect">
                <a:avLst/>
              </a:prstGeom>
              <a:blipFill>
                <a:blip r:embed="rId3"/>
                <a:stretch>
                  <a:fillRect l="-917" t="-3704" r="-2752"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6898023" y="2134988"/>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ea typeface="Calibri"/>
                                  <a:cs typeface="Calibri"/>
                                  <a:sym typeface="Calibri"/>
                                </a:rPr>
                              </m:ctrlPr>
                            </m:accPr>
                            <m:e>
                              <m:r>
                                <a:rPr lang="en-US" sz="2133" i="1" kern="0">
                                  <a:solidFill>
                                    <a:srgbClr val="000000"/>
                                  </a:solidFill>
                                  <a:latin typeface="Cambria Math" charset="0"/>
                                  <a:ea typeface="Calibri"/>
                                  <a:cs typeface="Calibri"/>
                                  <a:sym typeface="Calibri"/>
                                </a:rPr>
                                <m:t>𝑦</m:t>
                              </m:r>
                            </m:e>
                          </m:acc>
                        </m:e>
                        <m:sub>
                          <m:r>
                            <a:rPr lang="en-US" sz="2133" i="1" kern="0">
                              <a:solidFill>
                                <a:srgbClr val="000000"/>
                              </a:solidFill>
                              <a:latin typeface="Cambria Math" charset="0"/>
                              <a:ea typeface="Calibri"/>
                              <a:cs typeface="Calibri"/>
                              <a:sym typeface="Calibri"/>
                            </a:rPr>
                            <m:t>𝑖</m:t>
                          </m:r>
                        </m:sub>
                      </m:sSub>
                      <m:r>
                        <a:rPr lang="en-US" sz="2133" i="1" kern="0">
                          <a:solidFill>
                            <a:srgbClr val="000000"/>
                          </a:solidFill>
                          <a:latin typeface="Cambria Math" charset="0"/>
                          <a:ea typeface="Calibri"/>
                          <a:cs typeface="Calibri"/>
                          <a:sym typeface="Calibri"/>
                        </a:rPr>
                        <m:t>=   [</m:t>
                      </m:r>
                      <m:sSub>
                        <m:sSubPr>
                          <m:ctrlPr>
                            <a:rPr lang="en-US" sz="2133" i="1" kern="0">
                              <a:solidFill>
                                <a:srgbClr val="7030A0"/>
                              </a:solidFill>
                              <a:latin typeface="Cambria Math" panose="02040503050406030204" pitchFamily="18" charset="0"/>
                              <a:ea typeface="Calibri"/>
                              <a:cs typeface="Calibri"/>
                              <a:sym typeface="Calibri"/>
                            </a:rPr>
                          </m:ctrlPr>
                        </m:sSubPr>
                        <m:e>
                          <m:r>
                            <a:rPr lang="en-US" sz="2133" i="1" kern="0">
                              <a:solidFill>
                                <a:srgbClr val="7030A0"/>
                              </a:solidFill>
                              <a:latin typeface="Cambria Math" charset="0"/>
                              <a:ea typeface="Calibri"/>
                              <a:cs typeface="Calibri"/>
                              <a:sym typeface="Calibri"/>
                            </a:rPr>
                            <m:t>𝑓</m:t>
                          </m:r>
                        </m:e>
                        <m:sub>
                          <m:r>
                            <a:rPr lang="en-US" sz="2133" i="1" kern="0">
                              <a:solidFill>
                                <a:srgbClr val="7030A0"/>
                              </a:solidFill>
                              <a:latin typeface="Cambria Math" charset="0"/>
                              <a:ea typeface="Calibri"/>
                              <a:cs typeface="Calibri"/>
                              <a:sym typeface="Calibri"/>
                            </a:rPr>
                            <m:t>𝑐</m:t>
                          </m:r>
                        </m:sub>
                      </m:sSub>
                      <m:r>
                        <a:rPr lang="en-US" sz="2133" i="1" kern="0">
                          <a:solidFill>
                            <a:srgbClr val="000000"/>
                          </a:solidFill>
                          <a:latin typeface="Cambria Math" charset="0"/>
                          <a:ea typeface="Calibri"/>
                          <a:cs typeface="Calibri"/>
                          <a:sym typeface="Calibri"/>
                        </a:rPr>
                        <m:t>     </m:t>
                      </m:r>
                      <m:sSub>
                        <m:sSubPr>
                          <m:ctrlPr>
                            <a:rPr lang="en-US" sz="2133" i="1" kern="0">
                              <a:solidFill>
                                <a:srgbClr val="FF0000"/>
                              </a:solidFill>
                              <a:latin typeface="Cambria Math" panose="02040503050406030204" pitchFamily="18" charset="0"/>
                              <a:ea typeface="Calibri"/>
                              <a:cs typeface="Calibri"/>
                              <a:sym typeface="Calibri"/>
                            </a:rPr>
                          </m:ctrlPr>
                        </m:sSubPr>
                        <m:e>
                          <m:r>
                            <a:rPr lang="en-US" sz="2133" i="1" kern="0">
                              <a:solidFill>
                                <a:srgbClr val="FF0000"/>
                              </a:solidFill>
                              <a:latin typeface="Cambria Math" charset="0"/>
                              <a:ea typeface="Calibri"/>
                              <a:cs typeface="Calibri"/>
                              <a:sym typeface="Calibri"/>
                            </a:rPr>
                            <m:t>𝑓</m:t>
                          </m:r>
                        </m:e>
                        <m:sub>
                          <m:r>
                            <a:rPr lang="en-US" sz="2133" i="1" kern="0">
                              <a:solidFill>
                                <a:srgbClr val="FF0000"/>
                              </a:solidFill>
                              <a:latin typeface="Cambria Math" charset="0"/>
                              <a:ea typeface="Calibri"/>
                              <a:cs typeface="Calibri"/>
                              <a:sym typeface="Calibri"/>
                            </a:rPr>
                            <m:t>𝑑</m:t>
                          </m:r>
                        </m:sub>
                      </m:sSub>
                      <m:r>
                        <a:rPr lang="en-US" sz="2133" i="1" kern="0">
                          <a:solidFill>
                            <a:srgbClr val="00000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𝑓</m:t>
                          </m:r>
                        </m:e>
                        <m:sub>
                          <m:r>
                            <a:rPr lang="en-US" sz="2133" i="1" kern="0">
                              <a:solidFill>
                                <a:srgbClr val="0070C0"/>
                              </a:solidFill>
                              <a:latin typeface="Cambria Math" charset="0"/>
                              <a:ea typeface="Calibri"/>
                              <a:cs typeface="Calibri"/>
                              <a:sym typeface="Calibri"/>
                            </a:rPr>
                            <m:t>𝑏</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6898023" y="2134988"/>
                <a:ext cx="2349746" cy="328231"/>
              </a:xfrm>
              <a:prstGeom prst="rect">
                <a:avLst/>
              </a:prstGeom>
              <a:blipFill>
                <a:blip r:embed="rId4"/>
                <a:stretch>
                  <a:fillRect l="-2688" t="-23077" r="-3226" b="-3846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072549" y="2770640"/>
                <a:ext cx="6858000" cy="461665"/>
              </a:xfrm>
              <a:prstGeom prst="rect">
                <a:avLst/>
              </a:prstGeom>
            </p:spPr>
            <p:txBody>
              <a:bodyPr wrap="squar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𝑔</m:t>
                          </m:r>
                        </m:e>
                        <m:sub>
                          <m:r>
                            <a:rPr lang="en-US" sz="2400" i="1" kern="0">
                              <a:solidFill>
                                <a:srgbClr val="7030A0"/>
                              </a:solidFill>
                              <a:latin typeface="Cambria Math" charset="0"/>
                              <a:sym typeface="Calibri"/>
                            </a:rPr>
                            <m:t>𝑐</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𝑤</m:t>
                          </m:r>
                        </m:e>
                        <m:sub>
                          <m:r>
                            <a:rPr lang="en-US" sz="2400" i="1" kern="0">
                              <a:solidFill>
                                <a:srgbClr val="7030A0"/>
                              </a:solidFill>
                              <a:latin typeface="Cambria Math" charset="0"/>
                              <a:sym typeface="Calibri"/>
                            </a:rPr>
                            <m:t>𝑐</m:t>
                          </m:r>
                          <m:r>
                            <a:rPr lang="en-US" sz="2400" i="1" kern="0">
                              <a:solidFill>
                                <a:srgbClr val="7030A0"/>
                              </a:solidFill>
                              <a:latin typeface="Cambria Math" charset="0"/>
                              <a:sym typeface="Calibri"/>
                            </a:rPr>
                            <m:t>1</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1</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𝑤</m:t>
                          </m:r>
                        </m:e>
                        <m:sub>
                          <m:r>
                            <a:rPr lang="en-US" sz="2400" i="1" kern="0">
                              <a:solidFill>
                                <a:srgbClr val="7030A0"/>
                              </a:solidFill>
                              <a:latin typeface="Cambria Math" charset="0"/>
                              <a:sym typeface="Calibri"/>
                            </a:rPr>
                            <m:t>𝑐</m:t>
                          </m:r>
                          <m:r>
                            <a:rPr lang="en-US" sz="2400" i="1" kern="0">
                              <a:solidFill>
                                <a:srgbClr val="7030A0"/>
                              </a:solidFill>
                              <a:latin typeface="Cambria Math" charset="0"/>
                              <a:sym typeface="Calibri"/>
                            </a:rPr>
                            <m:t>2</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2</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𝑤</m:t>
                          </m:r>
                        </m:e>
                        <m:sub>
                          <m:r>
                            <a:rPr lang="en-US" sz="2400" i="1" kern="0">
                              <a:solidFill>
                                <a:srgbClr val="7030A0"/>
                              </a:solidFill>
                              <a:latin typeface="Cambria Math" charset="0"/>
                              <a:sym typeface="Calibri"/>
                            </a:rPr>
                            <m:t>𝑐</m:t>
                          </m:r>
                          <m:r>
                            <a:rPr lang="en-US" sz="2400" i="1" kern="0">
                              <a:solidFill>
                                <a:srgbClr val="7030A0"/>
                              </a:solidFill>
                              <a:latin typeface="Cambria Math" charset="0"/>
                              <a:sym typeface="Calibri"/>
                            </a:rPr>
                            <m:t>3</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3</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𝑤</m:t>
                          </m:r>
                        </m:e>
                        <m:sub>
                          <m:r>
                            <a:rPr lang="en-US" sz="2400" i="1" kern="0">
                              <a:solidFill>
                                <a:srgbClr val="7030A0"/>
                              </a:solidFill>
                              <a:latin typeface="Cambria Math" charset="0"/>
                              <a:sym typeface="Calibri"/>
                            </a:rPr>
                            <m:t>𝑐</m:t>
                          </m:r>
                          <m:r>
                            <a:rPr lang="en-US" sz="2400" i="1" kern="0">
                              <a:solidFill>
                                <a:srgbClr val="7030A0"/>
                              </a:solidFill>
                              <a:latin typeface="Cambria Math" charset="0"/>
                              <a:sym typeface="Calibri"/>
                            </a:rPr>
                            <m:t>4</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4</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𝑏</m:t>
                          </m:r>
                        </m:e>
                        <m:sub>
                          <m:r>
                            <a:rPr lang="en-US" sz="2400" i="1" kern="0">
                              <a:solidFill>
                                <a:srgbClr val="7030A0"/>
                              </a:solidFill>
                              <a:latin typeface="Cambria Math" charset="0"/>
                              <a:sym typeface="Calibri"/>
                            </a:rPr>
                            <m:t>𝑐</m:t>
                          </m:r>
                        </m:sub>
                      </m:sSub>
                    </m:oMath>
                  </m:oMathPara>
                </a14:m>
                <a:endParaRPr lang="en-US" sz="2400" kern="0" dirty="0">
                  <a:solidFill>
                    <a:sysClr val="windowText" lastClr="000000"/>
                  </a:solidFill>
                  <a:latin typeface="Calibri"/>
                  <a:cs typeface="Calibri"/>
                  <a:sym typeface="Calibri"/>
                </a:endParaRPr>
              </a:p>
            </p:txBody>
          </p:sp>
        </mc:Choice>
        <mc:Fallback xmlns="">
          <p:sp>
            <p:nvSpPr>
              <p:cNvPr id="2" name="Rectangle 1"/>
              <p:cNvSpPr>
                <a:spLocks noRot="1" noChangeAspect="1" noMove="1" noResize="1" noEditPoints="1" noAdjustHandles="1" noChangeArrowheads="1" noChangeShapeType="1" noTextEdit="1"/>
              </p:cNvSpPr>
              <p:nvPr/>
            </p:nvSpPr>
            <p:spPr>
              <a:xfrm>
                <a:off x="2072549" y="2770640"/>
                <a:ext cx="6858000" cy="461665"/>
              </a:xfrm>
              <a:prstGeom prst="rect">
                <a:avLst/>
              </a:prstGeom>
              <a:blipFill>
                <a:blip r:embed="rId5"/>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2266561" y="3261452"/>
                <a:ext cx="6324103"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𝑔</m:t>
                          </m:r>
                        </m:e>
                        <m:sub>
                          <m:r>
                            <a:rPr lang="en-US" sz="2400" i="1" kern="0">
                              <a:solidFill>
                                <a:srgbClr val="FF0000"/>
                              </a:solidFill>
                              <a:latin typeface="Cambria Math" charset="0"/>
                              <a:sym typeface="Calibri"/>
                            </a:rPr>
                            <m:t>𝑑</m:t>
                          </m:r>
                        </m:sub>
                      </m:sSub>
                      <m:r>
                        <a:rPr lang="en-US" sz="2400" i="1" kern="0">
                          <a:solidFill>
                            <a:srgbClr val="FF000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𝑤</m:t>
                          </m:r>
                        </m:e>
                        <m:sub>
                          <m:r>
                            <a:rPr lang="en-US" sz="2400" i="1" kern="0">
                              <a:solidFill>
                                <a:srgbClr val="FF0000"/>
                              </a:solidFill>
                              <a:latin typeface="Cambria Math" charset="0"/>
                              <a:sym typeface="Calibri"/>
                            </a:rPr>
                            <m:t>𝑑</m:t>
                          </m:r>
                          <m:r>
                            <a:rPr lang="en-US" sz="2400" i="1" kern="0">
                              <a:solidFill>
                                <a:srgbClr val="FF0000"/>
                              </a:solidFill>
                              <a:latin typeface="Cambria Math" charset="0"/>
                              <a:sym typeface="Calibri"/>
                            </a:rPr>
                            <m:t>1</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1</m:t>
                          </m:r>
                        </m:sub>
                      </m:sSub>
                      <m:r>
                        <a:rPr lang="en-US" sz="2400" i="1" kern="0">
                          <a:solidFill>
                            <a:srgbClr val="FF000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𝑤</m:t>
                          </m:r>
                        </m:e>
                        <m:sub>
                          <m:r>
                            <a:rPr lang="en-US" sz="2400" i="1" kern="0">
                              <a:solidFill>
                                <a:srgbClr val="FF0000"/>
                              </a:solidFill>
                              <a:latin typeface="Cambria Math" charset="0"/>
                              <a:sym typeface="Calibri"/>
                            </a:rPr>
                            <m:t>𝑑</m:t>
                          </m:r>
                          <m:r>
                            <a:rPr lang="en-US" sz="2400" i="1" kern="0">
                              <a:solidFill>
                                <a:srgbClr val="FF0000"/>
                              </a:solidFill>
                              <a:latin typeface="Cambria Math" charset="0"/>
                              <a:sym typeface="Calibri"/>
                            </a:rPr>
                            <m:t>2</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2</m:t>
                          </m:r>
                        </m:sub>
                      </m:sSub>
                      <m:r>
                        <a:rPr lang="en-US" sz="2400" i="1" kern="0">
                          <a:solidFill>
                            <a:srgbClr val="FF000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𝑤</m:t>
                          </m:r>
                        </m:e>
                        <m:sub>
                          <m:r>
                            <a:rPr lang="en-US" sz="2400" i="1" kern="0">
                              <a:solidFill>
                                <a:srgbClr val="FF0000"/>
                              </a:solidFill>
                              <a:latin typeface="Cambria Math" charset="0"/>
                              <a:sym typeface="Calibri"/>
                            </a:rPr>
                            <m:t>𝑑</m:t>
                          </m:r>
                          <m:r>
                            <a:rPr lang="en-US" sz="2400" i="1" kern="0">
                              <a:solidFill>
                                <a:srgbClr val="FF0000"/>
                              </a:solidFill>
                              <a:latin typeface="Cambria Math" charset="0"/>
                              <a:sym typeface="Calibri"/>
                            </a:rPr>
                            <m:t>3</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3</m:t>
                          </m:r>
                        </m:sub>
                      </m:sSub>
                      <m:r>
                        <a:rPr lang="en-US" sz="2400" i="1" kern="0">
                          <a:solidFill>
                            <a:srgbClr val="FF000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𝑤</m:t>
                          </m:r>
                        </m:e>
                        <m:sub>
                          <m:r>
                            <a:rPr lang="en-US" sz="2400" i="1" kern="0">
                              <a:solidFill>
                                <a:srgbClr val="FF0000"/>
                              </a:solidFill>
                              <a:latin typeface="Cambria Math" charset="0"/>
                              <a:sym typeface="Calibri"/>
                            </a:rPr>
                            <m:t>𝑑</m:t>
                          </m:r>
                          <m:r>
                            <a:rPr lang="en-US" sz="2400" i="1" kern="0">
                              <a:solidFill>
                                <a:srgbClr val="FF0000"/>
                              </a:solidFill>
                              <a:latin typeface="Cambria Math" charset="0"/>
                              <a:sym typeface="Calibri"/>
                            </a:rPr>
                            <m:t>4</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4</m:t>
                          </m:r>
                        </m:sub>
                      </m:sSub>
                      <m:r>
                        <a:rPr lang="en-US" sz="2400" i="1" kern="0">
                          <a:solidFill>
                            <a:srgbClr val="7030A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𝑏</m:t>
                          </m:r>
                        </m:e>
                        <m:sub>
                          <m:r>
                            <a:rPr lang="en-US" sz="2400" i="1" kern="0">
                              <a:solidFill>
                                <a:srgbClr val="FF0000"/>
                              </a:solidFill>
                              <a:latin typeface="Cambria Math" charset="0"/>
                              <a:sym typeface="Calibri"/>
                            </a:rPr>
                            <m:t>𝑑</m:t>
                          </m:r>
                        </m:sub>
                      </m:sSub>
                    </m:oMath>
                  </m:oMathPara>
                </a14:m>
                <a:endParaRPr lang="en-US" sz="2400" kern="0" dirty="0">
                  <a:solidFill>
                    <a:sysClr val="windowText" lastClr="000000"/>
                  </a:solidFill>
                  <a:latin typeface="Calibri"/>
                  <a:cs typeface="Calibri"/>
                  <a:sym typeface="Calibri"/>
                </a:endParaRPr>
              </a:p>
            </p:txBody>
          </p:sp>
        </mc:Choice>
        <mc:Fallback xmlns="">
          <p:sp>
            <p:nvSpPr>
              <p:cNvPr id="41" name="Rectangle 40"/>
              <p:cNvSpPr>
                <a:spLocks noRot="1" noChangeAspect="1" noMove="1" noResize="1" noEditPoints="1" noAdjustHandles="1" noChangeArrowheads="1" noChangeShapeType="1" noTextEdit="1"/>
              </p:cNvSpPr>
              <p:nvPr/>
            </p:nvSpPr>
            <p:spPr>
              <a:xfrm>
                <a:off x="2266561" y="3261452"/>
                <a:ext cx="6324103" cy="461665"/>
              </a:xfrm>
              <a:prstGeom prst="rect">
                <a:avLst/>
              </a:prstGeom>
              <a:blipFill>
                <a:blip r:embed="rId6"/>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2266562" y="3772192"/>
                <a:ext cx="6264214"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𝑔</m:t>
                          </m:r>
                        </m:e>
                        <m:sub>
                          <m:r>
                            <a:rPr lang="en-US" sz="2400" i="1" kern="0">
                              <a:solidFill>
                                <a:srgbClr val="0070C0"/>
                              </a:solidFill>
                              <a:latin typeface="Cambria Math" charset="0"/>
                              <a:sym typeface="Calibri"/>
                            </a:rPr>
                            <m:t>𝑏</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𝑤</m:t>
                          </m:r>
                        </m:e>
                        <m:sub>
                          <m:r>
                            <a:rPr lang="en-US" sz="2400" i="1" kern="0">
                              <a:solidFill>
                                <a:srgbClr val="0070C0"/>
                              </a:solidFill>
                              <a:latin typeface="Cambria Math" charset="0"/>
                              <a:sym typeface="Calibri"/>
                            </a:rPr>
                            <m:t>𝑏</m:t>
                          </m:r>
                          <m:r>
                            <a:rPr lang="en-US" sz="2400" i="1" kern="0">
                              <a:solidFill>
                                <a:srgbClr val="0070C0"/>
                              </a:solidFill>
                              <a:latin typeface="Cambria Math" charset="0"/>
                              <a:sym typeface="Calibri"/>
                            </a:rPr>
                            <m:t>1</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1</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𝑤</m:t>
                          </m:r>
                        </m:e>
                        <m:sub>
                          <m:r>
                            <a:rPr lang="en-US" sz="2400" i="1" kern="0">
                              <a:solidFill>
                                <a:srgbClr val="0070C0"/>
                              </a:solidFill>
                              <a:latin typeface="Cambria Math" charset="0"/>
                              <a:sym typeface="Calibri"/>
                            </a:rPr>
                            <m:t>𝑏</m:t>
                          </m:r>
                          <m:r>
                            <a:rPr lang="en-US" sz="2400" i="1" kern="0">
                              <a:solidFill>
                                <a:srgbClr val="0070C0"/>
                              </a:solidFill>
                              <a:latin typeface="Cambria Math" charset="0"/>
                              <a:sym typeface="Calibri"/>
                            </a:rPr>
                            <m:t>2</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2</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𝑤</m:t>
                          </m:r>
                        </m:e>
                        <m:sub>
                          <m:r>
                            <a:rPr lang="en-US" sz="2400" i="1" kern="0">
                              <a:solidFill>
                                <a:srgbClr val="0070C0"/>
                              </a:solidFill>
                              <a:latin typeface="Cambria Math" charset="0"/>
                              <a:sym typeface="Calibri"/>
                            </a:rPr>
                            <m:t>𝑏</m:t>
                          </m:r>
                          <m:r>
                            <a:rPr lang="en-US" sz="2400" i="1" kern="0">
                              <a:solidFill>
                                <a:srgbClr val="0070C0"/>
                              </a:solidFill>
                              <a:latin typeface="Cambria Math" charset="0"/>
                              <a:sym typeface="Calibri"/>
                            </a:rPr>
                            <m:t>3</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3</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𝑤</m:t>
                          </m:r>
                        </m:e>
                        <m:sub>
                          <m:r>
                            <a:rPr lang="en-US" sz="2400" i="1" kern="0">
                              <a:solidFill>
                                <a:srgbClr val="0070C0"/>
                              </a:solidFill>
                              <a:latin typeface="Cambria Math" charset="0"/>
                              <a:sym typeface="Calibri"/>
                            </a:rPr>
                            <m:t>𝑏</m:t>
                          </m:r>
                          <m:r>
                            <a:rPr lang="en-US" sz="2400" i="1" kern="0">
                              <a:solidFill>
                                <a:srgbClr val="0070C0"/>
                              </a:solidFill>
                              <a:latin typeface="Cambria Math" charset="0"/>
                              <a:sym typeface="Calibri"/>
                            </a:rPr>
                            <m:t>4</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4</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𝑏</m:t>
                          </m:r>
                        </m:e>
                        <m:sub>
                          <m:r>
                            <a:rPr lang="en-US" sz="2400" i="1" kern="0">
                              <a:solidFill>
                                <a:srgbClr val="0070C0"/>
                              </a:solidFill>
                              <a:latin typeface="Cambria Math" charset="0"/>
                              <a:sym typeface="Calibri"/>
                            </a:rPr>
                            <m:t>𝑏</m:t>
                          </m:r>
                        </m:sub>
                      </m:sSub>
                    </m:oMath>
                  </m:oMathPara>
                </a14:m>
                <a:endParaRPr lang="en-US" sz="2400" kern="0" dirty="0">
                  <a:solidFill>
                    <a:sysClr val="windowText" lastClr="000000"/>
                  </a:solidFill>
                  <a:latin typeface="Calibri"/>
                  <a:cs typeface="Calibri"/>
                  <a:sym typeface="Calibri"/>
                </a:endParaRPr>
              </a:p>
            </p:txBody>
          </p:sp>
        </mc:Choice>
        <mc:Fallback xmlns="">
          <p:sp>
            <p:nvSpPr>
              <p:cNvPr id="42" name="Rectangle 41"/>
              <p:cNvSpPr>
                <a:spLocks noRot="1" noChangeAspect="1" noMove="1" noResize="1" noEditPoints="1" noAdjustHandles="1" noChangeArrowheads="1" noChangeShapeType="1" noTextEdit="1"/>
              </p:cNvSpPr>
              <p:nvPr/>
            </p:nvSpPr>
            <p:spPr>
              <a:xfrm>
                <a:off x="2266562" y="3772192"/>
                <a:ext cx="6264214" cy="461665"/>
              </a:xfrm>
              <a:prstGeom prst="rect">
                <a:avLst/>
              </a:prstGeom>
              <a:blipFill>
                <a:blip r:embed="rId7"/>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395894" y="4724913"/>
                <a:ext cx="3687035"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𝑓</m:t>
                          </m:r>
                        </m:e>
                        <m:sub>
                          <m:r>
                            <a:rPr lang="en-US" sz="2400" i="1" kern="0">
                              <a:solidFill>
                                <a:srgbClr val="7030A0"/>
                              </a:solidFill>
                              <a:latin typeface="Cambria Math" charset="0"/>
                              <a:sym typeface="Calibri"/>
                            </a:rPr>
                            <m:t>𝑐</m:t>
                          </m:r>
                        </m:sub>
                      </m:sSub>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𝑔</m:t>
                              </m:r>
                            </m:e>
                            <m:sub>
                              <m:r>
                                <a:rPr lang="en-US" sz="2400" i="1" kern="0">
                                  <a:solidFill>
                                    <a:srgbClr val="7030A0"/>
                                  </a:solidFill>
                                  <a:latin typeface="Cambria Math" charset="0"/>
                                  <a:sym typeface="Calibri"/>
                                </a:rPr>
                                <m:t>𝑐</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𝑒</m:t>
                          </m:r>
                        </m:e>
                        <m:sup>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𝑔</m:t>
                              </m:r>
                            </m:e>
                            <m:sub>
                              <m:r>
                                <a:rPr lang="en-US" sz="2400" i="1" kern="0">
                                  <a:solidFill>
                                    <a:srgbClr val="7030A0"/>
                                  </a:solidFill>
                                  <a:latin typeface="Cambria Math" charset="0"/>
                                  <a:sym typeface="Calibri"/>
                                </a:rPr>
                                <m:t>𝑐</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𝑔</m:t>
                              </m:r>
                            </m:e>
                            <m:sub>
                              <m:r>
                                <a:rPr lang="en-US" sz="2400" i="1" kern="0">
                                  <a:solidFill>
                                    <a:srgbClr val="FF0000"/>
                                  </a:solidFill>
                                  <a:latin typeface="Cambria Math" charset="0"/>
                                  <a:sym typeface="Calibri"/>
                                </a:rPr>
                                <m:t>𝑑</m:t>
                              </m:r>
                            </m:sub>
                          </m:sSub>
                        </m:sup>
                      </m:sSup>
                      <m:r>
                        <a:rPr lang="en-US" sz="2400" i="1" kern="0">
                          <a:solidFill>
                            <a:srgbClr val="7030A0"/>
                          </a:solidFill>
                          <a:latin typeface="Cambria Math" charset="0"/>
                          <a:sym typeface="Calibri"/>
                        </a:rPr>
                        <m:t>+</m:t>
                      </m:r>
                      <m:sSup>
                        <m:sSupPr>
                          <m:ctrlPr>
                            <a:rPr lang="en-US" sz="2400" i="1" kern="0">
                              <a:solidFill>
                                <a:prstClr val="black"/>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𝑔</m:t>
                              </m:r>
                            </m:e>
                            <m:sub>
                              <m:r>
                                <a:rPr lang="en-US" sz="2400" i="1" kern="0">
                                  <a:solidFill>
                                    <a:srgbClr val="0070C0"/>
                                  </a:solidFill>
                                  <a:latin typeface="Cambria Math" charset="0"/>
                                  <a:sym typeface="Calibri"/>
                                </a:rPr>
                                <m:t>𝑏</m:t>
                              </m:r>
                            </m:sub>
                          </m:sSub>
                        </m:sup>
                      </m:sSup>
                      <m:r>
                        <a:rPr lang="en-US" sz="2400" i="1" kern="0">
                          <a:solidFill>
                            <a:prstClr val="black"/>
                          </a:solidFill>
                          <a:latin typeface="Cambria Math" charset="0"/>
                          <a:sym typeface="Calibri"/>
                        </a:rPr>
                        <m:t>)</m:t>
                      </m:r>
                    </m:oMath>
                  </m:oMathPara>
                </a14:m>
                <a:endParaRPr lang="en-US" sz="2400" kern="0" dirty="0">
                  <a:solidFill>
                    <a:sysClr val="windowText" lastClr="000000"/>
                  </a:solidFill>
                  <a:latin typeface="Calibri"/>
                  <a:cs typeface="Calibri"/>
                  <a:sym typeface="Calibri"/>
                </a:endParaRPr>
              </a:p>
            </p:txBody>
          </p:sp>
        </mc:Choice>
        <mc:Fallback xmlns="">
          <p:sp>
            <p:nvSpPr>
              <p:cNvPr id="4" name="Rectangle 3"/>
              <p:cNvSpPr>
                <a:spLocks noRot="1" noChangeAspect="1" noMove="1" noResize="1" noEditPoints="1" noAdjustHandles="1" noChangeArrowheads="1" noChangeShapeType="1" noTextEdit="1"/>
              </p:cNvSpPr>
              <p:nvPr/>
            </p:nvSpPr>
            <p:spPr>
              <a:xfrm>
                <a:off x="3395894" y="4724913"/>
                <a:ext cx="3687035" cy="461665"/>
              </a:xfrm>
              <a:prstGeom prst="rect">
                <a:avLst/>
              </a:prstGeom>
              <a:blipFill>
                <a:blip r:embed="rId8"/>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3395893" y="5217356"/>
                <a:ext cx="3760581"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𝑓</m:t>
                          </m:r>
                        </m:e>
                        <m:sub>
                          <m:r>
                            <a:rPr lang="en-US" sz="2400" i="1" kern="0">
                              <a:solidFill>
                                <a:srgbClr val="FF0000"/>
                              </a:solidFill>
                              <a:latin typeface="Cambria Math" charset="0"/>
                              <a:sym typeface="Calibri"/>
                            </a:rPr>
                            <m:t>𝑑</m:t>
                          </m:r>
                        </m:sub>
                      </m:sSub>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𝑔</m:t>
                              </m:r>
                            </m:e>
                            <m:sub>
                              <m:r>
                                <a:rPr lang="en-US" sz="2400" i="1" kern="0">
                                  <a:solidFill>
                                    <a:srgbClr val="FF0000"/>
                                  </a:solidFill>
                                  <a:latin typeface="Cambria Math" charset="0"/>
                                  <a:sym typeface="Calibri"/>
                                </a:rPr>
                                <m:t>𝑑</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𝑒</m:t>
                          </m:r>
                        </m:e>
                        <m:sup>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𝑔</m:t>
                              </m:r>
                            </m:e>
                            <m:sub>
                              <m:r>
                                <a:rPr lang="en-US" sz="2400" i="1" kern="0">
                                  <a:solidFill>
                                    <a:srgbClr val="7030A0"/>
                                  </a:solidFill>
                                  <a:latin typeface="Cambria Math" charset="0"/>
                                  <a:sym typeface="Calibri"/>
                                </a:rPr>
                                <m:t>𝑐</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𝑔</m:t>
                              </m:r>
                            </m:e>
                            <m:sub>
                              <m:r>
                                <a:rPr lang="en-US" sz="2400" i="1" kern="0">
                                  <a:solidFill>
                                    <a:srgbClr val="FF0000"/>
                                  </a:solidFill>
                                  <a:latin typeface="Cambria Math" charset="0"/>
                                  <a:sym typeface="Calibri"/>
                                </a:rPr>
                                <m:t>𝑑</m:t>
                              </m:r>
                            </m:sub>
                          </m:sSub>
                        </m:sup>
                      </m:sSup>
                      <m:r>
                        <a:rPr lang="en-US" sz="2400" i="1" kern="0">
                          <a:solidFill>
                            <a:srgbClr val="7030A0"/>
                          </a:solidFill>
                          <a:latin typeface="Cambria Math" charset="0"/>
                          <a:sym typeface="Calibri"/>
                        </a:rPr>
                        <m:t>+</m:t>
                      </m:r>
                      <m:sSup>
                        <m:sSupPr>
                          <m:ctrlPr>
                            <a:rPr lang="en-US" sz="2400" i="1" kern="0">
                              <a:solidFill>
                                <a:prstClr val="black"/>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𝑔</m:t>
                              </m:r>
                            </m:e>
                            <m:sub>
                              <m:r>
                                <a:rPr lang="en-US" sz="2400" i="1" kern="0">
                                  <a:solidFill>
                                    <a:srgbClr val="0070C0"/>
                                  </a:solidFill>
                                  <a:latin typeface="Cambria Math" charset="0"/>
                                  <a:sym typeface="Calibri"/>
                                </a:rPr>
                                <m:t>𝑏</m:t>
                              </m:r>
                            </m:sub>
                          </m:sSub>
                        </m:sup>
                      </m:sSup>
                      <m:r>
                        <a:rPr lang="en-US" sz="2400" i="1" kern="0">
                          <a:solidFill>
                            <a:prstClr val="black"/>
                          </a:solidFill>
                          <a:latin typeface="Cambria Math" charset="0"/>
                          <a:sym typeface="Calibri"/>
                        </a:rPr>
                        <m:t>)</m:t>
                      </m:r>
                    </m:oMath>
                  </m:oMathPara>
                </a14:m>
                <a:endParaRPr lang="en-US" sz="2400" kern="0" dirty="0">
                  <a:solidFill>
                    <a:sysClr val="windowText" lastClr="000000"/>
                  </a:solidFill>
                  <a:latin typeface="Calibri"/>
                  <a:cs typeface="Calibri"/>
                  <a:sym typeface="Calibri"/>
                </a:endParaRPr>
              </a:p>
            </p:txBody>
          </p:sp>
        </mc:Choice>
        <mc:Fallback xmlns="">
          <p:sp>
            <p:nvSpPr>
              <p:cNvPr id="44" name="Rectangle 43"/>
              <p:cNvSpPr>
                <a:spLocks noRot="1" noChangeAspect="1" noMove="1" noResize="1" noEditPoints="1" noAdjustHandles="1" noChangeArrowheads="1" noChangeShapeType="1" noTextEdit="1"/>
              </p:cNvSpPr>
              <p:nvPr/>
            </p:nvSpPr>
            <p:spPr>
              <a:xfrm>
                <a:off x="3395893" y="5217356"/>
                <a:ext cx="3760581" cy="461665"/>
              </a:xfrm>
              <a:prstGeom prst="rect">
                <a:avLst/>
              </a:prstGeom>
              <a:blipFill>
                <a:blip r:embed="rId9"/>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3395892" y="5709798"/>
                <a:ext cx="3743461"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B0F0"/>
                              </a:solidFill>
                              <a:latin typeface="Cambria Math" panose="02040503050406030204" pitchFamily="18" charset="0"/>
                              <a:sym typeface="Calibri"/>
                            </a:rPr>
                          </m:ctrlPr>
                        </m:sSubPr>
                        <m:e>
                          <m:r>
                            <a:rPr lang="en-US" sz="2400" i="1" kern="0">
                              <a:solidFill>
                                <a:srgbClr val="00B0F0"/>
                              </a:solidFill>
                              <a:latin typeface="Cambria Math" charset="0"/>
                              <a:sym typeface="Calibri"/>
                            </a:rPr>
                            <m:t>𝑓</m:t>
                          </m:r>
                        </m:e>
                        <m:sub>
                          <m:r>
                            <a:rPr lang="en-US" sz="2400" i="1" kern="0">
                              <a:solidFill>
                                <a:srgbClr val="00B0F0"/>
                              </a:solidFill>
                              <a:latin typeface="Cambria Math" charset="0"/>
                              <a:sym typeface="Calibri"/>
                            </a:rPr>
                            <m:t>𝑏</m:t>
                          </m:r>
                        </m:sub>
                      </m:sSub>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00B0F0"/>
                                  </a:solidFill>
                                  <a:latin typeface="Cambria Math" panose="02040503050406030204" pitchFamily="18" charset="0"/>
                                  <a:sym typeface="Calibri"/>
                                </a:rPr>
                              </m:ctrlPr>
                            </m:sSubPr>
                            <m:e>
                              <m:r>
                                <a:rPr lang="en-US" sz="2400" i="1" kern="0">
                                  <a:solidFill>
                                    <a:srgbClr val="00B0F0"/>
                                  </a:solidFill>
                                  <a:latin typeface="Cambria Math" charset="0"/>
                                  <a:sym typeface="Calibri"/>
                                </a:rPr>
                                <m:t>𝑔</m:t>
                              </m:r>
                            </m:e>
                            <m:sub>
                              <m:r>
                                <a:rPr lang="en-US" sz="2400" i="1" kern="0">
                                  <a:solidFill>
                                    <a:srgbClr val="00B0F0"/>
                                  </a:solidFill>
                                  <a:latin typeface="Cambria Math" charset="0"/>
                                  <a:sym typeface="Calibri"/>
                                </a:rPr>
                                <m:t>𝑏</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𝑒</m:t>
                          </m:r>
                        </m:e>
                        <m:sup>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𝑔</m:t>
                              </m:r>
                            </m:e>
                            <m:sub>
                              <m:r>
                                <a:rPr lang="en-US" sz="2400" i="1" kern="0">
                                  <a:solidFill>
                                    <a:srgbClr val="7030A0"/>
                                  </a:solidFill>
                                  <a:latin typeface="Cambria Math" charset="0"/>
                                  <a:sym typeface="Calibri"/>
                                </a:rPr>
                                <m:t>𝑐</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𝑔</m:t>
                              </m:r>
                            </m:e>
                            <m:sub>
                              <m:r>
                                <a:rPr lang="en-US" sz="2400" i="1" kern="0">
                                  <a:solidFill>
                                    <a:srgbClr val="FF0000"/>
                                  </a:solidFill>
                                  <a:latin typeface="Cambria Math" charset="0"/>
                                  <a:sym typeface="Calibri"/>
                                </a:rPr>
                                <m:t>𝑑</m:t>
                              </m:r>
                            </m:sub>
                          </m:sSub>
                        </m:sup>
                      </m:sSup>
                      <m:r>
                        <a:rPr lang="en-US" sz="2400" i="1" kern="0">
                          <a:solidFill>
                            <a:srgbClr val="7030A0"/>
                          </a:solidFill>
                          <a:latin typeface="Cambria Math" charset="0"/>
                          <a:sym typeface="Calibri"/>
                        </a:rPr>
                        <m:t>+</m:t>
                      </m:r>
                      <m:sSup>
                        <m:sSupPr>
                          <m:ctrlPr>
                            <a:rPr lang="en-US" sz="2400" i="1" kern="0">
                              <a:solidFill>
                                <a:prstClr val="black"/>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𝑔</m:t>
                              </m:r>
                            </m:e>
                            <m:sub>
                              <m:r>
                                <a:rPr lang="en-US" sz="2400" i="1" kern="0">
                                  <a:solidFill>
                                    <a:srgbClr val="0070C0"/>
                                  </a:solidFill>
                                  <a:latin typeface="Cambria Math" charset="0"/>
                                  <a:sym typeface="Calibri"/>
                                </a:rPr>
                                <m:t>𝑏</m:t>
                              </m:r>
                            </m:sub>
                          </m:sSub>
                        </m:sup>
                      </m:sSup>
                      <m:r>
                        <a:rPr lang="en-US" sz="2400" i="1" kern="0">
                          <a:solidFill>
                            <a:prstClr val="black"/>
                          </a:solidFill>
                          <a:latin typeface="Cambria Math" charset="0"/>
                          <a:sym typeface="Calibri"/>
                        </a:rPr>
                        <m:t>)</m:t>
                      </m:r>
                    </m:oMath>
                  </m:oMathPara>
                </a14:m>
                <a:endParaRPr lang="en-US" sz="2400" kern="0" dirty="0">
                  <a:solidFill>
                    <a:sysClr val="windowText" lastClr="000000"/>
                  </a:solidFill>
                  <a:latin typeface="Calibri"/>
                  <a:cs typeface="Calibri"/>
                  <a:sym typeface="Calibri"/>
                </a:endParaRPr>
              </a:p>
            </p:txBody>
          </p:sp>
        </mc:Choice>
        <mc:Fallback xmlns="">
          <p:sp>
            <p:nvSpPr>
              <p:cNvPr id="45" name="Rectangle 44"/>
              <p:cNvSpPr>
                <a:spLocks noRot="1" noChangeAspect="1" noMove="1" noResize="1" noEditPoints="1" noAdjustHandles="1" noChangeArrowheads="1" noChangeShapeType="1" noTextEdit="1"/>
              </p:cNvSpPr>
              <p:nvPr/>
            </p:nvSpPr>
            <p:spPr>
              <a:xfrm>
                <a:off x="3395892" y="5709798"/>
                <a:ext cx="3743461" cy="461665"/>
              </a:xfrm>
              <a:prstGeom prst="rect">
                <a:avLst/>
              </a:prstGeom>
              <a:blipFill>
                <a:blip r:embed="rId10"/>
                <a:stretch>
                  <a:fillRect b="-18919"/>
                </a:stretch>
              </a:blipFill>
            </p:spPr>
            <p:txBody>
              <a:bodyPr/>
              <a:lstStyle/>
              <a:p>
                <a:r>
                  <a:rPr lang="en-US">
                    <a:noFill/>
                  </a:rPr>
                  <a:t> </a:t>
                </a:r>
              </a:p>
            </p:txBody>
          </p:sp>
        </mc:Fallback>
      </mc:AlternateContent>
    </p:spTree>
    <p:extLst>
      <p:ext uri="{BB962C8B-B14F-4D97-AF65-F5344CB8AC3E}">
        <p14:creationId xmlns:p14="http://schemas.microsoft.com/office/powerpoint/2010/main" val="379736705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23</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How do we find a good w and b?</a:t>
            </a:r>
            <a:endParaRPr sz="4267" kern="0" dirty="0">
              <a:solidFill>
                <a:schemeClr val="accent1"/>
              </a:solidFill>
              <a:latin typeface="Calibri" panose="020F0502020204030204"/>
            </a:endParaRPr>
          </a:p>
        </p:txBody>
      </p:sp>
      <p:grpSp>
        <p:nvGrpSpPr>
          <p:cNvPr id="10" name="Group 9"/>
          <p:cNvGrpSpPr/>
          <p:nvPr/>
        </p:nvGrpSpPr>
        <p:grpSpPr>
          <a:xfrm>
            <a:off x="4100404" y="2095735"/>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𝑖</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819385" y="2141618"/>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𝑖</m:t>
                          </m:r>
                        </m:sub>
                      </m:sSub>
                      <m:r>
                        <a:rPr lang="en-US" sz="2133" i="1" kern="0">
                          <a:solidFill>
                            <a:srgbClr val="000000"/>
                          </a:solidFill>
                          <a:latin typeface="Cambria Math" charset="0"/>
                          <a:ea typeface="Calibri"/>
                          <a:cs typeface="Calibri"/>
                          <a:sym typeface="Calibri"/>
                        </a:rPr>
                        <m:t>=[</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1</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  </m:t>
                          </m:r>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2</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3</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  </m:t>
                          </m:r>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9385" y="2141618"/>
                <a:ext cx="2752548" cy="328231"/>
              </a:xfrm>
              <a:prstGeom prst="rect">
                <a:avLst/>
              </a:prstGeom>
              <a:blipFill>
                <a:blip r:embed="rId3"/>
                <a:stretch>
                  <a:fillRect l="-917" t="-3704" r="-2752"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6898023" y="2134988"/>
                <a:ext cx="4428392"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ea typeface="Calibri"/>
                                  <a:cs typeface="Calibri"/>
                                  <a:sym typeface="Calibri"/>
                                </a:rPr>
                              </m:ctrlPr>
                            </m:accPr>
                            <m:e>
                              <m:r>
                                <a:rPr lang="en-US" sz="2133" i="1" kern="0">
                                  <a:solidFill>
                                    <a:srgbClr val="000000"/>
                                  </a:solidFill>
                                  <a:latin typeface="Cambria Math" charset="0"/>
                                  <a:ea typeface="Calibri"/>
                                  <a:cs typeface="Calibri"/>
                                  <a:sym typeface="Calibri"/>
                                </a:rPr>
                                <m:t>𝑦</m:t>
                              </m:r>
                            </m:e>
                          </m:acc>
                        </m:e>
                        <m:sub>
                          <m:r>
                            <a:rPr lang="en-US" sz="2133" i="1" kern="0">
                              <a:solidFill>
                                <a:srgbClr val="000000"/>
                              </a:solidFill>
                              <a:latin typeface="Cambria Math" charset="0"/>
                              <a:ea typeface="Calibri"/>
                              <a:cs typeface="Calibri"/>
                              <a:sym typeface="Calibri"/>
                            </a:rPr>
                            <m:t>𝑖</m:t>
                          </m:r>
                        </m:sub>
                      </m:sSub>
                      <m:r>
                        <a:rPr lang="en-US" sz="2133" i="1" kern="0">
                          <a:solidFill>
                            <a:srgbClr val="000000"/>
                          </a:solidFill>
                          <a:latin typeface="Cambria Math" charset="0"/>
                          <a:ea typeface="Calibri"/>
                          <a:cs typeface="Calibri"/>
                          <a:sym typeface="Calibri"/>
                        </a:rPr>
                        <m:t>=   [</m:t>
                      </m:r>
                      <m:sSub>
                        <m:sSubPr>
                          <m:ctrlPr>
                            <a:rPr lang="en-US" sz="2133" i="1" kern="0">
                              <a:solidFill>
                                <a:srgbClr val="7030A0"/>
                              </a:solidFill>
                              <a:latin typeface="Cambria Math" panose="02040503050406030204" pitchFamily="18" charset="0"/>
                              <a:ea typeface="Calibri"/>
                              <a:cs typeface="Calibri"/>
                              <a:sym typeface="Calibri"/>
                            </a:rPr>
                          </m:ctrlPr>
                        </m:sSubPr>
                        <m:e>
                          <m:r>
                            <a:rPr lang="en-US" sz="2133" i="1" kern="0">
                              <a:solidFill>
                                <a:srgbClr val="7030A0"/>
                              </a:solidFill>
                              <a:latin typeface="Cambria Math" charset="0"/>
                              <a:ea typeface="Calibri"/>
                              <a:cs typeface="Calibri"/>
                              <a:sym typeface="Calibri"/>
                            </a:rPr>
                            <m:t>𝑓</m:t>
                          </m:r>
                        </m:e>
                        <m:sub>
                          <m:r>
                            <a:rPr lang="en-US" sz="2133" i="1" kern="0">
                              <a:solidFill>
                                <a:srgbClr val="7030A0"/>
                              </a:solidFill>
                              <a:latin typeface="Cambria Math" charset="0"/>
                              <a:ea typeface="Calibri"/>
                              <a:cs typeface="Calibri"/>
                              <a:sym typeface="Calibri"/>
                            </a:rPr>
                            <m:t>𝑐</m:t>
                          </m:r>
                        </m:sub>
                      </m:sSub>
                      <m:r>
                        <a:rPr lang="en-US" sz="2133" i="1" kern="0">
                          <a:solidFill>
                            <a:srgbClr val="7030A0"/>
                          </a:solidFill>
                          <a:latin typeface="Cambria Math" charset="0"/>
                          <a:ea typeface="Calibri"/>
                          <a:cs typeface="Calibri"/>
                          <a:sym typeface="Calibri"/>
                        </a:rPr>
                        <m:t>(</m:t>
                      </m:r>
                      <m:r>
                        <a:rPr lang="en-US" sz="2133" i="1" kern="0">
                          <a:solidFill>
                            <a:srgbClr val="7030A0"/>
                          </a:solidFill>
                          <a:latin typeface="Cambria Math" charset="0"/>
                          <a:ea typeface="Calibri"/>
                          <a:cs typeface="Calibri"/>
                          <a:sym typeface="Calibri"/>
                        </a:rPr>
                        <m:t>𝑤</m:t>
                      </m:r>
                      <m:r>
                        <a:rPr lang="en-US" sz="2133" i="1" kern="0">
                          <a:solidFill>
                            <a:srgbClr val="7030A0"/>
                          </a:solidFill>
                          <a:latin typeface="Cambria Math" charset="0"/>
                          <a:ea typeface="Calibri"/>
                          <a:cs typeface="Calibri"/>
                          <a:sym typeface="Calibri"/>
                        </a:rPr>
                        <m:t>,</m:t>
                      </m:r>
                      <m:r>
                        <a:rPr lang="en-US" sz="2133" i="1" kern="0">
                          <a:solidFill>
                            <a:srgbClr val="7030A0"/>
                          </a:solidFill>
                          <a:latin typeface="Cambria Math" charset="0"/>
                          <a:ea typeface="Calibri"/>
                          <a:cs typeface="Calibri"/>
                          <a:sym typeface="Calibri"/>
                        </a:rPr>
                        <m:t>𝑏</m:t>
                      </m:r>
                      <m:r>
                        <a:rPr lang="en-US" sz="2133" i="1" kern="0">
                          <a:solidFill>
                            <a:srgbClr val="7030A0"/>
                          </a:solidFill>
                          <a:latin typeface="Cambria Math" charset="0"/>
                          <a:ea typeface="Calibri"/>
                          <a:cs typeface="Calibri"/>
                          <a:sym typeface="Calibri"/>
                        </a:rPr>
                        <m:t>)     </m:t>
                      </m:r>
                      <m:sSub>
                        <m:sSubPr>
                          <m:ctrlPr>
                            <a:rPr lang="en-US" sz="2133" i="1" kern="0">
                              <a:solidFill>
                                <a:srgbClr val="FF0000"/>
                              </a:solidFill>
                              <a:latin typeface="Cambria Math" panose="02040503050406030204" pitchFamily="18" charset="0"/>
                              <a:ea typeface="Calibri"/>
                              <a:cs typeface="Calibri"/>
                              <a:sym typeface="Calibri"/>
                            </a:rPr>
                          </m:ctrlPr>
                        </m:sSubPr>
                        <m:e>
                          <m:r>
                            <a:rPr lang="en-US" sz="2133" i="1" kern="0">
                              <a:solidFill>
                                <a:srgbClr val="FF0000"/>
                              </a:solidFill>
                              <a:latin typeface="Cambria Math" charset="0"/>
                              <a:ea typeface="Calibri"/>
                              <a:cs typeface="Calibri"/>
                              <a:sym typeface="Calibri"/>
                            </a:rPr>
                            <m:t>𝑓</m:t>
                          </m:r>
                        </m:e>
                        <m:sub>
                          <m:r>
                            <a:rPr lang="en-US" sz="2133" i="1" kern="0">
                              <a:solidFill>
                                <a:srgbClr val="FF0000"/>
                              </a:solidFill>
                              <a:latin typeface="Cambria Math" charset="0"/>
                              <a:ea typeface="Calibri"/>
                              <a:cs typeface="Calibri"/>
                              <a:sym typeface="Calibri"/>
                            </a:rPr>
                            <m:t>𝑑</m:t>
                          </m:r>
                        </m:sub>
                      </m:sSub>
                      <m:r>
                        <a:rPr lang="en-US" sz="2133" i="1" kern="0">
                          <a:solidFill>
                            <a:srgbClr val="FF0000"/>
                          </a:solidFill>
                          <a:latin typeface="Cambria Math" charset="0"/>
                          <a:ea typeface="Calibri"/>
                          <a:cs typeface="Calibri"/>
                          <a:sym typeface="Calibri"/>
                        </a:rPr>
                        <m:t>(</m:t>
                      </m:r>
                      <m:r>
                        <a:rPr lang="en-US" sz="2133" i="1" kern="0">
                          <a:solidFill>
                            <a:srgbClr val="FF0000"/>
                          </a:solidFill>
                          <a:latin typeface="Cambria Math" charset="0"/>
                          <a:ea typeface="Calibri"/>
                          <a:cs typeface="Calibri"/>
                          <a:sym typeface="Calibri"/>
                        </a:rPr>
                        <m:t>𝑤</m:t>
                      </m:r>
                      <m:r>
                        <a:rPr lang="en-US" sz="2133" i="1" kern="0">
                          <a:solidFill>
                            <a:srgbClr val="FF0000"/>
                          </a:solidFill>
                          <a:latin typeface="Cambria Math" charset="0"/>
                          <a:ea typeface="Calibri"/>
                          <a:cs typeface="Calibri"/>
                          <a:sym typeface="Calibri"/>
                        </a:rPr>
                        <m:t>,</m:t>
                      </m:r>
                      <m:r>
                        <a:rPr lang="en-US" sz="2133" i="1" kern="0">
                          <a:solidFill>
                            <a:srgbClr val="FF0000"/>
                          </a:solidFill>
                          <a:latin typeface="Cambria Math" charset="0"/>
                          <a:ea typeface="Calibri"/>
                          <a:cs typeface="Calibri"/>
                          <a:sym typeface="Calibri"/>
                        </a:rPr>
                        <m:t>𝑏</m:t>
                      </m:r>
                      <m:r>
                        <a:rPr lang="en-US" sz="2133" i="1" kern="0">
                          <a:solidFill>
                            <a:srgbClr val="FF000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𝑓</m:t>
                          </m:r>
                        </m:e>
                        <m:sub>
                          <m:r>
                            <a:rPr lang="en-US" sz="2133" i="1" kern="0">
                              <a:solidFill>
                                <a:srgbClr val="0070C0"/>
                              </a:solidFill>
                              <a:latin typeface="Cambria Math" charset="0"/>
                              <a:ea typeface="Calibri"/>
                              <a:cs typeface="Calibri"/>
                              <a:sym typeface="Calibri"/>
                            </a:rPr>
                            <m:t>𝑏</m:t>
                          </m:r>
                        </m:sub>
                      </m:sSub>
                      <m:r>
                        <a:rPr lang="en-US" sz="2133" i="1" kern="0">
                          <a:solidFill>
                            <a:srgbClr val="0070C0"/>
                          </a:solidFill>
                          <a:latin typeface="Cambria Math" charset="0"/>
                          <a:ea typeface="Calibri"/>
                          <a:cs typeface="Calibri"/>
                          <a:sym typeface="Calibri"/>
                        </a:rPr>
                        <m:t>(</m:t>
                      </m:r>
                      <m:r>
                        <a:rPr lang="en-US" sz="2133" i="1" kern="0">
                          <a:solidFill>
                            <a:srgbClr val="0070C0"/>
                          </a:solidFill>
                          <a:latin typeface="Cambria Math" charset="0"/>
                          <a:ea typeface="Calibri"/>
                          <a:cs typeface="Calibri"/>
                          <a:sym typeface="Calibri"/>
                        </a:rPr>
                        <m:t>𝑤</m:t>
                      </m:r>
                      <m:r>
                        <a:rPr lang="en-US" sz="2133" i="1" kern="0">
                          <a:solidFill>
                            <a:srgbClr val="0070C0"/>
                          </a:solidFill>
                          <a:latin typeface="Cambria Math" charset="0"/>
                          <a:ea typeface="Calibri"/>
                          <a:cs typeface="Calibri"/>
                          <a:sym typeface="Calibri"/>
                        </a:rPr>
                        <m:t>,</m:t>
                      </m:r>
                      <m:r>
                        <a:rPr lang="en-US" sz="2133" i="1" kern="0">
                          <a:solidFill>
                            <a:srgbClr val="0070C0"/>
                          </a:solidFill>
                          <a:latin typeface="Cambria Math" charset="0"/>
                          <a:ea typeface="Calibri"/>
                          <a:cs typeface="Calibri"/>
                          <a:sym typeface="Calibri"/>
                        </a:rPr>
                        <m:t>𝑏</m:t>
                      </m:r>
                      <m:r>
                        <a:rPr lang="en-US" sz="2133" i="1" kern="0">
                          <a:solidFill>
                            <a:srgbClr val="0070C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6898023" y="2134988"/>
                <a:ext cx="4428392" cy="328231"/>
              </a:xfrm>
              <a:prstGeom prst="rect">
                <a:avLst/>
              </a:prstGeom>
              <a:blipFill>
                <a:blip r:embed="rId4"/>
                <a:stretch>
                  <a:fillRect l="-1146" t="-23077" r="-2006" b="-38462"/>
                </a:stretch>
              </a:blipFill>
              <a:ln w="12700" cap="flat">
                <a:noFill/>
                <a:miter lim="400000"/>
              </a:ln>
              <a:effectLst/>
            </p:spPr>
            <p:txBody>
              <a:bodyPr/>
              <a:lstStyle/>
              <a:p>
                <a:r>
                  <a:rPr lang="en-US">
                    <a:noFill/>
                  </a:rPr>
                  <a:t> </a:t>
                </a:r>
              </a:p>
            </p:txBody>
          </p:sp>
        </mc:Fallback>
      </mc:AlternateContent>
      <p:sp>
        <p:nvSpPr>
          <p:cNvPr id="3" name="TextBox 2"/>
          <p:cNvSpPr txBox="1"/>
          <p:nvPr/>
        </p:nvSpPr>
        <p:spPr>
          <a:xfrm>
            <a:off x="2657783" y="3303927"/>
            <a:ext cx="6865339"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We need to find w, and b that minimize the following:</a:t>
            </a:r>
          </a:p>
        </p:txBody>
      </p:sp>
      <mc:AlternateContent xmlns:mc="http://schemas.openxmlformats.org/markup-compatibility/2006" xmlns:a14="http://schemas.microsoft.com/office/drawing/2010/main">
        <mc:Choice Requires="a14">
          <p:sp>
            <p:nvSpPr>
              <p:cNvPr id="5" name="Rectangle 4"/>
              <p:cNvSpPr/>
              <p:nvPr/>
            </p:nvSpPr>
            <p:spPr>
              <a:xfrm>
                <a:off x="1014559" y="4070914"/>
                <a:ext cx="4248792" cy="1172437"/>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r>
                        <a:rPr lang="en-US" sz="2400" i="1" kern="0">
                          <a:solidFill>
                            <a:prstClr val="black"/>
                          </a:solidFill>
                          <a:latin typeface="Cambria Math" charset="0"/>
                          <a:sym typeface="Calibri"/>
                        </a:rPr>
                        <m:t>𝐿</m:t>
                      </m:r>
                      <m:d>
                        <m:dPr>
                          <m:ctrlPr>
                            <a:rPr lang="en-US" sz="2400" i="1" kern="0">
                              <a:solidFill>
                                <a:prstClr val="black"/>
                              </a:solidFill>
                              <a:latin typeface="Cambria Math" panose="02040503050406030204" pitchFamily="18" charset="0"/>
                              <a:sym typeface="Calibri"/>
                            </a:rPr>
                          </m:ctrlPr>
                        </m:dPr>
                        <m:e>
                          <m:r>
                            <a:rPr lang="en-US" sz="2400" i="1" kern="0">
                              <a:solidFill>
                                <a:prstClr val="black"/>
                              </a:solidFill>
                              <a:latin typeface="Cambria Math" charset="0"/>
                              <a:sym typeface="Calibri"/>
                            </a:rPr>
                            <m:t>𝑤</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𝑏</m:t>
                          </m:r>
                        </m:e>
                      </m:d>
                      <m:r>
                        <a:rPr lang="en-US" sz="2400" i="1" kern="0">
                          <a:solidFill>
                            <a:prstClr val="black"/>
                          </a:solidFill>
                          <a:latin typeface="Cambria Math" charset="0"/>
                          <a:sym typeface="Calibri"/>
                        </a:rPr>
                        <m:t>=</m:t>
                      </m:r>
                      <m:nary>
                        <m:naryPr>
                          <m:chr m:val="∑"/>
                          <m:ctrlPr>
                            <a:rPr lang="en-US" sz="2400" i="1" kern="0">
                              <a:solidFill>
                                <a:prstClr val="black"/>
                              </a:solidFill>
                              <a:latin typeface="Cambria Math" panose="02040503050406030204" pitchFamily="18" charset="0"/>
                              <a:sym typeface="Calibri"/>
                            </a:rPr>
                          </m:ctrlPr>
                        </m:naryPr>
                        <m:sub>
                          <m:r>
                            <m:rPr>
                              <m:brk m:alnAt="23"/>
                            </m:rP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=1</m:t>
                          </m:r>
                        </m:sub>
                        <m:sup>
                          <m:r>
                            <a:rPr lang="en-US" sz="2400" i="1" kern="0">
                              <a:solidFill>
                                <a:prstClr val="black"/>
                              </a:solidFill>
                              <a:latin typeface="Cambria Math" charset="0"/>
                              <a:sym typeface="Calibri"/>
                            </a:rPr>
                            <m:t>𝑛</m:t>
                          </m:r>
                        </m:sup>
                        <m:e>
                          <m:nary>
                            <m:naryPr>
                              <m:chr m:val="∑"/>
                              <m:ctrlPr>
                                <a:rPr lang="en-US" sz="2400" i="1" kern="0">
                                  <a:solidFill>
                                    <a:prstClr val="black"/>
                                  </a:solidFill>
                                  <a:latin typeface="Cambria Math" panose="02040503050406030204" pitchFamily="18" charset="0"/>
                                  <a:sym typeface="Calibri"/>
                                </a:rPr>
                              </m:ctrlPr>
                            </m:naryPr>
                            <m:sub>
                              <m:r>
                                <a:rPr lang="en-US" sz="2400" i="1" kern="0">
                                  <a:solidFill>
                                    <a:prstClr val="black"/>
                                  </a:solidFill>
                                  <a:latin typeface="Cambria Math" charset="0"/>
                                  <a:sym typeface="Calibri"/>
                                </a:rPr>
                                <m:t>𝑗</m:t>
                              </m:r>
                              <m:r>
                                <a:rPr lang="en-US" sz="2400" i="1" kern="0">
                                  <a:solidFill>
                                    <a:prstClr val="black"/>
                                  </a:solidFill>
                                  <a:latin typeface="Cambria Math" charset="0"/>
                                  <a:sym typeface="Calibri"/>
                                </a:rPr>
                                <m:t>=1</m:t>
                              </m:r>
                            </m:sub>
                            <m:sup>
                              <m:r>
                                <a:rPr lang="en-US" sz="2400" i="1" kern="0">
                                  <a:solidFill>
                                    <a:prstClr val="black"/>
                                  </a:solidFill>
                                  <a:latin typeface="Cambria Math" charset="0"/>
                                  <a:sym typeface="Calibri"/>
                                </a:rPr>
                                <m:t>3</m:t>
                              </m:r>
                            </m:sup>
                            <m:e>
                              <m:r>
                                <a:rPr lang="en-US" sz="2400" i="1" kern="0">
                                  <a:solidFill>
                                    <a:prstClr val="black"/>
                                  </a:solidFill>
                                  <a:latin typeface="Cambria Math" charset="0"/>
                                  <a:sym typeface="Calibri"/>
                                </a:rPr>
                                <m:t>−</m:t>
                              </m:r>
                              <m:sSub>
                                <m:sSubPr>
                                  <m:ctrlPr>
                                    <a:rPr lang="en-US" sz="2400" i="1" kern="0">
                                      <a:solidFill>
                                        <a:prstClr val="black"/>
                                      </a:solidFill>
                                      <a:latin typeface="Cambria Math" panose="02040503050406030204" pitchFamily="18" charset="0"/>
                                      <a:sym typeface="Calibri"/>
                                    </a:rPr>
                                  </m:ctrlPr>
                                </m:sSubPr>
                                <m:e>
                                  <m:r>
                                    <a:rPr lang="en-US" sz="2400" i="1" kern="0">
                                      <a:solidFill>
                                        <a:prstClr val="black"/>
                                      </a:solidFill>
                                      <a:latin typeface="Cambria Math" charset="0"/>
                                      <a:sym typeface="Calibri"/>
                                    </a:rPr>
                                    <m:t>𝑦</m:t>
                                  </m:r>
                                </m:e>
                                <m:sub>
                                  <m: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𝑗</m:t>
                                  </m:r>
                                </m:sub>
                              </m:sSub>
                              <m:r>
                                <m:rPr>
                                  <m:sty m:val="p"/>
                                </m:rPr>
                                <a:rPr lang="en-US" sz="2400" kern="0">
                                  <a:solidFill>
                                    <a:prstClr val="black"/>
                                  </a:solidFill>
                                  <a:latin typeface="Cambria Math" charset="0"/>
                                  <a:sym typeface="Calibri"/>
                                </a:rPr>
                                <m:t>log</m:t>
                              </m:r>
                              <m:r>
                                <a:rPr lang="en-US" sz="2400" i="1" kern="0">
                                  <a:solidFill>
                                    <a:prstClr val="black"/>
                                  </a:solidFill>
                                  <a:latin typeface="Cambria Math" charset="0"/>
                                  <a:sym typeface="Calibri"/>
                                </a:rPr>
                                <m:t>⁡(</m:t>
                              </m:r>
                              <m:sSub>
                                <m:sSubPr>
                                  <m:ctrlPr>
                                    <a:rPr lang="en-US" sz="2400" i="1" kern="0">
                                      <a:solidFill>
                                        <a:prstClr val="black"/>
                                      </a:solidFill>
                                      <a:latin typeface="Cambria Math" panose="02040503050406030204" pitchFamily="18" charset="0"/>
                                      <a:sym typeface="Calibri"/>
                                    </a:rPr>
                                  </m:ctrlPr>
                                </m:sSubPr>
                                <m:e>
                                  <m:acc>
                                    <m:accPr>
                                      <m:chr m:val="̂"/>
                                      <m:ctrlPr>
                                        <a:rPr lang="en-US" sz="2400" i="1" kern="0">
                                          <a:solidFill>
                                            <a:prstClr val="black"/>
                                          </a:solidFill>
                                          <a:latin typeface="Cambria Math" panose="02040503050406030204" pitchFamily="18" charset="0"/>
                                          <a:sym typeface="Calibri"/>
                                        </a:rPr>
                                      </m:ctrlPr>
                                    </m:accPr>
                                    <m:e>
                                      <m:r>
                                        <a:rPr lang="en-US" sz="2400" i="1" kern="0">
                                          <a:solidFill>
                                            <a:prstClr val="black"/>
                                          </a:solidFill>
                                          <a:latin typeface="Cambria Math" charset="0"/>
                                          <a:sym typeface="Calibri"/>
                                        </a:rPr>
                                        <m:t>𝑦</m:t>
                                      </m:r>
                                    </m:e>
                                  </m:acc>
                                </m:e>
                                <m:sub>
                                  <m: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𝑗</m:t>
                                  </m:r>
                                </m:sub>
                              </m:sSub>
                              <m:r>
                                <a:rPr lang="en-US" sz="2400" i="1" kern="0">
                                  <a:solidFill>
                                    <a:prstClr val="black"/>
                                  </a:solidFill>
                                  <a:latin typeface="Cambria Math" charset="0"/>
                                  <a:sym typeface="Calibri"/>
                                </a:rPr>
                                <m:t>)</m:t>
                              </m:r>
                            </m:e>
                          </m:nary>
                        </m:e>
                      </m:nary>
                    </m:oMath>
                  </m:oMathPara>
                </a14:m>
                <a:endParaRPr lang="en-US" sz="2400" kern="0" dirty="0">
                  <a:solidFill>
                    <a:prstClr val="black"/>
                  </a:solidFill>
                  <a:latin typeface="Calibri"/>
                  <a:cs typeface="Calibri"/>
                  <a:sym typeface="Calibri"/>
                </a:endParaRPr>
              </a:p>
            </p:txBody>
          </p:sp>
        </mc:Choice>
        <mc:Fallback xmlns="">
          <p:sp>
            <p:nvSpPr>
              <p:cNvPr id="5" name="Rectangle 4"/>
              <p:cNvSpPr>
                <a:spLocks noRot="1" noChangeAspect="1" noMove="1" noResize="1" noEditPoints="1" noAdjustHandles="1" noChangeArrowheads="1" noChangeShapeType="1" noTextEdit="1"/>
              </p:cNvSpPr>
              <p:nvPr/>
            </p:nvSpPr>
            <p:spPr>
              <a:xfrm>
                <a:off x="1014559" y="4070914"/>
                <a:ext cx="4248792" cy="1172437"/>
              </a:xfrm>
              <a:prstGeom prst="rect">
                <a:avLst/>
              </a:prstGeom>
              <a:blipFill>
                <a:blip r:embed="rId5"/>
                <a:stretch>
                  <a:fillRect t="-98925" b="-149462"/>
                </a:stretch>
              </a:blipFill>
            </p:spPr>
            <p:txBody>
              <a:bodyPr/>
              <a:lstStyle/>
              <a:p>
                <a:r>
                  <a:rPr lang="en-US">
                    <a:noFill/>
                  </a:rPr>
                  <a:t> </a:t>
                </a:r>
              </a:p>
            </p:txBody>
          </p:sp>
        </mc:Fallback>
      </mc:AlternateContent>
      <p:sp>
        <p:nvSpPr>
          <p:cNvPr id="6" name="Rectangle 5"/>
          <p:cNvSpPr/>
          <p:nvPr/>
        </p:nvSpPr>
        <p:spPr>
          <a:xfrm>
            <a:off x="4995990" y="5728584"/>
            <a:ext cx="902811" cy="461665"/>
          </a:xfrm>
          <a:prstGeom prst="rect">
            <a:avLst/>
          </a:prstGeom>
        </p:spPr>
        <p:txBody>
          <a:bodyPr wrap="none">
            <a:spAutoFit/>
          </a:bodyPr>
          <a:lstStyle/>
          <a:p>
            <a:pPr defTabSz="609585"/>
            <a:r>
              <a:rPr lang="en-US" sz="2400" kern="0" dirty="0">
                <a:solidFill>
                  <a:srgbClr val="000000"/>
                </a:solidFill>
                <a:latin typeface="Calibri"/>
                <a:cs typeface="Calibri"/>
                <a:sym typeface="Calibri"/>
              </a:rPr>
              <a:t>Why?</a:t>
            </a:r>
            <a:endParaRPr lang="en-US" sz="2400" kern="0" dirty="0">
              <a:solidFill>
                <a:sysClr val="windowText" lastClr="000000"/>
              </a:solidFill>
              <a:latin typeface="Calibri"/>
              <a:cs typeface="Calibri"/>
              <a:sym typeface="Calibri"/>
            </a:endParaRPr>
          </a:p>
        </p:txBody>
      </p:sp>
      <mc:AlternateContent xmlns:mc="http://schemas.openxmlformats.org/markup-compatibility/2006" xmlns:a14="http://schemas.microsoft.com/office/drawing/2010/main">
        <mc:Choice Requires="a14">
          <p:sp>
            <p:nvSpPr>
              <p:cNvPr id="2" name="Rectangle 1"/>
              <p:cNvSpPr/>
              <p:nvPr/>
            </p:nvSpPr>
            <p:spPr>
              <a:xfrm>
                <a:off x="5332835" y="4107100"/>
                <a:ext cx="2782493" cy="1100558"/>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r>
                        <a:rPr lang="en-US" sz="2400" i="1" kern="0">
                          <a:solidFill>
                            <a:prstClr val="black"/>
                          </a:solidFill>
                          <a:latin typeface="Cambria Math" charset="0"/>
                          <a:sym typeface="Calibri"/>
                        </a:rPr>
                        <m:t>=</m:t>
                      </m:r>
                      <m:nary>
                        <m:naryPr>
                          <m:chr m:val="∑"/>
                          <m:ctrlPr>
                            <a:rPr lang="en-US" sz="2400" i="1" kern="0">
                              <a:solidFill>
                                <a:prstClr val="black"/>
                              </a:solidFill>
                              <a:latin typeface="Cambria Math" panose="02040503050406030204" pitchFamily="18" charset="0"/>
                              <a:sym typeface="Calibri"/>
                            </a:rPr>
                          </m:ctrlPr>
                        </m:naryPr>
                        <m:sub>
                          <m:r>
                            <m:rPr>
                              <m:brk m:alnAt="23"/>
                            </m:rP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=1</m:t>
                          </m:r>
                        </m:sub>
                        <m:sup>
                          <m:r>
                            <a:rPr lang="en-US" sz="2400" i="1" kern="0">
                              <a:solidFill>
                                <a:prstClr val="black"/>
                              </a:solidFill>
                              <a:latin typeface="Cambria Math" charset="0"/>
                              <a:sym typeface="Calibri"/>
                            </a:rPr>
                            <m:t>𝑛</m:t>
                          </m:r>
                        </m:sup>
                        <m:e>
                          <m:r>
                            <a:rPr lang="en-US" sz="2400" i="1" kern="0">
                              <a:solidFill>
                                <a:prstClr val="black"/>
                              </a:solidFill>
                              <a:latin typeface="Cambria Math" charset="0"/>
                              <a:sym typeface="Calibri"/>
                            </a:rPr>
                            <m:t>−</m:t>
                          </m:r>
                          <m:r>
                            <m:rPr>
                              <m:sty m:val="p"/>
                            </m:rPr>
                            <a:rPr lang="en-US" sz="2400" kern="0">
                              <a:solidFill>
                                <a:prstClr val="black"/>
                              </a:solidFill>
                              <a:latin typeface="Cambria Math" charset="0"/>
                              <a:sym typeface="Calibri"/>
                            </a:rPr>
                            <m:t>log</m:t>
                          </m:r>
                          <m:r>
                            <a:rPr lang="en-US" sz="2400" i="1" kern="0">
                              <a:solidFill>
                                <a:prstClr val="black"/>
                              </a:solidFill>
                              <a:latin typeface="Cambria Math" charset="0"/>
                              <a:sym typeface="Calibri"/>
                            </a:rPr>
                            <m:t>⁡(</m:t>
                          </m:r>
                          <m:sSub>
                            <m:sSubPr>
                              <m:ctrlPr>
                                <a:rPr lang="en-US" sz="2400" i="1" kern="0">
                                  <a:solidFill>
                                    <a:prstClr val="black"/>
                                  </a:solidFill>
                                  <a:latin typeface="Cambria Math" panose="02040503050406030204" pitchFamily="18" charset="0"/>
                                  <a:sym typeface="Calibri"/>
                                </a:rPr>
                              </m:ctrlPr>
                            </m:sSubPr>
                            <m:e>
                              <m:acc>
                                <m:accPr>
                                  <m:chr m:val="̂"/>
                                  <m:ctrlPr>
                                    <a:rPr lang="en-US" sz="2400" i="1" kern="0">
                                      <a:solidFill>
                                        <a:prstClr val="black"/>
                                      </a:solidFill>
                                      <a:latin typeface="Cambria Math" panose="02040503050406030204" pitchFamily="18" charset="0"/>
                                      <a:sym typeface="Calibri"/>
                                    </a:rPr>
                                  </m:ctrlPr>
                                </m:accPr>
                                <m:e>
                                  <m:r>
                                    <a:rPr lang="en-US" sz="2400" i="1" kern="0">
                                      <a:solidFill>
                                        <a:prstClr val="black"/>
                                      </a:solidFill>
                                      <a:latin typeface="Cambria Math" charset="0"/>
                                      <a:sym typeface="Calibri"/>
                                    </a:rPr>
                                    <m:t>𝑦</m:t>
                                  </m:r>
                                </m:e>
                              </m:acc>
                            </m:e>
                            <m:sub>
                              <m: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𝑙𝑎𝑏𝑒𝑙</m:t>
                              </m:r>
                            </m:sub>
                          </m:sSub>
                          <m:r>
                            <a:rPr lang="en-US" sz="2400" i="1" kern="0">
                              <a:solidFill>
                                <a:prstClr val="black"/>
                              </a:solidFill>
                              <a:latin typeface="Cambria Math" charset="0"/>
                              <a:sym typeface="Calibri"/>
                            </a:rPr>
                            <m:t>)</m:t>
                          </m:r>
                        </m:e>
                      </m:nary>
                    </m:oMath>
                  </m:oMathPara>
                </a14:m>
                <a:endParaRPr lang="en-US" sz="2400" kern="0" dirty="0">
                  <a:solidFill>
                    <a:sysClr val="windowText" lastClr="000000"/>
                  </a:solidFill>
                  <a:latin typeface="Calibri"/>
                  <a:cs typeface="Calibri"/>
                  <a:sym typeface="Calibri"/>
                </a:endParaRPr>
              </a:p>
            </p:txBody>
          </p:sp>
        </mc:Choice>
        <mc:Fallback xmlns="">
          <p:sp>
            <p:nvSpPr>
              <p:cNvPr id="2" name="Rectangle 1"/>
              <p:cNvSpPr>
                <a:spLocks noRot="1" noChangeAspect="1" noMove="1" noResize="1" noEditPoints="1" noAdjustHandles="1" noChangeArrowheads="1" noChangeShapeType="1" noTextEdit="1"/>
              </p:cNvSpPr>
              <p:nvPr/>
            </p:nvSpPr>
            <p:spPr>
              <a:xfrm>
                <a:off x="5332835" y="4107100"/>
                <a:ext cx="2782493" cy="1100558"/>
              </a:xfrm>
              <a:prstGeom prst="rect">
                <a:avLst/>
              </a:prstGeom>
              <a:blipFill>
                <a:blip r:embed="rId6"/>
                <a:stretch>
                  <a:fillRect l="-26484" t="-108046" r="-457" b="-1632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225635" y="4123149"/>
                <a:ext cx="3333348" cy="1100558"/>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r>
                        <a:rPr lang="en-US" sz="2400" i="1" kern="0">
                          <a:solidFill>
                            <a:prstClr val="black"/>
                          </a:solidFill>
                          <a:latin typeface="Cambria Math" charset="0"/>
                          <a:sym typeface="Calibri"/>
                        </a:rPr>
                        <m:t>=</m:t>
                      </m:r>
                      <m:nary>
                        <m:naryPr>
                          <m:chr m:val="∑"/>
                          <m:ctrlPr>
                            <a:rPr lang="en-US" sz="2400" i="1" kern="0">
                              <a:solidFill>
                                <a:prstClr val="black"/>
                              </a:solidFill>
                              <a:latin typeface="Cambria Math" panose="02040503050406030204" pitchFamily="18" charset="0"/>
                              <a:sym typeface="Calibri"/>
                            </a:rPr>
                          </m:ctrlPr>
                        </m:naryPr>
                        <m:sub>
                          <m:r>
                            <m:rPr>
                              <m:brk m:alnAt="23"/>
                            </m:rP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=1</m:t>
                          </m:r>
                        </m:sub>
                        <m:sup>
                          <m:r>
                            <a:rPr lang="en-US" sz="2400" i="1" kern="0">
                              <a:solidFill>
                                <a:prstClr val="black"/>
                              </a:solidFill>
                              <a:latin typeface="Cambria Math" charset="0"/>
                              <a:sym typeface="Calibri"/>
                            </a:rPr>
                            <m:t>𝑛</m:t>
                          </m:r>
                        </m:sup>
                        <m:e>
                          <m:r>
                            <a:rPr lang="en-US" sz="2400" i="1" kern="0">
                              <a:solidFill>
                                <a:prstClr val="black"/>
                              </a:solidFill>
                              <a:latin typeface="Cambria Math" charset="0"/>
                              <a:sym typeface="Calibri"/>
                            </a:rPr>
                            <m:t>−</m:t>
                          </m:r>
                          <m:r>
                            <m:rPr>
                              <m:sty m:val="p"/>
                            </m:rPr>
                            <a:rPr lang="en-US" sz="2400" kern="0">
                              <a:solidFill>
                                <a:prstClr val="black"/>
                              </a:solidFill>
                              <a:latin typeface="Cambria Math" charset="0"/>
                              <a:sym typeface="Calibri"/>
                            </a:rPr>
                            <m:t>log</m:t>
                          </m:r>
                          <m:r>
                            <a:rPr lang="en-US" sz="2400" kern="0">
                              <a:solidFill>
                                <a:prstClr val="black"/>
                              </a:solidFill>
                              <a:latin typeface="Cambria Math" charset="0"/>
                              <a:sym typeface="Calibri"/>
                            </a:rPr>
                            <m:t> </m:t>
                          </m:r>
                          <m:sSub>
                            <m:sSubPr>
                              <m:ctrlPr>
                                <a:rPr lang="en-US" sz="2400" i="1" kern="0">
                                  <a:solidFill>
                                    <a:prstClr val="black"/>
                                  </a:solidFill>
                                  <a:latin typeface="Cambria Math" panose="02040503050406030204" pitchFamily="18" charset="0"/>
                                  <a:sym typeface="Calibri"/>
                                </a:rPr>
                              </m:ctrlPr>
                            </m:sSubPr>
                            <m:e>
                              <m:r>
                                <a:rPr lang="en-US" sz="2400" i="1" kern="0">
                                  <a:solidFill>
                                    <a:prstClr val="black"/>
                                  </a:solidFill>
                                  <a:latin typeface="Cambria Math" charset="0"/>
                                  <a:sym typeface="Calibri"/>
                                </a:rPr>
                                <m:t>𝑓</m:t>
                              </m:r>
                            </m:e>
                            <m:sub>
                              <m: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𝑙𝑎𝑏𝑒𝑙</m:t>
                              </m:r>
                            </m:sub>
                          </m:sSub>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𝑤</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𝑏</m:t>
                          </m:r>
                          <m:r>
                            <a:rPr lang="en-US" sz="2400" i="1" kern="0">
                              <a:solidFill>
                                <a:prstClr val="black"/>
                              </a:solidFill>
                              <a:latin typeface="Cambria Math" charset="0"/>
                              <a:sym typeface="Calibri"/>
                            </a:rPr>
                            <m:t>)</m:t>
                          </m:r>
                        </m:e>
                      </m:nary>
                    </m:oMath>
                  </m:oMathPara>
                </a14:m>
                <a:endParaRPr lang="en-US" sz="2400" kern="0" dirty="0">
                  <a:solidFill>
                    <a:sysClr val="windowText" lastClr="000000"/>
                  </a:solidFill>
                  <a:latin typeface="Calibri"/>
                  <a:cs typeface="Calibri"/>
                  <a:sym typeface="Calibri"/>
                </a:endParaRPr>
              </a:p>
            </p:txBody>
          </p:sp>
        </mc:Choice>
        <mc:Fallback xmlns="">
          <p:sp>
            <p:nvSpPr>
              <p:cNvPr id="7" name="Rectangle 6"/>
              <p:cNvSpPr>
                <a:spLocks noRot="1" noChangeAspect="1" noMove="1" noResize="1" noEditPoints="1" noAdjustHandles="1" noChangeArrowheads="1" noChangeShapeType="1" noTextEdit="1"/>
              </p:cNvSpPr>
              <p:nvPr/>
            </p:nvSpPr>
            <p:spPr>
              <a:xfrm>
                <a:off x="8225635" y="4123149"/>
                <a:ext cx="3333348" cy="1100558"/>
              </a:xfrm>
              <a:prstGeom prst="rect">
                <a:avLst/>
              </a:prstGeom>
              <a:blipFill>
                <a:blip r:embed="rId7"/>
                <a:stretch>
                  <a:fillRect l="-21591" t="-106818" b="-161364"/>
                </a:stretch>
              </a:blipFill>
            </p:spPr>
            <p:txBody>
              <a:bodyPr/>
              <a:lstStyle/>
              <a:p>
                <a:r>
                  <a:rPr lang="en-US">
                    <a:noFill/>
                  </a:rPr>
                  <a:t> </a:t>
                </a:r>
              </a:p>
            </p:txBody>
          </p:sp>
        </mc:Fallback>
      </mc:AlternateContent>
    </p:spTree>
    <p:extLst>
      <p:ext uri="{BB962C8B-B14F-4D97-AF65-F5344CB8AC3E}">
        <p14:creationId xmlns:p14="http://schemas.microsoft.com/office/powerpoint/2010/main" val="42331318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a:t>Today’s Class</a:t>
            </a:r>
            <a:endParaRPr lang="en-US" sz="4267" dirty="0"/>
          </a:p>
        </p:txBody>
      </p:sp>
      <p:sp>
        <p:nvSpPr>
          <p:cNvPr id="5" name="Content Placeholder 2"/>
          <p:cNvSpPr txBox="1">
            <a:spLocks/>
          </p:cNvSpPr>
          <p:nvPr/>
        </p:nvSpPr>
        <p:spPr>
          <a:xfrm>
            <a:off x="609600" y="1802972"/>
            <a:ext cx="10972800" cy="4107049"/>
          </a:xfrm>
          <a:prstGeom prst="rect">
            <a:avLst/>
          </a:prstGeom>
        </p:spPr>
        <p:txBody>
          <a:bodyPr/>
          <a:lstStyle>
            <a:lvl1pPr algn="l" defTabSz="457200">
              <a:lnSpc>
                <a:spcPts val="3000"/>
              </a:lnSpc>
              <a:defRPr sz="2100" b="0">
                <a:solidFill>
                  <a:schemeClr val="tx1"/>
                </a:solidFill>
                <a:latin typeface="+mn-lt"/>
                <a:ea typeface="+mn-ea"/>
                <a:cs typeface="+mn-cs"/>
                <a:sym typeface="Helvetica"/>
              </a:defRPr>
            </a:lvl1pPr>
            <a:lvl2pPr indent="457200" algn="l" defTabSz="457200">
              <a:lnSpc>
                <a:spcPts val="3000"/>
              </a:lnSpc>
              <a:defRPr sz="1500" b="0">
                <a:solidFill>
                  <a:schemeClr val="tx1"/>
                </a:solidFill>
                <a:latin typeface="+mn-lt"/>
                <a:ea typeface="+mn-ea"/>
                <a:cs typeface="+mn-cs"/>
                <a:sym typeface="Helvetica"/>
              </a:defRPr>
            </a:lvl2pPr>
            <a:lvl3pPr indent="914400" algn="l" defTabSz="457200">
              <a:lnSpc>
                <a:spcPts val="3000"/>
              </a:lnSpc>
              <a:defRPr sz="1350" b="0">
                <a:solidFill>
                  <a:schemeClr val="tx1"/>
                </a:solidFill>
                <a:latin typeface="+mj-lt"/>
                <a:ea typeface="+mn-ea"/>
                <a:cs typeface="+mn-cs"/>
                <a:sym typeface="Helvetica"/>
              </a:defRPr>
            </a:lvl3pPr>
            <a:lvl4pPr indent="1371600" algn="l" defTabSz="457200">
              <a:lnSpc>
                <a:spcPts val="3000"/>
              </a:lnSpc>
              <a:defRPr sz="1100" b="0">
                <a:solidFill>
                  <a:schemeClr val="tx1"/>
                </a:solidFill>
                <a:latin typeface="+mj-lt"/>
                <a:ea typeface="+mn-ea"/>
                <a:cs typeface="+mn-cs"/>
                <a:sym typeface="Helvetica"/>
              </a:defRPr>
            </a:lvl4pPr>
            <a:lvl5pPr indent="1828800" algn="l" defTabSz="457200">
              <a:lnSpc>
                <a:spcPts val="3000"/>
              </a:lnSpc>
              <a:defRPr sz="1100" b="0">
                <a:solidFill>
                  <a:schemeClr val="tx1"/>
                </a:solidFill>
                <a:latin typeface="+mj-lt"/>
                <a:ea typeface="+mn-ea"/>
                <a:cs typeface="+mn-cs"/>
                <a:sym typeface="Helvetica"/>
              </a:defRPr>
            </a:lvl5pPr>
            <a:lvl6pPr indent="2286000" algn="ctr" defTabSz="457200">
              <a:lnSpc>
                <a:spcPts val="3000"/>
              </a:lnSpc>
              <a:defRPr sz="2900" b="1">
                <a:solidFill>
                  <a:srgbClr val="D88C2A"/>
                </a:solidFill>
                <a:latin typeface="+mn-lt"/>
                <a:ea typeface="+mn-ea"/>
                <a:cs typeface="+mn-cs"/>
                <a:sym typeface="Helvetica"/>
              </a:defRPr>
            </a:lvl6pPr>
            <a:lvl7pPr indent="2743200" algn="ctr" defTabSz="457200">
              <a:lnSpc>
                <a:spcPts val="3000"/>
              </a:lnSpc>
              <a:defRPr sz="2900" b="1">
                <a:solidFill>
                  <a:srgbClr val="D88C2A"/>
                </a:solidFill>
                <a:latin typeface="+mn-lt"/>
                <a:ea typeface="+mn-ea"/>
                <a:cs typeface="+mn-cs"/>
                <a:sym typeface="Helvetica"/>
              </a:defRPr>
            </a:lvl7pPr>
            <a:lvl8pPr indent="3200400" algn="ctr" defTabSz="457200">
              <a:lnSpc>
                <a:spcPts val="3000"/>
              </a:lnSpc>
              <a:defRPr sz="2900" b="1">
                <a:solidFill>
                  <a:srgbClr val="D88C2A"/>
                </a:solidFill>
                <a:latin typeface="+mn-lt"/>
                <a:ea typeface="+mn-ea"/>
                <a:cs typeface="+mn-cs"/>
                <a:sym typeface="Helvetica"/>
              </a:defRPr>
            </a:lvl8pPr>
            <a:lvl9pPr indent="3657600" algn="ctr" defTabSz="457200">
              <a:lnSpc>
                <a:spcPts val="3000"/>
              </a:lnSpc>
              <a:defRPr sz="2900" b="1">
                <a:solidFill>
                  <a:srgbClr val="D88C2A"/>
                </a:solidFill>
                <a:latin typeface="+mn-lt"/>
                <a:ea typeface="+mn-ea"/>
                <a:cs typeface="+mn-cs"/>
                <a:sym typeface="Helvetica"/>
              </a:defRPr>
            </a:lvl9pPr>
          </a:lstStyle>
          <a:p>
            <a:r>
              <a:rPr lang="en-US" sz="2800" dirty="0"/>
              <a:t>Neural Networks</a:t>
            </a:r>
          </a:p>
          <a:p>
            <a:pPr marL="457189" indent="-457189">
              <a:buFont typeface="Arial" panose="020B0604020202020204" pitchFamily="34" charset="0"/>
              <a:buChar char="•"/>
            </a:pPr>
            <a:r>
              <a:rPr lang="en-US" sz="2800" dirty="0"/>
              <a:t>The Perceptron Model</a:t>
            </a:r>
          </a:p>
          <a:p>
            <a:pPr marL="457189" indent="-457189">
              <a:buFont typeface="Arial" panose="020B0604020202020204" pitchFamily="34" charset="0"/>
              <a:buChar char="•"/>
            </a:pPr>
            <a:r>
              <a:rPr lang="en-US" sz="2800" dirty="0"/>
              <a:t>The Multi-layer Perceptron (MLP)</a:t>
            </a:r>
          </a:p>
          <a:p>
            <a:pPr marL="457189" indent="-457189">
              <a:buFont typeface="Arial" panose="020B0604020202020204" pitchFamily="34" charset="0"/>
              <a:buChar char="•"/>
            </a:pPr>
            <a:r>
              <a:rPr lang="en-US" sz="2800" dirty="0"/>
              <a:t>Forward-pass in an MLP (Inference)</a:t>
            </a:r>
          </a:p>
          <a:p>
            <a:pPr marL="457189" indent="-457189">
              <a:buFont typeface="Arial" panose="020B0604020202020204" pitchFamily="34" charset="0"/>
              <a:buChar char="•"/>
            </a:pPr>
            <a:r>
              <a:rPr lang="en-US" sz="2800" dirty="0"/>
              <a:t>Backward-pass in an MLP (Backpropagation)</a:t>
            </a:r>
          </a:p>
          <a:p>
            <a:pPr marL="457189" indent="-457189">
              <a:buFont typeface="Arial" panose="020B0604020202020204" pitchFamily="34" charset="0"/>
              <a:buChar char="•"/>
            </a:pPr>
            <a:endParaRPr lang="en-US" sz="2800" dirty="0"/>
          </a:p>
          <a:p>
            <a:r>
              <a:rPr lang="en-US" sz="2800" dirty="0"/>
              <a:t> </a:t>
            </a:r>
          </a:p>
        </p:txBody>
      </p:sp>
    </p:spTree>
    <p:extLst>
      <p:ext uri="{BB962C8B-B14F-4D97-AF65-F5344CB8AC3E}">
        <p14:creationId xmlns:p14="http://schemas.microsoft.com/office/powerpoint/2010/main" val="89921505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Perceptron Model</a:t>
            </a:r>
            <a:endParaRPr sz="4267" dirty="0"/>
          </a:p>
        </p:txBody>
      </p:sp>
      <p:sp>
        <p:nvSpPr>
          <p:cNvPr id="6" name="Rectangle 5"/>
          <p:cNvSpPr/>
          <p:nvPr/>
        </p:nvSpPr>
        <p:spPr>
          <a:xfrm>
            <a:off x="885099" y="1258356"/>
            <a:ext cx="5603585" cy="461665"/>
          </a:xfrm>
          <a:prstGeom prst="rect">
            <a:avLst/>
          </a:prstGeom>
        </p:spPr>
        <p:txBody>
          <a:bodyPr wrap="none">
            <a:spAutoFit/>
          </a:bodyPr>
          <a:lstStyle/>
          <a:p>
            <a:pPr marL="182875" indent="-182875" defTabSz="1219170">
              <a:spcBef>
                <a:spcPts val="533"/>
              </a:spcBef>
              <a:buSzPct val="100000"/>
              <a:defRPr/>
            </a:pPr>
            <a:r>
              <a:rPr lang="en-US" sz="2400" dirty="0">
                <a:sym typeface="Helvetica"/>
              </a:rPr>
              <a:t>Frank Rosenblatt (1957) - Cornell University</a:t>
            </a:r>
          </a:p>
        </p:txBody>
      </p:sp>
      <p:sp>
        <p:nvSpPr>
          <p:cNvPr id="11" name="Rectangle 10"/>
          <p:cNvSpPr/>
          <p:nvPr/>
        </p:nvSpPr>
        <p:spPr>
          <a:xfrm>
            <a:off x="2597091" y="5807446"/>
            <a:ext cx="6166816" cy="461665"/>
          </a:xfrm>
          <a:prstGeom prst="rect">
            <a:avLst/>
          </a:prstGeom>
        </p:spPr>
        <p:txBody>
          <a:bodyPr wrap="none">
            <a:spAutoFit/>
          </a:bodyPr>
          <a:lstStyle/>
          <a:p>
            <a:r>
              <a:rPr lang="en-US" sz="2400"/>
              <a:t>More: https</a:t>
            </a:r>
            <a:r>
              <a:rPr lang="en-US" sz="2400" dirty="0"/>
              <a:t>://</a:t>
            </a:r>
            <a:r>
              <a:rPr lang="en-US" sz="2400" dirty="0" err="1"/>
              <a:t>en.wikipedia.org</a:t>
            </a:r>
            <a:r>
              <a:rPr lang="en-US" sz="2400" dirty="0"/>
              <a:t>/wiki/Perceptron</a:t>
            </a:r>
          </a:p>
        </p:txBody>
      </p:sp>
      <mc:AlternateContent xmlns:mc="http://schemas.openxmlformats.org/markup-compatibility/2006">
        <mc:Choice xmlns:a14="http://schemas.microsoft.com/office/drawing/2010/main" Requires="a14">
          <p:sp>
            <p:nvSpPr>
              <p:cNvPr id="15" name="TextBox 14"/>
              <p:cNvSpPr txBox="1"/>
              <p:nvPr/>
            </p:nvSpPr>
            <p:spPr>
              <a:xfrm>
                <a:off x="759960" y="3009325"/>
                <a:ext cx="4506307" cy="12153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133" i="1">
                          <a:solidFill>
                            <a:srgbClr val="000000"/>
                          </a:solidFill>
                          <a:latin typeface="Cambria Math" charset="0"/>
                          <a:ea typeface="Calibri"/>
                          <a:cs typeface="Calibri"/>
                          <a:sym typeface="Calibri"/>
                        </a:rPr>
                        <m:t>𝑓</m:t>
                      </m:r>
                      <m:d>
                        <m:dPr>
                          <m:ctrlPr>
                            <a:rPr lang="en-US" sz="2133" i="1">
                              <a:solidFill>
                                <a:srgbClr val="000000"/>
                              </a:solidFill>
                              <a:latin typeface="Cambria Math" panose="02040503050406030204" pitchFamily="18" charset="0"/>
                              <a:ea typeface="Calibri"/>
                              <a:cs typeface="Calibri"/>
                              <a:sym typeface="Calibri"/>
                            </a:rPr>
                          </m:ctrlPr>
                        </m:dPr>
                        <m:e>
                          <m:r>
                            <a:rPr lang="en-US" sz="2133" i="1">
                              <a:solidFill>
                                <a:srgbClr val="000000"/>
                              </a:solidFill>
                              <a:latin typeface="Cambria Math" charset="0"/>
                              <a:ea typeface="Calibri"/>
                              <a:cs typeface="Calibri"/>
                              <a:sym typeface="Calibri"/>
                            </a:rPr>
                            <m:t>𝑥</m:t>
                          </m:r>
                        </m:e>
                      </m:d>
                      <m:r>
                        <a:rPr lang="en-US" sz="2133" i="1">
                          <a:solidFill>
                            <a:srgbClr val="000000"/>
                          </a:solidFill>
                          <a:latin typeface="Cambria Math" charset="0"/>
                          <a:ea typeface="Calibri"/>
                          <a:cs typeface="Calibri"/>
                          <a:sym typeface="Calibri"/>
                        </a:rPr>
                        <m:t>=</m:t>
                      </m:r>
                      <m:d>
                        <m:dPr>
                          <m:begChr m:val="{"/>
                          <m:endChr m:val=""/>
                          <m:ctrlPr>
                            <a:rPr lang="en-US" sz="2133" i="1">
                              <a:solidFill>
                                <a:srgbClr val="000000"/>
                              </a:solidFill>
                              <a:latin typeface="Cambria Math" panose="02040503050406030204" pitchFamily="18" charset="0"/>
                              <a:ea typeface="Calibri"/>
                              <a:cs typeface="Calibri"/>
                              <a:sym typeface="Calibri"/>
                            </a:rPr>
                          </m:ctrlPr>
                        </m:dPr>
                        <m:e>
                          <m:eqArr>
                            <m:eqArrPr>
                              <m:ctrlPr>
                                <a:rPr lang="en-US" sz="2133" i="1">
                                  <a:solidFill>
                                    <a:srgbClr val="000000"/>
                                  </a:solidFill>
                                  <a:latin typeface="Cambria Math" panose="02040503050406030204" pitchFamily="18" charset="0"/>
                                  <a:ea typeface="Calibri"/>
                                  <a:cs typeface="Calibri"/>
                                  <a:sym typeface="Calibri"/>
                                </a:rPr>
                              </m:ctrlPr>
                            </m:eqArrPr>
                            <m:e>
                              <m:r>
                                <a:rPr lang="en-US" sz="2133" i="1">
                                  <a:solidFill>
                                    <a:srgbClr val="000000"/>
                                  </a:solidFill>
                                  <a:latin typeface="Cambria Math" charset="0"/>
                                  <a:ea typeface="Calibri"/>
                                  <a:cs typeface="Calibri"/>
                                  <a:sym typeface="Calibri"/>
                                </a:rPr>
                                <m:t>1,   </m:t>
                              </m:r>
                              <m:r>
                                <m:rPr>
                                  <m:sty m:val="p"/>
                                </m:rPr>
                                <a:rPr lang="en-US" sz="2133">
                                  <a:solidFill>
                                    <a:srgbClr val="000000"/>
                                  </a:solidFill>
                                  <a:latin typeface="Cambria Math" charset="0"/>
                                  <a:ea typeface="Calibri"/>
                                  <a:cs typeface="Calibri"/>
                                  <a:sym typeface="Calibri"/>
                                </a:rPr>
                                <m:t>if</m:t>
                              </m:r>
                              <m:r>
                                <a:rPr lang="en-US" sz="2133">
                                  <a:solidFill>
                                    <a:srgbClr val="000000"/>
                                  </a:solidFill>
                                  <a:latin typeface="Cambria Math" charset="0"/>
                                  <a:ea typeface="Calibri"/>
                                  <a:cs typeface="Calibri"/>
                                  <a:sym typeface="Calibri"/>
                                </a:rPr>
                                <m:t>  </m:t>
                              </m:r>
                              <m:nary>
                                <m:naryPr>
                                  <m:chr m:val="∑"/>
                                  <m:limLoc m:val="subSup"/>
                                  <m:ctrlPr>
                                    <a:rPr lang="en-US" sz="2133" i="1">
                                      <a:solidFill>
                                        <a:srgbClr val="000000"/>
                                      </a:solidFill>
                                      <a:latin typeface="Cambria Math" panose="02040503050406030204" pitchFamily="18" charset="0"/>
                                      <a:ea typeface="Calibri"/>
                                      <a:cs typeface="Calibri"/>
                                      <a:sym typeface="Calibri"/>
                                    </a:rPr>
                                  </m:ctrlPr>
                                </m:naryPr>
                                <m:sub>
                                  <m:r>
                                    <m:rPr>
                                      <m:brk m:alnAt="25"/>
                                    </m:rPr>
                                    <a:rPr lang="en-US" sz="2133" i="1">
                                      <a:solidFill>
                                        <a:srgbClr val="000000"/>
                                      </a:solidFill>
                                      <a:latin typeface="Cambria Math" charset="0"/>
                                      <a:ea typeface="Calibri"/>
                                      <a:cs typeface="Calibri"/>
                                      <a:sym typeface="Calibri"/>
                                    </a:rPr>
                                    <m:t>𝑖</m:t>
                                  </m:r>
                                  <m:r>
                                    <a:rPr lang="en-US" sz="2133" i="1">
                                      <a:solidFill>
                                        <a:srgbClr val="000000"/>
                                      </a:solidFill>
                                      <a:latin typeface="Cambria Math" charset="0"/>
                                      <a:ea typeface="Calibri"/>
                                      <a:cs typeface="Calibri"/>
                                      <a:sym typeface="Calibri"/>
                                    </a:rPr>
                                    <m:t>=0</m:t>
                                  </m:r>
                                </m:sub>
                                <m:sup>
                                  <m:r>
                                    <a:rPr lang="en-US" sz="2133" i="1">
                                      <a:solidFill>
                                        <a:srgbClr val="000000"/>
                                      </a:solidFill>
                                      <a:latin typeface="Cambria Math" charset="0"/>
                                      <a:ea typeface="Calibri"/>
                                      <a:cs typeface="Calibri"/>
                                      <a:sym typeface="Calibri"/>
                                    </a:rPr>
                                    <m:t>𝑛</m:t>
                                  </m:r>
                                </m:sup>
                                <m:e>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𝑤</m:t>
                                      </m:r>
                                    </m:e>
                                    <m:sub>
                                      <m:r>
                                        <a:rPr lang="en-US" sz="2133" i="1">
                                          <a:solidFill>
                                            <a:srgbClr val="000000"/>
                                          </a:solidFill>
                                          <a:latin typeface="Cambria Math" charset="0"/>
                                          <a:ea typeface="Calibri"/>
                                          <a:cs typeface="Calibri"/>
                                          <a:sym typeface="Calibri"/>
                                        </a:rPr>
                                        <m:t>𝑖</m:t>
                                      </m:r>
                                    </m:sub>
                                  </m:sSub>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e>
                              </m:nary>
                              <m:r>
                                <a:rPr lang="en-US" sz="2133" i="1">
                                  <a:solidFill>
                                    <a:srgbClr val="000000"/>
                                  </a:solidFill>
                                  <a:latin typeface="Cambria Math" charset="0"/>
                                  <a:ea typeface="Calibri"/>
                                  <a:cs typeface="Calibri"/>
                                  <a:sym typeface="Calibri"/>
                                </a:rPr>
                                <m:t>+</m:t>
                              </m:r>
                              <m:r>
                                <a:rPr lang="en-US" sz="2133" i="1">
                                  <a:solidFill>
                                    <a:srgbClr val="000000"/>
                                  </a:solidFill>
                                  <a:latin typeface="Cambria Math" charset="0"/>
                                  <a:ea typeface="Calibri"/>
                                  <a:cs typeface="Calibri"/>
                                  <a:sym typeface="Calibri"/>
                                </a:rPr>
                                <m:t>𝑏</m:t>
                              </m:r>
                              <m:r>
                                <a:rPr lang="en-US" sz="2133" i="1">
                                  <a:solidFill>
                                    <a:srgbClr val="000000"/>
                                  </a:solidFill>
                                  <a:latin typeface="Cambria Math" charset="0"/>
                                  <a:ea typeface="Calibri"/>
                                  <a:cs typeface="Calibri"/>
                                  <a:sym typeface="Calibri"/>
                                </a:rPr>
                                <m:t>&gt;0</m:t>
                              </m:r>
                            </m:e>
                            <m:e>
                              <m:r>
                                <a:rPr lang="en-US" sz="2133" i="1">
                                  <a:solidFill>
                                    <a:srgbClr val="000000"/>
                                  </a:solidFill>
                                  <a:latin typeface="Cambria Math" charset="0"/>
                                  <a:ea typeface="Calibri"/>
                                  <a:cs typeface="Calibri"/>
                                  <a:sym typeface="Calibri"/>
                                </a:rPr>
                                <m:t>&amp;0,  </m:t>
                              </m:r>
                              <m:r>
                                <m:rPr>
                                  <m:sty m:val="p"/>
                                </m:rPr>
                                <a:rPr lang="en-US" sz="2133">
                                  <a:solidFill>
                                    <a:srgbClr val="000000"/>
                                  </a:solidFill>
                                  <a:latin typeface="Cambria Math" charset="0"/>
                                  <a:ea typeface="Calibri"/>
                                  <a:cs typeface="Calibri"/>
                                  <a:sym typeface="Calibri"/>
                                </a:rPr>
                                <m:t>otherwise</m:t>
                              </m:r>
                              <m:r>
                                <a:rPr lang="en-US" sz="2133">
                                  <a:solidFill>
                                    <a:srgbClr val="000000"/>
                                  </a:solidFill>
                                  <a:latin typeface="Cambria Math" charset="0"/>
                                  <a:ea typeface="Calibri"/>
                                  <a:cs typeface="Calibri"/>
                                  <a:sym typeface="Calibri"/>
                                </a:rPr>
                                <m:t>                      </m:t>
                              </m:r>
                            </m:e>
                          </m:eqArr>
                        </m:e>
                      </m:d>
                    </m:oMath>
                  </m:oMathPara>
                </a14:m>
                <a:endParaRPr lang="en-US" sz="2133" dirty="0">
                  <a:solidFill>
                    <a:srgbClr val="000000"/>
                  </a:solidFill>
                  <a:ea typeface="Calibri"/>
                  <a:cs typeface="Calibri"/>
                  <a:sym typeface="Calibri"/>
                </a:endParaRPr>
              </a:p>
            </p:txBody>
          </p:sp>
        </mc:Choice>
        <mc:Fallback>
          <p:sp>
            <p:nvSpPr>
              <p:cNvPr id="15" name="TextBox 14"/>
              <p:cNvSpPr txBox="1">
                <a:spLocks noRot="1" noChangeAspect="1" noMove="1" noResize="1" noEditPoints="1" noAdjustHandles="1" noChangeArrowheads="1" noChangeShapeType="1" noTextEdit="1"/>
              </p:cNvSpPr>
              <p:nvPr/>
            </p:nvSpPr>
            <p:spPr>
              <a:xfrm>
                <a:off x="759960" y="3009325"/>
                <a:ext cx="4506307" cy="1215397"/>
              </a:xfrm>
              <a:prstGeom prst="rect">
                <a:avLst/>
              </a:prstGeom>
              <a:blipFill>
                <a:blip r:embed="rId2"/>
                <a:stretch>
                  <a:fillRect l="-29859" t="-231250" r="-845" b="-327083"/>
                </a:stretch>
              </a:blipFill>
              <a:ln w="12700" cap="flat">
                <a:noFill/>
                <a:miter lim="400000"/>
              </a:ln>
              <a:effectLst/>
            </p:spPr>
            <p:txBody>
              <a:bodyPr/>
              <a:lstStyle/>
              <a:p>
                <a:r>
                  <a:rPr lang="en-US">
                    <a:noFill/>
                  </a:rPr>
                  <a:t> </a:t>
                </a:r>
              </a:p>
            </p:txBody>
          </p:sp>
        </mc:Fallback>
      </mc:AlternateContent>
      <p:grpSp>
        <p:nvGrpSpPr>
          <p:cNvPr id="54" name="Group 53"/>
          <p:cNvGrpSpPr/>
          <p:nvPr/>
        </p:nvGrpSpPr>
        <p:grpSpPr>
          <a:xfrm>
            <a:off x="6518393" y="2143473"/>
            <a:ext cx="4964684" cy="3296173"/>
            <a:chOff x="4888794" y="1607604"/>
            <a:chExt cx="3723513" cy="2472129"/>
          </a:xfrm>
        </p:grpSpPr>
        <p:grpSp>
          <p:nvGrpSpPr>
            <p:cNvPr id="18" name="Group 17"/>
            <p:cNvGrpSpPr/>
            <p:nvPr/>
          </p:nvGrpSpPr>
          <p:grpSpPr>
            <a:xfrm>
              <a:off x="4888794" y="1607604"/>
              <a:ext cx="412180" cy="519349"/>
              <a:chOff x="4750274" y="1746843"/>
              <a:chExt cx="412180" cy="519349"/>
            </a:xfrm>
          </p:grpSpPr>
          <p:sp>
            <p:nvSpPr>
              <p:cNvPr id="16" name="Oval 15"/>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7" name="Rectangle 16"/>
                  <p:cNvSpPr/>
                  <p:nvPr/>
                </p:nvSpPr>
                <p:spPr>
                  <a:xfrm>
                    <a:off x="4750274" y="1783751"/>
                    <a:ext cx="41218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1</m:t>
                              </m:r>
                            </m:sub>
                          </m:sSub>
                        </m:oMath>
                      </m:oMathPara>
                    </a14:m>
                    <a:endParaRPr lang="en-US" sz="2400" dirty="0"/>
                  </a:p>
                </p:txBody>
              </p:sp>
            </mc:Choice>
            <mc:Fallback>
              <p:sp>
                <p:nvSpPr>
                  <p:cNvPr id="17" name="Rectangle 16"/>
                  <p:cNvSpPr>
                    <a:spLocks noRot="1" noChangeAspect="1" noMove="1" noResize="1" noEditPoints="1" noAdjustHandles="1" noChangeArrowheads="1" noChangeShapeType="1" noTextEdit="1"/>
                  </p:cNvSpPr>
                  <p:nvPr/>
                </p:nvSpPr>
                <p:spPr>
                  <a:xfrm>
                    <a:off x="4750274" y="1783751"/>
                    <a:ext cx="412180" cy="346249"/>
                  </a:xfrm>
                  <a:prstGeom prst="rect">
                    <a:avLst/>
                  </a:prstGeom>
                  <a:blipFill>
                    <a:blip r:embed="rId3"/>
                    <a:stretch>
                      <a:fillRect b="-2703"/>
                    </a:stretch>
                  </a:blipFill>
                </p:spPr>
                <p:txBody>
                  <a:bodyPr/>
                  <a:lstStyle/>
                  <a:p>
                    <a:r>
                      <a:rPr lang="en-US">
                        <a:noFill/>
                      </a:rPr>
                      <a:t> </a:t>
                    </a:r>
                  </a:p>
                </p:txBody>
              </p:sp>
            </mc:Fallback>
          </mc:AlternateContent>
        </p:grpSp>
        <p:grpSp>
          <p:nvGrpSpPr>
            <p:cNvPr id="19" name="Group 18"/>
            <p:cNvGrpSpPr/>
            <p:nvPr/>
          </p:nvGrpSpPr>
          <p:grpSpPr>
            <a:xfrm>
              <a:off x="4888794" y="2258531"/>
              <a:ext cx="417518" cy="519349"/>
              <a:chOff x="4750274" y="1746843"/>
              <a:chExt cx="417518" cy="519349"/>
            </a:xfrm>
          </p:grpSpPr>
          <p:sp>
            <p:nvSpPr>
              <p:cNvPr id="20" name="Oval 19"/>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1" name="Rectangle 20"/>
                  <p:cNvSpPr/>
                  <p:nvPr/>
                </p:nvSpPr>
                <p:spPr>
                  <a:xfrm>
                    <a:off x="4750274" y="1783751"/>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2</m:t>
                              </m:r>
                            </m:sub>
                          </m:sSub>
                        </m:oMath>
                      </m:oMathPara>
                    </a14:m>
                    <a:endParaRPr lang="en-US" sz="2400" dirty="0"/>
                  </a:p>
                </p:txBody>
              </p:sp>
            </mc:Choice>
            <mc:Fallback>
              <p:sp>
                <p:nvSpPr>
                  <p:cNvPr id="21" name="Rectangle 20"/>
                  <p:cNvSpPr>
                    <a:spLocks noRot="1" noChangeAspect="1" noMove="1" noResize="1" noEditPoints="1" noAdjustHandles="1" noChangeArrowheads="1" noChangeShapeType="1" noTextEdit="1"/>
                  </p:cNvSpPr>
                  <p:nvPr/>
                </p:nvSpPr>
                <p:spPr>
                  <a:xfrm>
                    <a:off x="4750274" y="1783751"/>
                    <a:ext cx="417518" cy="346249"/>
                  </a:xfrm>
                  <a:prstGeom prst="rect">
                    <a:avLst/>
                  </a:prstGeom>
                  <a:blipFill>
                    <a:blip r:embed="rId4"/>
                    <a:stretch>
                      <a:fillRect b="-2632"/>
                    </a:stretch>
                  </a:blipFill>
                </p:spPr>
                <p:txBody>
                  <a:bodyPr/>
                  <a:lstStyle/>
                  <a:p>
                    <a:r>
                      <a:rPr lang="en-US">
                        <a:noFill/>
                      </a:rPr>
                      <a:t> </a:t>
                    </a:r>
                  </a:p>
                </p:txBody>
              </p:sp>
            </mc:Fallback>
          </mc:AlternateContent>
        </p:grpSp>
        <p:grpSp>
          <p:nvGrpSpPr>
            <p:cNvPr id="22" name="Group 21"/>
            <p:cNvGrpSpPr/>
            <p:nvPr/>
          </p:nvGrpSpPr>
          <p:grpSpPr>
            <a:xfrm>
              <a:off x="4888794" y="2909458"/>
              <a:ext cx="417518" cy="519349"/>
              <a:chOff x="4750274" y="1746843"/>
              <a:chExt cx="417518" cy="519349"/>
            </a:xfrm>
          </p:grpSpPr>
          <p:sp>
            <p:nvSpPr>
              <p:cNvPr id="23" name="Oval 22"/>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4" name="Rectangle 23"/>
                  <p:cNvSpPr/>
                  <p:nvPr/>
                </p:nvSpPr>
                <p:spPr>
                  <a:xfrm>
                    <a:off x="4750274" y="1783751"/>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3</m:t>
                              </m:r>
                            </m:sub>
                          </m:sSub>
                        </m:oMath>
                      </m:oMathPara>
                    </a14:m>
                    <a:endParaRPr lang="en-US" sz="2400" dirty="0"/>
                  </a:p>
                </p:txBody>
              </p:sp>
            </mc:Choice>
            <mc:Fallback>
              <p:sp>
                <p:nvSpPr>
                  <p:cNvPr id="24" name="Rectangle 23"/>
                  <p:cNvSpPr>
                    <a:spLocks noRot="1" noChangeAspect="1" noMove="1" noResize="1" noEditPoints="1" noAdjustHandles="1" noChangeArrowheads="1" noChangeShapeType="1" noTextEdit="1"/>
                  </p:cNvSpPr>
                  <p:nvPr/>
                </p:nvSpPr>
                <p:spPr>
                  <a:xfrm>
                    <a:off x="4750274" y="1783751"/>
                    <a:ext cx="417518" cy="346249"/>
                  </a:xfrm>
                  <a:prstGeom prst="rect">
                    <a:avLst/>
                  </a:prstGeom>
                  <a:blipFill>
                    <a:blip r:embed="rId5"/>
                    <a:stretch>
                      <a:fillRect b="-2703"/>
                    </a:stretch>
                  </a:blipFill>
                </p:spPr>
                <p:txBody>
                  <a:bodyPr/>
                  <a:lstStyle/>
                  <a:p>
                    <a:r>
                      <a:rPr lang="en-US">
                        <a:noFill/>
                      </a:rPr>
                      <a:t> </a:t>
                    </a:r>
                  </a:p>
                </p:txBody>
              </p:sp>
            </mc:Fallback>
          </mc:AlternateContent>
        </p:grpSp>
        <p:grpSp>
          <p:nvGrpSpPr>
            <p:cNvPr id="25" name="Group 24"/>
            <p:cNvGrpSpPr/>
            <p:nvPr/>
          </p:nvGrpSpPr>
          <p:grpSpPr>
            <a:xfrm>
              <a:off x="4888794" y="3560384"/>
              <a:ext cx="417518" cy="519349"/>
              <a:chOff x="4750274" y="1746843"/>
              <a:chExt cx="417518" cy="519349"/>
            </a:xfrm>
          </p:grpSpPr>
          <p:sp>
            <p:nvSpPr>
              <p:cNvPr id="26" name="Oval 25"/>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7" name="Rectangle 26"/>
                  <p:cNvSpPr/>
                  <p:nvPr/>
                </p:nvSpPr>
                <p:spPr>
                  <a:xfrm>
                    <a:off x="4750274" y="1783751"/>
                    <a:ext cx="417518" cy="3462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4</m:t>
                              </m:r>
                            </m:sub>
                          </m:sSub>
                        </m:oMath>
                      </m:oMathPara>
                    </a14:m>
                    <a:endParaRPr lang="en-US" sz="2400" dirty="0"/>
                  </a:p>
                </p:txBody>
              </p:sp>
            </mc:Choice>
            <mc:Fallback>
              <p:sp>
                <p:nvSpPr>
                  <p:cNvPr id="27" name="Rectangle 26"/>
                  <p:cNvSpPr>
                    <a:spLocks noRot="1" noChangeAspect="1" noMove="1" noResize="1" noEditPoints="1" noAdjustHandles="1" noChangeArrowheads="1" noChangeShapeType="1" noTextEdit="1"/>
                  </p:cNvSpPr>
                  <p:nvPr/>
                </p:nvSpPr>
                <p:spPr>
                  <a:xfrm>
                    <a:off x="4750274" y="1783751"/>
                    <a:ext cx="417518" cy="346248"/>
                  </a:xfrm>
                  <a:prstGeom prst="rect">
                    <a:avLst/>
                  </a:prstGeom>
                  <a:blipFill>
                    <a:blip r:embed="rId6"/>
                    <a:stretch>
                      <a:fillRect/>
                    </a:stretch>
                  </a:blipFill>
                </p:spPr>
                <p:txBody>
                  <a:bodyPr/>
                  <a:lstStyle/>
                  <a:p>
                    <a:r>
                      <a:rPr lang="en-US">
                        <a:noFill/>
                      </a:rPr>
                      <a:t> </a:t>
                    </a:r>
                  </a:p>
                </p:txBody>
              </p:sp>
            </mc:Fallback>
          </mc:AlternateContent>
        </p:grpSp>
        <p:grpSp>
          <p:nvGrpSpPr>
            <p:cNvPr id="32" name="Group 31"/>
            <p:cNvGrpSpPr/>
            <p:nvPr/>
          </p:nvGrpSpPr>
          <p:grpSpPr>
            <a:xfrm>
              <a:off x="6512842" y="2422825"/>
              <a:ext cx="580470" cy="590787"/>
              <a:chOff x="6512842" y="2422825"/>
              <a:chExt cx="580470" cy="590787"/>
            </a:xfrm>
          </p:grpSpPr>
          <p:sp>
            <p:nvSpPr>
              <p:cNvPr id="30" name="Oval 29"/>
              <p:cNvSpPr/>
              <p:nvPr/>
            </p:nvSpPr>
            <p:spPr>
              <a:xfrm>
                <a:off x="6512842" y="2453180"/>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31" name="Rectangle 30"/>
                  <p:cNvSpPr/>
                  <p:nvPr/>
                </p:nvSpPr>
                <p:spPr>
                  <a:xfrm>
                    <a:off x="6614442" y="2422825"/>
                    <a:ext cx="370558"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31" name="Rectangle 30"/>
                  <p:cNvSpPr>
                    <a:spLocks noRot="1" noChangeAspect="1" noMove="1" noResize="1" noEditPoints="1" noAdjustHandles="1" noChangeArrowheads="1" noChangeShapeType="1" noTextEdit="1"/>
                  </p:cNvSpPr>
                  <p:nvPr/>
                </p:nvSpPr>
                <p:spPr>
                  <a:xfrm>
                    <a:off x="6614442" y="2422825"/>
                    <a:ext cx="370558" cy="590787"/>
                  </a:xfrm>
                  <a:prstGeom prst="rect">
                    <a:avLst/>
                  </a:prstGeom>
                  <a:blipFill>
                    <a:blip r:embed="rId7"/>
                    <a:stretch>
                      <a:fillRect l="-162500" t="-128571" r="-102500" b="-174603"/>
                    </a:stretch>
                  </a:blipFill>
                </p:spPr>
                <p:txBody>
                  <a:bodyPr/>
                  <a:lstStyle/>
                  <a:p>
                    <a:r>
                      <a:rPr lang="en-US">
                        <a:noFill/>
                      </a:rPr>
                      <a:t> </a:t>
                    </a:r>
                  </a:p>
                </p:txBody>
              </p:sp>
            </mc:Fallback>
          </mc:AlternateContent>
        </p:grpSp>
        <p:cxnSp>
          <p:nvCxnSpPr>
            <p:cNvPr id="34" name="Straight Arrow Connector 33"/>
            <p:cNvCxnSpPr>
              <a:stCxn id="17" idx="3"/>
            </p:cNvCxnSpPr>
            <p:nvPr/>
          </p:nvCxnSpPr>
          <p:spPr>
            <a:xfrm>
              <a:off x="5300974" y="1817637"/>
              <a:ext cx="1112526" cy="74776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36" name="Straight Arrow Connector 35"/>
            <p:cNvCxnSpPr>
              <a:stCxn id="21" idx="3"/>
            </p:cNvCxnSpPr>
            <p:nvPr/>
          </p:nvCxnSpPr>
          <p:spPr>
            <a:xfrm>
              <a:off x="5306312" y="2468564"/>
              <a:ext cx="1103046" cy="22744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39" name="Straight Arrow Connector 38"/>
            <p:cNvCxnSpPr/>
            <p:nvPr/>
          </p:nvCxnSpPr>
          <p:spPr>
            <a:xfrm flipV="1">
              <a:off x="5349561" y="2829970"/>
              <a:ext cx="1059797" cy="349319"/>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1" name="Straight Arrow Connector 40"/>
            <p:cNvCxnSpPr/>
            <p:nvPr/>
          </p:nvCxnSpPr>
          <p:spPr>
            <a:xfrm flipV="1">
              <a:off x="5362378" y="2954360"/>
              <a:ext cx="1046980" cy="828868"/>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4" name="Straight Arrow Connector 43"/>
            <p:cNvCxnSpPr/>
            <p:nvPr/>
          </p:nvCxnSpPr>
          <p:spPr>
            <a:xfrm>
              <a:off x="7219938" y="2680561"/>
              <a:ext cx="387191" cy="1544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mc:Choice xmlns:a14="http://schemas.microsoft.com/office/drawing/2010/main" Requires="a14">
            <p:sp>
              <p:nvSpPr>
                <p:cNvPr id="47" name="Rectangle 46"/>
                <p:cNvSpPr/>
                <p:nvPr/>
              </p:nvSpPr>
              <p:spPr>
                <a:xfrm>
                  <a:off x="5696751" y="1815515"/>
                  <a:ext cx="454884"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1</m:t>
                            </m:r>
                          </m:sub>
                        </m:sSub>
                      </m:oMath>
                    </m:oMathPara>
                  </a14:m>
                  <a:endParaRPr lang="en-US" sz="2400" dirty="0"/>
                </a:p>
              </p:txBody>
            </p:sp>
          </mc:Choice>
          <mc:Fallback>
            <p:sp>
              <p:nvSpPr>
                <p:cNvPr id="47" name="Rectangle 46"/>
                <p:cNvSpPr>
                  <a:spLocks noRot="1" noChangeAspect="1" noMove="1" noResize="1" noEditPoints="1" noAdjustHandles="1" noChangeArrowheads="1" noChangeShapeType="1" noTextEdit="1"/>
                </p:cNvSpPr>
                <p:nvPr/>
              </p:nvSpPr>
              <p:spPr>
                <a:xfrm>
                  <a:off x="5696751" y="1815515"/>
                  <a:ext cx="454884" cy="346249"/>
                </a:xfrm>
                <a:prstGeom prst="rect">
                  <a:avLst/>
                </a:prstGeom>
                <a:blipFill>
                  <a:blip r:embed="rId8"/>
                  <a:stretch>
                    <a:fillRect b="-26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Rectangle 47"/>
                <p:cNvSpPr/>
                <p:nvPr/>
              </p:nvSpPr>
              <p:spPr>
                <a:xfrm>
                  <a:off x="5646863" y="2205951"/>
                  <a:ext cx="46022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2</m:t>
                            </m:r>
                          </m:sub>
                        </m:sSub>
                      </m:oMath>
                    </m:oMathPara>
                  </a14:m>
                  <a:endParaRPr lang="en-US" sz="2400" dirty="0"/>
                </a:p>
              </p:txBody>
            </p:sp>
          </mc:Choice>
          <mc:Fallback>
            <p:sp>
              <p:nvSpPr>
                <p:cNvPr id="48" name="Rectangle 47"/>
                <p:cNvSpPr>
                  <a:spLocks noRot="1" noChangeAspect="1" noMove="1" noResize="1" noEditPoints="1" noAdjustHandles="1" noChangeArrowheads="1" noChangeShapeType="1" noTextEdit="1"/>
                </p:cNvSpPr>
                <p:nvPr/>
              </p:nvSpPr>
              <p:spPr>
                <a:xfrm>
                  <a:off x="5646863" y="2205951"/>
                  <a:ext cx="460223" cy="346249"/>
                </a:xfrm>
                <a:prstGeom prst="rect">
                  <a:avLst/>
                </a:prstGeom>
                <a:blipFill>
                  <a:blip r:embed="rId9"/>
                  <a:stretch>
                    <a:fillRect b="-27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9" name="Rectangle 48"/>
                <p:cNvSpPr/>
                <p:nvPr/>
              </p:nvSpPr>
              <p:spPr>
                <a:xfrm>
                  <a:off x="5628557" y="2628642"/>
                  <a:ext cx="46022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3</m:t>
                            </m:r>
                          </m:sub>
                        </m:sSub>
                      </m:oMath>
                    </m:oMathPara>
                  </a14:m>
                  <a:endParaRPr lang="en-US" sz="2400" dirty="0"/>
                </a:p>
              </p:txBody>
            </p:sp>
          </mc:Choice>
          <mc:Fallback>
            <p:sp>
              <p:nvSpPr>
                <p:cNvPr id="49" name="Rectangle 48"/>
                <p:cNvSpPr>
                  <a:spLocks noRot="1" noChangeAspect="1" noMove="1" noResize="1" noEditPoints="1" noAdjustHandles="1" noChangeArrowheads="1" noChangeShapeType="1" noTextEdit="1"/>
                </p:cNvSpPr>
                <p:nvPr/>
              </p:nvSpPr>
              <p:spPr>
                <a:xfrm>
                  <a:off x="5628557" y="2628642"/>
                  <a:ext cx="460223" cy="346249"/>
                </a:xfrm>
                <a:prstGeom prst="rect">
                  <a:avLst/>
                </a:prstGeom>
                <a:blipFill>
                  <a:blip r:embed="rId10"/>
                  <a:stretch>
                    <a:fillRect b="-27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0" name="Rectangle 49"/>
                <p:cNvSpPr/>
                <p:nvPr/>
              </p:nvSpPr>
              <p:spPr>
                <a:xfrm>
                  <a:off x="5564748" y="3009468"/>
                  <a:ext cx="45320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4</m:t>
                            </m:r>
                          </m:sub>
                        </m:sSub>
                      </m:oMath>
                    </m:oMathPara>
                  </a14:m>
                  <a:endParaRPr lang="en-US" sz="2400" dirty="0"/>
                </a:p>
              </p:txBody>
            </p:sp>
          </mc:Choice>
          <mc:Fallback>
            <p:sp>
              <p:nvSpPr>
                <p:cNvPr id="50" name="Rectangle 49"/>
                <p:cNvSpPr>
                  <a:spLocks noRot="1" noChangeAspect="1" noMove="1" noResize="1" noEditPoints="1" noAdjustHandles="1" noChangeArrowheads="1" noChangeShapeType="1" noTextEdit="1"/>
                </p:cNvSpPr>
                <p:nvPr/>
              </p:nvSpPr>
              <p:spPr>
                <a:xfrm>
                  <a:off x="5564748" y="3009468"/>
                  <a:ext cx="453201" cy="346249"/>
                </a:xfrm>
                <a:prstGeom prst="rect">
                  <a:avLst/>
                </a:prstGeom>
                <a:blipFill>
                  <a:blip r:embed="rId11"/>
                  <a:stretch>
                    <a:fillRect b="-2632"/>
                  </a:stretch>
                </a:blipFill>
              </p:spPr>
              <p:txBody>
                <a:bodyPr/>
                <a:lstStyle/>
                <a:p>
                  <a:r>
                    <a:rPr lang="en-US">
                      <a:noFill/>
                    </a:rPr>
                    <a:t> </a:t>
                  </a:r>
                </a:p>
              </p:txBody>
            </p:sp>
          </mc:Fallback>
        </mc:AlternateContent>
        <p:pic>
          <p:nvPicPr>
            <p:cNvPr id="51" name="Picture 50"/>
            <p:cNvPicPr>
              <a:picLocks noChangeAspect="1"/>
            </p:cNvPicPr>
            <p:nvPr/>
          </p:nvPicPr>
          <p:blipFill>
            <a:blip r:embed="rId12"/>
            <a:stretch>
              <a:fillRect/>
            </a:stretch>
          </p:blipFill>
          <p:spPr>
            <a:xfrm>
              <a:off x="7645229" y="2390617"/>
              <a:ext cx="520700" cy="571500"/>
            </a:xfrm>
            <a:prstGeom prst="rect">
              <a:avLst/>
            </a:prstGeom>
          </p:spPr>
        </p:pic>
        <p:cxnSp>
          <p:nvCxnSpPr>
            <p:cNvPr id="53" name="Straight Arrow Connector 52"/>
            <p:cNvCxnSpPr/>
            <p:nvPr/>
          </p:nvCxnSpPr>
          <p:spPr>
            <a:xfrm>
              <a:off x="8225116" y="2696005"/>
              <a:ext cx="387191" cy="1544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grpSp>
        <p:nvGrpSpPr>
          <p:cNvPr id="62" name="Group 61"/>
          <p:cNvGrpSpPr/>
          <p:nvPr/>
        </p:nvGrpSpPr>
        <p:grpSpPr>
          <a:xfrm>
            <a:off x="9836534" y="1414463"/>
            <a:ext cx="1380504" cy="1515256"/>
            <a:chOff x="7377402" y="1060847"/>
            <a:chExt cx="1035378" cy="1136442"/>
          </a:xfrm>
        </p:grpSpPr>
        <p:sp>
          <p:nvSpPr>
            <p:cNvPr id="58" name="TextBox 57"/>
            <p:cNvSpPr txBox="1"/>
            <p:nvPr/>
          </p:nvSpPr>
          <p:spPr>
            <a:xfrm>
              <a:off x="7377402" y="1060847"/>
              <a:ext cx="1035378"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Activation</a:t>
              </a:r>
              <a:br>
                <a:rPr lang="en-US" sz="2400" dirty="0">
                  <a:solidFill>
                    <a:srgbClr val="0070C0"/>
                  </a:solidFill>
                  <a:latin typeface="Calibri"/>
                  <a:ea typeface="Calibri"/>
                  <a:cs typeface="Calibri"/>
                  <a:sym typeface="Calibri"/>
                </a:rPr>
              </a:br>
              <a:r>
                <a:rPr lang="en-US" sz="2400" dirty="0">
                  <a:solidFill>
                    <a:srgbClr val="0070C0"/>
                  </a:solidFill>
                  <a:latin typeface="Calibri"/>
                  <a:ea typeface="Calibri"/>
                  <a:cs typeface="Calibri"/>
                  <a:sym typeface="Calibri"/>
                </a:rPr>
                <a:t>function</a:t>
              </a:r>
            </a:p>
          </p:txBody>
        </p:sp>
        <p:cxnSp>
          <p:nvCxnSpPr>
            <p:cNvPr id="59" name="Straight Arrow Connector 58"/>
            <p:cNvCxnSpPr/>
            <p:nvPr/>
          </p:nvCxnSpPr>
          <p:spPr>
            <a:xfrm flipH="1">
              <a:off x="7890629" y="1701920"/>
              <a:ext cx="14854" cy="495369"/>
            </a:xfrm>
            <a:prstGeom prst="straightConnector1">
              <a:avLst/>
            </a:prstGeom>
            <a:noFill/>
            <a:ln w="25400" cap="flat">
              <a:solidFill>
                <a:srgbClr val="0070C0"/>
              </a:solidFill>
              <a:prstDash val="solid"/>
              <a:bevel/>
              <a:tailEnd type="triangle"/>
            </a:ln>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11058831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Perceptron Model</a:t>
            </a:r>
            <a:endParaRPr sz="4267" dirty="0"/>
          </a:p>
        </p:txBody>
      </p:sp>
      <p:sp>
        <p:nvSpPr>
          <p:cNvPr id="6" name="Rectangle 5"/>
          <p:cNvSpPr/>
          <p:nvPr/>
        </p:nvSpPr>
        <p:spPr>
          <a:xfrm>
            <a:off x="885099" y="1258356"/>
            <a:ext cx="5603585" cy="461665"/>
          </a:xfrm>
          <a:prstGeom prst="rect">
            <a:avLst/>
          </a:prstGeom>
        </p:spPr>
        <p:txBody>
          <a:bodyPr wrap="none">
            <a:spAutoFit/>
          </a:bodyPr>
          <a:lstStyle/>
          <a:p>
            <a:pPr marL="182875" indent="-182875" defTabSz="1219170">
              <a:spcBef>
                <a:spcPts val="533"/>
              </a:spcBef>
              <a:buSzPct val="100000"/>
              <a:defRPr/>
            </a:pPr>
            <a:r>
              <a:rPr lang="en-US" sz="2400" dirty="0">
                <a:sym typeface="Helvetica"/>
              </a:rPr>
              <a:t>Frank Rosenblatt (1957) - Cornell University</a:t>
            </a:r>
          </a:p>
        </p:txBody>
      </p:sp>
      <p:sp>
        <p:nvSpPr>
          <p:cNvPr id="11" name="Rectangle 10"/>
          <p:cNvSpPr/>
          <p:nvPr/>
        </p:nvSpPr>
        <p:spPr>
          <a:xfrm>
            <a:off x="2597091" y="5807446"/>
            <a:ext cx="6166816" cy="461665"/>
          </a:xfrm>
          <a:prstGeom prst="rect">
            <a:avLst/>
          </a:prstGeom>
        </p:spPr>
        <p:txBody>
          <a:bodyPr wrap="none">
            <a:spAutoFit/>
          </a:bodyPr>
          <a:lstStyle/>
          <a:p>
            <a:r>
              <a:rPr lang="en-US" sz="2400"/>
              <a:t>More: https</a:t>
            </a:r>
            <a:r>
              <a:rPr lang="en-US" sz="2400" dirty="0"/>
              <a:t>://</a:t>
            </a:r>
            <a:r>
              <a:rPr lang="en-US" sz="2400" dirty="0" err="1"/>
              <a:t>en.wikipedia.org</a:t>
            </a:r>
            <a:r>
              <a:rPr lang="en-US" sz="2400" dirty="0"/>
              <a:t>/wiki/Perceptron</a:t>
            </a:r>
          </a:p>
        </p:txBody>
      </p:sp>
      <mc:AlternateContent xmlns:mc="http://schemas.openxmlformats.org/markup-compatibility/2006">
        <mc:Choice xmlns:a14="http://schemas.microsoft.com/office/drawing/2010/main" Requires="a14">
          <p:sp>
            <p:nvSpPr>
              <p:cNvPr id="15" name="TextBox 14"/>
              <p:cNvSpPr txBox="1"/>
              <p:nvPr/>
            </p:nvSpPr>
            <p:spPr>
              <a:xfrm>
                <a:off x="759960" y="3009325"/>
                <a:ext cx="4506307" cy="12153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133" i="1">
                          <a:solidFill>
                            <a:srgbClr val="000000"/>
                          </a:solidFill>
                          <a:latin typeface="Cambria Math" charset="0"/>
                          <a:ea typeface="Calibri"/>
                          <a:cs typeface="Calibri"/>
                          <a:sym typeface="Calibri"/>
                        </a:rPr>
                        <m:t>𝑓</m:t>
                      </m:r>
                      <m:d>
                        <m:dPr>
                          <m:ctrlPr>
                            <a:rPr lang="en-US" sz="2133" i="1">
                              <a:solidFill>
                                <a:srgbClr val="000000"/>
                              </a:solidFill>
                              <a:latin typeface="Cambria Math" panose="02040503050406030204" pitchFamily="18" charset="0"/>
                              <a:ea typeface="Calibri"/>
                              <a:cs typeface="Calibri"/>
                              <a:sym typeface="Calibri"/>
                            </a:rPr>
                          </m:ctrlPr>
                        </m:dPr>
                        <m:e>
                          <m:r>
                            <a:rPr lang="en-US" sz="2133" i="1">
                              <a:solidFill>
                                <a:srgbClr val="000000"/>
                              </a:solidFill>
                              <a:latin typeface="Cambria Math" charset="0"/>
                              <a:ea typeface="Calibri"/>
                              <a:cs typeface="Calibri"/>
                              <a:sym typeface="Calibri"/>
                            </a:rPr>
                            <m:t>𝑥</m:t>
                          </m:r>
                        </m:e>
                      </m:d>
                      <m:r>
                        <a:rPr lang="en-US" sz="2133" i="1">
                          <a:solidFill>
                            <a:srgbClr val="000000"/>
                          </a:solidFill>
                          <a:latin typeface="Cambria Math" charset="0"/>
                          <a:ea typeface="Calibri"/>
                          <a:cs typeface="Calibri"/>
                          <a:sym typeface="Calibri"/>
                        </a:rPr>
                        <m:t>=</m:t>
                      </m:r>
                      <m:d>
                        <m:dPr>
                          <m:begChr m:val="{"/>
                          <m:endChr m:val=""/>
                          <m:ctrlPr>
                            <a:rPr lang="en-US" sz="2133" i="1">
                              <a:solidFill>
                                <a:srgbClr val="000000"/>
                              </a:solidFill>
                              <a:latin typeface="Cambria Math" panose="02040503050406030204" pitchFamily="18" charset="0"/>
                              <a:ea typeface="Calibri"/>
                              <a:cs typeface="Calibri"/>
                              <a:sym typeface="Calibri"/>
                            </a:rPr>
                          </m:ctrlPr>
                        </m:dPr>
                        <m:e>
                          <m:eqArr>
                            <m:eqArrPr>
                              <m:ctrlPr>
                                <a:rPr lang="en-US" sz="2133" i="1">
                                  <a:solidFill>
                                    <a:srgbClr val="000000"/>
                                  </a:solidFill>
                                  <a:latin typeface="Cambria Math" panose="02040503050406030204" pitchFamily="18" charset="0"/>
                                  <a:ea typeface="Calibri"/>
                                  <a:cs typeface="Calibri"/>
                                  <a:sym typeface="Calibri"/>
                                </a:rPr>
                              </m:ctrlPr>
                            </m:eqArrPr>
                            <m:e>
                              <m:r>
                                <a:rPr lang="en-US" sz="2133" i="1">
                                  <a:solidFill>
                                    <a:srgbClr val="000000"/>
                                  </a:solidFill>
                                  <a:latin typeface="Cambria Math" charset="0"/>
                                  <a:ea typeface="Calibri"/>
                                  <a:cs typeface="Calibri"/>
                                  <a:sym typeface="Calibri"/>
                                </a:rPr>
                                <m:t>1,   </m:t>
                              </m:r>
                              <m:r>
                                <m:rPr>
                                  <m:sty m:val="p"/>
                                </m:rPr>
                                <a:rPr lang="en-US" sz="2133">
                                  <a:solidFill>
                                    <a:srgbClr val="000000"/>
                                  </a:solidFill>
                                  <a:latin typeface="Cambria Math" charset="0"/>
                                  <a:ea typeface="Calibri"/>
                                  <a:cs typeface="Calibri"/>
                                  <a:sym typeface="Calibri"/>
                                </a:rPr>
                                <m:t>if</m:t>
                              </m:r>
                              <m:r>
                                <a:rPr lang="en-US" sz="2133">
                                  <a:solidFill>
                                    <a:srgbClr val="000000"/>
                                  </a:solidFill>
                                  <a:latin typeface="Cambria Math" charset="0"/>
                                  <a:ea typeface="Calibri"/>
                                  <a:cs typeface="Calibri"/>
                                  <a:sym typeface="Calibri"/>
                                </a:rPr>
                                <m:t>  </m:t>
                              </m:r>
                              <m:nary>
                                <m:naryPr>
                                  <m:chr m:val="∑"/>
                                  <m:limLoc m:val="subSup"/>
                                  <m:ctrlPr>
                                    <a:rPr lang="en-US" sz="2133" i="1">
                                      <a:solidFill>
                                        <a:srgbClr val="000000"/>
                                      </a:solidFill>
                                      <a:latin typeface="Cambria Math" panose="02040503050406030204" pitchFamily="18" charset="0"/>
                                      <a:ea typeface="Calibri"/>
                                      <a:cs typeface="Calibri"/>
                                      <a:sym typeface="Calibri"/>
                                    </a:rPr>
                                  </m:ctrlPr>
                                </m:naryPr>
                                <m:sub>
                                  <m:r>
                                    <m:rPr>
                                      <m:brk m:alnAt="25"/>
                                    </m:rPr>
                                    <a:rPr lang="en-US" sz="2133" i="1">
                                      <a:solidFill>
                                        <a:srgbClr val="000000"/>
                                      </a:solidFill>
                                      <a:latin typeface="Cambria Math" charset="0"/>
                                      <a:ea typeface="Calibri"/>
                                      <a:cs typeface="Calibri"/>
                                      <a:sym typeface="Calibri"/>
                                    </a:rPr>
                                    <m:t>𝑖</m:t>
                                  </m:r>
                                  <m:r>
                                    <a:rPr lang="en-US" sz="2133" i="1">
                                      <a:solidFill>
                                        <a:srgbClr val="000000"/>
                                      </a:solidFill>
                                      <a:latin typeface="Cambria Math" charset="0"/>
                                      <a:ea typeface="Calibri"/>
                                      <a:cs typeface="Calibri"/>
                                      <a:sym typeface="Calibri"/>
                                    </a:rPr>
                                    <m:t>=0</m:t>
                                  </m:r>
                                </m:sub>
                                <m:sup>
                                  <m:r>
                                    <a:rPr lang="en-US" sz="2133" i="1">
                                      <a:solidFill>
                                        <a:srgbClr val="000000"/>
                                      </a:solidFill>
                                      <a:latin typeface="Cambria Math" charset="0"/>
                                      <a:ea typeface="Calibri"/>
                                      <a:cs typeface="Calibri"/>
                                      <a:sym typeface="Calibri"/>
                                    </a:rPr>
                                    <m:t>𝑛</m:t>
                                  </m:r>
                                </m:sup>
                                <m:e>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𝑤</m:t>
                                      </m:r>
                                    </m:e>
                                    <m:sub>
                                      <m:r>
                                        <a:rPr lang="en-US" sz="2133" i="1">
                                          <a:solidFill>
                                            <a:srgbClr val="000000"/>
                                          </a:solidFill>
                                          <a:latin typeface="Cambria Math" charset="0"/>
                                          <a:ea typeface="Calibri"/>
                                          <a:cs typeface="Calibri"/>
                                          <a:sym typeface="Calibri"/>
                                        </a:rPr>
                                        <m:t>𝑖</m:t>
                                      </m:r>
                                    </m:sub>
                                  </m:sSub>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e>
                              </m:nary>
                              <m:r>
                                <a:rPr lang="en-US" sz="2133" i="1">
                                  <a:solidFill>
                                    <a:srgbClr val="000000"/>
                                  </a:solidFill>
                                  <a:latin typeface="Cambria Math" charset="0"/>
                                  <a:ea typeface="Calibri"/>
                                  <a:cs typeface="Calibri"/>
                                  <a:sym typeface="Calibri"/>
                                </a:rPr>
                                <m:t>+</m:t>
                              </m:r>
                              <m:r>
                                <a:rPr lang="en-US" sz="2133" i="1">
                                  <a:solidFill>
                                    <a:srgbClr val="000000"/>
                                  </a:solidFill>
                                  <a:latin typeface="Cambria Math" charset="0"/>
                                  <a:ea typeface="Calibri"/>
                                  <a:cs typeface="Calibri"/>
                                  <a:sym typeface="Calibri"/>
                                </a:rPr>
                                <m:t>𝑏</m:t>
                              </m:r>
                              <m:r>
                                <a:rPr lang="en-US" sz="2133" i="1">
                                  <a:solidFill>
                                    <a:srgbClr val="000000"/>
                                  </a:solidFill>
                                  <a:latin typeface="Cambria Math" charset="0"/>
                                  <a:ea typeface="Calibri"/>
                                  <a:cs typeface="Calibri"/>
                                  <a:sym typeface="Calibri"/>
                                </a:rPr>
                                <m:t>&gt;0</m:t>
                              </m:r>
                            </m:e>
                            <m:e>
                              <m:r>
                                <a:rPr lang="en-US" sz="2133" i="1">
                                  <a:solidFill>
                                    <a:srgbClr val="000000"/>
                                  </a:solidFill>
                                  <a:latin typeface="Cambria Math" charset="0"/>
                                  <a:ea typeface="Calibri"/>
                                  <a:cs typeface="Calibri"/>
                                  <a:sym typeface="Calibri"/>
                                </a:rPr>
                                <m:t>&amp;0,  </m:t>
                              </m:r>
                              <m:r>
                                <m:rPr>
                                  <m:sty m:val="p"/>
                                </m:rPr>
                                <a:rPr lang="en-US" sz="2133">
                                  <a:solidFill>
                                    <a:srgbClr val="000000"/>
                                  </a:solidFill>
                                  <a:latin typeface="Cambria Math" charset="0"/>
                                  <a:ea typeface="Calibri"/>
                                  <a:cs typeface="Calibri"/>
                                  <a:sym typeface="Calibri"/>
                                </a:rPr>
                                <m:t>otherwise</m:t>
                              </m:r>
                              <m:r>
                                <a:rPr lang="en-US" sz="2133">
                                  <a:solidFill>
                                    <a:srgbClr val="000000"/>
                                  </a:solidFill>
                                  <a:latin typeface="Cambria Math" charset="0"/>
                                  <a:ea typeface="Calibri"/>
                                  <a:cs typeface="Calibri"/>
                                  <a:sym typeface="Calibri"/>
                                </a:rPr>
                                <m:t>                      </m:t>
                              </m:r>
                            </m:e>
                          </m:eqArr>
                        </m:e>
                      </m:d>
                    </m:oMath>
                  </m:oMathPara>
                </a14:m>
                <a:endParaRPr lang="en-US" sz="2133" dirty="0">
                  <a:solidFill>
                    <a:srgbClr val="000000"/>
                  </a:solidFill>
                  <a:ea typeface="Calibri"/>
                  <a:cs typeface="Calibri"/>
                  <a:sym typeface="Calibri"/>
                </a:endParaRPr>
              </a:p>
            </p:txBody>
          </p:sp>
        </mc:Choice>
        <mc:Fallback>
          <p:sp>
            <p:nvSpPr>
              <p:cNvPr id="15" name="TextBox 14"/>
              <p:cNvSpPr txBox="1">
                <a:spLocks noRot="1" noChangeAspect="1" noMove="1" noResize="1" noEditPoints="1" noAdjustHandles="1" noChangeArrowheads="1" noChangeShapeType="1" noTextEdit="1"/>
              </p:cNvSpPr>
              <p:nvPr/>
            </p:nvSpPr>
            <p:spPr>
              <a:xfrm>
                <a:off x="759960" y="3009325"/>
                <a:ext cx="4506307" cy="1215397"/>
              </a:xfrm>
              <a:prstGeom prst="rect">
                <a:avLst/>
              </a:prstGeom>
              <a:blipFill>
                <a:blip r:embed="rId2"/>
                <a:stretch>
                  <a:fillRect l="-29859" t="-231250" r="-845" b="-327083"/>
                </a:stretch>
              </a:blipFill>
              <a:ln w="12700" cap="flat">
                <a:noFill/>
                <a:miter lim="400000"/>
              </a:ln>
              <a:effectLst/>
            </p:spPr>
            <p:txBody>
              <a:bodyPr/>
              <a:lstStyle/>
              <a:p>
                <a:r>
                  <a:rPr lang="en-US">
                    <a:noFill/>
                  </a:rPr>
                  <a:t> </a:t>
                </a:r>
              </a:p>
            </p:txBody>
          </p:sp>
        </mc:Fallback>
      </mc:AlternateContent>
      <p:grpSp>
        <p:nvGrpSpPr>
          <p:cNvPr id="54" name="Group 53"/>
          <p:cNvGrpSpPr/>
          <p:nvPr/>
        </p:nvGrpSpPr>
        <p:grpSpPr>
          <a:xfrm>
            <a:off x="6518393" y="2143473"/>
            <a:ext cx="4964684" cy="3296173"/>
            <a:chOff x="4888794" y="1607604"/>
            <a:chExt cx="3723513" cy="2472129"/>
          </a:xfrm>
        </p:grpSpPr>
        <p:grpSp>
          <p:nvGrpSpPr>
            <p:cNvPr id="18" name="Group 17"/>
            <p:cNvGrpSpPr/>
            <p:nvPr/>
          </p:nvGrpSpPr>
          <p:grpSpPr>
            <a:xfrm>
              <a:off x="4888794" y="1607604"/>
              <a:ext cx="412180" cy="519349"/>
              <a:chOff x="4750274" y="1746843"/>
              <a:chExt cx="412180" cy="519349"/>
            </a:xfrm>
          </p:grpSpPr>
          <p:sp>
            <p:nvSpPr>
              <p:cNvPr id="16" name="Oval 15"/>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7" name="Rectangle 16"/>
                  <p:cNvSpPr/>
                  <p:nvPr/>
                </p:nvSpPr>
                <p:spPr>
                  <a:xfrm>
                    <a:off x="4750274" y="1783751"/>
                    <a:ext cx="41218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1</m:t>
                              </m:r>
                            </m:sub>
                          </m:sSub>
                        </m:oMath>
                      </m:oMathPara>
                    </a14:m>
                    <a:endParaRPr lang="en-US" sz="2400" dirty="0"/>
                  </a:p>
                </p:txBody>
              </p:sp>
            </mc:Choice>
            <mc:Fallback>
              <p:sp>
                <p:nvSpPr>
                  <p:cNvPr id="17" name="Rectangle 16"/>
                  <p:cNvSpPr>
                    <a:spLocks noRot="1" noChangeAspect="1" noMove="1" noResize="1" noEditPoints="1" noAdjustHandles="1" noChangeArrowheads="1" noChangeShapeType="1" noTextEdit="1"/>
                  </p:cNvSpPr>
                  <p:nvPr/>
                </p:nvSpPr>
                <p:spPr>
                  <a:xfrm>
                    <a:off x="4750274" y="1783751"/>
                    <a:ext cx="412180" cy="346249"/>
                  </a:xfrm>
                  <a:prstGeom prst="rect">
                    <a:avLst/>
                  </a:prstGeom>
                  <a:blipFill>
                    <a:blip r:embed="rId3"/>
                    <a:stretch>
                      <a:fillRect b="-2703"/>
                    </a:stretch>
                  </a:blipFill>
                </p:spPr>
                <p:txBody>
                  <a:bodyPr/>
                  <a:lstStyle/>
                  <a:p>
                    <a:r>
                      <a:rPr lang="en-US">
                        <a:noFill/>
                      </a:rPr>
                      <a:t> </a:t>
                    </a:r>
                  </a:p>
                </p:txBody>
              </p:sp>
            </mc:Fallback>
          </mc:AlternateContent>
        </p:grpSp>
        <p:grpSp>
          <p:nvGrpSpPr>
            <p:cNvPr id="19" name="Group 18"/>
            <p:cNvGrpSpPr/>
            <p:nvPr/>
          </p:nvGrpSpPr>
          <p:grpSpPr>
            <a:xfrm>
              <a:off x="4888794" y="2258531"/>
              <a:ext cx="417518" cy="519349"/>
              <a:chOff x="4750274" y="1746843"/>
              <a:chExt cx="417518" cy="519349"/>
            </a:xfrm>
          </p:grpSpPr>
          <p:sp>
            <p:nvSpPr>
              <p:cNvPr id="20" name="Oval 19"/>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1" name="Rectangle 20"/>
                  <p:cNvSpPr/>
                  <p:nvPr/>
                </p:nvSpPr>
                <p:spPr>
                  <a:xfrm>
                    <a:off x="4750274" y="1783751"/>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2</m:t>
                              </m:r>
                            </m:sub>
                          </m:sSub>
                        </m:oMath>
                      </m:oMathPara>
                    </a14:m>
                    <a:endParaRPr lang="en-US" sz="2400" dirty="0"/>
                  </a:p>
                </p:txBody>
              </p:sp>
            </mc:Choice>
            <mc:Fallback>
              <p:sp>
                <p:nvSpPr>
                  <p:cNvPr id="21" name="Rectangle 20"/>
                  <p:cNvSpPr>
                    <a:spLocks noRot="1" noChangeAspect="1" noMove="1" noResize="1" noEditPoints="1" noAdjustHandles="1" noChangeArrowheads="1" noChangeShapeType="1" noTextEdit="1"/>
                  </p:cNvSpPr>
                  <p:nvPr/>
                </p:nvSpPr>
                <p:spPr>
                  <a:xfrm>
                    <a:off x="4750274" y="1783751"/>
                    <a:ext cx="417518" cy="346249"/>
                  </a:xfrm>
                  <a:prstGeom prst="rect">
                    <a:avLst/>
                  </a:prstGeom>
                  <a:blipFill>
                    <a:blip r:embed="rId4"/>
                    <a:stretch>
                      <a:fillRect b="-2632"/>
                    </a:stretch>
                  </a:blipFill>
                </p:spPr>
                <p:txBody>
                  <a:bodyPr/>
                  <a:lstStyle/>
                  <a:p>
                    <a:r>
                      <a:rPr lang="en-US">
                        <a:noFill/>
                      </a:rPr>
                      <a:t> </a:t>
                    </a:r>
                  </a:p>
                </p:txBody>
              </p:sp>
            </mc:Fallback>
          </mc:AlternateContent>
        </p:grpSp>
        <p:grpSp>
          <p:nvGrpSpPr>
            <p:cNvPr id="22" name="Group 21"/>
            <p:cNvGrpSpPr/>
            <p:nvPr/>
          </p:nvGrpSpPr>
          <p:grpSpPr>
            <a:xfrm>
              <a:off x="4888794" y="2909458"/>
              <a:ext cx="417518" cy="519349"/>
              <a:chOff x="4750274" y="1746843"/>
              <a:chExt cx="417518" cy="519349"/>
            </a:xfrm>
          </p:grpSpPr>
          <p:sp>
            <p:nvSpPr>
              <p:cNvPr id="23" name="Oval 22"/>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4" name="Rectangle 23"/>
                  <p:cNvSpPr/>
                  <p:nvPr/>
                </p:nvSpPr>
                <p:spPr>
                  <a:xfrm>
                    <a:off x="4750274" y="1783751"/>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3</m:t>
                              </m:r>
                            </m:sub>
                          </m:sSub>
                        </m:oMath>
                      </m:oMathPara>
                    </a14:m>
                    <a:endParaRPr lang="en-US" sz="2400" dirty="0"/>
                  </a:p>
                </p:txBody>
              </p:sp>
            </mc:Choice>
            <mc:Fallback>
              <p:sp>
                <p:nvSpPr>
                  <p:cNvPr id="24" name="Rectangle 23"/>
                  <p:cNvSpPr>
                    <a:spLocks noRot="1" noChangeAspect="1" noMove="1" noResize="1" noEditPoints="1" noAdjustHandles="1" noChangeArrowheads="1" noChangeShapeType="1" noTextEdit="1"/>
                  </p:cNvSpPr>
                  <p:nvPr/>
                </p:nvSpPr>
                <p:spPr>
                  <a:xfrm>
                    <a:off x="4750274" y="1783751"/>
                    <a:ext cx="417518" cy="346249"/>
                  </a:xfrm>
                  <a:prstGeom prst="rect">
                    <a:avLst/>
                  </a:prstGeom>
                  <a:blipFill>
                    <a:blip r:embed="rId5"/>
                    <a:stretch>
                      <a:fillRect b="-2703"/>
                    </a:stretch>
                  </a:blipFill>
                </p:spPr>
                <p:txBody>
                  <a:bodyPr/>
                  <a:lstStyle/>
                  <a:p>
                    <a:r>
                      <a:rPr lang="en-US">
                        <a:noFill/>
                      </a:rPr>
                      <a:t> </a:t>
                    </a:r>
                  </a:p>
                </p:txBody>
              </p:sp>
            </mc:Fallback>
          </mc:AlternateContent>
        </p:grpSp>
        <p:grpSp>
          <p:nvGrpSpPr>
            <p:cNvPr id="25" name="Group 24"/>
            <p:cNvGrpSpPr/>
            <p:nvPr/>
          </p:nvGrpSpPr>
          <p:grpSpPr>
            <a:xfrm>
              <a:off x="4888794" y="3560384"/>
              <a:ext cx="417518" cy="519349"/>
              <a:chOff x="4750274" y="1746843"/>
              <a:chExt cx="417518" cy="519349"/>
            </a:xfrm>
          </p:grpSpPr>
          <p:sp>
            <p:nvSpPr>
              <p:cNvPr id="26" name="Oval 25"/>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7" name="Rectangle 26"/>
                  <p:cNvSpPr/>
                  <p:nvPr/>
                </p:nvSpPr>
                <p:spPr>
                  <a:xfrm>
                    <a:off x="4750274" y="1783751"/>
                    <a:ext cx="417518" cy="3462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4</m:t>
                              </m:r>
                            </m:sub>
                          </m:sSub>
                        </m:oMath>
                      </m:oMathPara>
                    </a14:m>
                    <a:endParaRPr lang="en-US" sz="2400" dirty="0"/>
                  </a:p>
                </p:txBody>
              </p:sp>
            </mc:Choice>
            <mc:Fallback>
              <p:sp>
                <p:nvSpPr>
                  <p:cNvPr id="27" name="Rectangle 26"/>
                  <p:cNvSpPr>
                    <a:spLocks noRot="1" noChangeAspect="1" noMove="1" noResize="1" noEditPoints="1" noAdjustHandles="1" noChangeArrowheads="1" noChangeShapeType="1" noTextEdit="1"/>
                  </p:cNvSpPr>
                  <p:nvPr/>
                </p:nvSpPr>
                <p:spPr>
                  <a:xfrm>
                    <a:off x="4750274" y="1783751"/>
                    <a:ext cx="417518" cy="346248"/>
                  </a:xfrm>
                  <a:prstGeom prst="rect">
                    <a:avLst/>
                  </a:prstGeom>
                  <a:blipFill>
                    <a:blip r:embed="rId6"/>
                    <a:stretch>
                      <a:fillRect/>
                    </a:stretch>
                  </a:blipFill>
                </p:spPr>
                <p:txBody>
                  <a:bodyPr/>
                  <a:lstStyle/>
                  <a:p>
                    <a:r>
                      <a:rPr lang="en-US">
                        <a:noFill/>
                      </a:rPr>
                      <a:t> </a:t>
                    </a:r>
                  </a:p>
                </p:txBody>
              </p:sp>
            </mc:Fallback>
          </mc:AlternateContent>
        </p:grpSp>
        <p:grpSp>
          <p:nvGrpSpPr>
            <p:cNvPr id="32" name="Group 31"/>
            <p:cNvGrpSpPr/>
            <p:nvPr/>
          </p:nvGrpSpPr>
          <p:grpSpPr>
            <a:xfrm>
              <a:off x="6512842" y="2422825"/>
              <a:ext cx="580470" cy="590787"/>
              <a:chOff x="6512842" y="2422825"/>
              <a:chExt cx="580470" cy="590787"/>
            </a:xfrm>
          </p:grpSpPr>
          <p:sp>
            <p:nvSpPr>
              <p:cNvPr id="30" name="Oval 29"/>
              <p:cNvSpPr/>
              <p:nvPr/>
            </p:nvSpPr>
            <p:spPr>
              <a:xfrm>
                <a:off x="6512842" y="2453180"/>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31" name="Rectangle 30"/>
                  <p:cNvSpPr/>
                  <p:nvPr/>
                </p:nvSpPr>
                <p:spPr>
                  <a:xfrm>
                    <a:off x="6614442" y="2422825"/>
                    <a:ext cx="370558"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31" name="Rectangle 30"/>
                  <p:cNvSpPr>
                    <a:spLocks noRot="1" noChangeAspect="1" noMove="1" noResize="1" noEditPoints="1" noAdjustHandles="1" noChangeArrowheads="1" noChangeShapeType="1" noTextEdit="1"/>
                  </p:cNvSpPr>
                  <p:nvPr/>
                </p:nvSpPr>
                <p:spPr>
                  <a:xfrm>
                    <a:off x="6614442" y="2422825"/>
                    <a:ext cx="370558" cy="590787"/>
                  </a:xfrm>
                  <a:prstGeom prst="rect">
                    <a:avLst/>
                  </a:prstGeom>
                  <a:blipFill>
                    <a:blip r:embed="rId7"/>
                    <a:stretch>
                      <a:fillRect l="-162500" t="-128571" r="-102500" b="-174603"/>
                    </a:stretch>
                  </a:blipFill>
                </p:spPr>
                <p:txBody>
                  <a:bodyPr/>
                  <a:lstStyle/>
                  <a:p>
                    <a:r>
                      <a:rPr lang="en-US">
                        <a:noFill/>
                      </a:rPr>
                      <a:t> </a:t>
                    </a:r>
                  </a:p>
                </p:txBody>
              </p:sp>
            </mc:Fallback>
          </mc:AlternateContent>
        </p:grpSp>
        <p:cxnSp>
          <p:nvCxnSpPr>
            <p:cNvPr id="34" name="Straight Arrow Connector 33"/>
            <p:cNvCxnSpPr>
              <a:stCxn id="17" idx="3"/>
            </p:cNvCxnSpPr>
            <p:nvPr/>
          </p:nvCxnSpPr>
          <p:spPr>
            <a:xfrm>
              <a:off x="5300974" y="1817637"/>
              <a:ext cx="1112526" cy="74776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36" name="Straight Arrow Connector 35"/>
            <p:cNvCxnSpPr>
              <a:stCxn id="21" idx="3"/>
            </p:cNvCxnSpPr>
            <p:nvPr/>
          </p:nvCxnSpPr>
          <p:spPr>
            <a:xfrm>
              <a:off x="5306312" y="2468564"/>
              <a:ext cx="1103046" cy="22744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39" name="Straight Arrow Connector 38"/>
            <p:cNvCxnSpPr/>
            <p:nvPr/>
          </p:nvCxnSpPr>
          <p:spPr>
            <a:xfrm flipV="1">
              <a:off x="5349561" y="2829970"/>
              <a:ext cx="1059797" cy="349319"/>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1" name="Straight Arrow Connector 40"/>
            <p:cNvCxnSpPr/>
            <p:nvPr/>
          </p:nvCxnSpPr>
          <p:spPr>
            <a:xfrm flipV="1">
              <a:off x="5362378" y="2954360"/>
              <a:ext cx="1046980" cy="828868"/>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4" name="Straight Arrow Connector 43"/>
            <p:cNvCxnSpPr/>
            <p:nvPr/>
          </p:nvCxnSpPr>
          <p:spPr>
            <a:xfrm>
              <a:off x="7219938" y="2680561"/>
              <a:ext cx="387191" cy="1544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mc:Choice xmlns:a14="http://schemas.microsoft.com/office/drawing/2010/main" Requires="a14">
            <p:sp>
              <p:nvSpPr>
                <p:cNvPr id="47" name="Rectangle 46"/>
                <p:cNvSpPr/>
                <p:nvPr/>
              </p:nvSpPr>
              <p:spPr>
                <a:xfrm>
                  <a:off x="5696751" y="1815515"/>
                  <a:ext cx="454884"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1</m:t>
                            </m:r>
                          </m:sub>
                        </m:sSub>
                      </m:oMath>
                    </m:oMathPara>
                  </a14:m>
                  <a:endParaRPr lang="en-US" sz="2400" dirty="0"/>
                </a:p>
              </p:txBody>
            </p:sp>
          </mc:Choice>
          <mc:Fallback>
            <p:sp>
              <p:nvSpPr>
                <p:cNvPr id="47" name="Rectangle 46"/>
                <p:cNvSpPr>
                  <a:spLocks noRot="1" noChangeAspect="1" noMove="1" noResize="1" noEditPoints="1" noAdjustHandles="1" noChangeArrowheads="1" noChangeShapeType="1" noTextEdit="1"/>
                </p:cNvSpPr>
                <p:nvPr/>
              </p:nvSpPr>
              <p:spPr>
                <a:xfrm>
                  <a:off x="5696751" y="1815515"/>
                  <a:ext cx="454884" cy="346249"/>
                </a:xfrm>
                <a:prstGeom prst="rect">
                  <a:avLst/>
                </a:prstGeom>
                <a:blipFill>
                  <a:blip r:embed="rId8"/>
                  <a:stretch>
                    <a:fillRect b="-26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Rectangle 47"/>
                <p:cNvSpPr/>
                <p:nvPr/>
              </p:nvSpPr>
              <p:spPr>
                <a:xfrm>
                  <a:off x="5646863" y="2205951"/>
                  <a:ext cx="46022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2</m:t>
                            </m:r>
                          </m:sub>
                        </m:sSub>
                      </m:oMath>
                    </m:oMathPara>
                  </a14:m>
                  <a:endParaRPr lang="en-US" sz="2400" dirty="0"/>
                </a:p>
              </p:txBody>
            </p:sp>
          </mc:Choice>
          <mc:Fallback>
            <p:sp>
              <p:nvSpPr>
                <p:cNvPr id="48" name="Rectangle 47"/>
                <p:cNvSpPr>
                  <a:spLocks noRot="1" noChangeAspect="1" noMove="1" noResize="1" noEditPoints="1" noAdjustHandles="1" noChangeArrowheads="1" noChangeShapeType="1" noTextEdit="1"/>
                </p:cNvSpPr>
                <p:nvPr/>
              </p:nvSpPr>
              <p:spPr>
                <a:xfrm>
                  <a:off x="5646863" y="2205951"/>
                  <a:ext cx="460223" cy="346249"/>
                </a:xfrm>
                <a:prstGeom prst="rect">
                  <a:avLst/>
                </a:prstGeom>
                <a:blipFill>
                  <a:blip r:embed="rId9"/>
                  <a:stretch>
                    <a:fillRect b="-27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9" name="Rectangle 48"/>
                <p:cNvSpPr/>
                <p:nvPr/>
              </p:nvSpPr>
              <p:spPr>
                <a:xfrm>
                  <a:off x="5628557" y="2628642"/>
                  <a:ext cx="46022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3</m:t>
                            </m:r>
                          </m:sub>
                        </m:sSub>
                      </m:oMath>
                    </m:oMathPara>
                  </a14:m>
                  <a:endParaRPr lang="en-US" sz="2400" dirty="0"/>
                </a:p>
              </p:txBody>
            </p:sp>
          </mc:Choice>
          <mc:Fallback>
            <p:sp>
              <p:nvSpPr>
                <p:cNvPr id="49" name="Rectangle 48"/>
                <p:cNvSpPr>
                  <a:spLocks noRot="1" noChangeAspect="1" noMove="1" noResize="1" noEditPoints="1" noAdjustHandles="1" noChangeArrowheads="1" noChangeShapeType="1" noTextEdit="1"/>
                </p:cNvSpPr>
                <p:nvPr/>
              </p:nvSpPr>
              <p:spPr>
                <a:xfrm>
                  <a:off x="5628557" y="2628642"/>
                  <a:ext cx="460223" cy="346249"/>
                </a:xfrm>
                <a:prstGeom prst="rect">
                  <a:avLst/>
                </a:prstGeom>
                <a:blipFill>
                  <a:blip r:embed="rId10"/>
                  <a:stretch>
                    <a:fillRect b="-27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0" name="Rectangle 49"/>
                <p:cNvSpPr/>
                <p:nvPr/>
              </p:nvSpPr>
              <p:spPr>
                <a:xfrm>
                  <a:off x="5564748" y="3009468"/>
                  <a:ext cx="45320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4</m:t>
                            </m:r>
                          </m:sub>
                        </m:sSub>
                      </m:oMath>
                    </m:oMathPara>
                  </a14:m>
                  <a:endParaRPr lang="en-US" sz="2400" dirty="0"/>
                </a:p>
              </p:txBody>
            </p:sp>
          </mc:Choice>
          <mc:Fallback>
            <p:sp>
              <p:nvSpPr>
                <p:cNvPr id="50" name="Rectangle 49"/>
                <p:cNvSpPr>
                  <a:spLocks noRot="1" noChangeAspect="1" noMove="1" noResize="1" noEditPoints="1" noAdjustHandles="1" noChangeArrowheads="1" noChangeShapeType="1" noTextEdit="1"/>
                </p:cNvSpPr>
                <p:nvPr/>
              </p:nvSpPr>
              <p:spPr>
                <a:xfrm>
                  <a:off x="5564748" y="3009468"/>
                  <a:ext cx="453201" cy="346249"/>
                </a:xfrm>
                <a:prstGeom prst="rect">
                  <a:avLst/>
                </a:prstGeom>
                <a:blipFill>
                  <a:blip r:embed="rId11"/>
                  <a:stretch>
                    <a:fillRect b="-2632"/>
                  </a:stretch>
                </a:blipFill>
              </p:spPr>
              <p:txBody>
                <a:bodyPr/>
                <a:lstStyle/>
                <a:p>
                  <a:r>
                    <a:rPr lang="en-US">
                      <a:noFill/>
                    </a:rPr>
                    <a:t> </a:t>
                  </a:r>
                </a:p>
              </p:txBody>
            </p:sp>
          </mc:Fallback>
        </mc:AlternateContent>
        <p:pic>
          <p:nvPicPr>
            <p:cNvPr id="51" name="Picture 50"/>
            <p:cNvPicPr>
              <a:picLocks noChangeAspect="1"/>
            </p:cNvPicPr>
            <p:nvPr/>
          </p:nvPicPr>
          <p:blipFill>
            <a:blip r:embed="rId12"/>
            <a:stretch>
              <a:fillRect/>
            </a:stretch>
          </p:blipFill>
          <p:spPr>
            <a:xfrm>
              <a:off x="7645229" y="2390617"/>
              <a:ext cx="520700" cy="571500"/>
            </a:xfrm>
            <a:prstGeom prst="rect">
              <a:avLst/>
            </a:prstGeom>
          </p:spPr>
        </p:pic>
        <p:cxnSp>
          <p:nvCxnSpPr>
            <p:cNvPr id="53" name="Straight Arrow Connector 52"/>
            <p:cNvCxnSpPr/>
            <p:nvPr/>
          </p:nvCxnSpPr>
          <p:spPr>
            <a:xfrm>
              <a:off x="8225116" y="2696005"/>
              <a:ext cx="387191" cy="1544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grpSp>
        <p:nvGrpSpPr>
          <p:cNvPr id="33" name="Group 32"/>
          <p:cNvGrpSpPr/>
          <p:nvPr/>
        </p:nvGrpSpPr>
        <p:grpSpPr>
          <a:xfrm>
            <a:off x="5804681" y="1297913"/>
            <a:ext cx="5758217" cy="4565896"/>
            <a:chOff x="4353510" y="973435"/>
            <a:chExt cx="4318663" cy="3424422"/>
          </a:xfrm>
        </p:grpSpPr>
        <p:pic>
          <p:nvPicPr>
            <p:cNvPr id="35" name="Picture 34"/>
            <p:cNvPicPr>
              <a:picLocks noChangeAspect="1"/>
            </p:cNvPicPr>
            <p:nvPr/>
          </p:nvPicPr>
          <p:blipFill>
            <a:blip r:embed="rId13"/>
            <a:stretch>
              <a:fillRect/>
            </a:stretch>
          </p:blipFill>
          <p:spPr>
            <a:xfrm>
              <a:off x="4353510" y="1313098"/>
              <a:ext cx="4318663" cy="3084759"/>
            </a:xfrm>
            <a:prstGeom prst="rect">
              <a:avLst/>
            </a:prstGeom>
          </p:spPr>
        </p:pic>
        <p:sp>
          <p:nvSpPr>
            <p:cNvPr id="37" name="TextBox 36"/>
            <p:cNvSpPr txBox="1"/>
            <p:nvPr/>
          </p:nvSpPr>
          <p:spPr>
            <a:xfrm>
              <a:off x="6455109" y="973435"/>
              <a:ext cx="965200"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9600" dirty="0">
                  <a:solidFill>
                    <a:srgbClr val="000000"/>
                  </a:solidFill>
                  <a:latin typeface="Calibri"/>
                  <a:ea typeface="Calibri"/>
                  <a:cs typeface="Calibri"/>
                  <a:sym typeface="Calibri"/>
                </a:rPr>
                <a:t>!?</a:t>
              </a:r>
            </a:p>
          </p:txBody>
        </p:sp>
      </p:grpSp>
    </p:spTree>
    <p:extLst>
      <p:ext uri="{BB962C8B-B14F-4D97-AF65-F5344CB8AC3E}">
        <p14:creationId xmlns:p14="http://schemas.microsoft.com/office/powerpoint/2010/main" val="312228101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Perceptron Model</a:t>
            </a:r>
            <a:endParaRPr sz="4267" dirty="0"/>
          </a:p>
        </p:txBody>
      </p:sp>
      <p:sp>
        <p:nvSpPr>
          <p:cNvPr id="6" name="Rectangle 5"/>
          <p:cNvSpPr/>
          <p:nvPr/>
        </p:nvSpPr>
        <p:spPr>
          <a:xfrm>
            <a:off x="885099" y="1258356"/>
            <a:ext cx="5603585" cy="461665"/>
          </a:xfrm>
          <a:prstGeom prst="rect">
            <a:avLst/>
          </a:prstGeom>
        </p:spPr>
        <p:txBody>
          <a:bodyPr wrap="none">
            <a:spAutoFit/>
          </a:bodyPr>
          <a:lstStyle/>
          <a:p>
            <a:pPr marL="182875" indent="-182875" defTabSz="1219170">
              <a:spcBef>
                <a:spcPts val="533"/>
              </a:spcBef>
              <a:buSzPct val="100000"/>
              <a:defRPr/>
            </a:pPr>
            <a:r>
              <a:rPr lang="en-US" sz="2400" dirty="0">
                <a:sym typeface="Helvetica"/>
              </a:rPr>
              <a:t>Frank Rosenblatt (1957) - Cornell University</a:t>
            </a:r>
          </a:p>
        </p:txBody>
      </p:sp>
      <p:sp>
        <p:nvSpPr>
          <p:cNvPr id="11" name="Rectangle 10"/>
          <p:cNvSpPr/>
          <p:nvPr/>
        </p:nvSpPr>
        <p:spPr>
          <a:xfrm>
            <a:off x="2597091" y="5807446"/>
            <a:ext cx="6166816" cy="461665"/>
          </a:xfrm>
          <a:prstGeom prst="rect">
            <a:avLst/>
          </a:prstGeom>
        </p:spPr>
        <p:txBody>
          <a:bodyPr wrap="none">
            <a:spAutoFit/>
          </a:bodyPr>
          <a:lstStyle/>
          <a:p>
            <a:r>
              <a:rPr lang="en-US" sz="2400"/>
              <a:t>More: https</a:t>
            </a:r>
            <a:r>
              <a:rPr lang="en-US" sz="2400" dirty="0"/>
              <a:t>://</a:t>
            </a:r>
            <a:r>
              <a:rPr lang="en-US" sz="2400" dirty="0" err="1"/>
              <a:t>en.wikipedia.org</a:t>
            </a:r>
            <a:r>
              <a:rPr lang="en-US" sz="2400" dirty="0"/>
              <a:t>/wiki/Perceptron</a:t>
            </a:r>
          </a:p>
        </p:txBody>
      </p:sp>
      <mc:AlternateContent xmlns:mc="http://schemas.openxmlformats.org/markup-compatibility/2006">
        <mc:Choice xmlns:a14="http://schemas.microsoft.com/office/drawing/2010/main" Requires="a14">
          <p:sp>
            <p:nvSpPr>
              <p:cNvPr id="15" name="TextBox 14"/>
              <p:cNvSpPr txBox="1"/>
              <p:nvPr/>
            </p:nvSpPr>
            <p:spPr>
              <a:xfrm>
                <a:off x="759960" y="3009325"/>
                <a:ext cx="4506307" cy="12153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133" i="1">
                          <a:solidFill>
                            <a:srgbClr val="000000"/>
                          </a:solidFill>
                          <a:latin typeface="Cambria Math" charset="0"/>
                          <a:ea typeface="Calibri"/>
                          <a:cs typeface="Calibri"/>
                          <a:sym typeface="Calibri"/>
                        </a:rPr>
                        <m:t>𝑓</m:t>
                      </m:r>
                      <m:d>
                        <m:dPr>
                          <m:ctrlPr>
                            <a:rPr lang="en-US" sz="2133" i="1">
                              <a:solidFill>
                                <a:srgbClr val="000000"/>
                              </a:solidFill>
                              <a:latin typeface="Cambria Math" panose="02040503050406030204" pitchFamily="18" charset="0"/>
                              <a:ea typeface="Calibri"/>
                              <a:cs typeface="Calibri"/>
                              <a:sym typeface="Calibri"/>
                            </a:rPr>
                          </m:ctrlPr>
                        </m:dPr>
                        <m:e>
                          <m:r>
                            <a:rPr lang="en-US" sz="2133" i="1">
                              <a:solidFill>
                                <a:srgbClr val="000000"/>
                              </a:solidFill>
                              <a:latin typeface="Cambria Math" charset="0"/>
                              <a:ea typeface="Calibri"/>
                              <a:cs typeface="Calibri"/>
                              <a:sym typeface="Calibri"/>
                            </a:rPr>
                            <m:t>𝑥</m:t>
                          </m:r>
                        </m:e>
                      </m:d>
                      <m:r>
                        <a:rPr lang="en-US" sz="2133" i="1">
                          <a:solidFill>
                            <a:srgbClr val="000000"/>
                          </a:solidFill>
                          <a:latin typeface="Cambria Math" charset="0"/>
                          <a:ea typeface="Calibri"/>
                          <a:cs typeface="Calibri"/>
                          <a:sym typeface="Calibri"/>
                        </a:rPr>
                        <m:t>=</m:t>
                      </m:r>
                      <m:d>
                        <m:dPr>
                          <m:begChr m:val="{"/>
                          <m:endChr m:val=""/>
                          <m:ctrlPr>
                            <a:rPr lang="en-US" sz="2133" i="1">
                              <a:solidFill>
                                <a:srgbClr val="000000"/>
                              </a:solidFill>
                              <a:latin typeface="Cambria Math" panose="02040503050406030204" pitchFamily="18" charset="0"/>
                              <a:ea typeface="Calibri"/>
                              <a:cs typeface="Calibri"/>
                              <a:sym typeface="Calibri"/>
                            </a:rPr>
                          </m:ctrlPr>
                        </m:dPr>
                        <m:e>
                          <m:eqArr>
                            <m:eqArrPr>
                              <m:ctrlPr>
                                <a:rPr lang="en-US" sz="2133" i="1">
                                  <a:solidFill>
                                    <a:srgbClr val="000000"/>
                                  </a:solidFill>
                                  <a:latin typeface="Cambria Math" panose="02040503050406030204" pitchFamily="18" charset="0"/>
                                  <a:ea typeface="Calibri"/>
                                  <a:cs typeface="Calibri"/>
                                  <a:sym typeface="Calibri"/>
                                </a:rPr>
                              </m:ctrlPr>
                            </m:eqArrPr>
                            <m:e>
                              <m:r>
                                <a:rPr lang="en-US" sz="2133" i="1">
                                  <a:solidFill>
                                    <a:srgbClr val="000000"/>
                                  </a:solidFill>
                                  <a:latin typeface="Cambria Math" charset="0"/>
                                  <a:ea typeface="Calibri"/>
                                  <a:cs typeface="Calibri"/>
                                  <a:sym typeface="Calibri"/>
                                </a:rPr>
                                <m:t>1,   </m:t>
                              </m:r>
                              <m:r>
                                <m:rPr>
                                  <m:sty m:val="p"/>
                                </m:rPr>
                                <a:rPr lang="en-US" sz="2133">
                                  <a:solidFill>
                                    <a:srgbClr val="000000"/>
                                  </a:solidFill>
                                  <a:latin typeface="Cambria Math" charset="0"/>
                                  <a:ea typeface="Calibri"/>
                                  <a:cs typeface="Calibri"/>
                                  <a:sym typeface="Calibri"/>
                                </a:rPr>
                                <m:t>if</m:t>
                              </m:r>
                              <m:r>
                                <a:rPr lang="en-US" sz="2133">
                                  <a:solidFill>
                                    <a:srgbClr val="000000"/>
                                  </a:solidFill>
                                  <a:latin typeface="Cambria Math" charset="0"/>
                                  <a:ea typeface="Calibri"/>
                                  <a:cs typeface="Calibri"/>
                                  <a:sym typeface="Calibri"/>
                                </a:rPr>
                                <m:t>  </m:t>
                              </m:r>
                              <m:nary>
                                <m:naryPr>
                                  <m:chr m:val="∑"/>
                                  <m:limLoc m:val="subSup"/>
                                  <m:ctrlPr>
                                    <a:rPr lang="en-US" sz="2133" i="1">
                                      <a:solidFill>
                                        <a:srgbClr val="000000"/>
                                      </a:solidFill>
                                      <a:latin typeface="Cambria Math" panose="02040503050406030204" pitchFamily="18" charset="0"/>
                                      <a:ea typeface="Calibri"/>
                                      <a:cs typeface="Calibri"/>
                                      <a:sym typeface="Calibri"/>
                                    </a:rPr>
                                  </m:ctrlPr>
                                </m:naryPr>
                                <m:sub>
                                  <m:r>
                                    <m:rPr>
                                      <m:brk m:alnAt="25"/>
                                    </m:rPr>
                                    <a:rPr lang="en-US" sz="2133" i="1">
                                      <a:solidFill>
                                        <a:srgbClr val="000000"/>
                                      </a:solidFill>
                                      <a:latin typeface="Cambria Math" charset="0"/>
                                      <a:ea typeface="Calibri"/>
                                      <a:cs typeface="Calibri"/>
                                      <a:sym typeface="Calibri"/>
                                    </a:rPr>
                                    <m:t>𝑖</m:t>
                                  </m:r>
                                  <m:r>
                                    <a:rPr lang="en-US" sz="2133" i="1">
                                      <a:solidFill>
                                        <a:srgbClr val="000000"/>
                                      </a:solidFill>
                                      <a:latin typeface="Cambria Math" charset="0"/>
                                      <a:ea typeface="Calibri"/>
                                      <a:cs typeface="Calibri"/>
                                      <a:sym typeface="Calibri"/>
                                    </a:rPr>
                                    <m:t>=0</m:t>
                                  </m:r>
                                </m:sub>
                                <m:sup>
                                  <m:r>
                                    <a:rPr lang="en-US" sz="2133" i="1">
                                      <a:solidFill>
                                        <a:srgbClr val="000000"/>
                                      </a:solidFill>
                                      <a:latin typeface="Cambria Math" charset="0"/>
                                      <a:ea typeface="Calibri"/>
                                      <a:cs typeface="Calibri"/>
                                      <a:sym typeface="Calibri"/>
                                    </a:rPr>
                                    <m:t>𝑛</m:t>
                                  </m:r>
                                </m:sup>
                                <m:e>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𝑤</m:t>
                                      </m:r>
                                    </m:e>
                                    <m:sub>
                                      <m:r>
                                        <a:rPr lang="en-US" sz="2133" i="1">
                                          <a:solidFill>
                                            <a:srgbClr val="000000"/>
                                          </a:solidFill>
                                          <a:latin typeface="Cambria Math" charset="0"/>
                                          <a:ea typeface="Calibri"/>
                                          <a:cs typeface="Calibri"/>
                                          <a:sym typeface="Calibri"/>
                                        </a:rPr>
                                        <m:t>𝑖</m:t>
                                      </m:r>
                                    </m:sub>
                                  </m:sSub>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e>
                              </m:nary>
                              <m:r>
                                <a:rPr lang="en-US" sz="2133" i="1">
                                  <a:solidFill>
                                    <a:srgbClr val="000000"/>
                                  </a:solidFill>
                                  <a:latin typeface="Cambria Math" charset="0"/>
                                  <a:ea typeface="Calibri"/>
                                  <a:cs typeface="Calibri"/>
                                  <a:sym typeface="Calibri"/>
                                </a:rPr>
                                <m:t>+</m:t>
                              </m:r>
                              <m:r>
                                <a:rPr lang="en-US" sz="2133" i="1">
                                  <a:solidFill>
                                    <a:srgbClr val="000000"/>
                                  </a:solidFill>
                                  <a:latin typeface="Cambria Math" charset="0"/>
                                  <a:ea typeface="Calibri"/>
                                  <a:cs typeface="Calibri"/>
                                  <a:sym typeface="Calibri"/>
                                </a:rPr>
                                <m:t>𝑏</m:t>
                              </m:r>
                              <m:r>
                                <a:rPr lang="en-US" sz="2133" i="1">
                                  <a:solidFill>
                                    <a:srgbClr val="000000"/>
                                  </a:solidFill>
                                  <a:latin typeface="Cambria Math" charset="0"/>
                                  <a:ea typeface="Calibri"/>
                                  <a:cs typeface="Calibri"/>
                                  <a:sym typeface="Calibri"/>
                                </a:rPr>
                                <m:t>&gt;0</m:t>
                              </m:r>
                            </m:e>
                            <m:e>
                              <m:r>
                                <a:rPr lang="en-US" sz="2133" i="1">
                                  <a:solidFill>
                                    <a:srgbClr val="000000"/>
                                  </a:solidFill>
                                  <a:latin typeface="Cambria Math" charset="0"/>
                                  <a:ea typeface="Calibri"/>
                                  <a:cs typeface="Calibri"/>
                                  <a:sym typeface="Calibri"/>
                                </a:rPr>
                                <m:t>&amp;0,  </m:t>
                              </m:r>
                              <m:r>
                                <m:rPr>
                                  <m:sty m:val="p"/>
                                </m:rPr>
                                <a:rPr lang="en-US" sz="2133">
                                  <a:solidFill>
                                    <a:srgbClr val="000000"/>
                                  </a:solidFill>
                                  <a:latin typeface="Cambria Math" charset="0"/>
                                  <a:ea typeface="Calibri"/>
                                  <a:cs typeface="Calibri"/>
                                  <a:sym typeface="Calibri"/>
                                </a:rPr>
                                <m:t>otherwise</m:t>
                              </m:r>
                              <m:r>
                                <a:rPr lang="en-US" sz="2133">
                                  <a:solidFill>
                                    <a:srgbClr val="000000"/>
                                  </a:solidFill>
                                  <a:latin typeface="Cambria Math" charset="0"/>
                                  <a:ea typeface="Calibri"/>
                                  <a:cs typeface="Calibri"/>
                                  <a:sym typeface="Calibri"/>
                                </a:rPr>
                                <m:t>                      </m:t>
                              </m:r>
                            </m:e>
                          </m:eqArr>
                        </m:e>
                      </m:d>
                    </m:oMath>
                  </m:oMathPara>
                </a14:m>
                <a:endParaRPr lang="en-US" sz="2133" dirty="0">
                  <a:solidFill>
                    <a:srgbClr val="000000"/>
                  </a:solidFill>
                  <a:ea typeface="Calibri"/>
                  <a:cs typeface="Calibri"/>
                  <a:sym typeface="Calibri"/>
                </a:endParaRPr>
              </a:p>
            </p:txBody>
          </p:sp>
        </mc:Choice>
        <mc:Fallback>
          <p:sp>
            <p:nvSpPr>
              <p:cNvPr id="15" name="TextBox 14"/>
              <p:cNvSpPr txBox="1">
                <a:spLocks noRot="1" noChangeAspect="1" noMove="1" noResize="1" noEditPoints="1" noAdjustHandles="1" noChangeArrowheads="1" noChangeShapeType="1" noTextEdit="1"/>
              </p:cNvSpPr>
              <p:nvPr/>
            </p:nvSpPr>
            <p:spPr>
              <a:xfrm>
                <a:off x="759960" y="3009325"/>
                <a:ext cx="4506307" cy="1215397"/>
              </a:xfrm>
              <a:prstGeom prst="rect">
                <a:avLst/>
              </a:prstGeom>
              <a:blipFill>
                <a:blip r:embed="rId2"/>
                <a:stretch>
                  <a:fillRect l="-29859" t="-231250" r="-845" b="-327083"/>
                </a:stretch>
              </a:blipFill>
              <a:ln w="12700" cap="flat">
                <a:noFill/>
                <a:miter lim="400000"/>
              </a:ln>
              <a:effectLst/>
            </p:spPr>
            <p:txBody>
              <a:bodyPr/>
              <a:lstStyle/>
              <a:p>
                <a:r>
                  <a:rPr lang="en-US">
                    <a:noFill/>
                  </a:rPr>
                  <a:t> </a:t>
                </a:r>
              </a:p>
            </p:txBody>
          </p:sp>
        </mc:Fallback>
      </mc:AlternateContent>
      <p:grpSp>
        <p:nvGrpSpPr>
          <p:cNvPr id="54" name="Group 53"/>
          <p:cNvGrpSpPr/>
          <p:nvPr/>
        </p:nvGrpSpPr>
        <p:grpSpPr>
          <a:xfrm>
            <a:off x="6518393" y="2143473"/>
            <a:ext cx="4964684" cy="3296173"/>
            <a:chOff x="4888794" y="1607604"/>
            <a:chExt cx="3723513" cy="2472129"/>
          </a:xfrm>
        </p:grpSpPr>
        <p:grpSp>
          <p:nvGrpSpPr>
            <p:cNvPr id="18" name="Group 17"/>
            <p:cNvGrpSpPr/>
            <p:nvPr/>
          </p:nvGrpSpPr>
          <p:grpSpPr>
            <a:xfrm>
              <a:off x="4888794" y="1607604"/>
              <a:ext cx="412180" cy="519349"/>
              <a:chOff x="4750274" y="1746843"/>
              <a:chExt cx="412180" cy="519349"/>
            </a:xfrm>
          </p:grpSpPr>
          <p:sp>
            <p:nvSpPr>
              <p:cNvPr id="16" name="Oval 15"/>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7" name="Rectangle 16"/>
                  <p:cNvSpPr/>
                  <p:nvPr/>
                </p:nvSpPr>
                <p:spPr>
                  <a:xfrm>
                    <a:off x="4750274" y="1783751"/>
                    <a:ext cx="41218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1</m:t>
                              </m:r>
                            </m:sub>
                          </m:sSub>
                        </m:oMath>
                      </m:oMathPara>
                    </a14:m>
                    <a:endParaRPr lang="en-US" sz="2400" dirty="0"/>
                  </a:p>
                </p:txBody>
              </p:sp>
            </mc:Choice>
            <mc:Fallback>
              <p:sp>
                <p:nvSpPr>
                  <p:cNvPr id="17" name="Rectangle 16"/>
                  <p:cNvSpPr>
                    <a:spLocks noRot="1" noChangeAspect="1" noMove="1" noResize="1" noEditPoints="1" noAdjustHandles="1" noChangeArrowheads="1" noChangeShapeType="1" noTextEdit="1"/>
                  </p:cNvSpPr>
                  <p:nvPr/>
                </p:nvSpPr>
                <p:spPr>
                  <a:xfrm>
                    <a:off x="4750274" y="1783751"/>
                    <a:ext cx="412180" cy="346249"/>
                  </a:xfrm>
                  <a:prstGeom prst="rect">
                    <a:avLst/>
                  </a:prstGeom>
                  <a:blipFill>
                    <a:blip r:embed="rId3"/>
                    <a:stretch>
                      <a:fillRect b="-2703"/>
                    </a:stretch>
                  </a:blipFill>
                </p:spPr>
                <p:txBody>
                  <a:bodyPr/>
                  <a:lstStyle/>
                  <a:p>
                    <a:r>
                      <a:rPr lang="en-US">
                        <a:noFill/>
                      </a:rPr>
                      <a:t> </a:t>
                    </a:r>
                  </a:p>
                </p:txBody>
              </p:sp>
            </mc:Fallback>
          </mc:AlternateContent>
        </p:grpSp>
        <p:grpSp>
          <p:nvGrpSpPr>
            <p:cNvPr id="19" name="Group 18"/>
            <p:cNvGrpSpPr/>
            <p:nvPr/>
          </p:nvGrpSpPr>
          <p:grpSpPr>
            <a:xfrm>
              <a:off x="4888794" y="2258531"/>
              <a:ext cx="417518" cy="519349"/>
              <a:chOff x="4750274" y="1746843"/>
              <a:chExt cx="417518" cy="519349"/>
            </a:xfrm>
          </p:grpSpPr>
          <p:sp>
            <p:nvSpPr>
              <p:cNvPr id="20" name="Oval 19"/>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1" name="Rectangle 20"/>
                  <p:cNvSpPr/>
                  <p:nvPr/>
                </p:nvSpPr>
                <p:spPr>
                  <a:xfrm>
                    <a:off x="4750274" y="1783751"/>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2</m:t>
                              </m:r>
                            </m:sub>
                          </m:sSub>
                        </m:oMath>
                      </m:oMathPara>
                    </a14:m>
                    <a:endParaRPr lang="en-US" sz="2400" dirty="0"/>
                  </a:p>
                </p:txBody>
              </p:sp>
            </mc:Choice>
            <mc:Fallback>
              <p:sp>
                <p:nvSpPr>
                  <p:cNvPr id="21" name="Rectangle 20"/>
                  <p:cNvSpPr>
                    <a:spLocks noRot="1" noChangeAspect="1" noMove="1" noResize="1" noEditPoints="1" noAdjustHandles="1" noChangeArrowheads="1" noChangeShapeType="1" noTextEdit="1"/>
                  </p:cNvSpPr>
                  <p:nvPr/>
                </p:nvSpPr>
                <p:spPr>
                  <a:xfrm>
                    <a:off x="4750274" y="1783751"/>
                    <a:ext cx="417518" cy="346249"/>
                  </a:xfrm>
                  <a:prstGeom prst="rect">
                    <a:avLst/>
                  </a:prstGeom>
                  <a:blipFill>
                    <a:blip r:embed="rId4"/>
                    <a:stretch>
                      <a:fillRect b="-2632"/>
                    </a:stretch>
                  </a:blipFill>
                </p:spPr>
                <p:txBody>
                  <a:bodyPr/>
                  <a:lstStyle/>
                  <a:p>
                    <a:r>
                      <a:rPr lang="en-US">
                        <a:noFill/>
                      </a:rPr>
                      <a:t> </a:t>
                    </a:r>
                  </a:p>
                </p:txBody>
              </p:sp>
            </mc:Fallback>
          </mc:AlternateContent>
        </p:grpSp>
        <p:grpSp>
          <p:nvGrpSpPr>
            <p:cNvPr id="22" name="Group 21"/>
            <p:cNvGrpSpPr/>
            <p:nvPr/>
          </p:nvGrpSpPr>
          <p:grpSpPr>
            <a:xfrm>
              <a:off x="4888794" y="2909458"/>
              <a:ext cx="417518" cy="519349"/>
              <a:chOff x="4750274" y="1746843"/>
              <a:chExt cx="417518" cy="519349"/>
            </a:xfrm>
          </p:grpSpPr>
          <p:sp>
            <p:nvSpPr>
              <p:cNvPr id="23" name="Oval 22"/>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4" name="Rectangle 23"/>
                  <p:cNvSpPr/>
                  <p:nvPr/>
                </p:nvSpPr>
                <p:spPr>
                  <a:xfrm>
                    <a:off x="4750274" y="1783751"/>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3</m:t>
                              </m:r>
                            </m:sub>
                          </m:sSub>
                        </m:oMath>
                      </m:oMathPara>
                    </a14:m>
                    <a:endParaRPr lang="en-US" sz="2400" dirty="0"/>
                  </a:p>
                </p:txBody>
              </p:sp>
            </mc:Choice>
            <mc:Fallback>
              <p:sp>
                <p:nvSpPr>
                  <p:cNvPr id="24" name="Rectangle 23"/>
                  <p:cNvSpPr>
                    <a:spLocks noRot="1" noChangeAspect="1" noMove="1" noResize="1" noEditPoints="1" noAdjustHandles="1" noChangeArrowheads="1" noChangeShapeType="1" noTextEdit="1"/>
                  </p:cNvSpPr>
                  <p:nvPr/>
                </p:nvSpPr>
                <p:spPr>
                  <a:xfrm>
                    <a:off x="4750274" y="1783751"/>
                    <a:ext cx="417518" cy="346249"/>
                  </a:xfrm>
                  <a:prstGeom prst="rect">
                    <a:avLst/>
                  </a:prstGeom>
                  <a:blipFill>
                    <a:blip r:embed="rId5"/>
                    <a:stretch>
                      <a:fillRect b="-2703"/>
                    </a:stretch>
                  </a:blipFill>
                </p:spPr>
                <p:txBody>
                  <a:bodyPr/>
                  <a:lstStyle/>
                  <a:p>
                    <a:r>
                      <a:rPr lang="en-US">
                        <a:noFill/>
                      </a:rPr>
                      <a:t> </a:t>
                    </a:r>
                  </a:p>
                </p:txBody>
              </p:sp>
            </mc:Fallback>
          </mc:AlternateContent>
        </p:grpSp>
        <p:grpSp>
          <p:nvGrpSpPr>
            <p:cNvPr id="25" name="Group 24"/>
            <p:cNvGrpSpPr/>
            <p:nvPr/>
          </p:nvGrpSpPr>
          <p:grpSpPr>
            <a:xfrm>
              <a:off x="4888794" y="3560384"/>
              <a:ext cx="417518" cy="519349"/>
              <a:chOff x="4750274" y="1746843"/>
              <a:chExt cx="417518" cy="519349"/>
            </a:xfrm>
          </p:grpSpPr>
          <p:sp>
            <p:nvSpPr>
              <p:cNvPr id="26" name="Oval 25"/>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7" name="Rectangle 26"/>
                  <p:cNvSpPr/>
                  <p:nvPr/>
                </p:nvSpPr>
                <p:spPr>
                  <a:xfrm>
                    <a:off x="4750274" y="1783751"/>
                    <a:ext cx="417518" cy="3462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4</m:t>
                              </m:r>
                            </m:sub>
                          </m:sSub>
                        </m:oMath>
                      </m:oMathPara>
                    </a14:m>
                    <a:endParaRPr lang="en-US" sz="2400" dirty="0"/>
                  </a:p>
                </p:txBody>
              </p:sp>
            </mc:Choice>
            <mc:Fallback>
              <p:sp>
                <p:nvSpPr>
                  <p:cNvPr id="27" name="Rectangle 26"/>
                  <p:cNvSpPr>
                    <a:spLocks noRot="1" noChangeAspect="1" noMove="1" noResize="1" noEditPoints="1" noAdjustHandles="1" noChangeArrowheads="1" noChangeShapeType="1" noTextEdit="1"/>
                  </p:cNvSpPr>
                  <p:nvPr/>
                </p:nvSpPr>
                <p:spPr>
                  <a:xfrm>
                    <a:off x="4750274" y="1783751"/>
                    <a:ext cx="417518" cy="346248"/>
                  </a:xfrm>
                  <a:prstGeom prst="rect">
                    <a:avLst/>
                  </a:prstGeom>
                  <a:blipFill>
                    <a:blip r:embed="rId6"/>
                    <a:stretch>
                      <a:fillRect/>
                    </a:stretch>
                  </a:blipFill>
                </p:spPr>
                <p:txBody>
                  <a:bodyPr/>
                  <a:lstStyle/>
                  <a:p>
                    <a:r>
                      <a:rPr lang="en-US">
                        <a:noFill/>
                      </a:rPr>
                      <a:t> </a:t>
                    </a:r>
                  </a:p>
                </p:txBody>
              </p:sp>
            </mc:Fallback>
          </mc:AlternateContent>
        </p:grpSp>
        <p:grpSp>
          <p:nvGrpSpPr>
            <p:cNvPr id="32" name="Group 31"/>
            <p:cNvGrpSpPr/>
            <p:nvPr/>
          </p:nvGrpSpPr>
          <p:grpSpPr>
            <a:xfrm>
              <a:off x="6512842" y="2422825"/>
              <a:ext cx="580470" cy="590787"/>
              <a:chOff x="6512842" y="2422825"/>
              <a:chExt cx="580470" cy="590787"/>
            </a:xfrm>
          </p:grpSpPr>
          <p:sp>
            <p:nvSpPr>
              <p:cNvPr id="30" name="Oval 29"/>
              <p:cNvSpPr/>
              <p:nvPr/>
            </p:nvSpPr>
            <p:spPr>
              <a:xfrm>
                <a:off x="6512842" y="2453180"/>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31" name="Rectangle 30"/>
                  <p:cNvSpPr/>
                  <p:nvPr/>
                </p:nvSpPr>
                <p:spPr>
                  <a:xfrm>
                    <a:off x="6614442" y="2422825"/>
                    <a:ext cx="370558"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31" name="Rectangle 30"/>
                  <p:cNvSpPr>
                    <a:spLocks noRot="1" noChangeAspect="1" noMove="1" noResize="1" noEditPoints="1" noAdjustHandles="1" noChangeArrowheads="1" noChangeShapeType="1" noTextEdit="1"/>
                  </p:cNvSpPr>
                  <p:nvPr/>
                </p:nvSpPr>
                <p:spPr>
                  <a:xfrm>
                    <a:off x="6614442" y="2422825"/>
                    <a:ext cx="370558" cy="590787"/>
                  </a:xfrm>
                  <a:prstGeom prst="rect">
                    <a:avLst/>
                  </a:prstGeom>
                  <a:blipFill>
                    <a:blip r:embed="rId7"/>
                    <a:stretch>
                      <a:fillRect l="-162500" t="-128571" r="-102500" b="-174603"/>
                    </a:stretch>
                  </a:blipFill>
                </p:spPr>
                <p:txBody>
                  <a:bodyPr/>
                  <a:lstStyle/>
                  <a:p>
                    <a:r>
                      <a:rPr lang="en-US">
                        <a:noFill/>
                      </a:rPr>
                      <a:t> </a:t>
                    </a:r>
                  </a:p>
                </p:txBody>
              </p:sp>
            </mc:Fallback>
          </mc:AlternateContent>
        </p:grpSp>
        <p:cxnSp>
          <p:nvCxnSpPr>
            <p:cNvPr id="34" name="Straight Arrow Connector 33"/>
            <p:cNvCxnSpPr>
              <a:stCxn id="17" idx="3"/>
            </p:cNvCxnSpPr>
            <p:nvPr/>
          </p:nvCxnSpPr>
          <p:spPr>
            <a:xfrm>
              <a:off x="5300974" y="1817637"/>
              <a:ext cx="1112526" cy="74776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36" name="Straight Arrow Connector 35"/>
            <p:cNvCxnSpPr>
              <a:stCxn id="21" idx="3"/>
            </p:cNvCxnSpPr>
            <p:nvPr/>
          </p:nvCxnSpPr>
          <p:spPr>
            <a:xfrm>
              <a:off x="5306312" y="2468564"/>
              <a:ext cx="1103046" cy="22744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39" name="Straight Arrow Connector 38"/>
            <p:cNvCxnSpPr/>
            <p:nvPr/>
          </p:nvCxnSpPr>
          <p:spPr>
            <a:xfrm flipV="1">
              <a:off x="5349561" y="2829970"/>
              <a:ext cx="1059797" cy="349319"/>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1" name="Straight Arrow Connector 40"/>
            <p:cNvCxnSpPr/>
            <p:nvPr/>
          </p:nvCxnSpPr>
          <p:spPr>
            <a:xfrm flipV="1">
              <a:off x="5362378" y="2954360"/>
              <a:ext cx="1046980" cy="828868"/>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4" name="Straight Arrow Connector 43"/>
            <p:cNvCxnSpPr/>
            <p:nvPr/>
          </p:nvCxnSpPr>
          <p:spPr>
            <a:xfrm>
              <a:off x="7219938" y="2680561"/>
              <a:ext cx="387191" cy="1544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mc:Choice xmlns:a14="http://schemas.microsoft.com/office/drawing/2010/main" Requires="a14">
            <p:sp>
              <p:nvSpPr>
                <p:cNvPr id="47" name="Rectangle 46"/>
                <p:cNvSpPr/>
                <p:nvPr/>
              </p:nvSpPr>
              <p:spPr>
                <a:xfrm>
                  <a:off x="5696751" y="1815515"/>
                  <a:ext cx="454884"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1</m:t>
                            </m:r>
                          </m:sub>
                        </m:sSub>
                      </m:oMath>
                    </m:oMathPara>
                  </a14:m>
                  <a:endParaRPr lang="en-US" sz="2400" dirty="0"/>
                </a:p>
              </p:txBody>
            </p:sp>
          </mc:Choice>
          <mc:Fallback>
            <p:sp>
              <p:nvSpPr>
                <p:cNvPr id="47" name="Rectangle 46"/>
                <p:cNvSpPr>
                  <a:spLocks noRot="1" noChangeAspect="1" noMove="1" noResize="1" noEditPoints="1" noAdjustHandles="1" noChangeArrowheads="1" noChangeShapeType="1" noTextEdit="1"/>
                </p:cNvSpPr>
                <p:nvPr/>
              </p:nvSpPr>
              <p:spPr>
                <a:xfrm>
                  <a:off x="5696751" y="1815515"/>
                  <a:ext cx="454884" cy="346249"/>
                </a:xfrm>
                <a:prstGeom prst="rect">
                  <a:avLst/>
                </a:prstGeom>
                <a:blipFill>
                  <a:blip r:embed="rId8"/>
                  <a:stretch>
                    <a:fillRect b="-26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Rectangle 47"/>
                <p:cNvSpPr/>
                <p:nvPr/>
              </p:nvSpPr>
              <p:spPr>
                <a:xfrm>
                  <a:off x="5646863" y="2205951"/>
                  <a:ext cx="46022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2</m:t>
                            </m:r>
                          </m:sub>
                        </m:sSub>
                      </m:oMath>
                    </m:oMathPara>
                  </a14:m>
                  <a:endParaRPr lang="en-US" sz="2400" dirty="0"/>
                </a:p>
              </p:txBody>
            </p:sp>
          </mc:Choice>
          <mc:Fallback>
            <p:sp>
              <p:nvSpPr>
                <p:cNvPr id="48" name="Rectangle 47"/>
                <p:cNvSpPr>
                  <a:spLocks noRot="1" noChangeAspect="1" noMove="1" noResize="1" noEditPoints="1" noAdjustHandles="1" noChangeArrowheads="1" noChangeShapeType="1" noTextEdit="1"/>
                </p:cNvSpPr>
                <p:nvPr/>
              </p:nvSpPr>
              <p:spPr>
                <a:xfrm>
                  <a:off x="5646863" y="2205951"/>
                  <a:ext cx="460223" cy="346249"/>
                </a:xfrm>
                <a:prstGeom prst="rect">
                  <a:avLst/>
                </a:prstGeom>
                <a:blipFill>
                  <a:blip r:embed="rId9"/>
                  <a:stretch>
                    <a:fillRect b="-27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9" name="Rectangle 48"/>
                <p:cNvSpPr/>
                <p:nvPr/>
              </p:nvSpPr>
              <p:spPr>
                <a:xfrm>
                  <a:off x="5628557" y="2628642"/>
                  <a:ext cx="46022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3</m:t>
                            </m:r>
                          </m:sub>
                        </m:sSub>
                      </m:oMath>
                    </m:oMathPara>
                  </a14:m>
                  <a:endParaRPr lang="en-US" sz="2400" dirty="0"/>
                </a:p>
              </p:txBody>
            </p:sp>
          </mc:Choice>
          <mc:Fallback>
            <p:sp>
              <p:nvSpPr>
                <p:cNvPr id="49" name="Rectangle 48"/>
                <p:cNvSpPr>
                  <a:spLocks noRot="1" noChangeAspect="1" noMove="1" noResize="1" noEditPoints="1" noAdjustHandles="1" noChangeArrowheads="1" noChangeShapeType="1" noTextEdit="1"/>
                </p:cNvSpPr>
                <p:nvPr/>
              </p:nvSpPr>
              <p:spPr>
                <a:xfrm>
                  <a:off x="5628557" y="2628642"/>
                  <a:ext cx="460223" cy="346249"/>
                </a:xfrm>
                <a:prstGeom prst="rect">
                  <a:avLst/>
                </a:prstGeom>
                <a:blipFill>
                  <a:blip r:embed="rId10"/>
                  <a:stretch>
                    <a:fillRect b="-27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0" name="Rectangle 49"/>
                <p:cNvSpPr/>
                <p:nvPr/>
              </p:nvSpPr>
              <p:spPr>
                <a:xfrm>
                  <a:off x="5564748" y="3009468"/>
                  <a:ext cx="45320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4</m:t>
                            </m:r>
                          </m:sub>
                        </m:sSub>
                      </m:oMath>
                    </m:oMathPara>
                  </a14:m>
                  <a:endParaRPr lang="en-US" sz="2400" dirty="0"/>
                </a:p>
              </p:txBody>
            </p:sp>
          </mc:Choice>
          <mc:Fallback>
            <p:sp>
              <p:nvSpPr>
                <p:cNvPr id="50" name="Rectangle 49"/>
                <p:cNvSpPr>
                  <a:spLocks noRot="1" noChangeAspect="1" noMove="1" noResize="1" noEditPoints="1" noAdjustHandles="1" noChangeArrowheads="1" noChangeShapeType="1" noTextEdit="1"/>
                </p:cNvSpPr>
                <p:nvPr/>
              </p:nvSpPr>
              <p:spPr>
                <a:xfrm>
                  <a:off x="5564748" y="3009468"/>
                  <a:ext cx="453201" cy="346249"/>
                </a:xfrm>
                <a:prstGeom prst="rect">
                  <a:avLst/>
                </a:prstGeom>
                <a:blipFill>
                  <a:blip r:embed="rId11"/>
                  <a:stretch>
                    <a:fillRect b="-2632"/>
                  </a:stretch>
                </a:blipFill>
              </p:spPr>
              <p:txBody>
                <a:bodyPr/>
                <a:lstStyle/>
                <a:p>
                  <a:r>
                    <a:rPr lang="en-US">
                      <a:noFill/>
                    </a:rPr>
                    <a:t> </a:t>
                  </a:r>
                </a:p>
              </p:txBody>
            </p:sp>
          </mc:Fallback>
        </mc:AlternateContent>
        <p:pic>
          <p:nvPicPr>
            <p:cNvPr id="51" name="Picture 50"/>
            <p:cNvPicPr>
              <a:picLocks noChangeAspect="1"/>
            </p:cNvPicPr>
            <p:nvPr/>
          </p:nvPicPr>
          <p:blipFill>
            <a:blip r:embed="rId12"/>
            <a:stretch>
              <a:fillRect/>
            </a:stretch>
          </p:blipFill>
          <p:spPr>
            <a:xfrm>
              <a:off x="7645229" y="2390617"/>
              <a:ext cx="520700" cy="571500"/>
            </a:xfrm>
            <a:prstGeom prst="rect">
              <a:avLst/>
            </a:prstGeom>
          </p:spPr>
        </p:pic>
        <p:cxnSp>
          <p:nvCxnSpPr>
            <p:cNvPr id="53" name="Straight Arrow Connector 52"/>
            <p:cNvCxnSpPr/>
            <p:nvPr/>
          </p:nvCxnSpPr>
          <p:spPr>
            <a:xfrm>
              <a:off x="8225116" y="2696005"/>
              <a:ext cx="387191" cy="1544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grpSp>
        <p:nvGrpSpPr>
          <p:cNvPr id="62" name="Group 61"/>
          <p:cNvGrpSpPr/>
          <p:nvPr/>
        </p:nvGrpSpPr>
        <p:grpSpPr>
          <a:xfrm>
            <a:off x="9836534" y="1414463"/>
            <a:ext cx="1380504" cy="1515256"/>
            <a:chOff x="7377402" y="1060847"/>
            <a:chExt cx="1035378" cy="1136442"/>
          </a:xfrm>
        </p:grpSpPr>
        <p:sp>
          <p:nvSpPr>
            <p:cNvPr id="58" name="TextBox 57"/>
            <p:cNvSpPr txBox="1"/>
            <p:nvPr/>
          </p:nvSpPr>
          <p:spPr>
            <a:xfrm>
              <a:off x="7377402" y="1060847"/>
              <a:ext cx="1035378"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Activation</a:t>
              </a:r>
              <a:br>
                <a:rPr lang="en-US" sz="2400" dirty="0">
                  <a:solidFill>
                    <a:srgbClr val="0070C0"/>
                  </a:solidFill>
                  <a:latin typeface="Calibri"/>
                  <a:ea typeface="Calibri"/>
                  <a:cs typeface="Calibri"/>
                  <a:sym typeface="Calibri"/>
                </a:rPr>
              </a:br>
              <a:r>
                <a:rPr lang="en-US" sz="2400" dirty="0">
                  <a:solidFill>
                    <a:srgbClr val="0070C0"/>
                  </a:solidFill>
                  <a:latin typeface="Calibri"/>
                  <a:ea typeface="Calibri"/>
                  <a:cs typeface="Calibri"/>
                  <a:sym typeface="Calibri"/>
                </a:rPr>
                <a:t>function</a:t>
              </a:r>
            </a:p>
          </p:txBody>
        </p:sp>
        <p:cxnSp>
          <p:nvCxnSpPr>
            <p:cNvPr id="59" name="Straight Arrow Connector 58"/>
            <p:cNvCxnSpPr/>
            <p:nvPr/>
          </p:nvCxnSpPr>
          <p:spPr>
            <a:xfrm flipH="1">
              <a:off x="7890629" y="1701920"/>
              <a:ext cx="14854" cy="495369"/>
            </a:xfrm>
            <a:prstGeom prst="straightConnector1">
              <a:avLst/>
            </a:prstGeom>
            <a:noFill/>
            <a:ln w="25400" cap="flat">
              <a:solidFill>
                <a:srgbClr val="0070C0"/>
              </a:solidFill>
              <a:prstDash val="solid"/>
              <a:bevel/>
              <a:tailEnd type="triangle"/>
            </a:ln>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420944846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Activation Functions</a:t>
            </a:r>
            <a:endParaRPr sz="4267" dirty="0"/>
          </a:p>
        </p:txBody>
      </p:sp>
      <p:grpSp>
        <p:nvGrpSpPr>
          <p:cNvPr id="13" name="Group 12"/>
          <p:cNvGrpSpPr/>
          <p:nvPr/>
        </p:nvGrpSpPr>
        <p:grpSpPr>
          <a:xfrm>
            <a:off x="7391877" y="3752517"/>
            <a:ext cx="2757959" cy="2619568"/>
            <a:chOff x="5803899" y="830661"/>
            <a:chExt cx="2068469" cy="1964676"/>
          </a:xfrm>
        </p:grpSpPr>
        <p:pic>
          <p:nvPicPr>
            <p:cNvPr id="4" name="Picture 3"/>
            <p:cNvPicPr>
              <a:picLocks noChangeAspect="1"/>
            </p:cNvPicPr>
            <p:nvPr/>
          </p:nvPicPr>
          <p:blipFill>
            <a:blip r:embed="rId2"/>
            <a:stretch>
              <a:fillRect/>
            </a:stretch>
          </p:blipFill>
          <p:spPr>
            <a:xfrm>
              <a:off x="5803899" y="1157037"/>
              <a:ext cx="2068469" cy="1638300"/>
            </a:xfrm>
            <a:prstGeom prst="rect">
              <a:avLst/>
            </a:prstGeom>
          </p:spPr>
        </p:pic>
        <p:sp>
          <p:nvSpPr>
            <p:cNvPr id="43" name="TextBox 42"/>
            <p:cNvSpPr txBox="1"/>
            <p:nvPr/>
          </p:nvSpPr>
          <p:spPr>
            <a:xfrm>
              <a:off x="5887072" y="830661"/>
              <a:ext cx="188455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err="1">
                  <a:solidFill>
                    <a:srgbClr val="0070C0"/>
                  </a:solidFill>
                  <a:latin typeface="Calibri"/>
                  <a:ea typeface="Calibri"/>
                  <a:cs typeface="Calibri"/>
                  <a:sym typeface="Calibri"/>
                </a:rPr>
                <a:t>ReLU</a:t>
              </a:r>
              <a:r>
                <a:rPr lang="en-US" sz="2400" dirty="0">
                  <a:solidFill>
                    <a:srgbClr val="0070C0"/>
                  </a:solidFill>
                  <a:latin typeface="Calibri"/>
                  <a:ea typeface="Calibri"/>
                  <a:cs typeface="Calibri"/>
                  <a:sym typeface="Calibri"/>
                </a:rPr>
                <a:t>(x) = max(0, x)</a:t>
              </a:r>
            </a:p>
          </p:txBody>
        </p:sp>
      </p:grpSp>
      <p:grpSp>
        <p:nvGrpSpPr>
          <p:cNvPr id="14" name="Group 13"/>
          <p:cNvGrpSpPr/>
          <p:nvPr/>
        </p:nvGrpSpPr>
        <p:grpSpPr>
          <a:xfrm>
            <a:off x="2136106" y="3727116"/>
            <a:ext cx="3074341" cy="2605952"/>
            <a:chOff x="1602079" y="2795337"/>
            <a:chExt cx="2305756" cy="1954464"/>
          </a:xfrm>
        </p:grpSpPr>
        <p:pic>
          <p:nvPicPr>
            <p:cNvPr id="5" name="Picture 4"/>
            <p:cNvPicPr>
              <a:picLocks noChangeAspect="1"/>
            </p:cNvPicPr>
            <p:nvPr/>
          </p:nvPicPr>
          <p:blipFill>
            <a:blip r:embed="rId3"/>
            <a:stretch>
              <a:fillRect/>
            </a:stretch>
          </p:blipFill>
          <p:spPr>
            <a:xfrm>
              <a:off x="1602079" y="3111501"/>
              <a:ext cx="2305756" cy="1638300"/>
            </a:xfrm>
            <a:prstGeom prst="rect">
              <a:avLst/>
            </a:prstGeom>
          </p:spPr>
        </p:pic>
        <p:sp>
          <p:nvSpPr>
            <p:cNvPr id="45" name="TextBox 44"/>
            <p:cNvSpPr txBox="1"/>
            <p:nvPr/>
          </p:nvSpPr>
          <p:spPr>
            <a:xfrm>
              <a:off x="2355329" y="2795337"/>
              <a:ext cx="78002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err="1">
                  <a:solidFill>
                    <a:srgbClr val="0070C0"/>
                  </a:solidFill>
                  <a:latin typeface="Calibri"/>
                  <a:ea typeface="Calibri"/>
                  <a:cs typeface="Calibri"/>
                  <a:sym typeface="Calibri"/>
                </a:rPr>
                <a:t>Tanh</a:t>
              </a:r>
              <a:r>
                <a:rPr lang="en-US" sz="2400" dirty="0">
                  <a:solidFill>
                    <a:srgbClr val="0070C0"/>
                  </a:solidFill>
                  <a:latin typeface="Calibri"/>
                  <a:ea typeface="Calibri"/>
                  <a:cs typeface="Calibri"/>
                  <a:sym typeface="Calibri"/>
                </a:rPr>
                <a:t>(x)</a:t>
              </a:r>
            </a:p>
          </p:txBody>
        </p:sp>
      </p:grpSp>
      <p:grpSp>
        <p:nvGrpSpPr>
          <p:cNvPr id="12" name="Group 11"/>
          <p:cNvGrpSpPr/>
          <p:nvPr/>
        </p:nvGrpSpPr>
        <p:grpSpPr>
          <a:xfrm>
            <a:off x="6949696" y="1044278"/>
            <a:ext cx="3572617" cy="2682839"/>
            <a:chOff x="5364933" y="2737672"/>
            <a:chExt cx="2679463" cy="2012129"/>
          </a:xfrm>
        </p:grpSpPr>
        <p:pic>
          <p:nvPicPr>
            <p:cNvPr id="8" name="Picture 7"/>
            <p:cNvPicPr>
              <a:picLocks noChangeAspect="1"/>
            </p:cNvPicPr>
            <p:nvPr/>
          </p:nvPicPr>
          <p:blipFill>
            <a:blip r:embed="rId4"/>
            <a:stretch>
              <a:fillRect/>
            </a:stretch>
          </p:blipFill>
          <p:spPr>
            <a:xfrm>
              <a:off x="5364933" y="3111501"/>
              <a:ext cx="2679463" cy="1638300"/>
            </a:xfrm>
            <a:prstGeom prst="rect">
              <a:avLst/>
            </a:prstGeom>
          </p:spPr>
        </p:pic>
        <p:sp>
          <p:nvSpPr>
            <p:cNvPr id="46" name="TextBox 45"/>
            <p:cNvSpPr txBox="1"/>
            <p:nvPr/>
          </p:nvSpPr>
          <p:spPr>
            <a:xfrm>
              <a:off x="6190112" y="2737672"/>
              <a:ext cx="1078178"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Sigmoid(x)</a:t>
              </a:r>
            </a:p>
          </p:txBody>
        </p:sp>
      </p:grpSp>
      <p:grpSp>
        <p:nvGrpSpPr>
          <p:cNvPr id="10" name="Group 9"/>
          <p:cNvGrpSpPr/>
          <p:nvPr/>
        </p:nvGrpSpPr>
        <p:grpSpPr>
          <a:xfrm>
            <a:off x="2136105" y="1123151"/>
            <a:ext cx="2985659" cy="2610757"/>
            <a:chOff x="1602079" y="842363"/>
            <a:chExt cx="2239244" cy="1958068"/>
          </a:xfrm>
        </p:grpSpPr>
        <p:sp>
          <p:nvSpPr>
            <p:cNvPr id="42" name="TextBox 41"/>
            <p:cNvSpPr txBox="1"/>
            <p:nvPr/>
          </p:nvSpPr>
          <p:spPr>
            <a:xfrm>
              <a:off x="2177901" y="842363"/>
              <a:ext cx="8003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Step(x) </a:t>
              </a:r>
            </a:p>
          </p:txBody>
        </p:sp>
        <p:pic>
          <p:nvPicPr>
            <p:cNvPr id="9" name="Picture 8"/>
            <p:cNvPicPr>
              <a:picLocks noChangeAspect="1"/>
            </p:cNvPicPr>
            <p:nvPr/>
          </p:nvPicPr>
          <p:blipFill>
            <a:blip r:embed="rId5"/>
            <a:stretch>
              <a:fillRect/>
            </a:stretch>
          </p:blipFill>
          <p:spPr>
            <a:xfrm>
              <a:off x="1602079" y="1157037"/>
              <a:ext cx="2239244" cy="1643394"/>
            </a:xfrm>
            <a:prstGeom prst="rect">
              <a:avLst/>
            </a:prstGeom>
          </p:spPr>
        </p:pic>
      </p:grpSp>
    </p:spTree>
    <p:extLst>
      <p:ext uri="{BB962C8B-B14F-4D97-AF65-F5344CB8AC3E}">
        <p14:creationId xmlns:p14="http://schemas.microsoft.com/office/powerpoint/2010/main" val="38683423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52B13A2-BC9E-F84B-BE61-4130A3E70F6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1499" y="1111520"/>
            <a:ext cx="3420244" cy="54927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32DEC51-9F5E-644C-9EC9-138EDA8D737F}"/>
              </a:ext>
            </a:extLst>
          </p:cNvPr>
          <p:cNvSpPr>
            <a:spLocks noGrp="1"/>
          </p:cNvSpPr>
          <p:nvPr>
            <p:ph type="title"/>
          </p:nvPr>
        </p:nvSpPr>
        <p:spPr>
          <a:xfrm>
            <a:off x="181807" y="0"/>
            <a:ext cx="3898556" cy="826861"/>
          </a:xfrm>
        </p:spPr>
        <p:txBody>
          <a:bodyPr>
            <a:noAutofit/>
          </a:bodyPr>
          <a:lstStyle/>
          <a:p>
            <a:r>
              <a:rPr lang="en-US" sz="1600" dirty="0">
                <a:hlinkClick r:id="rId3"/>
              </a:rPr>
              <a:t>https://www.cs.rice.edu/~vo9/deep-vislang/</a:t>
            </a:r>
            <a:endParaRPr lang="en-US" sz="1600" dirty="0"/>
          </a:p>
        </p:txBody>
      </p:sp>
      <p:sp>
        <p:nvSpPr>
          <p:cNvPr id="4" name="Slide Number Placeholder 3">
            <a:extLst>
              <a:ext uri="{FF2B5EF4-FFF2-40B4-BE49-F238E27FC236}">
                <a16:creationId xmlns:a16="http://schemas.microsoft.com/office/drawing/2014/main" id="{D22A3438-1669-1144-BD82-84F27EF3C161}"/>
              </a:ext>
            </a:extLst>
          </p:cNvPr>
          <p:cNvSpPr>
            <a:spLocks noGrp="1"/>
          </p:cNvSpPr>
          <p:nvPr>
            <p:ph type="sldNum" sz="quarter" idx="12"/>
          </p:nvPr>
        </p:nvSpPr>
        <p:spPr/>
        <p:txBody>
          <a:bodyPr/>
          <a:lstStyle/>
          <a:p>
            <a:fld id="{03315DE8-E84B-A141-B26C-CDB1CE99E005}" type="slidenum">
              <a:rPr lang="en-US" smtClean="0"/>
              <a:t>2</a:t>
            </a:fld>
            <a:endParaRPr lang="en-US" dirty="0"/>
          </a:p>
        </p:txBody>
      </p:sp>
      <p:pic>
        <p:nvPicPr>
          <p:cNvPr id="3" name="Picture 2">
            <a:extLst>
              <a:ext uri="{FF2B5EF4-FFF2-40B4-BE49-F238E27FC236}">
                <a16:creationId xmlns:a16="http://schemas.microsoft.com/office/drawing/2014/main" id="{FA1B9334-F71C-E54A-A0C5-29F5A5508321}"/>
              </a:ext>
            </a:extLst>
          </p:cNvPr>
          <p:cNvPicPr>
            <a:picLocks noChangeAspect="1"/>
          </p:cNvPicPr>
          <p:nvPr/>
        </p:nvPicPr>
        <p:blipFill>
          <a:blip r:embed="rId4"/>
          <a:stretch>
            <a:fillRect/>
          </a:stretch>
        </p:blipFill>
        <p:spPr>
          <a:xfrm>
            <a:off x="4080362" y="0"/>
            <a:ext cx="8019575" cy="6242304"/>
          </a:xfrm>
          <a:prstGeom prst="rect">
            <a:avLst/>
          </a:prstGeom>
        </p:spPr>
      </p:pic>
      <p:pic>
        <p:nvPicPr>
          <p:cNvPr id="8" name="Picture 7">
            <a:extLst>
              <a:ext uri="{FF2B5EF4-FFF2-40B4-BE49-F238E27FC236}">
                <a16:creationId xmlns:a16="http://schemas.microsoft.com/office/drawing/2014/main" id="{52C54D6E-5B22-3943-85AE-3FFC1CCAC73A}"/>
              </a:ext>
            </a:extLst>
          </p:cNvPr>
          <p:cNvPicPr>
            <a:picLocks noChangeAspect="1"/>
          </p:cNvPicPr>
          <p:nvPr/>
        </p:nvPicPr>
        <p:blipFill>
          <a:blip r:embed="rId5"/>
          <a:stretch>
            <a:fillRect/>
          </a:stretch>
        </p:blipFill>
        <p:spPr>
          <a:xfrm>
            <a:off x="838200" y="1304544"/>
            <a:ext cx="2365248" cy="5157216"/>
          </a:xfrm>
          <a:prstGeom prst="rect">
            <a:avLst/>
          </a:prstGeom>
        </p:spPr>
      </p:pic>
    </p:spTree>
    <p:extLst>
      <p:ext uri="{BB962C8B-B14F-4D97-AF65-F5344CB8AC3E}">
        <p14:creationId xmlns:p14="http://schemas.microsoft.com/office/powerpoint/2010/main" val="630567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Two-layer Multi-layer Perceptron (MLP)</a:t>
            </a:r>
            <a:endParaRPr sz="4267" dirty="0"/>
          </a:p>
        </p:txBody>
      </p:sp>
      <p:grpSp>
        <p:nvGrpSpPr>
          <p:cNvPr id="6" name="Group 5"/>
          <p:cNvGrpSpPr/>
          <p:nvPr/>
        </p:nvGrpSpPr>
        <p:grpSpPr>
          <a:xfrm>
            <a:off x="6167487" y="2489711"/>
            <a:ext cx="560602" cy="692465"/>
            <a:chOff x="4750274" y="1746844"/>
            <a:chExt cx="420451" cy="519349"/>
          </a:xfrm>
        </p:grpSpPr>
        <p:sp>
          <p:nvSpPr>
            <p:cNvPr id="30" name="Oval 2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31" name="Rectangle 30"/>
                <p:cNvSpPr/>
                <p:nvPr/>
              </p:nvSpPr>
              <p:spPr>
                <a:xfrm>
                  <a:off x="4750274" y="1783752"/>
                  <a:ext cx="42045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1</m:t>
                            </m:r>
                          </m:sub>
                        </m:sSub>
                      </m:oMath>
                    </m:oMathPara>
                  </a14:m>
                  <a:endParaRPr lang="en-US" sz="2400" dirty="0"/>
                </a:p>
              </p:txBody>
            </p:sp>
          </mc:Choice>
          <mc:Fallback>
            <p:sp>
              <p:nvSpPr>
                <p:cNvPr id="31" name="Rectangle 30"/>
                <p:cNvSpPr>
                  <a:spLocks noRot="1" noChangeAspect="1" noMove="1" noResize="1" noEditPoints="1" noAdjustHandles="1" noChangeArrowheads="1" noChangeShapeType="1" noTextEdit="1"/>
                </p:cNvSpPr>
                <p:nvPr/>
              </p:nvSpPr>
              <p:spPr>
                <a:xfrm>
                  <a:off x="4750274" y="1783752"/>
                  <a:ext cx="420451" cy="346249"/>
                </a:xfrm>
                <a:prstGeom prst="rect">
                  <a:avLst/>
                </a:prstGeom>
                <a:blipFill>
                  <a:blip r:embed="rId2"/>
                  <a:stretch>
                    <a:fillRect b="-2632"/>
                  </a:stretch>
                </a:blipFill>
              </p:spPr>
              <p:txBody>
                <a:bodyPr/>
                <a:lstStyle/>
                <a:p>
                  <a:r>
                    <a:rPr lang="en-US">
                      <a:noFill/>
                    </a:rPr>
                    <a:t> </a:t>
                  </a:r>
                </a:p>
              </p:txBody>
            </p:sp>
          </mc:Fallback>
        </mc:AlternateContent>
      </p:grpSp>
      <p:grpSp>
        <p:nvGrpSpPr>
          <p:cNvPr id="7" name="Group 6"/>
          <p:cNvGrpSpPr/>
          <p:nvPr/>
        </p:nvGrpSpPr>
        <p:grpSpPr>
          <a:xfrm>
            <a:off x="6160385" y="3141922"/>
            <a:ext cx="567720" cy="692465"/>
            <a:chOff x="4750274" y="1746844"/>
            <a:chExt cx="425790" cy="519349"/>
          </a:xfrm>
        </p:grpSpPr>
        <p:sp>
          <p:nvSpPr>
            <p:cNvPr id="28" name="Oval 27"/>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9" name="Rectangle 28"/>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2</m:t>
                            </m:r>
                          </m:sub>
                        </m:sSub>
                      </m:oMath>
                    </m:oMathPara>
                  </a14:m>
                  <a:endParaRPr lang="en-US" sz="2400" dirty="0"/>
                </a:p>
              </p:txBody>
            </p:sp>
          </mc:Choice>
          <mc:Fallback>
            <p:sp>
              <p:nvSpPr>
                <p:cNvPr id="29" name="Rectangle 28"/>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3"/>
                  <a:stretch>
                    <a:fillRect b="-2703"/>
                  </a:stretch>
                </a:blipFill>
              </p:spPr>
              <p:txBody>
                <a:bodyPr/>
                <a:lstStyle/>
                <a:p>
                  <a:r>
                    <a:rPr lang="en-US">
                      <a:noFill/>
                    </a:rPr>
                    <a:t> </a:t>
                  </a:r>
                </a:p>
              </p:txBody>
            </p:sp>
          </mc:Fallback>
        </mc:AlternateContent>
      </p:grpSp>
      <p:grpSp>
        <p:nvGrpSpPr>
          <p:cNvPr id="8" name="Group 7"/>
          <p:cNvGrpSpPr/>
          <p:nvPr/>
        </p:nvGrpSpPr>
        <p:grpSpPr>
          <a:xfrm>
            <a:off x="6160385" y="3794133"/>
            <a:ext cx="567720" cy="692465"/>
            <a:chOff x="4750274" y="1746844"/>
            <a:chExt cx="425790" cy="519349"/>
          </a:xfrm>
        </p:grpSpPr>
        <p:sp>
          <p:nvSpPr>
            <p:cNvPr id="26" name="Oval 25"/>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7" name="Rectangle 26"/>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3</m:t>
                            </m:r>
                          </m:sub>
                        </m:sSub>
                      </m:oMath>
                    </m:oMathPara>
                  </a14:m>
                  <a:endParaRPr lang="en-US" sz="2400" dirty="0"/>
                </a:p>
              </p:txBody>
            </p:sp>
          </mc:Choice>
          <mc:Fallback>
            <p:sp>
              <p:nvSpPr>
                <p:cNvPr id="27" name="Rectangle 26"/>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4"/>
                  <a:stretch>
                    <a:fillRect b="-2703"/>
                  </a:stretch>
                </a:blipFill>
              </p:spPr>
              <p:txBody>
                <a:bodyPr/>
                <a:lstStyle/>
                <a:p>
                  <a:r>
                    <a:rPr lang="en-US">
                      <a:noFill/>
                    </a:rPr>
                    <a:t> </a:t>
                  </a:r>
                </a:p>
              </p:txBody>
            </p:sp>
          </mc:Fallback>
        </mc:AlternateContent>
      </p:grpSp>
      <p:grpSp>
        <p:nvGrpSpPr>
          <p:cNvPr id="9" name="Group 8"/>
          <p:cNvGrpSpPr/>
          <p:nvPr/>
        </p:nvGrpSpPr>
        <p:grpSpPr>
          <a:xfrm>
            <a:off x="6160385" y="4446342"/>
            <a:ext cx="567720" cy="692465"/>
            <a:chOff x="4750274" y="1746844"/>
            <a:chExt cx="425790" cy="519349"/>
          </a:xfrm>
        </p:grpSpPr>
        <p:sp>
          <p:nvSpPr>
            <p:cNvPr id="24" name="Oval 23"/>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5" name="Rectangle 24"/>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4</m:t>
                            </m:r>
                          </m:sub>
                        </m:sSub>
                      </m:oMath>
                    </m:oMathPara>
                  </a14:m>
                  <a:endParaRPr lang="en-US" sz="2400" dirty="0"/>
                </a:p>
              </p:txBody>
            </p:sp>
          </mc:Choice>
          <mc:Fallback>
            <p:sp>
              <p:nvSpPr>
                <p:cNvPr id="25" name="Rectangle 24"/>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5"/>
                  <a:stretch>
                    <a:fillRect b="-2632"/>
                  </a:stretch>
                </a:blipFill>
              </p:spPr>
              <p:txBody>
                <a:bodyPr/>
                <a:lstStyle/>
                <a:p>
                  <a:r>
                    <a:rPr lang="en-US">
                      <a:noFill/>
                    </a:rPr>
                    <a:t> </a:t>
                  </a:r>
                </a:p>
              </p:txBody>
            </p:sp>
          </mc:Fallback>
        </mc:AlternateContent>
      </p:grpSp>
      <p:grpSp>
        <p:nvGrpSpPr>
          <p:cNvPr id="10" name="Group 9"/>
          <p:cNvGrpSpPr/>
          <p:nvPr/>
        </p:nvGrpSpPr>
        <p:grpSpPr>
          <a:xfrm>
            <a:off x="7629448" y="3368239"/>
            <a:ext cx="773960" cy="787716"/>
            <a:chOff x="6512842" y="2422826"/>
            <a:chExt cx="580470" cy="590787"/>
          </a:xfrm>
        </p:grpSpPr>
        <p:sp>
          <p:nvSpPr>
            <p:cNvPr id="22" name="Oval 21"/>
            <p:cNvSpPr/>
            <p:nvPr/>
          </p:nvSpPr>
          <p:spPr>
            <a:xfrm>
              <a:off x="6512842" y="2453181"/>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3" name="Rectangle 22"/>
                <p:cNvSpPr/>
                <p:nvPr/>
              </p:nvSpPr>
              <p:spPr>
                <a:xfrm>
                  <a:off x="6614442" y="2422826"/>
                  <a:ext cx="370557"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23" name="Rectangle 22"/>
                <p:cNvSpPr>
                  <a:spLocks noRot="1" noChangeAspect="1" noMove="1" noResize="1" noEditPoints="1" noAdjustHandles="1" noChangeArrowheads="1" noChangeShapeType="1" noTextEdit="1"/>
                </p:cNvSpPr>
                <p:nvPr/>
              </p:nvSpPr>
              <p:spPr>
                <a:xfrm>
                  <a:off x="6614442" y="2422826"/>
                  <a:ext cx="370557" cy="590787"/>
                </a:xfrm>
                <a:prstGeom prst="rect">
                  <a:avLst/>
                </a:prstGeom>
                <a:blipFill>
                  <a:blip r:embed="rId6"/>
                  <a:stretch>
                    <a:fillRect l="-162500" t="-128571" r="-102500" b="-174603"/>
                  </a:stretch>
                </a:blipFill>
              </p:spPr>
              <p:txBody>
                <a:bodyPr/>
                <a:lstStyle/>
                <a:p>
                  <a:r>
                    <a:rPr lang="en-US">
                      <a:noFill/>
                    </a:rPr>
                    <a:t> </a:t>
                  </a:r>
                </a:p>
              </p:txBody>
            </p:sp>
          </mc:Fallback>
        </mc:AlternateContent>
      </p:grpSp>
      <p:cxnSp>
        <p:nvCxnSpPr>
          <p:cNvPr id="11" name="Straight Arrow Connector 10"/>
          <p:cNvCxnSpPr/>
          <p:nvPr/>
        </p:nvCxnSpPr>
        <p:spPr>
          <a:xfrm>
            <a:off x="6776734" y="2968488"/>
            <a:ext cx="748196" cy="51719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 name="Straight Arrow Connector 11"/>
          <p:cNvCxnSpPr/>
          <p:nvPr/>
        </p:nvCxnSpPr>
        <p:spPr>
          <a:xfrm>
            <a:off x="6745794" y="3452207"/>
            <a:ext cx="706532" cy="20785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 name="Straight Arrow Connector 12"/>
          <p:cNvCxnSpPr/>
          <p:nvPr/>
        </p:nvCxnSpPr>
        <p:spPr>
          <a:xfrm flipV="1">
            <a:off x="6759263" y="3849429"/>
            <a:ext cx="699797" cy="30368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flipV="1">
            <a:off x="6868751" y="4127220"/>
            <a:ext cx="578576" cy="6189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5" name="Straight Arrow Connector 14"/>
          <p:cNvCxnSpPr/>
          <p:nvPr/>
        </p:nvCxnSpPr>
        <p:spPr>
          <a:xfrm>
            <a:off x="8572244" y="3711886"/>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21" name="Straight Arrow Connector 20"/>
          <p:cNvCxnSpPr/>
          <p:nvPr/>
        </p:nvCxnSpPr>
        <p:spPr>
          <a:xfrm>
            <a:off x="9506080" y="3732478"/>
            <a:ext cx="310779" cy="1239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36" name="Group 35"/>
          <p:cNvGrpSpPr/>
          <p:nvPr/>
        </p:nvGrpSpPr>
        <p:grpSpPr>
          <a:xfrm>
            <a:off x="8973391" y="3361533"/>
            <a:ext cx="430381" cy="692465"/>
            <a:chOff x="5687460" y="2113019"/>
            <a:chExt cx="422743" cy="680175"/>
          </a:xfrm>
        </p:grpSpPr>
        <p:sp>
          <p:nvSpPr>
            <p:cNvPr id="33" name="Oval 32"/>
            <p:cNvSpPr/>
            <p:nvPr/>
          </p:nvSpPr>
          <p:spPr>
            <a:xfrm>
              <a:off x="5687460" y="2113019"/>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35" name="Curved Connector 34"/>
            <p:cNvCxnSpPr/>
            <p:nvPr/>
          </p:nvCxnSpPr>
          <p:spPr>
            <a:xfrm flipV="1">
              <a:off x="5758379" y="2355907"/>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grpSp>
        <p:nvGrpSpPr>
          <p:cNvPr id="47" name="Group 46"/>
          <p:cNvGrpSpPr/>
          <p:nvPr/>
        </p:nvGrpSpPr>
        <p:grpSpPr>
          <a:xfrm>
            <a:off x="417551" y="2575082"/>
            <a:ext cx="549573" cy="692465"/>
            <a:chOff x="4750274" y="1746844"/>
            <a:chExt cx="412180" cy="519349"/>
          </a:xfrm>
        </p:grpSpPr>
        <p:sp>
          <p:nvSpPr>
            <p:cNvPr id="73" name="Oval 72"/>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4" name="Rectangle 73"/>
                <p:cNvSpPr/>
                <p:nvPr/>
              </p:nvSpPr>
              <p:spPr>
                <a:xfrm>
                  <a:off x="4750274" y="1783752"/>
                  <a:ext cx="41218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1</m:t>
                            </m:r>
                          </m:sub>
                        </m:sSub>
                      </m:oMath>
                    </m:oMathPara>
                  </a14:m>
                  <a:endParaRPr lang="en-US" sz="2400" dirty="0"/>
                </a:p>
              </p:txBody>
            </p:sp>
          </mc:Choice>
          <mc:Fallback>
            <p:sp>
              <p:nvSpPr>
                <p:cNvPr id="74" name="Rectangle 73"/>
                <p:cNvSpPr>
                  <a:spLocks noRot="1" noChangeAspect="1" noMove="1" noResize="1" noEditPoints="1" noAdjustHandles="1" noChangeArrowheads="1" noChangeShapeType="1" noTextEdit="1"/>
                </p:cNvSpPr>
                <p:nvPr/>
              </p:nvSpPr>
              <p:spPr>
                <a:xfrm>
                  <a:off x="4750274" y="1783752"/>
                  <a:ext cx="412180" cy="346249"/>
                </a:xfrm>
                <a:prstGeom prst="rect">
                  <a:avLst/>
                </a:prstGeom>
                <a:blipFill>
                  <a:blip r:embed="rId7"/>
                  <a:stretch>
                    <a:fillRect b="-2703"/>
                  </a:stretch>
                </a:blipFill>
              </p:spPr>
              <p:txBody>
                <a:bodyPr/>
                <a:lstStyle/>
                <a:p>
                  <a:r>
                    <a:rPr lang="en-US">
                      <a:noFill/>
                    </a:rPr>
                    <a:t> </a:t>
                  </a:r>
                </a:p>
              </p:txBody>
            </p:sp>
          </mc:Fallback>
        </mc:AlternateContent>
      </p:grpSp>
      <p:grpSp>
        <p:nvGrpSpPr>
          <p:cNvPr id="48" name="Group 47"/>
          <p:cNvGrpSpPr/>
          <p:nvPr/>
        </p:nvGrpSpPr>
        <p:grpSpPr>
          <a:xfrm>
            <a:off x="410458" y="3227293"/>
            <a:ext cx="556691" cy="692465"/>
            <a:chOff x="4750274" y="1746844"/>
            <a:chExt cx="417518" cy="519349"/>
          </a:xfrm>
        </p:grpSpPr>
        <p:sp>
          <p:nvSpPr>
            <p:cNvPr id="71" name="Oval 70"/>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2" name="Rectangle 71"/>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2</m:t>
                            </m:r>
                          </m:sub>
                        </m:sSub>
                      </m:oMath>
                    </m:oMathPara>
                  </a14:m>
                  <a:endParaRPr lang="en-US" sz="2400" dirty="0"/>
                </a:p>
              </p:txBody>
            </p:sp>
          </mc:Choice>
          <mc:Fallback>
            <p:sp>
              <p:nvSpPr>
                <p:cNvPr id="72" name="Rectangle 71"/>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8"/>
                  <a:stretch>
                    <a:fillRect b="-2632"/>
                  </a:stretch>
                </a:blipFill>
              </p:spPr>
              <p:txBody>
                <a:bodyPr/>
                <a:lstStyle/>
                <a:p>
                  <a:r>
                    <a:rPr lang="en-US">
                      <a:noFill/>
                    </a:rPr>
                    <a:t> </a:t>
                  </a:r>
                </a:p>
              </p:txBody>
            </p:sp>
          </mc:Fallback>
        </mc:AlternateContent>
      </p:grpSp>
      <p:grpSp>
        <p:nvGrpSpPr>
          <p:cNvPr id="49" name="Group 48"/>
          <p:cNvGrpSpPr/>
          <p:nvPr/>
        </p:nvGrpSpPr>
        <p:grpSpPr>
          <a:xfrm>
            <a:off x="410458" y="3879503"/>
            <a:ext cx="556691" cy="692465"/>
            <a:chOff x="4750274" y="1746844"/>
            <a:chExt cx="417518" cy="519349"/>
          </a:xfrm>
        </p:grpSpPr>
        <p:sp>
          <p:nvSpPr>
            <p:cNvPr id="69" name="Oval 68"/>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0" name="Rectangle 69"/>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3</m:t>
                            </m:r>
                          </m:sub>
                        </m:sSub>
                      </m:oMath>
                    </m:oMathPara>
                  </a14:m>
                  <a:endParaRPr lang="en-US" sz="2400" dirty="0"/>
                </a:p>
              </p:txBody>
            </p:sp>
          </mc:Choice>
          <mc:Fallback>
            <p:sp>
              <p:nvSpPr>
                <p:cNvPr id="70" name="Rectangle 69"/>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9"/>
                  <a:stretch>
                    <a:fillRect b="-2703"/>
                  </a:stretch>
                </a:blipFill>
              </p:spPr>
              <p:txBody>
                <a:bodyPr/>
                <a:lstStyle/>
                <a:p>
                  <a:r>
                    <a:rPr lang="en-US">
                      <a:noFill/>
                    </a:rPr>
                    <a:t> </a:t>
                  </a:r>
                </a:p>
              </p:txBody>
            </p:sp>
          </mc:Fallback>
        </mc:AlternateContent>
      </p:grpSp>
      <p:grpSp>
        <p:nvGrpSpPr>
          <p:cNvPr id="50" name="Group 49"/>
          <p:cNvGrpSpPr/>
          <p:nvPr/>
        </p:nvGrpSpPr>
        <p:grpSpPr>
          <a:xfrm>
            <a:off x="410458" y="4531713"/>
            <a:ext cx="556691" cy="692465"/>
            <a:chOff x="4750274" y="1746844"/>
            <a:chExt cx="417518" cy="519349"/>
          </a:xfrm>
        </p:grpSpPr>
        <p:sp>
          <p:nvSpPr>
            <p:cNvPr id="67" name="Oval 66"/>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68" name="Rectangle 67"/>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4</m:t>
                            </m:r>
                          </m:sub>
                        </m:sSub>
                      </m:oMath>
                    </m:oMathPara>
                  </a14:m>
                  <a:endParaRPr lang="en-US" sz="2400" dirty="0"/>
                </a:p>
              </p:txBody>
            </p:sp>
          </mc:Choice>
          <mc:Fallback>
            <p:sp>
              <p:nvSpPr>
                <p:cNvPr id="68" name="Rectangle 67"/>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10"/>
                  <a:stretch>
                    <a:fillRect b="-2703"/>
                  </a:stretch>
                </a:blipFill>
              </p:spPr>
              <p:txBody>
                <a:bodyPr/>
                <a:lstStyle/>
                <a:p>
                  <a:r>
                    <a:rPr lang="en-US">
                      <a:noFill/>
                    </a:rPr>
                    <a:t> </a:t>
                  </a:r>
                </a:p>
              </p:txBody>
            </p:sp>
          </mc:Fallback>
        </mc:AlternateContent>
      </p:grpSp>
      <p:grpSp>
        <p:nvGrpSpPr>
          <p:cNvPr id="51" name="Group 50"/>
          <p:cNvGrpSpPr/>
          <p:nvPr/>
        </p:nvGrpSpPr>
        <p:grpSpPr>
          <a:xfrm>
            <a:off x="3420859" y="1640150"/>
            <a:ext cx="773960" cy="787716"/>
            <a:chOff x="6870151" y="1255733"/>
            <a:chExt cx="580470" cy="590787"/>
          </a:xfrm>
        </p:grpSpPr>
        <p:sp>
          <p:nvSpPr>
            <p:cNvPr id="65" name="Oval 64"/>
            <p:cNvSpPr/>
            <p:nvPr/>
          </p:nvSpPr>
          <p:spPr>
            <a:xfrm>
              <a:off x="6870151" y="1286088"/>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66" name="Rectangle 65"/>
                <p:cNvSpPr/>
                <p:nvPr/>
              </p:nvSpPr>
              <p:spPr>
                <a:xfrm>
                  <a:off x="6971751" y="1255733"/>
                  <a:ext cx="370557"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66" name="Rectangle 65"/>
                <p:cNvSpPr>
                  <a:spLocks noRot="1" noChangeAspect="1" noMove="1" noResize="1" noEditPoints="1" noAdjustHandles="1" noChangeArrowheads="1" noChangeShapeType="1" noTextEdit="1"/>
                </p:cNvSpPr>
                <p:nvPr/>
              </p:nvSpPr>
              <p:spPr>
                <a:xfrm>
                  <a:off x="6971751" y="1255733"/>
                  <a:ext cx="370557" cy="590787"/>
                </a:xfrm>
                <a:prstGeom prst="rect">
                  <a:avLst/>
                </a:prstGeom>
                <a:blipFill>
                  <a:blip r:embed="rId11"/>
                  <a:stretch>
                    <a:fillRect l="-160000" t="-128571" r="-102500" b="-173016"/>
                  </a:stretch>
                </a:blipFill>
              </p:spPr>
              <p:txBody>
                <a:bodyPr/>
                <a:lstStyle/>
                <a:p>
                  <a:r>
                    <a:rPr lang="en-US">
                      <a:noFill/>
                    </a:rPr>
                    <a:t> </a:t>
                  </a:r>
                </a:p>
              </p:txBody>
            </p:sp>
          </mc:Fallback>
        </mc:AlternateContent>
      </p:grpSp>
      <p:cxnSp>
        <p:nvCxnSpPr>
          <p:cNvPr id="52" name="Straight Arrow Connector 51"/>
          <p:cNvCxnSpPr>
            <a:stCxn id="74" idx="3"/>
          </p:cNvCxnSpPr>
          <p:nvPr/>
        </p:nvCxnSpPr>
        <p:spPr>
          <a:xfrm flipV="1">
            <a:off x="967124" y="2076303"/>
            <a:ext cx="2282316" cy="77882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3" name="Straight Arrow Connector 52"/>
          <p:cNvCxnSpPr/>
          <p:nvPr/>
        </p:nvCxnSpPr>
        <p:spPr>
          <a:xfrm flipV="1">
            <a:off x="961998" y="2121945"/>
            <a:ext cx="2275540" cy="141690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4" name="Straight Arrow Connector 53"/>
          <p:cNvCxnSpPr/>
          <p:nvPr/>
        </p:nvCxnSpPr>
        <p:spPr>
          <a:xfrm flipV="1">
            <a:off x="975467" y="2090205"/>
            <a:ext cx="2286415" cy="214954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5" name="Straight Arrow Connector 54"/>
          <p:cNvCxnSpPr>
            <a:stCxn id="68" idx="3"/>
          </p:cNvCxnSpPr>
          <p:nvPr/>
        </p:nvCxnSpPr>
        <p:spPr>
          <a:xfrm flipV="1">
            <a:off x="967149" y="2045403"/>
            <a:ext cx="2270389" cy="276635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6" name="Straight Arrow Connector 55"/>
          <p:cNvCxnSpPr/>
          <p:nvPr/>
        </p:nvCxnSpPr>
        <p:spPr>
          <a:xfrm>
            <a:off x="4363654" y="1983797"/>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61" name="Straight Arrow Connector 60"/>
          <p:cNvCxnSpPr/>
          <p:nvPr/>
        </p:nvCxnSpPr>
        <p:spPr>
          <a:xfrm>
            <a:off x="5297491" y="2004388"/>
            <a:ext cx="812763" cy="657251"/>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62" name="Group 61"/>
          <p:cNvGrpSpPr/>
          <p:nvPr/>
        </p:nvGrpSpPr>
        <p:grpSpPr>
          <a:xfrm>
            <a:off x="4764802" y="1633446"/>
            <a:ext cx="430381" cy="692465"/>
            <a:chOff x="6155416" y="584514"/>
            <a:chExt cx="422743" cy="680175"/>
          </a:xfrm>
        </p:grpSpPr>
        <p:sp>
          <p:nvSpPr>
            <p:cNvPr id="63" name="Oval 62"/>
            <p:cNvSpPr/>
            <p:nvPr/>
          </p:nvSpPr>
          <p:spPr>
            <a:xfrm>
              <a:off x="6155416" y="584514"/>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64" name="Curved Connector 63"/>
            <p:cNvCxnSpPr/>
            <p:nvPr/>
          </p:nvCxnSpPr>
          <p:spPr>
            <a:xfrm flipV="1">
              <a:off x="6226335" y="827403"/>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sp>
        <p:nvSpPr>
          <p:cNvPr id="75" name="Oval 74"/>
          <p:cNvSpPr/>
          <p:nvPr/>
        </p:nvSpPr>
        <p:spPr>
          <a:xfrm>
            <a:off x="3455115" y="2863708"/>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6" name="Rectangle 75"/>
              <p:cNvSpPr/>
              <p:nvPr/>
            </p:nvSpPr>
            <p:spPr>
              <a:xfrm>
                <a:off x="3590582" y="2823235"/>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76" name="Rectangle 75"/>
              <p:cNvSpPr>
                <a:spLocks noRot="1" noChangeAspect="1" noMove="1" noResize="1" noEditPoints="1" noAdjustHandles="1" noChangeArrowheads="1" noChangeShapeType="1" noTextEdit="1"/>
              </p:cNvSpPr>
              <p:nvPr/>
            </p:nvSpPr>
            <p:spPr>
              <a:xfrm>
                <a:off x="3590582" y="2823235"/>
                <a:ext cx="494076" cy="787716"/>
              </a:xfrm>
              <a:prstGeom prst="rect">
                <a:avLst/>
              </a:prstGeom>
              <a:blipFill>
                <a:blip r:embed="rId6"/>
                <a:stretch>
                  <a:fillRect l="-162500" t="-128571" r="-102500" b="-174603"/>
                </a:stretch>
              </a:blipFill>
            </p:spPr>
            <p:txBody>
              <a:bodyPr/>
              <a:lstStyle/>
              <a:p>
                <a:r>
                  <a:rPr lang="en-US">
                    <a:noFill/>
                  </a:rPr>
                  <a:t> </a:t>
                </a:r>
              </a:p>
            </p:txBody>
          </p:sp>
        </mc:Fallback>
      </mc:AlternateContent>
      <p:cxnSp>
        <p:nvCxnSpPr>
          <p:cNvPr id="77" name="Straight Arrow Connector 76"/>
          <p:cNvCxnSpPr/>
          <p:nvPr/>
        </p:nvCxnSpPr>
        <p:spPr>
          <a:xfrm>
            <a:off x="4397910" y="3166882"/>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78" name="Straight Arrow Connector 77"/>
          <p:cNvCxnSpPr/>
          <p:nvPr/>
        </p:nvCxnSpPr>
        <p:spPr>
          <a:xfrm>
            <a:off x="5331747" y="3187473"/>
            <a:ext cx="698623" cy="199931"/>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79" name="Oval 78"/>
          <p:cNvSpPr/>
          <p:nvPr/>
        </p:nvSpPr>
        <p:spPr>
          <a:xfrm>
            <a:off x="4799058" y="2816531"/>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80" name="Curved Connector 79"/>
          <p:cNvCxnSpPr/>
          <p:nvPr/>
        </p:nvCxnSpPr>
        <p:spPr>
          <a:xfrm flipV="1">
            <a:off x="4871257" y="3063809"/>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sp>
        <p:nvSpPr>
          <p:cNvPr id="81" name="Oval 80"/>
          <p:cNvSpPr/>
          <p:nvPr/>
        </p:nvSpPr>
        <p:spPr>
          <a:xfrm>
            <a:off x="3455115" y="4052804"/>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82" name="Rectangle 81"/>
              <p:cNvSpPr/>
              <p:nvPr/>
            </p:nvSpPr>
            <p:spPr>
              <a:xfrm>
                <a:off x="3590582" y="4012331"/>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82" name="Rectangle 81"/>
              <p:cNvSpPr>
                <a:spLocks noRot="1" noChangeAspect="1" noMove="1" noResize="1" noEditPoints="1" noAdjustHandles="1" noChangeArrowheads="1" noChangeShapeType="1" noTextEdit="1"/>
              </p:cNvSpPr>
              <p:nvPr/>
            </p:nvSpPr>
            <p:spPr>
              <a:xfrm>
                <a:off x="3590582" y="4012331"/>
                <a:ext cx="494076" cy="787716"/>
              </a:xfrm>
              <a:prstGeom prst="rect">
                <a:avLst/>
              </a:prstGeom>
              <a:blipFill>
                <a:blip r:embed="rId12"/>
                <a:stretch>
                  <a:fillRect l="-162500" t="-126984" r="-102500" b="-174603"/>
                </a:stretch>
              </a:blipFill>
            </p:spPr>
            <p:txBody>
              <a:bodyPr/>
              <a:lstStyle/>
              <a:p>
                <a:r>
                  <a:rPr lang="en-US">
                    <a:noFill/>
                  </a:rPr>
                  <a:t> </a:t>
                </a:r>
              </a:p>
            </p:txBody>
          </p:sp>
        </mc:Fallback>
      </mc:AlternateContent>
      <p:cxnSp>
        <p:nvCxnSpPr>
          <p:cNvPr id="83" name="Straight Arrow Connector 82"/>
          <p:cNvCxnSpPr/>
          <p:nvPr/>
        </p:nvCxnSpPr>
        <p:spPr>
          <a:xfrm>
            <a:off x="4397910" y="4355978"/>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84" name="Straight Arrow Connector 83"/>
          <p:cNvCxnSpPr/>
          <p:nvPr/>
        </p:nvCxnSpPr>
        <p:spPr>
          <a:xfrm flipV="1">
            <a:off x="5331747" y="4156580"/>
            <a:ext cx="698623" cy="15225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85" name="Oval 84"/>
          <p:cNvSpPr/>
          <p:nvPr/>
        </p:nvSpPr>
        <p:spPr>
          <a:xfrm>
            <a:off x="4799058" y="4005627"/>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86" name="Curved Connector 85"/>
          <p:cNvCxnSpPr/>
          <p:nvPr/>
        </p:nvCxnSpPr>
        <p:spPr>
          <a:xfrm flipV="1">
            <a:off x="4871257" y="4252905"/>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sp>
        <p:nvSpPr>
          <p:cNvPr id="87" name="Oval 86"/>
          <p:cNvSpPr/>
          <p:nvPr/>
        </p:nvSpPr>
        <p:spPr>
          <a:xfrm>
            <a:off x="3455115" y="5254246"/>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88" name="Rectangle 87"/>
              <p:cNvSpPr/>
              <p:nvPr/>
            </p:nvSpPr>
            <p:spPr>
              <a:xfrm>
                <a:off x="3590582" y="5213772"/>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88" name="Rectangle 87"/>
              <p:cNvSpPr>
                <a:spLocks noRot="1" noChangeAspect="1" noMove="1" noResize="1" noEditPoints="1" noAdjustHandles="1" noChangeArrowheads="1" noChangeShapeType="1" noTextEdit="1"/>
              </p:cNvSpPr>
              <p:nvPr/>
            </p:nvSpPr>
            <p:spPr>
              <a:xfrm>
                <a:off x="3590582" y="5213772"/>
                <a:ext cx="494076" cy="787716"/>
              </a:xfrm>
              <a:prstGeom prst="rect">
                <a:avLst/>
              </a:prstGeom>
              <a:blipFill>
                <a:blip r:embed="rId13"/>
                <a:stretch>
                  <a:fillRect l="-162500" t="-128571" r="-102500" b="-174603"/>
                </a:stretch>
              </a:blipFill>
            </p:spPr>
            <p:txBody>
              <a:bodyPr/>
              <a:lstStyle/>
              <a:p>
                <a:r>
                  <a:rPr lang="en-US">
                    <a:noFill/>
                  </a:rPr>
                  <a:t> </a:t>
                </a:r>
              </a:p>
            </p:txBody>
          </p:sp>
        </mc:Fallback>
      </mc:AlternateContent>
      <p:cxnSp>
        <p:nvCxnSpPr>
          <p:cNvPr id="89" name="Straight Arrow Connector 88"/>
          <p:cNvCxnSpPr/>
          <p:nvPr/>
        </p:nvCxnSpPr>
        <p:spPr>
          <a:xfrm>
            <a:off x="4397910" y="5557419"/>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90" name="Straight Arrow Connector 89"/>
          <p:cNvCxnSpPr/>
          <p:nvPr/>
        </p:nvCxnSpPr>
        <p:spPr>
          <a:xfrm flipV="1">
            <a:off x="5331747" y="4847859"/>
            <a:ext cx="698623" cy="730152"/>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91" name="Oval 90"/>
          <p:cNvSpPr/>
          <p:nvPr/>
        </p:nvSpPr>
        <p:spPr>
          <a:xfrm>
            <a:off x="4799058" y="5207068"/>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92" name="Curved Connector 91"/>
          <p:cNvCxnSpPr/>
          <p:nvPr/>
        </p:nvCxnSpPr>
        <p:spPr>
          <a:xfrm flipV="1">
            <a:off x="4871257" y="5454346"/>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cxnSp>
        <p:nvCxnSpPr>
          <p:cNvPr id="112" name="Straight Arrow Connector 111"/>
          <p:cNvCxnSpPr>
            <a:stCxn id="74" idx="3"/>
          </p:cNvCxnSpPr>
          <p:nvPr/>
        </p:nvCxnSpPr>
        <p:spPr>
          <a:xfrm>
            <a:off x="967124" y="2855126"/>
            <a:ext cx="2303881" cy="3625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16" name="Straight Arrow Connector 115"/>
          <p:cNvCxnSpPr>
            <a:stCxn id="72" idx="3"/>
          </p:cNvCxnSpPr>
          <p:nvPr/>
        </p:nvCxnSpPr>
        <p:spPr>
          <a:xfrm flipV="1">
            <a:off x="967149" y="3231551"/>
            <a:ext cx="2251381" cy="27578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1" name="Straight Arrow Connector 120"/>
          <p:cNvCxnSpPr>
            <a:stCxn id="70" idx="3"/>
          </p:cNvCxnSpPr>
          <p:nvPr/>
        </p:nvCxnSpPr>
        <p:spPr>
          <a:xfrm flipV="1">
            <a:off x="967149" y="3234862"/>
            <a:ext cx="2214521" cy="92468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4" name="Straight Arrow Connector 123"/>
          <p:cNvCxnSpPr>
            <a:stCxn id="68" idx="3"/>
          </p:cNvCxnSpPr>
          <p:nvPr/>
        </p:nvCxnSpPr>
        <p:spPr>
          <a:xfrm flipV="1">
            <a:off x="967149" y="3215434"/>
            <a:ext cx="2251381" cy="159632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8" name="Straight Arrow Connector 127"/>
          <p:cNvCxnSpPr>
            <a:stCxn id="70" idx="3"/>
          </p:cNvCxnSpPr>
          <p:nvPr/>
        </p:nvCxnSpPr>
        <p:spPr>
          <a:xfrm>
            <a:off x="967149" y="4159548"/>
            <a:ext cx="2231694" cy="17515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1" name="Straight Arrow Connector 130"/>
          <p:cNvCxnSpPr>
            <a:stCxn id="72" idx="3"/>
          </p:cNvCxnSpPr>
          <p:nvPr/>
        </p:nvCxnSpPr>
        <p:spPr>
          <a:xfrm>
            <a:off x="967149" y="3507338"/>
            <a:ext cx="2181353" cy="82390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4" name="Straight Arrow Connector 133"/>
          <p:cNvCxnSpPr>
            <a:stCxn id="74" idx="3"/>
          </p:cNvCxnSpPr>
          <p:nvPr/>
        </p:nvCxnSpPr>
        <p:spPr>
          <a:xfrm>
            <a:off x="967124" y="2855126"/>
            <a:ext cx="2181377" cy="150085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8" name="Straight Arrow Connector 137"/>
          <p:cNvCxnSpPr>
            <a:stCxn id="70" idx="3"/>
          </p:cNvCxnSpPr>
          <p:nvPr/>
        </p:nvCxnSpPr>
        <p:spPr>
          <a:xfrm>
            <a:off x="967149" y="4159548"/>
            <a:ext cx="2191015" cy="143069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2" name="Straight Arrow Connector 141"/>
          <p:cNvCxnSpPr>
            <a:stCxn id="74" idx="3"/>
          </p:cNvCxnSpPr>
          <p:nvPr/>
        </p:nvCxnSpPr>
        <p:spPr>
          <a:xfrm>
            <a:off x="967124" y="2855126"/>
            <a:ext cx="2214545" cy="274901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5" name="Straight Arrow Connector 144"/>
          <p:cNvCxnSpPr>
            <a:stCxn id="68" idx="3"/>
          </p:cNvCxnSpPr>
          <p:nvPr/>
        </p:nvCxnSpPr>
        <p:spPr>
          <a:xfrm flipV="1">
            <a:off x="967149" y="4369303"/>
            <a:ext cx="2196260" cy="44245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8" name="Straight Arrow Connector 147"/>
          <p:cNvCxnSpPr>
            <a:stCxn id="68" idx="3"/>
          </p:cNvCxnSpPr>
          <p:nvPr/>
        </p:nvCxnSpPr>
        <p:spPr>
          <a:xfrm>
            <a:off x="967149" y="4811758"/>
            <a:ext cx="2219490" cy="79238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nvGrpSpPr>
          <p:cNvPr id="153" name="Group 152"/>
          <p:cNvGrpSpPr/>
          <p:nvPr/>
        </p:nvGrpSpPr>
        <p:grpSpPr>
          <a:xfrm>
            <a:off x="9902232" y="3388805"/>
            <a:ext cx="551305" cy="692465"/>
            <a:chOff x="4750274" y="1746844"/>
            <a:chExt cx="413479" cy="519349"/>
          </a:xfrm>
        </p:grpSpPr>
        <p:sp>
          <p:nvSpPr>
            <p:cNvPr id="154" name="Oval 153"/>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55" name="Rectangle 154"/>
                <p:cNvSpPr/>
                <p:nvPr/>
              </p:nvSpPr>
              <p:spPr>
                <a:xfrm>
                  <a:off x="4750274" y="1783752"/>
                  <a:ext cx="41347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acc>
                              <m:accPr>
                                <m:chr m:val="̂"/>
                                <m:ctrlPr>
                                  <a:rPr lang="en-US" sz="2400" i="1">
                                    <a:solidFill>
                                      <a:srgbClr val="000000"/>
                                    </a:solidFill>
                                    <a:latin typeface="Cambria Math" panose="02040503050406030204" pitchFamily="18" charset="0"/>
                                  </a:rPr>
                                </m:ctrlPr>
                              </m:accPr>
                              <m:e>
                                <m:r>
                                  <a:rPr lang="en-US" sz="2400" i="1">
                                    <a:solidFill>
                                      <a:srgbClr val="000000"/>
                                    </a:solidFill>
                                    <a:latin typeface="Cambria Math" charset="0"/>
                                  </a:rPr>
                                  <m:t>𝑦</m:t>
                                </m:r>
                              </m:e>
                            </m:acc>
                          </m:e>
                          <m:sub>
                            <m:r>
                              <a:rPr lang="en-US" sz="2400" i="1">
                                <a:solidFill>
                                  <a:srgbClr val="000000"/>
                                </a:solidFill>
                                <a:latin typeface="Cambria Math" charset="0"/>
                              </a:rPr>
                              <m:t>1</m:t>
                            </m:r>
                          </m:sub>
                        </m:sSub>
                      </m:oMath>
                    </m:oMathPara>
                  </a14:m>
                  <a:endParaRPr lang="en-US" sz="2400" dirty="0"/>
                </a:p>
              </p:txBody>
            </p:sp>
          </mc:Choice>
          <mc:Fallback>
            <p:sp>
              <p:nvSpPr>
                <p:cNvPr id="155" name="Rectangle 154"/>
                <p:cNvSpPr>
                  <a:spLocks noRot="1" noChangeAspect="1" noMove="1" noResize="1" noEditPoints="1" noAdjustHandles="1" noChangeArrowheads="1" noChangeShapeType="1" noTextEdit="1"/>
                </p:cNvSpPr>
                <p:nvPr/>
              </p:nvSpPr>
              <p:spPr>
                <a:xfrm>
                  <a:off x="4750274" y="1783752"/>
                  <a:ext cx="413479" cy="346249"/>
                </a:xfrm>
                <a:prstGeom prst="rect">
                  <a:avLst/>
                </a:prstGeom>
                <a:blipFill>
                  <a:blip r:embed="rId14"/>
                  <a:stretch>
                    <a:fillRect b="-7895"/>
                  </a:stretch>
                </a:blipFill>
              </p:spPr>
              <p:txBody>
                <a:bodyPr/>
                <a:lstStyle/>
                <a:p>
                  <a:r>
                    <a:rPr lang="en-US">
                      <a:noFill/>
                    </a:rPr>
                    <a:t> </a:t>
                  </a:r>
                </a:p>
              </p:txBody>
            </p:sp>
          </mc:Fallback>
        </mc:AlternateContent>
      </p:grpSp>
      <p:grpSp>
        <p:nvGrpSpPr>
          <p:cNvPr id="157" name="Group 156"/>
          <p:cNvGrpSpPr/>
          <p:nvPr/>
        </p:nvGrpSpPr>
        <p:grpSpPr>
          <a:xfrm>
            <a:off x="6110255" y="1287774"/>
            <a:ext cx="1925012" cy="1140913"/>
            <a:chOff x="7377402" y="1060847"/>
            <a:chExt cx="1443759" cy="855685"/>
          </a:xfrm>
        </p:grpSpPr>
        <p:sp>
          <p:nvSpPr>
            <p:cNvPr id="158" name="TextBox 157"/>
            <p:cNvSpPr txBox="1"/>
            <p:nvPr/>
          </p:nvSpPr>
          <p:spPr>
            <a:xfrm>
              <a:off x="7377402" y="1060847"/>
              <a:ext cx="144375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”hidden" layer</a:t>
              </a:r>
            </a:p>
          </p:txBody>
        </p:sp>
        <p:cxnSp>
          <p:nvCxnSpPr>
            <p:cNvPr id="159" name="Straight Arrow Connector 158"/>
            <p:cNvCxnSpPr/>
            <p:nvPr/>
          </p:nvCxnSpPr>
          <p:spPr>
            <a:xfrm flipH="1">
              <a:off x="7870133" y="1421163"/>
              <a:ext cx="14854" cy="495369"/>
            </a:xfrm>
            <a:prstGeom prst="straightConnector1">
              <a:avLst/>
            </a:prstGeom>
            <a:noFill/>
            <a:ln w="25400" cap="flat">
              <a:solidFill>
                <a:srgbClr val="0070C0"/>
              </a:solidFill>
              <a:prstDash val="solid"/>
              <a:bevel/>
              <a:tailEnd type="triangle"/>
            </a:ln>
            <a:effectLst/>
          </p:spPr>
          <p:style>
            <a:lnRef idx="0">
              <a:scrgbClr r="0" g="0" b="0"/>
            </a:lnRef>
            <a:fillRef idx="0">
              <a:scrgbClr r="0" g="0" b="0"/>
            </a:fillRef>
            <a:effectRef idx="0">
              <a:scrgbClr r="0" g="0" b="0"/>
            </a:effectRef>
            <a:fontRef idx="none"/>
          </p:style>
        </p:cxnSp>
      </p:grpSp>
      <p:grpSp>
        <p:nvGrpSpPr>
          <p:cNvPr id="169" name="Group 168"/>
          <p:cNvGrpSpPr/>
          <p:nvPr/>
        </p:nvGrpSpPr>
        <p:grpSpPr>
          <a:xfrm>
            <a:off x="10800339" y="3387062"/>
            <a:ext cx="551305" cy="692465"/>
            <a:chOff x="4750274" y="1746844"/>
            <a:chExt cx="413479" cy="519349"/>
          </a:xfrm>
        </p:grpSpPr>
        <p:sp>
          <p:nvSpPr>
            <p:cNvPr id="170" name="Oval 16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71" name="Rectangle 170"/>
                <p:cNvSpPr/>
                <p:nvPr/>
              </p:nvSpPr>
              <p:spPr>
                <a:xfrm>
                  <a:off x="4750274" y="1783752"/>
                  <a:ext cx="41347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𝑦</m:t>
                            </m:r>
                          </m:e>
                          <m:sub>
                            <m:r>
                              <a:rPr lang="en-US" sz="2400" i="1">
                                <a:solidFill>
                                  <a:srgbClr val="000000"/>
                                </a:solidFill>
                                <a:latin typeface="Cambria Math" charset="0"/>
                              </a:rPr>
                              <m:t>1</m:t>
                            </m:r>
                          </m:sub>
                        </m:sSub>
                      </m:oMath>
                    </m:oMathPara>
                  </a14:m>
                  <a:endParaRPr lang="en-US" sz="2400" dirty="0"/>
                </a:p>
              </p:txBody>
            </p:sp>
          </mc:Choice>
          <mc:Fallback>
            <p:sp>
              <p:nvSpPr>
                <p:cNvPr id="171" name="Rectangle 170"/>
                <p:cNvSpPr>
                  <a:spLocks noRot="1" noChangeAspect="1" noMove="1" noResize="1" noEditPoints="1" noAdjustHandles="1" noChangeArrowheads="1" noChangeShapeType="1" noTextEdit="1"/>
                </p:cNvSpPr>
                <p:nvPr/>
              </p:nvSpPr>
              <p:spPr>
                <a:xfrm>
                  <a:off x="4750274" y="1783752"/>
                  <a:ext cx="413479" cy="346249"/>
                </a:xfrm>
                <a:prstGeom prst="rect">
                  <a:avLst/>
                </a:prstGeom>
                <a:blipFill>
                  <a:blip r:embed="rId15"/>
                  <a:stretch>
                    <a:fillRect b="-10811"/>
                  </a:stretch>
                </a:blipFill>
              </p:spPr>
              <p:txBody>
                <a:bodyPr/>
                <a:lstStyle/>
                <a:p>
                  <a:r>
                    <a:rPr lang="en-US">
                      <a:noFill/>
                    </a:rPr>
                    <a:t> </a:t>
                  </a:r>
                </a:p>
              </p:txBody>
            </p:sp>
          </mc:Fallback>
        </mc:AlternateContent>
      </p:grpSp>
      <p:grpSp>
        <p:nvGrpSpPr>
          <p:cNvPr id="172" name="Group 171"/>
          <p:cNvGrpSpPr/>
          <p:nvPr/>
        </p:nvGrpSpPr>
        <p:grpSpPr>
          <a:xfrm>
            <a:off x="9713257" y="2165129"/>
            <a:ext cx="2008112" cy="1140913"/>
            <a:chOff x="7225002" y="1060847"/>
            <a:chExt cx="1506084" cy="855685"/>
          </a:xfrm>
        </p:grpSpPr>
        <p:sp>
          <p:nvSpPr>
            <p:cNvPr id="173" name="TextBox 172"/>
            <p:cNvSpPr txBox="1"/>
            <p:nvPr/>
          </p:nvSpPr>
          <p:spPr>
            <a:xfrm>
              <a:off x="7225002" y="1060847"/>
              <a:ext cx="150608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Loss / Criterion</a:t>
              </a:r>
            </a:p>
          </p:txBody>
        </p:sp>
        <p:cxnSp>
          <p:nvCxnSpPr>
            <p:cNvPr id="174" name="Straight Arrow Connector 173"/>
            <p:cNvCxnSpPr/>
            <p:nvPr/>
          </p:nvCxnSpPr>
          <p:spPr>
            <a:xfrm flipH="1">
              <a:off x="7870133" y="1421163"/>
              <a:ext cx="14854" cy="495369"/>
            </a:xfrm>
            <a:prstGeom prst="straightConnector1">
              <a:avLst/>
            </a:prstGeom>
            <a:noFill/>
            <a:ln w="25400" cap="flat">
              <a:solidFill>
                <a:srgbClr val="0070C0"/>
              </a:solidFill>
              <a:prstDash val="solid"/>
              <a:bevel/>
              <a:tailEnd type="triangle"/>
            </a:ln>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13489288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30</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Linear </a:t>
            </a:r>
            <a:r>
              <a:rPr lang="en-US" sz="4267" dirty="0" err="1"/>
              <a:t>Softmax</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mc:Choice xmlns:a14="http://schemas.microsoft.com/office/drawing/2010/main"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149748" y="2429401"/>
                <a:ext cx="685800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1</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1</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2</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2</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3</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3</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4</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4</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𝑏</m:t>
                          </m:r>
                        </m:e>
                        <m:sub>
                          <m:r>
                            <a:rPr lang="en-US" sz="2400" i="1">
                              <a:solidFill>
                                <a:srgbClr val="7030A0"/>
                              </a:solidFill>
                              <a:latin typeface="Cambria Math" charset="0"/>
                            </a:rPr>
                            <m:t>𝑐</m:t>
                          </m:r>
                        </m:sub>
                      </m:sSub>
                    </m:oMath>
                  </m:oMathPara>
                </a14:m>
                <a:endParaRPr lang="en-US" sz="2400" dirty="0"/>
              </a:p>
            </p:txBody>
          </p:sp>
        </mc:Choice>
        <mc:Fallback>
          <p:sp>
            <p:nvSpPr>
              <p:cNvPr id="2" name="Rectangle 1"/>
              <p:cNvSpPr>
                <a:spLocks noRot="1" noChangeAspect="1" noMove="1" noResize="1" noEditPoints="1" noAdjustHandles="1" noChangeArrowheads="1" noChangeShapeType="1" noTextEdit="1"/>
              </p:cNvSpPr>
              <p:nvPr/>
            </p:nvSpPr>
            <p:spPr>
              <a:xfrm>
                <a:off x="-149748" y="2429401"/>
                <a:ext cx="6858000" cy="461665"/>
              </a:xfrm>
              <a:prstGeom prst="rect">
                <a:avLst/>
              </a:prstGeom>
              <a:blipFill>
                <a:blip r:embed="rId5"/>
                <a:stretch>
                  <a:fillRect b="-108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1" name="Rectangle 40"/>
              <p:cNvSpPr/>
              <p:nvPr/>
            </p:nvSpPr>
            <p:spPr>
              <a:xfrm>
                <a:off x="44264" y="2920213"/>
                <a:ext cx="632410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1</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1</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2</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2</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3</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3</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4</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4</m:t>
                          </m:r>
                        </m:sub>
                      </m:sSub>
                      <m:r>
                        <a:rPr lang="en-US" sz="2400" i="1">
                          <a:solidFill>
                            <a:srgbClr val="7030A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𝑏</m:t>
                          </m:r>
                        </m:e>
                        <m:sub>
                          <m:r>
                            <a:rPr lang="en-US" sz="2400" i="1">
                              <a:solidFill>
                                <a:srgbClr val="FF0000"/>
                              </a:solidFill>
                              <a:latin typeface="Cambria Math" charset="0"/>
                            </a:rPr>
                            <m:t>𝑑</m:t>
                          </m:r>
                        </m:sub>
                      </m:sSub>
                    </m:oMath>
                  </m:oMathPara>
                </a14:m>
                <a:endParaRPr lang="en-US" sz="2400" dirty="0"/>
              </a:p>
            </p:txBody>
          </p:sp>
        </mc:Choice>
        <mc:Fallback>
          <p:sp>
            <p:nvSpPr>
              <p:cNvPr id="41" name="Rectangle 40"/>
              <p:cNvSpPr>
                <a:spLocks noRot="1" noChangeAspect="1" noMove="1" noResize="1" noEditPoints="1" noAdjustHandles="1" noChangeArrowheads="1" noChangeShapeType="1" noTextEdit="1"/>
              </p:cNvSpPr>
              <p:nvPr/>
            </p:nvSpPr>
            <p:spPr>
              <a:xfrm>
                <a:off x="44264" y="2920213"/>
                <a:ext cx="6324103" cy="461665"/>
              </a:xfrm>
              <a:prstGeom prst="rect">
                <a:avLst/>
              </a:prstGeom>
              <a:blipFill>
                <a:blip r:embed="rId6"/>
                <a:stretch>
                  <a:fillRect b="-78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2" name="Rectangle 41"/>
              <p:cNvSpPr/>
              <p:nvPr/>
            </p:nvSpPr>
            <p:spPr>
              <a:xfrm>
                <a:off x="44265" y="3430953"/>
                <a:ext cx="62642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1</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1</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2</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2</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3</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3</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4</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4</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𝑏</m:t>
                          </m:r>
                        </m:e>
                        <m:sub>
                          <m:r>
                            <a:rPr lang="en-US" sz="2400" i="1">
                              <a:solidFill>
                                <a:srgbClr val="0070C0"/>
                              </a:solidFill>
                              <a:latin typeface="Cambria Math" charset="0"/>
                            </a:rPr>
                            <m:t>𝑏</m:t>
                          </m:r>
                        </m:sub>
                      </m:sSub>
                    </m:oMath>
                  </m:oMathPara>
                </a14:m>
                <a:endParaRPr lang="en-US" sz="2400" dirty="0"/>
              </a:p>
            </p:txBody>
          </p:sp>
        </mc:Choice>
        <mc:Fallback>
          <p:sp>
            <p:nvSpPr>
              <p:cNvPr id="42" name="Rectangle 41"/>
              <p:cNvSpPr>
                <a:spLocks noRot="1" noChangeAspect="1" noMove="1" noResize="1" noEditPoints="1" noAdjustHandles="1" noChangeArrowheads="1" noChangeShapeType="1" noTextEdit="1"/>
              </p:cNvSpPr>
              <p:nvPr/>
            </p:nvSpPr>
            <p:spPr>
              <a:xfrm>
                <a:off x="44265" y="3430953"/>
                <a:ext cx="6264214" cy="461665"/>
              </a:xfrm>
              <a:prstGeom prst="rect">
                <a:avLst/>
              </a:prstGeom>
              <a:blipFill>
                <a:blip r:embed="rId7"/>
                <a:stretch>
                  <a:fillRect b="-108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289169" y="4493342"/>
                <a:ext cx="368703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𝑓</m:t>
                          </m:r>
                        </m:e>
                        <m:sub>
                          <m:r>
                            <a:rPr lang="en-US" sz="2400" i="1">
                              <a:solidFill>
                                <a:srgbClr val="7030A0"/>
                              </a:solidFill>
                              <a:latin typeface="Cambria Math" charset="0"/>
                            </a:rPr>
                            <m:t>𝑐</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p:sp>
            <p:nvSpPr>
              <p:cNvPr id="4" name="Rectangle 3"/>
              <p:cNvSpPr>
                <a:spLocks noRot="1" noChangeAspect="1" noMove="1" noResize="1" noEditPoints="1" noAdjustHandles="1" noChangeArrowheads="1" noChangeShapeType="1" noTextEdit="1"/>
              </p:cNvSpPr>
              <p:nvPr/>
            </p:nvSpPr>
            <p:spPr>
              <a:xfrm>
                <a:off x="289169" y="4493342"/>
                <a:ext cx="3687035" cy="461665"/>
              </a:xfrm>
              <a:prstGeom prst="rect">
                <a:avLst/>
              </a:prstGeom>
              <a:blipFill>
                <a:blip r:embed="rId8"/>
                <a:stretch>
                  <a:fillRect b="-157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Rectangle 43"/>
              <p:cNvSpPr/>
              <p:nvPr/>
            </p:nvSpPr>
            <p:spPr>
              <a:xfrm>
                <a:off x="289167" y="4985785"/>
                <a:ext cx="376058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𝑓</m:t>
                          </m:r>
                        </m:e>
                        <m:sub>
                          <m:r>
                            <a:rPr lang="en-US" sz="2400" i="1">
                              <a:solidFill>
                                <a:srgbClr val="FF0000"/>
                              </a:solidFill>
                              <a:latin typeface="Cambria Math" charset="0"/>
                            </a:rPr>
                            <m:t>𝑑</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p:sp>
            <p:nvSpPr>
              <p:cNvPr id="44" name="Rectangle 43"/>
              <p:cNvSpPr>
                <a:spLocks noRot="1" noChangeAspect="1" noMove="1" noResize="1" noEditPoints="1" noAdjustHandles="1" noChangeArrowheads="1" noChangeShapeType="1" noTextEdit="1"/>
              </p:cNvSpPr>
              <p:nvPr/>
            </p:nvSpPr>
            <p:spPr>
              <a:xfrm>
                <a:off x="289167" y="4985785"/>
                <a:ext cx="3760581" cy="461665"/>
              </a:xfrm>
              <a:prstGeom prst="rect">
                <a:avLst/>
              </a:prstGeom>
              <a:blipFill>
                <a:blip r:embed="rId9"/>
                <a:stretch>
                  <a:fillRect b="-157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5" name="Rectangle 44"/>
              <p:cNvSpPr/>
              <p:nvPr/>
            </p:nvSpPr>
            <p:spPr>
              <a:xfrm>
                <a:off x="289166" y="5478228"/>
                <a:ext cx="374346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B0F0"/>
                              </a:solidFill>
                              <a:latin typeface="Cambria Math" panose="02040503050406030204" pitchFamily="18" charset="0"/>
                            </a:rPr>
                          </m:ctrlPr>
                        </m:sSubPr>
                        <m:e>
                          <m:r>
                            <a:rPr lang="en-US" sz="2400" i="1">
                              <a:solidFill>
                                <a:srgbClr val="00B0F0"/>
                              </a:solidFill>
                              <a:latin typeface="Cambria Math" charset="0"/>
                            </a:rPr>
                            <m:t>𝑓</m:t>
                          </m:r>
                        </m:e>
                        <m:sub>
                          <m:r>
                            <a:rPr lang="en-US" sz="2400" i="1">
                              <a:solidFill>
                                <a:srgbClr val="00B0F0"/>
                              </a:solidFill>
                              <a:latin typeface="Cambria Math" charset="0"/>
                            </a:rPr>
                            <m:t>𝑏</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00B0F0"/>
                                  </a:solidFill>
                                  <a:latin typeface="Cambria Math" panose="02040503050406030204" pitchFamily="18" charset="0"/>
                                </a:rPr>
                              </m:ctrlPr>
                            </m:sSubPr>
                            <m:e>
                              <m:r>
                                <a:rPr lang="en-US" sz="2400" i="1">
                                  <a:solidFill>
                                    <a:srgbClr val="00B0F0"/>
                                  </a:solidFill>
                                  <a:latin typeface="Cambria Math" charset="0"/>
                                </a:rPr>
                                <m:t>𝑔</m:t>
                              </m:r>
                            </m:e>
                            <m:sub>
                              <m:r>
                                <a:rPr lang="en-US" sz="2400" i="1">
                                  <a:solidFill>
                                    <a:srgbClr val="00B0F0"/>
                                  </a:solidFill>
                                  <a:latin typeface="Cambria Math" charset="0"/>
                                </a:rPr>
                                <m:t>𝑏</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p:sp>
            <p:nvSpPr>
              <p:cNvPr id="45" name="Rectangle 44"/>
              <p:cNvSpPr>
                <a:spLocks noRot="1" noChangeAspect="1" noMove="1" noResize="1" noEditPoints="1" noAdjustHandles="1" noChangeArrowheads="1" noChangeShapeType="1" noTextEdit="1"/>
              </p:cNvSpPr>
              <p:nvPr/>
            </p:nvSpPr>
            <p:spPr>
              <a:xfrm>
                <a:off x="289166" y="5478228"/>
                <a:ext cx="3743461" cy="461665"/>
              </a:xfrm>
              <a:prstGeom prst="rect">
                <a:avLst/>
              </a:prstGeom>
              <a:blipFill>
                <a:blip r:embed="rId10"/>
                <a:stretch>
                  <a:fillRect b="-18919"/>
                </a:stretch>
              </a:blipFill>
            </p:spPr>
            <p:txBody>
              <a:bodyPr/>
              <a:lstStyle/>
              <a:p>
                <a:r>
                  <a:rPr lang="en-US">
                    <a:noFill/>
                  </a:rPr>
                  <a:t> </a:t>
                </a:r>
              </a:p>
            </p:txBody>
          </p:sp>
        </mc:Fallback>
      </mc:AlternateContent>
    </p:spTree>
    <p:extLst>
      <p:ext uri="{BB962C8B-B14F-4D97-AF65-F5344CB8AC3E}">
        <p14:creationId xmlns:p14="http://schemas.microsoft.com/office/powerpoint/2010/main" val="241303601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31</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Linear </a:t>
            </a:r>
            <a:r>
              <a:rPr lang="en-US" sz="4267" dirty="0" err="1"/>
              <a:t>Softmax</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mc:Choice xmlns:a14="http://schemas.microsoft.com/office/drawing/2010/main"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149748" y="2429401"/>
                <a:ext cx="685800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1</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1</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2</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2</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3</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3</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4</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4</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𝑏</m:t>
                          </m:r>
                        </m:e>
                        <m:sub>
                          <m:r>
                            <a:rPr lang="en-US" sz="2400" i="1">
                              <a:solidFill>
                                <a:srgbClr val="7030A0"/>
                              </a:solidFill>
                              <a:latin typeface="Cambria Math" charset="0"/>
                            </a:rPr>
                            <m:t>𝑐</m:t>
                          </m:r>
                        </m:sub>
                      </m:sSub>
                    </m:oMath>
                  </m:oMathPara>
                </a14:m>
                <a:endParaRPr lang="en-US" sz="2400" dirty="0"/>
              </a:p>
            </p:txBody>
          </p:sp>
        </mc:Choice>
        <mc:Fallback>
          <p:sp>
            <p:nvSpPr>
              <p:cNvPr id="2" name="Rectangle 1"/>
              <p:cNvSpPr>
                <a:spLocks noRot="1" noChangeAspect="1" noMove="1" noResize="1" noEditPoints="1" noAdjustHandles="1" noChangeArrowheads="1" noChangeShapeType="1" noTextEdit="1"/>
              </p:cNvSpPr>
              <p:nvPr/>
            </p:nvSpPr>
            <p:spPr>
              <a:xfrm>
                <a:off x="-149748" y="2429401"/>
                <a:ext cx="6858000" cy="461665"/>
              </a:xfrm>
              <a:prstGeom prst="rect">
                <a:avLst/>
              </a:prstGeom>
              <a:blipFill>
                <a:blip r:embed="rId5"/>
                <a:stretch>
                  <a:fillRect b="-108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1" name="Rectangle 40"/>
              <p:cNvSpPr/>
              <p:nvPr/>
            </p:nvSpPr>
            <p:spPr>
              <a:xfrm>
                <a:off x="44264" y="2920213"/>
                <a:ext cx="632410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1</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1</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2</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2</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3</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3</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4</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4</m:t>
                          </m:r>
                        </m:sub>
                      </m:sSub>
                      <m:r>
                        <a:rPr lang="en-US" sz="2400" i="1">
                          <a:solidFill>
                            <a:srgbClr val="7030A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𝑏</m:t>
                          </m:r>
                        </m:e>
                        <m:sub>
                          <m:r>
                            <a:rPr lang="en-US" sz="2400" i="1">
                              <a:solidFill>
                                <a:srgbClr val="FF0000"/>
                              </a:solidFill>
                              <a:latin typeface="Cambria Math" charset="0"/>
                            </a:rPr>
                            <m:t>𝑑</m:t>
                          </m:r>
                        </m:sub>
                      </m:sSub>
                    </m:oMath>
                  </m:oMathPara>
                </a14:m>
                <a:endParaRPr lang="en-US" sz="2400" dirty="0"/>
              </a:p>
            </p:txBody>
          </p:sp>
        </mc:Choice>
        <mc:Fallback>
          <p:sp>
            <p:nvSpPr>
              <p:cNvPr id="41" name="Rectangle 40"/>
              <p:cNvSpPr>
                <a:spLocks noRot="1" noChangeAspect="1" noMove="1" noResize="1" noEditPoints="1" noAdjustHandles="1" noChangeArrowheads="1" noChangeShapeType="1" noTextEdit="1"/>
              </p:cNvSpPr>
              <p:nvPr/>
            </p:nvSpPr>
            <p:spPr>
              <a:xfrm>
                <a:off x="44264" y="2920213"/>
                <a:ext cx="6324103" cy="461665"/>
              </a:xfrm>
              <a:prstGeom prst="rect">
                <a:avLst/>
              </a:prstGeom>
              <a:blipFill>
                <a:blip r:embed="rId6"/>
                <a:stretch>
                  <a:fillRect b="-78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2" name="Rectangle 41"/>
              <p:cNvSpPr/>
              <p:nvPr/>
            </p:nvSpPr>
            <p:spPr>
              <a:xfrm>
                <a:off x="44265" y="3430953"/>
                <a:ext cx="62642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1</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1</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2</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2</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3</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3</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4</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4</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𝑏</m:t>
                          </m:r>
                        </m:e>
                        <m:sub>
                          <m:r>
                            <a:rPr lang="en-US" sz="2400" i="1">
                              <a:solidFill>
                                <a:srgbClr val="0070C0"/>
                              </a:solidFill>
                              <a:latin typeface="Cambria Math" charset="0"/>
                            </a:rPr>
                            <m:t>𝑏</m:t>
                          </m:r>
                        </m:sub>
                      </m:sSub>
                    </m:oMath>
                  </m:oMathPara>
                </a14:m>
                <a:endParaRPr lang="en-US" sz="2400" dirty="0"/>
              </a:p>
            </p:txBody>
          </p:sp>
        </mc:Choice>
        <mc:Fallback>
          <p:sp>
            <p:nvSpPr>
              <p:cNvPr id="42" name="Rectangle 41"/>
              <p:cNvSpPr>
                <a:spLocks noRot="1" noChangeAspect="1" noMove="1" noResize="1" noEditPoints="1" noAdjustHandles="1" noChangeArrowheads="1" noChangeShapeType="1" noTextEdit="1"/>
              </p:cNvSpPr>
              <p:nvPr/>
            </p:nvSpPr>
            <p:spPr>
              <a:xfrm>
                <a:off x="44265" y="3430953"/>
                <a:ext cx="6264214" cy="461665"/>
              </a:xfrm>
              <a:prstGeom prst="rect">
                <a:avLst/>
              </a:prstGeom>
              <a:blipFill>
                <a:blip r:embed="rId7"/>
                <a:stretch>
                  <a:fillRect b="-108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289169" y="4493342"/>
                <a:ext cx="368703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𝑓</m:t>
                          </m:r>
                        </m:e>
                        <m:sub>
                          <m:r>
                            <a:rPr lang="en-US" sz="2400" i="1">
                              <a:solidFill>
                                <a:srgbClr val="7030A0"/>
                              </a:solidFill>
                              <a:latin typeface="Cambria Math" charset="0"/>
                            </a:rPr>
                            <m:t>𝑐</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p:sp>
            <p:nvSpPr>
              <p:cNvPr id="4" name="Rectangle 3"/>
              <p:cNvSpPr>
                <a:spLocks noRot="1" noChangeAspect="1" noMove="1" noResize="1" noEditPoints="1" noAdjustHandles="1" noChangeArrowheads="1" noChangeShapeType="1" noTextEdit="1"/>
              </p:cNvSpPr>
              <p:nvPr/>
            </p:nvSpPr>
            <p:spPr>
              <a:xfrm>
                <a:off x="289169" y="4493342"/>
                <a:ext cx="3687035" cy="461665"/>
              </a:xfrm>
              <a:prstGeom prst="rect">
                <a:avLst/>
              </a:prstGeom>
              <a:blipFill>
                <a:blip r:embed="rId8"/>
                <a:stretch>
                  <a:fillRect b="-157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Rectangle 43"/>
              <p:cNvSpPr/>
              <p:nvPr/>
            </p:nvSpPr>
            <p:spPr>
              <a:xfrm>
                <a:off x="289167" y="4985785"/>
                <a:ext cx="376058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𝑓</m:t>
                          </m:r>
                        </m:e>
                        <m:sub>
                          <m:r>
                            <a:rPr lang="en-US" sz="2400" i="1">
                              <a:solidFill>
                                <a:srgbClr val="FF0000"/>
                              </a:solidFill>
                              <a:latin typeface="Cambria Math" charset="0"/>
                            </a:rPr>
                            <m:t>𝑑</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p:sp>
            <p:nvSpPr>
              <p:cNvPr id="44" name="Rectangle 43"/>
              <p:cNvSpPr>
                <a:spLocks noRot="1" noChangeAspect="1" noMove="1" noResize="1" noEditPoints="1" noAdjustHandles="1" noChangeArrowheads="1" noChangeShapeType="1" noTextEdit="1"/>
              </p:cNvSpPr>
              <p:nvPr/>
            </p:nvSpPr>
            <p:spPr>
              <a:xfrm>
                <a:off x="289167" y="4985785"/>
                <a:ext cx="3760581" cy="461665"/>
              </a:xfrm>
              <a:prstGeom prst="rect">
                <a:avLst/>
              </a:prstGeom>
              <a:blipFill>
                <a:blip r:embed="rId9"/>
                <a:stretch>
                  <a:fillRect b="-157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5" name="Rectangle 44"/>
              <p:cNvSpPr/>
              <p:nvPr/>
            </p:nvSpPr>
            <p:spPr>
              <a:xfrm>
                <a:off x="289166" y="5478228"/>
                <a:ext cx="374346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B0F0"/>
                              </a:solidFill>
                              <a:latin typeface="Cambria Math" panose="02040503050406030204" pitchFamily="18" charset="0"/>
                            </a:rPr>
                          </m:ctrlPr>
                        </m:sSubPr>
                        <m:e>
                          <m:r>
                            <a:rPr lang="en-US" sz="2400" i="1">
                              <a:solidFill>
                                <a:srgbClr val="00B0F0"/>
                              </a:solidFill>
                              <a:latin typeface="Cambria Math" charset="0"/>
                            </a:rPr>
                            <m:t>𝑓</m:t>
                          </m:r>
                        </m:e>
                        <m:sub>
                          <m:r>
                            <a:rPr lang="en-US" sz="2400" i="1">
                              <a:solidFill>
                                <a:srgbClr val="00B0F0"/>
                              </a:solidFill>
                              <a:latin typeface="Cambria Math" charset="0"/>
                            </a:rPr>
                            <m:t>𝑏</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00B0F0"/>
                                  </a:solidFill>
                                  <a:latin typeface="Cambria Math" panose="02040503050406030204" pitchFamily="18" charset="0"/>
                                </a:rPr>
                              </m:ctrlPr>
                            </m:sSubPr>
                            <m:e>
                              <m:r>
                                <a:rPr lang="en-US" sz="2400" i="1">
                                  <a:solidFill>
                                    <a:srgbClr val="00B0F0"/>
                                  </a:solidFill>
                                  <a:latin typeface="Cambria Math" charset="0"/>
                                </a:rPr>
                                <m:t>𝑔</m:t>
                              </m:r>
                            </m:e>
                            <m:sub>
                              <m:r>
                                <a:rPr lang="en-US" sz="2400" i="1">
                                  <a:solidFill>
                                    <a:srgbClr val="00B0F0"/>
                                  </a:solidFill>
                                  <a:latin typeface="Cambria Math" charset="0"/>
                                </a:rPr>
                                <m:t>𝑏</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p:sp>
            <p:nvSpPr>
              <p:cNvPr id="45" name="Rectangle 44"/>
              <p:cNvSpPr>
                <a:spLocks noRot="1" noChangeAspect="1" noMove="1" noResize="1" noEditPoints="1" noAdjustHandles="1" noChangeArrowheads="1" noChangeShapeType="1" noTextEdit="1"/>
              </p:cNvSpPr>
              <p:nvPr/>
            </p:nvSpPr>
            <p:spPr>
              <a:xfrm>
                <a:off x="289166" y="5478228"/>
                <a:ext cx="3743461" cy="461665"/>
              </a:xfrm>
              <a:prstGeom prst="rect">
                <a:avLst/>
              </a:prstGeom>
              <a:blipFill>
                <a:blip r:embed="rId10"/>
                <a:stretch>
                  <a:fillRect b="-1891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F16C7E9-CD53-D144-BACD-DD160A60D2D2}"/>
                  </a:ext>
                </a:extLst>
              </p:cNvPr>
              <p:cNvSpPr txBox="1"/>
              <p:nvPr/>
            </p:nvSpPr>
            <p:spPr>
              <a:xfrm>
                <a:off x="7639121" y="2333529"/>
                <a:ext cx="3891898" cy="9752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𝑤</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4"/>
                                    <m:mcJc m:val="center"/>
                                  </m:mcPr>
                                </m:mc>
                              </m:mcs>
                              <m:ctrlPr>
                                <a:rPr lang="en-US" sz="2400" i="1">
                                  <a:latin typeface="Cambria Math" panose="02040503050406030204" pitchFamily="18" charset="0"/>
                                </a:rPr>
                              </m:ctrlPr>
                            </m:mPr>
                            <m:mr>
                              <m:e>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𝑤</m:t>
                                    </m:r>
                                  </m:e>
                                  <m:sub>
                                    <m:r>
                                      <m:rPr>
                                        <m:brk m:alnAt="7"/>
                                      </m:rPr>
                                      <a:rPr lang="en-US" sz="2400" i="1">
                                        <a:latin typeface="Cambria Math" panose="02040503050406030204" pitchFamily="18" charset="0"/>
                                      </a:rPr>
                                      <m:t>𝑐</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4</m:t>
                                    </m:r>
                                  </m:sub>
                                </m:sSub>
                              </m:e>
                            </m:mr>
                            <m:mr>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4</m:t>
                                    </m:r>
                                  </m:sub>
                                </m:sSub>
                              </m:e>
                            </m:mr>
                            <m:mr>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4</m:t>
                                    </m:r>
                                  </m:sub>
                                </m:sSub>
                              </m:e>
                            </m:mr>
                          </m:m>
                        </m:e>
                      </m:d>
                    </m:oMath>
                  </m:oMathPara>
                </a14:m>
                <a:endParaRPr lang="en-US" sz="2400" dirty="0"/>
              </a:p>
            </p:txBody>
          </p:sp>
        </mc:Choice>
        <mc:Fallback>
          <p:sp>
            <p:nvSpPr>
              <p:cNvPr id="3" name="TextBox 2">
                <a:extLst>
                  <a:ext uri="{FF2B5EF4-FFF2-40B4-BE49-F238E27FC236}">
                    <a16:creationId xmlns:a16="http://schemas.microsoft.com/office/drawing/2014/main" id="{0F16C7E9-CD53-D144-BACD-DD160A60D2D2}"/>
                  </a:ext>
                </a:extLst>
              </p:cNvPr>
              <p:cNvSpPr txBox="1">
                <a:spLocks noRot="1" noChangeAspect="1" noMove="1" noResize="1" noEditPoints="1" noAdjustHandles="1" noChangeArrowheads="1" noChangeShapeType="1" noTextEdit="1"/>
              </p:cNvSpPr>
              <p:nvPr/>
            </p:nvSpPr>
            <p:spPr>
              <a:xfrm>
                <a:off x="7639121" y="2333529"/>
                <a:ext cx="3891898" cy="975203"/>
              </a:xfrm>
              <a:prstGeom prst="rect">
                <a:avLst/>
              </a:prstGeom>
              <a:blipFill>
                <a:blip r:embed="rId11"/>
                <a:stretch>
                  <a:fillRect l="-325" b="-76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AB08D54B-C224-A047-A454-D30DA58666C6}"/>
                  </a:ext>
                </a:extLst>
              </p:cNvPr>
              <p:cNvSpPr/>
              <p:nvPr/>
            </p:nvSpPr>
            <p:spPr>
              <a:xfrm>
                <a:off x="8260999" y="3675841"/>
                <a:ext cx="258038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𝑏</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3"/>
                                    <m:mcJc m:val="center"/>
                                  </m:mcPr>
                                </m:mc>
                              </m:mcs>
                              <m:ctrlPr>
                                <a:rPr lang="en-US" sz="2400" i="1">
                                  <a:latin typeface="Cambria Math" panose="02040503050406030204" pitchFamily="18" charset="0"/>
                                </a:rPr>
                              </m:ctrlPr>
                            </m:mPr>
                            <m:mr>
                              <m:e>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𝑏</m:t>
                                    </m:r>
                                  </m:e>
                                  <m:sub>
                                    <m:r>
                                      <m:rPr>
                                        <m:brk m:alnAt="7"/>
                                      </m:rPr>
                                      <a:rPr lang="en-US" sz="2400" i="1">
                                        <a:latin typeface="Cambria Math" panose="02040503050406030204" pitchFamily="18" charset="0"/>
                                      </a:rPr>
                                      <m:t>𝑐</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𝑑</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𝑏</m:t>
                                    </m:r>
                                  </m:sub>
                                </m:sSub>
                              </m:e>
                            </m:mr>
                          </m:m>
                        </m:e>
                      </m:d>
                    </m:oMath>
                  </m:oMathPara>
                </a14:m>
                <a:endParaRPr lang="en-US" sz="2400" dirty="0"/>
              </a:p>
            </p:txBody>
          </p:sp>
        </mc:Choice>
        <mc:Fallback>
          <p:sp>
            <p:nvSpPr>
              <p:cNvPr id="5" name="Rectangle 4">
                <a:extLst>
                  <a:ext uri="{FF2B5EF4-FFF2-40B4-BE49-F238E27FC236}">
                    <a16:creationId xmlns:a16="http://schemas.microsoft.com/office/drawing/2014/main" id="{AB08D54B-C224-A047-A454-D30DA58666C6}"/>
                  </a:ext>
                </a:extLst>
              </p:cNvPr>
              <p:cNvSpPr>
                <a:spLocks noRot="1" noChangeAspect="1" noMove="1" noResize="1" noEditPoints="1" noAdjustHandles="1" noChangeArrowheads="1" noChangeShapeType="1" noTextEdit="1"/>
              </p:cNvSpPr>
              <p:nvPr/>
            </p:nvSpPr>
            <p:spPr>
              <a:xfrm>
                <a:off x="8260999" y="3675841"/>
                <a:ext cx="2580386" cy="461665"/>
              </a:xfrm>
              <a:prstGeom prst="rect">
                <a:avLst/>
              </a:prstGeom>
              <a:blipFill>
                <a:blip r:embed="rId12"/>
                <a:stretch>
                  <a:fillRect b="-2703"/>
                </a:stretch>
              </a:blipFill>
            </p:spPr>
            <p:txBody>
              <a:bodyPr/>
              <a:lstStyle/>
              <a:p>
                <a:r>
                  <a:rPr lang="en-US">
                    <a:noFill/>
                  </a:rPr>
                  <a:t> </a:t>
                </a:r>
              </a:p>
            </p:txBody>
          </p:sp>
        </mc:Fallback>
      </mc:AlternateContent>
    </p:spTree>
    <p:extLst>
      <p:ext uri="{BB962C8B-B14F-4D97-AF65-F5344CB8AC3E}">
        <p14:creationId xmlns:p14="http://schemas.microsoft.com/office/powerpoint/2010/main" val="148636463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32</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Linear </a:t>
            </a:r>
            <a:r>
              <a:rPr lang="en-US" sz="4267" dirty="0" err="1"/>
              <a:t>Softmax</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mc:Choice xmlns:a14="http://schemas.microsoft.com/office/drawing/2010/main"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389641" y="2816312"/>
                <a:ext cx="3354104"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𝑔</m:t>
                      </m:r>
                      <m:r>
                        <a:rPr lang="en-US" sz="2400" i="1">
                          <a:latin typeface="Cambria Math" panose="02040503050406030204" pitchFamily="18" charset="0"/>
                        </a:rPr>
                        <m:t>=</m:t>
                      </m:r>
                      <m:r>
                        <a:rPr lang="en-US" sz="2400" i="1">
                          <a:latin typeface="Cambria Math" panose="02040503050406030204" pitchFamily="18" charset="0"/>
                        </a:rPr>
                        <m:t>𝑤</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𝑏</m:t>
                          </m:r>
                        </m:e>
                        <m:sup>
                          <m:r>
                            <a:rPr lang="en-US" sz="2400" i="1">
                              <a:latin typeface="Cambria Math" panose="02040503050406030204" pitchFamily="18" charset="0"/>
                            </a:rPr>
                            <m:t>𝑇</m:t>
                          </m:r>
                        </m:sup>
                      </m:sSup>
                    </m:oMath>
                  </m:oMathPara>
                </a14:m>
                <a:endParaRPr lang="en-US" sz="2400" dirty="0"/>
              </a:p>
            </p:txBody>
          </p:sp>
        </mc:Choice>
        <mc:Fallback>
          <p:sp>
            <p:nvSpPr>
              <p:cNvPr id="2" name="Rectangle 1"/>
              <p:cNvSpPr>
                <a:spLocks noRot="1" noChangeAspect="1" noMove="1" noResize="1" noEditPoints="1" noAdjustHandles="1" noChangeArrowheads="1" noChangeShapeType="1" noTextEdit="1"/>
              </p:cNvSpPr>
              <p:nvPr/>
            </p:nvSpPr>
            <p:spPr>
              <a:xfrm>
                <a:off x="389641" y="2816312"/>
                <a:ext cx="3354104" cy="461665"/>
              </a:xfrm>
              <a:prstGeom prst="rect">
                <a:avLst/>
              </a:prstGeom>
              <a:blipFill>
                <a:blip r:embed="rId5"/>
                <a:stretch>
                  <a:fillRect b="-78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F16C7E9-CD53-D144-BACD-DD160A60D2D2}"/>
                  </a:ext>
                </a:extLst>
              </p:cNvPr>
              <p:cNvSpPr txBox="1"/>
              <p:nvPr/>
            </p:nvSpPr>
            <p:spPr>
              <a:xfrm>
                <a:off x="7639121" y="2333529"/>
                <a:ext cx="3891898" cy="9752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𝑤</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4"/>
                                    <m:mcJc m:val="center"/>
                                  </m:mcPr>
                                </m:mc>
                              </m:mcs>
                              <m:ctrlPr>
                                <a:rPr lang="en-US" sz="2400" i="1">
                                  <a:latin typeface="Cambria Math" panose="02040503050406030204" pitchFamily="18" charset="0"/>
                                </a:rPr>
                              </m:ctrlPr>
                            </m:mPr>
                            <m:mr>
                              <m:e>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𝑤</m:t>
                                    </m:r>
                                  </m:e>
                                  <m:sub>
                                    <m:r>
                                      <m:rPr>
                                        <m:brk m:alnAt="7"/>
                                      </m:rPr>
                                      <a:rPr lang="en-US" sz="2400" i="1">
                                        <a:latin typeface="Cambria Math" panose="02040503050406030204" pitchFamily="18" charset="0"/>
                                      </a:rPr>
                                      <m:t>𝑐</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4</m:t>
                                    </m:r>
                                  </m:sub>
                                </m:sSub>
                              </m:e>
                            </m:mr>
                            <m:mr>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4</m:t>
                                    </m:r>
                                  </m:sub>
                                </m:sSub>
                              </m:e>
                            </m:mr>
                            <m:mr>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4</m:t>
                                    </m:r>
                                  </m:sub>
                                </m:sSub>
                              </m:e>
                            </m:mr>
                          </m:m>
                        </m:e>
                      </m:d>
                    </m:oMath>
                  </m:oMathPara>
                </a14:m>
                <a:endParaRPr lang="en-US" sz="2400" dirty="0"/>
              </a:p>
            </p:txBody>
          </p:sp>
        </mc:Choice>
        <mc:Fallback>
          <p:sp>
            <p:nvSpPr>
              <p:cNvPr id="3" name="TextBox 2">
                <a:extLst>
                  <a:ext uri="{FF2B5EF4-FFF2-40B4-BE49-F238E27FC236}">
                    <a16:creationId xmlns:a16="http://schemas.microsoft.com/office/drawing/2014/main" id="{0F16C7E9-CD53-D144-BACD-DD160A60D2D2}"/>
                  </a:ext>
                </a:extLst>
              </p:cNvPr>
              <p:cNvSpPr txBox="1">
                <a:spLocks noRot="1" noChangeAspect="1" noMove="1" noResize="1" noEditPoints="1" noAdjustHandles="1" noChangeArrowheads="1" noChangeShapeType="1" noTextEdit="1"/>
              </p:cNvSpPr>
              <p:nvPr/>
            </p:nvSpPr>
            <p:spPr>
              <a:xfrm>
                <a:off x="7639121" y="2333529"/>
                <a:ext cx="3891898" cy="975203"/>
              </a:xfrm>
              <a:prstGeom prst="rect">
                <a:avLst/>
              </a:prstGeom>
              <a:blipFill>
                <a:blip r:embed="rId6"/>
                <a:stretch>
                  <a:fillRect l="-325" b="-76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AB08D54B-C224-A047-A454-D30DA58666C6}"/>
                  </a:ext>
                </a:extLst>
              </p:cNvPr>
              <p:cNvSpPr/>
              <p:nvPr/>
            </p:nvSpPr>
            <p:spPr>
              <a:xfrm>
                <a:off x="8260999" y="3675841"/>
                <a:ext cx="258038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𝑏</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3"/>
                                    <m:mcJc m:val="center"/>
                                  </m:mcPr>
                                </m:mc>
                              </m:mcs>
                              <m:ctrlPr>
                                <a:rPr lang="en-US" sz="2400" i="1">
                                  <a:latin typeface="Cambria Math" panose="02040503050406030204" pitchFamily="18" charset="0"/>
                                </a:rPr>
                              </m:ctrlPr>
                            </m:mPr>
                            <m:mr>
                              <m:e>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𝑏</m:t>
                                    </m:r>
                                  </m:e>
                                  <m:sub>
                                    <m:r>
                                      <m:rPr>
                                        <m:brk m:alnAt="7"/>
                                      </m:rPr>
                                      <a:rPr lang="en-US" sz="2400" i="1">
                                        <a:latin typeface="Cambria Math" panose="02040503050406030204" pitchFamily="18" charset="0"/>
                                      </a:rPr>
                                      <m:t>𝑐</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𝑑</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𝑏</m:t>
                                    </m:r>
                                  </m:sub>
                                </m:sSub>
                              </m:e>
                            </m:mr>
                          </m:m>
                        </m:e>
                      </m:d>
                    </m:oMath>
                  </m:oMathPara>
                </a14:m>
                <a:endParaRPr lang="en-US" sz="2400" dirty="0"/>
              </a:p>
            </p:txBody>
          </p:sp>
        </mc:Choice>
        <mc:Fallback>
          <p:sp>
            <p:nvSpPr>
              <p:cNvPr id="5" name="Rectangle 4">
                <a:extLst>
                  <a:ext uri="{FF2B5EF4-FFF2-40B4-BE49-F238E27FC236}">
                    <a16:creationId xmlns:a16="http://schemas.microsoft.com/office/drawing/2014/main" id="{AB08D54B-C224-A047-A454-D30DA58666C6}"/>
                  </a:ext>
                </a:extLst>
              </p:cNvPr>
              <p:cNvSpPr>
                <a:spLocks noRot="1" noChangeAspect="1" noMove="1" noResize="1" noEditPoints="1" noAdjustHandles="1" noChangeArrowheads="1" noChangeShapeType="1" noTextEdit="1"/>
              </p:cNvSpPr>
              <p:nvPr/>
            </p:nvSpPr>
            <p:spPr>
              <a:xfrm>
                <a:off x="8260999" y="3675841"/>
                <a:ext cx="2580386" cy="461665"/>
              </a:xfrm>
              <a:prstGeom prst="rect">
                <a:avLst/>
              </a:prstGeom>
              <a:blipFill>
                <a:blip r:embed="rId7"/>
                <a:stretch>
                  <a:fillRect b="-27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ABBF7417-C187-184A-B057-84E1A815C823}"/>
                  </a:ext>
                </a:extLst>
              </p:cNvPr>
              <p:cNvSpPr/>
              <p:nvPr/>
            </p:nvSpPr>
            <p:spPr>
              <a:xfrm>
                <a:off x="289169" y="4493342"/>
                <a:ext cx="368703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𝑓</m:t>
                          </m:r>
                        </m:e>
                        <m:sub>
                          <m:r>
                            <a:rPr lang="en-US" sz="2400" i="1">
                              <a:solidFill>
                                <a:srgbClr val="7030A0"/>
                              </a:solidFill>
                              <a:latin typeface="Cambria Math" charset="0"/>
                            </a:rPr>
                            <m:t>𝑐</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p:sp>
            <p:nvSpPr>
              <p:cNvPr id="17" name="Rectangle 16">
                <a:extLst>
                  <a:ext uri="{FF2B5EF4-FFF2-40B4-BE49-F238E27FC236}">
                    <a16:creationId xmlns:a16="http://schemas.microsoft.com/office/drawing/2014/main" id="{ABBF7417-C187-184A-B057-84E1A815C823}"/>
                  </a:ext>
                </a:extLst>
              </p:cNvPr>
              <p:cNvSpPr>
                <a:spLocks noRot="1" noChangeAspect="1" noMove="1" noResize="1" noEditPoints="1" noAdjustHandles="1" noChangeArrowheads="1" noChangeShapeType="1" noTextEdit="1"/>
              </p:cNvSpPr>
              <p:nvPr/>
            </p:nvSpPr>
            <p:spPr>
              <a:xfrm>
                <a:off x="289169" y="4493342"/>
                <a:ext cx="3687035" cy="461665"/>
              </a:xfrm>
              <a:prstGeom prst="rect">
                <a:avLst/>
              </a:prstGeom>
              <a:blipFill>
                <a:blip r:embed="rId8"/>
                <a:stretch>
                  <a:fillRect b="-157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8479FA2C-09D6-E548-BE63-9E37D57DEFB5}"/>
                  </a:ext>
                </a:extLst>
              </p:cNvPr>
              <p:cNvSpPr/>
              <p:nvPr/>
            </p:nvSpPr>
            <p:spPr>
              <a:xfrm>
                <a:off x="289167" y="4985785"/>
                <a:ext cx="376058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𝑓</m:t>
                          </m:r>
                        </m:e>
                        <m:sub>
                          <m:r>
                            <a:rPr lang="en-US" sz="2400" i="1">
                              <a:solidFill>
                                <a:srgbClr val="FF0000"/>
                              </a:solidFill>
                              <a:latin typeface="Cambria Math" charset="0"/>
                            </a:rPr>
                            <m:t>𝑑</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p:sp>
            <p:nvSpPr>
              <p:cNvPr id="18" name="Rectangle 17">
                <a:extLst>
                  <a:ext uri="{FF2B5EF4-FFF2-40B4-BE49-F238E27FC236}">
                    <a16:creationId xmlns:a16="http://schemas.microsoft.com/office/drawing/2014/main" id="{8479FA2C-09D6-E548-BE63-9E37D57DEFB5}"/>
                  </a:ext>
                </a:extLst>
              </p:cNvPr>
              <p:cNvSpPr>
                <a:spLocks noRot="1" noChangeAspect="1" noMove="1" noResize="1" noEditPoints="1" noAdjustHandles="1" noChangeArrowheads="1" noChangeShapeType="1" noTextEdit="1"/>
              </p:cNvSpPr>
              <p:nvPr/>
            </p:nvSpPr>
            <p:spPr>
              <a:xfrm>
                <a:off x="289167" y="4985785"/>
                <a:ext cx="3760581" cy="461665"/>
              </a:xfrm>
              <a:prstGeom prst="rect">
                <a:avLst/>
              </a:prstGeom>
              <a:blipFill>
                <a:blip r:embed="rId9"/>
                <a:stretch>
                  <a:fillRect b="-157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a:extLst>
                  <a:ext uri="{FF2B5EF4-FFF2-40B4-BE49-F238E27FC236}">
                    <a16:creationId xmlns:a16="http://schemas.microsoft.com/office/drawing/2014/main" id="{CA90116C-35AE-0041-82C8-3FFF3A2EF9BF}"/>
                  </a:ext>
                </a:extLst>
              </p:cNvPr>
              <p:cNvSpPr/>
              <p:nvPr/>
            </p:nvSpPr>
            <p:spPr>
              <a:xfrm>
                <a:off x="289166" y="5478228"/>
                <a:ext cx="374346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B0F0"/>
                              </a:solidFill>
                              <a:latin typeface="Cambria Math" panose="02040503050406030204" pitchFamily="18" charset="0"/>
                            </a:rPr>
                          </m:ctrlPr>
                        </m:sSubPr>
                        <m:e>
                          <m:r>
                            <a:rPr lang="en-US" sz="2400" i="1">
                              <a:solidFill>
                                <a:srgbClr val="00B0F0"/>
                              </a:solidFill>
                              <a:latin typeface="Cambria Math" charset="0"/>
                            </a:rPr>
                            <m:t>𝑓</m:t>
                          </m:r>
                        </m:e>
                        <m:sub>
                          <m:r>
                            <a:rPr lang="en-US" sz="2400" i="1">
                              <a:solidFill>
                                <a:srgbClr val="00B0F0"/>
                              </a:solidFill>
                              <a:latin typeface="Cambria Math" charset="0"/>
                            </a:rPr>
                            <m:t>𝑏</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00B0F0"/>
                                  </a:solidFill>
                                  <a:latin typeface="Cambria Math" panose="02040503050406030204" pitchFamily="18" charset="0"/>
                                </a:rPr>
                              </m:ctrlPr>
                            </m:sSubPr>
                            <m:e>
                              <m:r>
                                <a:rPr lang="en-US" sz="2400" i="1">
                                  <a:solidFill>
                                    <a:srgbClr val="00B0F0"/>
                                  </a:solidFill>
                                  <a:latin typeface="Cambria Math" charset="0"/>
                                </a:rPr>
                                <m:t>𝑔</m:t>
                              </m:r>
                            </m:e>
                            <m:sub>
                              <m:r>
                                <a:rPr lang="en-US" sz="2400" i="1">
                                  <a:solidFill>
                                    <a:srgbClr val="00B0F0"/>
                                  </a:solidFill>
                                  <a:latin typeface="Cambria Math" charset="0"/>
                                </a:rPr>
                                <m:t>𝑏</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p:sp>
            <p:nvSpPr>
              <p:cNvPr id="19" name="Rectangle 18">
                <a:extLst>
                  <a:ext uri="{FF2B5EF4-FFF2-40B4-BE49-F238E27FC236}">
                    <a16:creationId xmlns:a16="http://schemas.microsoft.com/office/drawing/2014/main" id="{CA90116C-35AE-0041-82C8-3FFF3A2EF9BF}"/>
                  </a:ext>
                </a:extLst>
              </p:cNvPr>
              <p:cNvSpPr>
                <a:spLocks noRot="1" noChangeAspect="1" noMove="1" noResize="1" noEditPoints="1" noAdjustHandles="1" noChangeArrowheads="1" noChangeShapeType="1" noTextEdit="1"/>
              </p:cNvSpPr>
              <p:nvPr/>
            </p:nvSpPr>
            <p:spPr>
              <a:xfrm>
                <a:off x="289166" y="5478228"/>
                <a:ext cx="3743461" cy="461665"/>
              </a:xfrm>
              <a:prstGeom prst="rect">
                <a:avLst/>
              </a:prstGeom>
              <a:blipFill>
                <a:blip r:embed="rId10"/>
                <a:stretch>
                  <a:fillRect b="-18919"/>
                </a:stretch>
              </a:blipFill>
            </p:spPr>
            <p:txBody>
              <a:bodyPr/>
              <a:lstStyle/>
              <a:p>
                <a:r>
                  <a:rPr lang="en-US">
                    <a:noFill/>
                  </a:rPr>
                  <a:t> </a:t>
                </a:r>
              </a:p>
            </p:txBody>
          </p:sp>
        </mc:Fallback>
      </mc:AlternateContent>
    </p:spTree>
    <p:extLst>
      <p:ext uri="{BB962C8B-B14F-4D97-AF65-F5344CB8AC3E}">
        <p14:creationId xmlns:p14="http://schemas.microsoft.com/office/powerpoint/2010/main" val="147805336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33</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Linear </a:t>
            </a:r>
            <a:r>
              <a:rPr lang="en-US" sz="4267" dirty="0" err="1"/>
              <a:t>Softmax</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mc:Choice xmlns:a14="http://schemas.microsoft.com/office/drawing/2010/main"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389641" y="2816312"/>
                <a:ext cx="3354104"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𝑔</m:t>
                      </m:r>
                      <m:r>
                        <a:rPr lang="en-US" sz="2400" i="1">
                          <a:latin typeface="Cambria Math" panose="02040503050406030204" pitchFamily="18" charset="0"/>
                        </a:rPr>
                        <m:t>=</m:t>
                      </m:r>
                      <m:r>
                        <a:rPr lang="en-US" sz="2400" i="1">
                          <a:latin typeface="Cambria Math" panose="02040503050406030204" pitchFamily="18" charset="0"/>
                        </a:rPr>
                        <m:t>𝑤</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𝑏</m:t>
                          </m:r>
                        </m:e>
                        <m:sup>
                          <m:r>
                            <a:rPr lang="en-US" sz="2400" i="1">
                              <a:latin typeface="Cambria Math" panose="02040503050406030204" pitchFamily="18" charset="0"/>
                            </a:rPr>
                            <m:t>𝑇</m:t>
                          </m:r>
                        </m:sup>
                      </m:sSup>
                    </m:oMath>
                  </m:oMathPara>
                </a14:m>
                <a:endParaRPr lang="en-US" sz="2400" dirty="0"/>
              </a:p>
            </p:txBody>
          </p:sp>
        </mc:Choice>
        <mc:Fallback>
          <p:sp>
            <p:nvSpPr>
              <p:cNvPr id="2" name="Rectangle 1"/>
              <p:cNvSpPr>
                <a:spLocks noRot="1" noChangeAspect="1" noMove="1" noResize="1" noEditPoints="1" noAdjustHandles="1" noChangeArrowheads="1" noChangeShapeType="1" noTextEdit="1"/>
              </p:cNvSpPr>
              <p:nvPr/>
            </p:nvSpPr>
            <p:spPr>
              <a:xfrm>
                <a:off x="389641" y="2816312"/>
                <a:ext cx="3354104" cy="461665"/>
              </a:xfrm>
              <a:prstGeom prst="rect">
                <a:avLst/>
              </a:prstGeom>
              <a:blipFill>
                <a:blip r:embed="rId5"/>
                <a:stretch>
                  <a:fillRect b="-78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616128" y="4639012"/>
                <a:ext cx="248234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r>
                        <a:rPr lang="en-US" sz="2400" i="1">
                          <a:latin typeface="Cambria Math" panose="02040503050406030204" pitchFamily="18" charset="0"/>
                        </a:rPr>
                        <m:t>𝑔</m:t>
                      </m:r>
                      <m:r>
                        <a:rPr lang="en-US" sz="2400" i="1">
                          <a:latin typeface="Cambria Math" panose="02040503050406030204" pitchFamily="18" charset="0"/>
                        </a:rPr>
                        <m:t>)</m:t>
                      </m:r>
                    </m:oMath>
                  </m:oMathPara>
                </a14:m>
                <a:endParaRPr lang="en-US" sz="2400" dirty="0"/>
              </a:p>
            </p:txBody>
          </p:sp>
        </mc:Choice>
        <mc:Fallback>
          <p:sp>
            <p:nvSpPr>
              <p:cNvPr id="4" name="Rectangle 3"/>
              <p:cNvSpPr>
                <a:spLocks noRot="1" noChangeAspect="1" noMove="1" noResize="1" noEditPoints="1" noAdjustHandles="1" noChangeArrowheads="1" noChangeShapeType="1" noTextEdit="1"/>
              </p:cNvSpPr>
              <p:nvPr/>
            </p:nvSpPr>
            <p:spPr>
              <a:xfrm>
                <a:off x="616128" y="4639012"/>
                <a:ext cx="2482346" cy="461665"/>
              </a:xfrm>
              <a:prstGeom prst="rect">
                <a:avLst/>
              </a:prstGeom>
              <a:blipFill>
                <a:blip r:embed="rId6"/>
                <a:stretch>
                  <a:fillRect r="-510" b="-1891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F16C7E9-CD53-D144-BACD-DD160A60D2D2}"/>
                  </a:ext>
                </a:extLst>
              </p:cNvPr>
              <p:cNvSpPr txBox="1"/>
              <p:nvPr/>
            </p:nvSpPr>
            <p:spPr>
              <a:xfrm>
                <a:off x="7639121" y="2333529"/>
                <a:ext cx="3891898" cy="9752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𝑤</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4"/>
                                    <m:mcJc m:val="center"/>
                                  </m:mcPr>
                                </m:mc>
                              </m:mcs>
                              <m:ctrlPr>
                                <a:rPr lang="en-US" sz="2400" i="1">
                                  <a:latin typeface="Cambria Math" panose="02040503050406030204" pitchFamily="18" charset="0"/>
                                </a:rPr>
                              </m:ctrlPr>
                            </m:mPr>
                            <m:mr>
                              <m:e>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𝑤</m:t>
                                    </m:r>
                                  </m:e>
                                  <m:sub>
                                    <m:r>
                                      <m:rPr>
                                        <m:brk m:alnAt="7"/>
                                      </m:rPr>
                                      <a:rPr lang="en-US" sz="2400" i="1">
                                        <a:latin typeface="Cambria Math" panose="02040503050406030204" pitchFamily="18" charset="0"/>
                                      </a:rPr>
                                      <m:t>𝑐</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4</m:t>
                                    </m:r>
                                  </m:sub>
                                </m:sSub>
                              </m:e>
                            </m:mr>
                            <m:mr>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4</m:t>
                                    </m:r>
                                  </m:sub>
                                </m:sSub>
                              </m:e>
                            </m:mr>
                            <m:mr>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4</m:t>
                                    </m:r>
                                  </m:sub>
                                </m:sSub>
                              </m:e>
                            </m:mr>
                          </m:m>
                        </m:e>
                      </m:d>
                    </m:oMath>
                  </m:oMathPara>
                </a14:m>
                <a:endParaRPr lang="en-US" sz="2400" dirty="0"/>
              </a:p>
            </p:txBody>
          </p:sp>
        </mc:Choice>
        <mc:Fallback>
          <p:sp>
            <p:nvSpPr>
              <p:cNvPr id="3" name="TextBox 2">
                <a:extLst>
                  <a:ext uri="{FF2B5EF4-FFF2-40B4-BE49-F238E27FC236}">
                    <a16:creationId xmlns:a16="http://schemas.microsoft.com/office/drawing/2014/main" id="{0F16C7E9-CD53-D144-BACD-DD160A60D2D2}"/>
                  </a:ext>
                </a:extLst>
              </p:cNvPr>
              <p:cNvSpPr txBox="1">
                <a:spLocks noRot="1" noChangeAspect="1" noMove="1" noResize="1" noEditPoints="1" noAdjustHandles="1" noChangeArrowheads="1" noChangeShapeType="1" noTextEdit="1"/>
              </p:cNvSpPr>
              <p:nvPr/>
            </p:nvSpPr>
            <p:spPr>
              <a:xfrm>
                <a:off x="7639121" y="2333529"/>
                <a:ext cx="3891898" cy="975203"/>
              </a:xfrm>
              <a:prstGeom prst="rect">
                <a:avLst/>
              </a:prstGeom>
              <a:blipFill>
                <a:blip r:embed="rId7"/>
                <a:stretch>
                  <a:fillRect l="-325" b="-76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AB08D54B-C224-A047-A454-D30DA58666C6}"/>
                  </a:ext>
                </a:extLst>
              </p:cNvPr>
              <p:cNvSpPr/>
              <p:nvPr/>
            </p:nvSpPr>
            <p:spPr>
              <a:xfrm>
                <a:off x="8260999" y="3675841"/>
                <a:ext cx="258038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𝑏</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3"/>
                                    <m:mcJc m:val="center"/>
                                  </m:mcPr>
                                </m:mc>
                              </m:mcs>
                              <m:ctrlPr>
                                <a:rPr lang="en-US" sz="2400" i="1">
                                  <a:latin typeface="Cambria Math" panose="02040503050406030204" pitchFamily="18" charset="0"/>
                                </a:rPr>
                              </m:ctrlPr>
                            </m:mPr>
                            <m:mr>
                              <m:e>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𝑏</m:t>
                                    </m:r>
                                  </m:e>
                                  <m:sub>
                                    <m:r>
                                      <m:rPr>
                                        <m:brk m:alnAt="7"/>
                                      </m:rPr>
                                      <a:rPr lang="en-US" sz="2400" i="1">
                                        <a:latin typeface="Cambria Math" panose="02040503050406030204" pitchFamily="18" charset="0"/>
                                      </a:rPr>
                                      <m:t>𝑐</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𝑑</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𝑏</m:t>
                                    </m:r>
                                  </m:sub>
                                </m:sSub>
                              </m:e>
                            </m:mr>
                          </m:m>
                        </m:e>
                      </m:d>
                    </m:oMath>
                  </m:oMathPara>
                </a14:m>
                <a:endParaRPr lang="en-US" sz="2400" dirty="0"/>
              </a:p>
            </p:txBody>
          </p:sp>
        </mc:Choice>
        <mc:Fallback>
          <p:sp>
            <p:nvSpPr>
              <p:cNvPr id="5" name="Rectangle 4">
                <a:extLst>
                  <a:ext uri="{FF2B5EF4-FFF2-40B4-BE49-F238E27FC236}">
                    <a16:creationId xmlns:a16="http://schemas.microsoft.com/office/drawing/2014/main" id="{AB08D54B-C224-A047-A454-D30DA58666C6}"/>
                  </a:ext>
                </a:extLst>
              </p:cNvPr>
              <p:cNvSpPr>
                <a:spLocks noRot="1" noChangeAspect="1" noMove="1" noResize="1" noEditPoints="1" noAdjustHandles="1" noChangeArrowheads="1" noChangeShapeType="1" noTextEdit="1"/>
              </p:cNvSpPr>
              <p:nvPr/>
            </p:nvSpPr>
            <p:spPr>
              <a:xfrm>
                <a:off x="8260999" y="3675841"/>
                <a:ext cx="2580386" cy="461665"/>
              </a:xfrm>
              <a:prstGeom prst="rect">
                <a:avLst/>
              </a:prstGeom>
              <a:blipFill>
                <a:blip r:embed="rId8"/>
                <a:stretch>
                  <a:fillRect b="-2703"/>
                </a:stretch>
              </a:blipFill>
            </p:spPr>
            <p:txBody>
              <a:bodyPr/>
              <a:lstStyle/>
              <a:p>
                <a:r>
                  <a:rPr lang="en-US">
                    <a:noFill/>
                  </a:rPr>
                  <a:t> </a:t>
                </a:r>
              </a:p>
            </p:txBody>
          </p:sp>
        </mc:Fallback>
      </mc:AlternateContent>
    </p:spTree>
    <p:extLst>
      <p:ext uri="{BB962C8B-B14F-4D97-AF65-F5344CB8AC3E}">
        <p14:creationId xmlns:p14="http://schemas.microsoft.com/office/powerpoint/2010/main" val="141755168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34</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Linear </a:t>
            </a:r>
            <a:r>
              <a:rPr lang="en-US" sz="4267" dirty="0" err="1"/>
              <a:t>Softmax</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mc:Choice xmlns:a14="http://schemas.microsoft.com/office/drawing/2010/main"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4110331" y="2783764"/>
                <a:ext cx="356386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m:t>
                      </m:r>
                      <m:r>
                        <a:rPr lang="en-US" sz="2400" i="1">
                          <a:latin typeface="Cambria Math" panose="02040503050406030204" pitchFamily="18" charset="0"/>
                        </a:rPr>
                        <m:t>𝑜𝑓𝑡𝑚𝑎𝑥</m:t>
                      </m:r>
                      <m:r>
                        <a:rPr lang="en-US" sz="2400" i="1">
                          <a:latin typeface="Cambria Math" panose="02040503050406030204" pitchFamily="18" charset="0"/>
                        </a:rPr>
                        <m:t>(</m:t>
                      </m:r>
                      <m:r>
                        <a:rPr lang="en-US" sz="2400" i="1">
                          <a:latin typeface="Cambria Math" panose="02040503050406030204" pitchFamily="18" charset="0"/>
                        </a:rPr>
                        <m:t>𝑤</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𝑏</m:t>
                          </m:r>
                        </m:e>
                        <m:sup>
                          <m:r>
                            <a:rPr lang="en-US" sz="2400" i="1">
                              <a:latin typeface="Cambria Math" panose="02040503050406030204" pitchFamily="18" charset="0"/>
                            </a:rPr>
                            <m:t>𝑇</m:t>
                          </m:r>
                        </m:sup>
                      </m:sSup>
                      <m:r>
                        <a:rPr lang="en-US" sz="2400" i="1">
                          <a:latin typeface="Cambria Math" panose="02040503050406030204" pitchFamily="18" charset="0"/>
                        </a:rPr>
                        <m:t>)</m:t>
                      </m:r>
                    </m:oMath>
                  </m:oMathPara>
                </a14:m>
                <a:endParaRPr lang="en-US" sz="2400" dirty="0"/>
              </a:p>
            </p:txBody>
          </p:sp>
        </mc:Choice>
        <mc:Fallback>
          <p:sp>
            <p:nvSpPr>
              <p:cNvPr id="4" name="Rectangle 3"/>
              <p:cNvSpPr>
                <a:spLocks noRot="1" noChangeAspect="1" noMove="1" noResize="1" noEditPoints="1" noAdjustHandles="1" noChangeArrowheads="1" noChangeShapeType="1" noTextEdit="1"/>
              </p:cNvSpPr>
              <p:nvPr/>
            </p:nvSpPr>
            <p:spPr>
              <a:xfrm>
                <a:off x="4110331" y="2783764"/>
                <a:ext cx="3563861" cy="461665"/>
              </a:xfrm>
              <a:prstGeom prst="rect">
                <a:avLst/>
              </a:prstGeom>
              <a:blipFill>
                <a:blip r:embed="rId5"/>
                <a:stretch>
                  <a:fillRect b="-18919"/>
                </a:stretch>
              </a:blipFill>
            </p:spPr>
            <p:txBody>
              <a:bodyPr/>
              <a:lstStyle/>
              <a:p>
                <a:r>
                  <a:rPr lang="en-US">
                    <a:noFill/>
                  </a:rPr>
                  <a:t> </a:t>
                </a:r>
              </a:p>
            </p:txBody>
          </p:sp>
        </mc:Fallback>
      </mc:AlternateContent>
    </p:spTree>
    <p:extLst>
      <p:ext uri="{BB962C8B-B14F-4D97-AF65-F5344CB8AC3E}">
        <p14:creationId xmlns:p14="http://schemas.microsoft.com/office/powerpoint/2010/main" val="343643106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35</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Two-layer MLP + </a:t>
            </a:r>
            <a:r>
              <a:rPr lang="en-US" sz="4267" dirty="0" err="1"/>
              <a:t>Softmax</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mc:Choice xmlns:a14="http://schemas.microsoft.com/office/drawing/2010/main"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B70D2A29-AF2C-6443-B41D-B341B05A3A38}"/>
                  </a:ext>
                </a:extLst>
              </p:cNvPr>
              <p:cNvSpPr/>
              <p:nvPr/>
            </p:nvSpPr>
            <p:spPr>
              <a:xfrm>
                <a:off x="4009779" y="2440659"/>
                <a:ext cx="4029885"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1" name="Rectangle 10">
                <a:extLst>
                  <a:ext uri="{FF2B5EF4-FFF2-40B4-BE49-F238E27FC236}">
                    <a16:creationId xmlns:a16="http://schemas.microsoft.com/office/drawing/2014/main" id="{B70D2A29-AF2C-6443-B41D-B341B05A3A38}"/>
                  </a:ext>
                </a:extLst>
              </p:cNvPr>
              <p:cNvSpPr>
                <a:spLocks noRot="1" noChangeAspect="1" noMove="1" noResize="1" noEditPoints="1" noAdjustHandles="1" noChangeArrowheads="1" noChangeShapeType="1" noTextEdit="1"/>
              </p:cNvSpPr>
              <p:nvPr/>
            </p:nvSpPr>
            <p:spPr>
              <a:xfrm>
                <a:off x="4009779" y="2440659"/>
                <a:ext cx="4029885" cy="533992"/>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1CF949B8-EDE3-4D4F-90D1-B662D8F8A93A}"/>
                  </a:ext>
                </a:extLst>
              </p:cNvPr>
              <p:cNvSpPr/>
              <p:nvPr/>
            </p:nvSpPr>
            <p:spPr>
              <a:xfrm>
                <a:off x="4009779" y="3005344"/>
                <a:ext cx="3967112"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[2]</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3" name="Rectangle 12">
                <a:extLst>
                  <a:ext uri="{FF2B5EF4-FFF2-40B4-BE49-F238E27FC236}">
                    <a16:creationId xmlns:a16="http://schemas.microsoft.com/office/drawing/2014/main" id="{1CF949B8-EDE3-4D4F-90D1-B662D8F8A93A}"/>
                  </a:ext>
                </a:extLst>
              </p:cNvPr>
              <p:cNvSpPr>
                <a:spLocks noRot="1" noChangeAspect="1" noMove="1" noResize="1" noEditPoints="1" noAdjustHandles="1" noChangeArrowheads="1" noChangeShapeType="1" noTextEdit="1"/>
              </p:cNvSpPr>
              <p:nvPr/>
            </p:nvSpPr>
            <p:spPr>
              <a:xfrm>
                <a:off x="4009779" y="3005344"/>
                <a:ext cx="3967112" cy="533992"/>
              </a:xfrm>
              <a:prstGeom prst="rect">
                <a:avLst/>
              </a:prstGeom>
              <a:blipFill>
                <a:blip r:embed="rId6"/>
                <a:stretch>
                  <a:fillRect b="-11628"/>
                </a:stretch>
              </a:blipFill>
            </p:spPr>
            <p:txBody>
              <a:bodyPr/>
              <a:lstStyle/>
              <a:p>
                <a:r>
                  <a:rPr lang="en-US">
                    <a:noFill/>
                  </a:rPr>
                  <a:t> </a:t>
                </a:r>
              </a:p>
            </p:txBody>
          </p:sp>
        </mc:Fallback>
      </mc:AlternateContent>
    </p:spTree>
    <p:extLst>
      <p:ext uri="{BB962C8B-B14F-4D97-AF65-F5344CB8AC3E}">
        <p14:creationId xmlns:p14="http://schemas.microsoft.com/office/powerpoint/2010/main" val="68619073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36</a:t>
            </a:fld>
            <a:endParaRPr sz="1733" dirty="0">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N-layer MLP + </a:t>
            </a:r>
            <a:r>
              <a:rPr lang="en-US" sz="4267" dirty="0" err="1"/>
              <a:t>Softmax</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mc:Choice xmlns:a14="http://schemas.microsoft.com/office/drawing/2010/main"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B70D2A29-AF2C-6443-B41D-B341B05A3A38}"/>
                  </a:ext>
                </a:extLst>
              </p:cNvPr>
              <p:cNvSpPr/>
              <p:nvPr/>
            </p:nvSpPr>
            <p:spPr>
              <a:xfrm>
                <a:off x="4009779" y="2440659"/>
                <a:ext cx="4029885"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1" name="Rectangle 10">
                <a:extLst>
                  <a:ext uri="{FF2B5EF4-FFF2-40B4-BE49-F238E27FC236}">
                    <a16:creationId xmlns:a16="http://schemas.microsoft.com/office/drawing/2014/main" id="{B70D2A29-AF2C-6443-B41D-B341B05A3A38}"/>
                  </a:ext>
                </a:extLst>
              </p:cNvPr>
              <p:cNvSpPr>
                <a:spLocks noRot="1" noChangeAspect="1" noMove="1" noResize="1" noEditPoints="1" noAdjustHandles="1" noChangeArrowheads="1" noChangeShapeType="1" noTextEdit="1"/>
              </p:cNvSpPr>
              <p:nvPr/>
            </p:nvSpPr>
            <p:spPr>
              <a:xfrm>
                <a:off x="4009779" y="2440659"/>
                <a:ext cx="4029885" cy="533992"/>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1CF949B8-EDE3-4D4F-90D1-B662D8F8A93A}"/>
                  </a:ext>
                </a:extLst>
              </p:cNvPr>
              <p:cNvSpPr/>
              <p:nvPr/>
            </p:nvSpPr>
            <p:spPr>
              <a:xfrm>
                <a:off x="4009779" y="5906883"/>
                <a:ext cx="4296497"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3" name="Rectangle 12">
                <a:extLst>
                  <a:ext uri="{FF2B5EF4-FFF2-40B4-BE49-F238E27FC236}">
                    <a16:creationId xmlns:a16="http://schemas.microsoft.com/office/drawing/2014/main" id="{1CF949B8-EDE3-4D4F-90D1-B662D8F8A93A}"/>
                  </a:ext>
                </a:extLst>
              </p:cNvPr>
              <p:cNvSpPr>
                <a:spLocks noRot="1" noChangeAspect="1" noMove="1" noResize="1" noEditPoints="1" noAdjustHandles="1" noChangeArrowheads="1" noChangeShapeType="1" noTextEdit="1"/>
              </p:cNvSpPr>
              <p:nvPr/>
            </p:nvSpPr>
            <p:spPr>
              <a:xfrm>
                <a:off x="4009779" y="5906883"/>
                <a:ext cx="4296497" cy="533992"/>
              </a:xfrm>
              <a:prstGeom prst="rect">
                <a:avLst/>
              </a:prstGeom>
              <a:blipFill>
                <a:blip r:embed="rId6"/>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1A2F7D47-8EE8-194E-8A4B-45B8028A74B8}"/>
                  </a:ext>
                </a:extLst>
              </p:cNvPr>
              <p:cNvSpPr/>
              <p:nvPr/>
            </p:nvSpPr>
            <p:spPr>
              <a:xfrm>
                <a:off x="4009777" y="3007698"/>
                <a:ext cx="4035720"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2</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[2]</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4" name="Rectangle 13">
                <a:extLst>
                  <a:ext uri="{FF2B5EF4-FFF2-40B4-BE49-F238E27FC236}">
                    <a16:creationId xmlns:a16="http://schemas.microsoft.com/office/drawing/2014/main" id="{1A2F7D47-8EE8-194E-8A4B-45B8028A74B8}"/>
                  </a:ext>
                </a:extLst>
              </p:cNvPr>
              <p:cNvSpPr>
                <a:spLocks noRot="1" noChangeAspect="1" noMove="1" noResize="1" noEditPoints="1" noAdjustHandles="1" noChangeArrowheads="1" noChangeShapeType="1" noTextEdit="1"/>
              </p:cNvSpPr>
              <p:nvPr/>
            </p:nvSpPr>
            <p:spPr>
              <a:xfrm>
                <a:off x="4009777" y="3007698"/>
                <a:ext cx="4035720" cy="533992"/>
              </a:xfrm>
              <a:prstGeom prst="rect">
                <a:avLst/>
              </a:prstGeom>
              <a:blipFill>
                <a:blip r:embed="rId7"/>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B0E720E2-E32C-8147-BFE7-B1C73D4A70CD}"/>
                  </a:ext>
                </a:extLst>
              </p:cNvPr>
              <p:cNvSpPr/>
              <p:nvPr/>
            </p:nvSpPr>
            <p:spPr>
              <a:xfrm>
                <a:off x="5512925" y="3616040"/>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p:sp>
            <p:nvSpPr>
              <p:cNvPr id="15" name="Rectangle 14">
                <a:extLst>
                  <a:ext uri="{FF2B5EF4-FFF2-40B4-BE49-F238E27FC236}">
                    <a16:creationId xmlns:a16="http://schemas.microsoft.com/office/drawing/2014/main" id="{B0E720E2-E32C-8147-BFE7-B1C73D4A70CD}"/>
                  </a:ext>
                </a:extLst>
              </p:cNvPr>
              <p:cNvSpPr>
                <a:spLocks noRot="1" noChangeAspect="1" noMove="1" noResize="1" noEditPoints="1" noAdjustHandles="1" noChangeArrowheads="1" noChangeShapeType="1" noTextEdit="1"/>
              </p:cNvSpPr>
              <p:nvPr/>
            </p:nvSpPr>
            <p:spPr>
              <a:xfrm>
                <a:off x="5512925" y="3616040"/>
                <a:ext cx="484427"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a:extLst>
                  <a:ext uri="{FF2B5EF4-FFF2-40B4-BE49-F238E27FC236}">
                    <a16:creationId xmlns:a16="http://schemas.microsoft.com/office/drawing/2014/main" id="{4AF4BF20-DFB3-E54A-BCFF-235B163BFBEC}"/>
                  </a:ext>
                </a:extLst>
              </p:cNvPr>
              <p:cNvSpPr/>
              <p:nvPr/>
            </p:nvSpPr>
            <p:spPr>
              <a:xfrm>
                <a:off x="4009777" y="4166136"/>
                <a:ext cx="4358822"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𝑘</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6" name="Rectangle 15">
                <a:extLst>
                  <a:ext uri="{FF2B5EF4-FFF2-40B4-BE49-F238E27FC236}">
                    <a16:creationId xmlns:a16="http://schemas.microsoft.com/office/drawing/2014/main" id="{4AF4BF20-DFB3-E54A-BCFF-235B163BFBEC}"/>
                  </a:ext>
                </a:extLst>
              </p:cNvPr>
              <p:cNvSpPr>
                <a:spLocks noRot="1" noChangeAspect="1" noMove="1" noResize="1" noEditPoints="1" noAdjustHandles="1" noChangeArrowheads="1" noChangeShapeType="1" noTextEdit="1"/>
              </p:cNvSpPr>
              <p:nvPr/>
            </p:nvSpPr>
            <p:spPr>
              <a:xfrm>
                <a:off x="4009777" y="4166136"/>
                <a:ext cx="4358822" cy="533992"/>
              </a:xfrm>
              <a:prstGeom prst="rect">
                <a:avLst/>
              </a:prstGeom>
              <a:blipFill>
                <a:blip r:embed="rId9"/>
                <a:stretch>
                  <a:fillRect b="-90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BBB98800-7981-6640-9801-C5593BDF429E}"/>
                  </a:ext>
                </a:extLst>
              </p:cNvPr>
              <p:cNvSpPr/>
              <p:nvPr/>
            </p:nvSpPr>
            <p:spPr>
              <a:xfrm>
                <a:off x="5589856" y="4942496"/>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p:sp>
            <p:nvSpPr>
              <p:cNvPr id="17" name="Rectangle 16">
                <a:extLst>
                  <a:ext uri="{FF2B5EF4-FFF2-40B4-BE49-F238E27FC236}">
                    <a16:creationId xmlns:a16="http://schemas.microsoft.com/office/drawing/2014/main" id="{BBB98800-7981-6640-9801-C5593BDF429E}"/>
                  </a:ext>
                </a:extLst>
              </p:cNvPr>
              <p:cNvSpPr>
                <a:spLocks noRot="1" noChangeAspect="1" noMove="1" noResize="1" noEditPoints="1" noAdjustHandles="1" noChangeArrowheads="1" noChangeShapeType="1" noTextEdit="1"/>
              </p:cNvSpPr>
              <p:nvPr/>
            </p:nvSpPr>
            <p:spPr>
              <a:xfrm>
                <a:off x="5589856" y="4942496"/>
                <a:ext cx="484427" cy="461665"/>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561119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37</a:t>
            </a:fld>
            <a:endParaRPr sz="1733" dirty="0">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How to train the parameters?</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mc:Choice xmlns:a14="http://schemas.microsoft.com/office/drawing/2010/main"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B70D2A29-AF2C-6443-B41D-B341B05A3A38}"/>
                  </a:ext>
                </a:extLst>
              </p:cNvPr>
              <p:cNvSpPr/>
              <p:nvPr/>
            </p:nvSpPr>
            <p:spPr>
              <a:xfrm>
                <a:off x="1093754" y="2440659"/>
                <a:ext cx="4029885"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1" name="Rectangle 10">
                <a:extLst>
                  <a:ext uri="{FF2B5EF4-FFF2-40B4-BE49-F238E27FC236}">
                    <a16:creationId xmlns:a16="http://schemas.microsoft.com/office/drawing/2014/main" id="{B70D2A29-AF2C-6443-B41D-B341B05A3A38}"/>
                  </a:ext>
                </a:extLst>
              </p:cNvPr>
              <p:cNvSpPr>
                <a:spLocks noRot="1" noChangeAspect="1" noMove="1" noResize="1" noEditPoints="1" noAdjustHandles="1" noChangeArrowheads="1" noChangeShapeType="1" noTextEdit="1"/>
              </p:cNvSpPr>
              <p:nvPr/>
            </p:nvSpPr>
            <p:spPr>
              <a:xfrm>
                <a:off x="1093754" y="2440659"/>
                <a:ext cx="4029885" cy="533992"/>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1CF949B8-EDE3-4D4F-90D1-B662D8F8A93A}"/>
                  </a:ext>
                </a:extLst>
              </p:cNvPr>
              <p:cNvSpPr/>
              <p:nvPr/>
            </p:nvSpPr>
            <p:spPr>
              <a:xfrm>
                <a:off x="1093754" y="5906883"/>
                <a:ext cx="4296497"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3" name="Rectangle 12">
                <a:extLst>
                  <a:ext uri="{FF2B5EF4-FFF2-40B4-BE49-F238E27FC236}">
                    <a16:creationId xmlns:a16="http://schemas.microsoft.com/office/drawing/2014/main" id="{1CF949B8-EDE3-4D4F-90D1-B662D8F8A93A}"/>
                  </a:ext>
                </a:extLst>
              </p:cNvPr>
              <p:cNvSpPr>
                <a:spLocks noRot="1" noChangeAspect="1" noMove="1" noResize="1" noEditPoints="1" noAdjustHandles="1" noChangeArrowheads="1" noChangeShapeType="1" noTextEdit="1"/>
              </p:cNvSpPr>
              <p:nvPr/>
            </p:nvSpPr>
            <p:spPr>
              <a:xfrm>
                <a:off x="1093754" y="5906883"/>
                <a:ext cx="4296497" cy="533992"/>
              </a:xfrm>
              <a:prstGeom prst="rect">
                <a:avLst/>
              </a:prstGeom>
              <a:blipFill>
                <a:blip r:embed="rId6"/>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1A2F7D47-8EE8-194E-8A4B-45B8028A74B8}"/>
                  </a:ext>
                </a:extLst>
              </p:cNvPr>
              <p:cNvSpPr/>
              <p:nvPr/>
            </p:nvSpPr>
            <p:spPr>
              <a:xfrm>
                <a:off x="1093752" y="3007698"/>
                <a:ext cx="4035720"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2</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[2]</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4" name="Rectangle 13">
                <a:extLst>
                  <a:ext uri="{FF2B5EF4-FFF2-40B4-BE49-F238E27FC236}">
                    <a16:creationId xmlns:a16="http://schemas.microsoft.com/office/drawing/2014/main" id="{1A2F7D47-8EE8-194E-8A4B-45B8028A74B8}"/>
                  </a:ext>
                </a:extLst>
              </p:cNvPr>
              <p:cNvSpPr>
                <a:spLocks noRot="1" noChangeAspect="1" noMove="1" noResize="1" noEditPoints="1" noAdjustHandles="1" noChangeArrowheads="1" noChangeShapeType="1" noTextEdit="1"/>
              </p:cNvSpPr>
              <p:nvPr/>
            </p:nvSpPr>
            <p:spPr>
              <a:xfrm>
                <a:off x="1093752" y="3007698"/>
                <a:ext cx="4035720" cy="533992"/>
              </a:xfrm>
              <a:prstGeom prst="rect">
                <a:avLst/>
              </a:prstGeom>
              <a:blipFill>
                <a:blip r:embed="rId7"/>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B0E720E2-E32C-8147-BFE7-B1C73D4A70CD}"/>
                  </a:ext>
                </a:extLst>
              </p:cNvPr>
              <p:cNvSpPr/>
              <p:nvPr/>
            </p:nvSpPr>
            <p:spPr>
              <a:xfrm>
                <a:off x="2596900" y="3616040"/>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p:sp>
            <p:nvSpPr>
              <p:cNvPr id="15" name="Rectangle 14">
                <a:extLst>
                  <a:ext uri="{FF2B5EF4-FFF2-40B4-BE49-F238E27FC236}">
                    <a16:creationId xmlns:a16="http://schemas.microsoft.com/office/drawing/2014/main" id="{B0E720E2-E32C-8147-BFE7-B1C73D4A70CD}"/>
                  </a:ext>
                </a:extLst>
              </p:cNvPr>
              <p:cNvSpPr>
                <a:spLocks noRot="1" noChangeAspect="1" noMove="1" noResize="1" noEditPoints="1" noAdjustHandles="1" noChangeArrowheads="1" noChangeShapeType="1" noTextEdit="1"/>
              </p:cNvSpPr>
              <p:nvPr/>
            </p:nvSpPr>
            <p:spPr>
              <a:xfrm>
                <a:off x="2596900" y="3616040"/>
                <a:ext cx="484427"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a:extLst>
                  <a:ext uri="{FF2B5EF4-FFF2-40B4-BE49-F238E27FC236}">
                    <a16:creationId xmlns:a16="http://schemas.microsoft.com/office/drawing/2014/main" id="{4AF4BF20-DFB3-E54A-BCFF-235B163BFBEC}"/>
                  </a:ext>
                </a:extLst>
              </p:cNvPr>
              <p:cNvSpPr/>
              <p:nvPr/>
            </p:nvSpPr>
            <p:spPr>
              <a:xfrm>
                <a:off x="1093752" y="4166136"/>
                <a:ext cx="4358822"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𝑘</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6" name="Rectangle 15">
                <a:extLst>
                  <a:ext uri="{FF2B5EF4-FFF2-40B4-BE49-F238E27FC236}">
                    <a16:creationId xmlns:a16="http://schemas.microsoft.com/office/drawing/2014/main" id="{4AF4BF20-DFB3-E54A-BCFF-235B163BFBEC}"/>
                  </a:ext>
                </a:extLst>
              </p:cNvPr>
              <p:cNvSpPr>
                <a:spLocks noRot="1" noChangeAspect="1" noMove="1" noResize="1" noEditPoints="1" noAdjustHandles="1" noChangeArrowheads="1" noChangeShapeType="1" noTextEdit="1"/>
              </p:cNvSpPr>
              <p:nvPr/>
            </p:nvSpPr>
            <p:spPr>
              <a:xfrm>
                <a:off x="1093752" y="4166136"/>
                <a:ext cx="4358822" cy="533992"/>
              </a:xfrm>
              <a:prstGeom prst="rect">
                <a:avLst/>
              </a:prstGeom>
              <a:blipFill>
                <a:blip r:embed="rId9"/>
                <a:stretch>
                  <a:fillRect b="-90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BBB98800-7981-6640-9801-C5593BDF429E}"/>
                  </a:ext>
                </a:extLst>
              </p:cNvPr>
              <p:cNvSpPr/>
              <p:nvPr/>
            </p:nvSpPr>
            <p:spPr>
              <a:xfrm>
                <a:off x="2673831" y="4942496"/>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p:sp>
            <p:nvSpPr>
              <p:cNvPr id="17" name="Rectangle 16">
                <a:extLst>
                  <a:ext uri="{FF2B5EF4-FFF2-40B4-BE49-F238E27FC236}">
                    <a16:creationId xmlns:a16="http://schemas.microsoft.com/office/drawing/2014/main" id="{BBB98800-7981-6640-9801-C5593BDF429E}"/>
                  </a:ext>
                </a:extLst>
              </p:cNvPr>
              <p:cNvSpPr>
                <a:spLocks noRot="1" noChangeAspect="1" noMove="1" noResize="1" noEditPoints="1" noAdjustHandles="1" noChangeArrowheads="1" noChangeShapeType="1" noTextEdit="1"/>
              </p:cNvSpPr>
              <p:nvPr/>
            </p:nvSpPr>
            <p:spPr>
              <a:xfrm>
                <a:off x="2673831" y="4942496"/>
                <a:ext cx="484427" cy="461665"/>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0525342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41574"/>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Forward pass (Forward-propagation)</a:t>
            </a:r>
            <a:endParaRPr sz="4267" dirty="0"/>
          </a:p>
        </p:txBody>
      </p:sp>
      <p:grpSp>
        <p:nvGrpSpPr>
          <p:cNvPr id="6" name="Group 5"/>
          <p:cNvGrpSpPr/>
          <p:nvPr/>
        </p:nvGrpSpPr>
        <p:grpSpPr>
          <a:xfrm>
            <a:off x="6167487" y="2489711"/>
            <a:ext cx="560602" cy="692465"/>
            <a:chOff x="4750274" y="1746844"/>
            <a:chExt cx="420451" cy="519349"/>
          </a:xfrm>
        </p:grpSpPr>
        <p:sp>
          <p:nvSpPr>
            <p:cNvPr id="30" name="Oval 2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31" name="Rectangle 30"/>
                <p:cNvSpPr/>
                <p:nvPr/>
              </p:nvSpPr>
              <p:spPr>
                <a:xfrm>
                  <a:off x="4750274" y="1783752"/>
                  <a:ext cx="42045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1</m:t>
                            </m:r>
                          </m:sub>
                        </m:sSub>
                      </m:oMath>
                    </m:oMathPara>
                  </a14:m>
                  <a:endParaRPr lang="en-US" sz="2400" dirty="0"/>
                </a:p>
              </p:txBody>
            </p:sp>
          </mc:Choice>
          <mc:Fallback>
            <p:sp>
              <p:nvSpPr>
                <p:cNvPr id="31" name="Rectangle 30"/>
                <p:cNvSpPr>
                  <a:spLocks noRot="1" noChangeAspect="1" noMove="1" noResize="1" noEditPoints="1" noAdjustHandles="1" noChangeArrowheads="1" noChangeShapeType="1" noTextEdit="1"/>
                </p:cNvSpPr>
                <p:nvPr/>
              </p:nvSpPr>
              <p:spPr>
                <a:xfrm>
                  <a:off x="4750274" y="1783752"/>
                  <a:ext cx="420451" cy="346249"/>
                </a:xfrm>
                <a:prstGeom prst="rect">
                  <a:avLst/>
                </a:prstGeom>
                <a:blipFill>
                  <a:blip r:embed="rId2"/>
                  <a:stretch>
                    <a:fillRect b="-2632"/>
                  </a:stretch>
                </a:blipFill>
              </p:spPr>
              <p:txBody>
                <a:bodyPr/>
                <a:lstStyle/>
                <a:p>
                  <a:r>
                    <a:rPr lang="en-US">
                      <a:noFill/>
                    </a:rPr>
                    <a:t> </a:t>
                  </a:r>
                </a:p>
              </p:txBody>
            </p:sp>
          </mc:Fallback>
        </mc:AlternateContent>
      </p:grpSp>
      <p:grpSp>
        <p:nvGrpSpPr>
          <p:cNvPr id="7" name="Group 6"/>
          <p:cNvGrpSpPr/>
          <p:nvPr/>
        </p:nvGrpSpPr>
        <p:grpSpPr>
          <a:xfrm>
            <a:off x="6160385" y="3141922"/>
            <a:ext cx="567720" cy="692465"/>
            <a:chOff x="4750274" y="1746844"/>
            <a:chExt cx="425790" cy="519349"/>
          </a:xfrm>
        </p:grpSpPr>
        <p:sp>
          <p:nvSpPr>
            <p:cNvPr id="28" name="Oval 27"/>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9" name="Rectangle 28"/>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2</m:t>
                            </m:r>
                          </m:sub>
                        </m:sSub>
                      </m:oMath>
                    </m:oMathPara>
                  </a14:m>
                  <a:endParaRPr lang="en-US" sz="2400" dirty="0"/>
                </a:p>
              </p:txBody>
            </p:sp>
          </mc:Choice>
          <mc:Fallback>
            <p:sp>
              <p:nvSpPr>
                <p:cNvPr id="29" name="Rectangle 28"/>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3"/>
                  <a:stretch>
                    <a:fillRect b="-2703"/>
                  </a:stretch>
                </a:blipFill>
              </p:spPr>
              <p:txBody>
                <a:bodyPr/>
                <a:lstStyle/>
                <a:p>
                  <a:r>
                    <a:rPr lang="en-US">
                      <a:noFill/>
                    </a:rPr>
                    <a:t> </a:t>
                  </a:r>
                </a:p>
              </p:txBody>
            </p:sp>
          </mc:Fallback>
        </mc:AlternateContent>
      </p:grpSp>
      <p:grpSp>
        <p:nvGrpSpPr>
          <p:cNvPr id="8" name="Group 7"/>
          <p:cNvGrpSpPr/>
          <p:nvPr/>
        </p:nvGrpSpPr>
        <p:grpSpPr>
          <a:xfrm>
            <a:off x="6160385" y="3794133"/>
            <a:ext cx="567720" cy="692465"/>
            <a:chOff x="4750274" y="1746844"/>
            <a:chExt cx="425790" cy="519349"/>
          </a:xfrm>
        </p:grpSpPr>
        <p:sp>
          <p:nvSpPr>
            <p:cNvPr id="26" name="Oval 25"/>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7" name="Rectangle 26"/>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3</m:t>
                            </m:r>
                          </m:sub>
                        </m:sSub>
                      </m:oMath>
                    </m:oMathPara>
                  </a14:m>
                  <a:endParaRPr lang="en-US" sz="2400" dirty="0"/>
                </a:p>
              </p:txBody>
            </p:sp>
          </mc:Choice>
          <mc:Fallback>
            <p:sp>
              <p:nvSpPr>
                <p:cNvPr id="27" name="Rectangle 26"/>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4"/>
                  <a:stretch>
                    <a:fillRect b="-2703"/>
                  </a:stretch>
                </a:blipFill>
              </p:spPr>
              <p:txBody>
                <a:bodyPr/>
                <a:lstStyle/>
                <a:p>
                  <a:r>
                    <a:rPr lang="en-US">
                      <a:noFill/>
                    </a:rPr>
                    <a:t> </a:t>
                  </a:r>
                </a:p>
              </p:txBody>
            </p:sp>
          </mc:Fallback>
        </mc:AlternateContent>
      </p:grpSp>
      <p:grpSp>
        <p:nvGrpSpPr>
          <p:cNvPr id="9" name="Group 8"/>
          <p:cNvGrpSpPr/>
          <p:nvPr/>
        </p:nvGrpSpPr>
        <p:grpSpPr>
          <a:xfrm>
            <a:off x="6160385" y="4446342"/>
            <a:ext cx="567720" cy="692465"/>
            <a:chOff x="4750274" y="1746844"/>
            <a:chExt cx="425790" cy="519349"/>
          </a:xfrm>
        </p:grpSpPr>
        <p:sp>
          <p:nvSpPr>
            <p:cNvPr id="24" name="Oval 23"/>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5" name="Rectangle 24"/>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4</m:t>
                            </m:r>
                          </m:sub>
                        </m:sSub>
                      </m:oMath>
                    </m:oMathPara>
                  </a14:m>
                  <a:endParaRPr lang="en-US" sz="2400" dirty="0"/>
                </a:p>
              </p:txBody>
            </p:sp>
          </mc:Choice>
          <mc:Fallback>
            <p:sp>
              <p:nvSpPr>
                <p:cNvPr id="25" name="Rectangle 24"/>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5"/>
                  <a:stretch>
                    <a:fillRect b="-2632"/>
                  </a:stretch>
                </a:blipFill>
              </p:spPr>
              <p:txBody>
                <a:bodyPr/>
                <a:lstStyle/>
                <a:p>
                  <a:r>
                    <a:rPr lang="en-US">
                      <a:noFill/>
                    </a:rPr>
                    <a:t> </a:t>
                  </a:r>
                </a:p>
              </p:txBody>
            </p:sp>
          </mc:Fallback>
        </mc:AlternateContent>
      </p:grpSp>
      <p:grpSp>
        <p:nvGrpSpPr>
          <p:cNvPr id="10" name="Group 9"/>
          <p:cNvGrpSpPr/>
          <p:nvPr/>
        </p:nvGrpSpPr>
        <p:grpSpPr>
          <a:xfrm>
            <a:off x="7629448" y="3368239"/>
            <a:ext cx="773960" cy="787716"/>
            <a:chOff x="6512842" y="2422826"/>
            <a:chExt cx="580470" cy="590787"/>
          </a:xfrm>
        </p:grpSpPr>
        <p:sp>
          <p:nvSpPr>
            <p:cNvPr id="22" name="Oval 21"/>
            <p:cNvSpPr/>
            <p:nvPr/>
          </p:nvSpPr>
          <p:spPr>
            <a:xfrm>
              <a:off x="6512842" y="2453181"/>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3" name="Rectangle 22"/>
                <p:cNvSpPr/>
                <p:nvPr/>
              </p:nvSpPr>
              <p:spPr>
                <a:xfrm>
                  <a:off x="6614442" y="2422826"/>
                  <a:ext cx="370557"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23" name="Rectangle 22"/>
                <p:cNvSpPr>
                  <a:spLocks noRot="1" noChangeAspect="1" noMove="1" noResize="1" noEditPoints="1" noAdjustHandles="1" noChangeArrowheads="1" noChangeShapeType="1" noTextEdit="1"/>
                </p:cNvSpPr>
                <p:nvPr/>
              </p:nvSpPr>
              <p:spPr>
                <a:xfrm>
                  <a:off x="6614442" y="2422826"/>
                  <a:ext cx="370557" cy="590787"/>
                </a:xfrm>
                <a:prstGeom prst="rect">
                  <a:avLst/>
                </a:prstGeom>
                <a:blipFill>
                  <a:blip r:embed="rId6"/>
                  <a:stretch>
                    <a:fillRect l="-162500" t="-128571" r="-102500" b="-174603"/>
                  </a:stretch>
                </a:blipFill>
              </p:spPr>
              <p:txBody>
                <a:bodyPr/>
                <a:lstStyle/>
                <a:p>
                  <a:r>
                    <a:rPr lang="en-US">
                      <a:noFill/>
                    </a:rPr>
                    <a:t> </a:t>
                  </a:r>
                </a:p>
              </p:txBody>
            </p:sp>
          </mc:Fallback>
        </mc:AlternateContent>
      </p:grpSp>
      <p:cxnSp>
        <p:nvCxnSpPr>
          <p:cNvPr id="11" name="Straight Arrow Connector 10"/>
          <p:cNvCxnSpPr/>
          <p:nvPr/>
        </p:nvCxnSpPr>
        <p:spPr>
          <a:xfrm>
            <a:off x="6776734" y="2968488"/>
            <a:ext cx="748196" cy="51719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 name="Straight Arrow Connector 11"/>
          <p:cNvCxnSpPr/>
          <p:nvPr/>
        </p:nvCxnSpPr>
        <p:spPr>
          <a:xfrm>
            <a:off x="6745794" y="3452207"/>
            <a:ext cx="706532" cy="20785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 name="Straight Arrow Connector 12"/>
          <p:cNvCxnSpPr/>
          <p:nvPr/>
        </p:nvCxnSpPr>
        <p:spPr>
          <a:xfrm flipV="1">
            <a:off x="6759263" y="3849429"/>
            <a:ext cx="699797" cy="30368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flipV="1">
            <a:off x="6868751" y="4127220"/>
            <a:ext cx="578576" cy="6189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5" name="Straight Arrow Connector 14"/>
          <p:cNvCxnSpPr/>
          <p:nvPr/>
        </p:nvCxnSpPr>
        <p:spPr>
          <a:xfrm>
            <a:off x="8572244" y="3711886"/>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21" name="Straight Arrow Connector 20"/>
          <p:cNvCxnSpPr/>
          <p:nvPr/>
        </p:nvCxnSpPr>
        <p:spPr>
          <a:xfrm>
            <a:off x="9506080" y="3732478"/>
            <a:ext cx="310779" cy="1239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36" name="Group 35"/>
          <p:cNvGrpSpPr/>
          <p:nvPr/>
        </p:nvGrpSpPr>
        <p:grpSpPr>
          <a:xfrm>
            <a:off x="8973391" y="3361533"/>
            <a:ext cx="430381" cy="692465"/>
            <a:chOff x="5687460" y="2113019"/>
            <a:chExt cx="422743" cy="680175"/>
          </a:xfrm>
        </p:grpSpPr>
        <p:sp>
          <p:nvSpPr>
            <p:cNvPr id="33" name="Oval 32"/>
            <p:cNvSpPr/>
            <p:nvPr/>
          </p:nvSpPr>
          <p:spPr>
            <a:xfrm>
              <a:off x="5687460" y="2113019"/>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35" name="Curved Connector 34"/>
            <p:cNvCxnSpPr/>
            <p:nvPr/>
          </p:nvCxnSpPr>
          <p:spPr>
            <a:xfrm flipV="1">
              <a:off x="5758379" y="2355907"/>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grpSp>
        <p:nvGrpSpPr>
          <p:cNvPr id="47" name="Group 46"/>
          <p:cNvGrpSpPr/>
          <p:nvPr/>
        </p:nvGrpSpPr>
        <p:grpSpPr>
          <a:xfrm>
            <a:off x="417551" y="2575082"/>
            <a:ext cx="549573" cy="692465"/>
            <a:chOff x="4750274" y="1746844"/>
            <a:chExt cx="412180" cy="519349"/>
          </a:xfrm>
        </p:grpSpPr>
        <p:sp>
          <p:nvSpPr>
            <p:cNvPr id="73" name="Oval 72"/>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4" name="Rectangle 73"/>
                <p:cNvSpPr/>
                <p:nvPr/>
              </p:nvSpPr>
              <p:spPr>
                <a:xfrm>
                  <a:off x="4750274" y="1783752"/>
                  <a:ext cx="41218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1</m:t>
                            </m:r>
                          </m:sub>
                        </m:sSub>
                      </m:oMath>
                    </m:oMathPara>
                  </a14:m>
                  <a:endParaRPr lang="en-US" sz="2400" dirty="0"/>
                </a:p>
              </p:txBody>
            </p:sp>
          </mc:Choice>
          <mc:Fallback>
            <p:sp>
              <p:nvSpPr>
                <p:cNvPr id="74" name="Rectangle 73"/>
                <p:cNvSpPr>
                  <a:spLocks noRot="1" noChangeAspect="1" noMove="1" noResize="1" noEditPoints="1" noAdjustHandles="1" noChangeArrowheads="1" noChangeShapeType="1" noTextEdit="1"/>
                </p:cNvSpPr>
                <p:nvPr/>
              </p:nvSpPr>
              <p:spPr>
                <a:xfrm>
                  <a:off x="4750274" y="1783752"/>
                  <a:ext cx="412180" cy="346249"/>
                </a:xfrm>
                <a:prstGeom prst="rect">
                  <a:avLst/>
                </a:prstGeom>
                <a:blipFill>
                  <a:blip r:embed="rId7"/>
                  <a:stretch>
                    <a:fillRect b="-2703"/>
                  </a:stretch>
                </a:blipFill>
              </p:spPr>
              <p:txBody>
                <a:bodyPr/>
                <a:lstStyle/>
                <a:p>
                  <a:r>
                    <a:rPr lang="en-US">
                      <a:noFill/>
                    </a:rPr>
                    <a:t> </a:t>
                  </a:r>
                </a:p>
              </p:txBody>
            </p:sp>
          </mc:Fallback>
        </mc:AlternateContent>
      </p:grpSp>
      <p:grpSp>
        <p:nvGrpSpPr>
          <p:cNvPr id="48" name="Group 47"/>
          <p:cNvGrpSpPr/>
          <p:nvPr/>
        </p:nvGrpSpPr>
        <p:grpSpPr>
          <a:xfrm>
            <a:off x="410458" y="3227293"/>
            <a:ext cx="556691" cy="692465"/>
            <a:chOff x="4750274" y="1746844"/>
            <a:chExt cx="417518" cy="519349"/>
          </a:xfrm>
        </p:grpSpPr>
        <p:sp>
          <p:nvSpPr>
            <p:cNvPr id="71" name="Oval 70"/>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2" name="Rectangle 71"/>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2</m:t>
                            </m:r>
                          </m:sub>
                        </m:sSub>
                      </m:oMath>
                    </m:oMathPara>
                  </a14:m>
                  <a:endParaRPr lang="en-US" sz="2400" dirty="0"/>
                </a:p>
              </p:txBody>
            </p:sp>
          </mc:Choice>
          <mc:Fallback>
            <p:sp>
              <p:nvSpPr>
                <p:cNvPr id="72" name="Rectangle 71"/>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8"/>
                  <a:stretch>
                    <a:fillRect b="-2632"/>
                  </a:stretch>
                </a:blipFill>
              </p:spPr>
              <p:txBody>
                <a:bodyPr/>
                <a:lstStyle/>
                <a:p>
                  <a:r>
                    <a:rPr lang="en-US">
                      <a:noFill/>
                    </a:rPr>
                    <a:t> </a:t>
                  </a:r>
                </a:p>
              </p:txBody>
            </p:sp>
          </mc:Fallback>
        </mc:AlternateContent>
      </p:grpSp>
      <p:grpSp>
        <p:nvGrpSpPr>
          <p:cNvPr id="49" name="Group 48"/>
          <p:cNvGrpSpPr/>
          <p:nvPr/>
        </p:nvGrpSpPr>
        <p:grpSpPr>
          <a:xfrm>
            <a:off x="410458" y="3879503"/>
            <a:ext cx="556691" cy="692465"/>
            <a:chOff x="4750274" y="1746844"/>
            <a:chExt cx="417518" cy="519349"/>
          </a:xfrm>
        </p:grpSpPr>
        <p:sp>
          <p:nvSpPr>
            <p:cNvPr id="69" name="Oval 68"/>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0" name="Rectangle 69"/>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3</m:t>
                            </m:r>
                          </m:sub>
                        </m:sSub>
                      </m:oMath>
                    </m:oMathPara>
                  </a14:m>
                  <a:endParaRPr lang="en-US" sz="2400" dirty="0"/>
                </a:p>
              </p:txBody>
            </p:sp>
          </mc:Choice>
          <mc:Fallback>
            <p:sp>
              <p:nvSpPr>
                <p:cNvPr id="70" name="Rectangle 69"/>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9"/>
                  <a:stretch>
                    <a:fillRect b="-2703"/>
                  </a:stretch>
                </a:blipFill>
              </p:spPr>
              <p:txBody>
                <a:bodyPr/>
                <a:lstStyle/>
                <a:p>
                  <a:r>
                    <a:rPr lang="en-US">
                      <a:noFill/>
                    </a:rPr>
                    <a:t> </a:t>
                  </a:r>
                </a:p>
              </p:txBody>
            </p:sp>
          </mc:Fallback>
        </mc:AlternateContent>
      </p:grpSp>
      <p:grpSp>
        <p:nvGrpSpPr>
          <p:cNvPr id="50" name="Group 49"/>
          <p:cNvGrpSpPr/>
          <p:nvPr/>
        </p:nvGrpSpPr>
        <p:grpSpPr>
          <a:xfrm>
            <a:off x="410458" y="4531713"/>
            <a:ext cx="556691" cy="692465"/>
            <a:chOff x="4750274" y="1746844"/>
            <a:chExt cx="417518" cy="519349"/>
          </a:xfrm>
        </p:grpSpPr>
        <p:sp>
          <p:nvSpPr>
            <p:cNvPr id="67" name="Oval 66"/>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68" name="Rectangle 67"/>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4</m:t>
                            </m:r>
                          </m:sub>
                        </m:sSub>
                      </m:oMath>
                    </m:oMathPara>
                  </a14:m>
                  <a:endParaRPr lang="en-US" sz="2400" dirty="0"/>
                </a:p>
              </p:txBody>
            </p:sp>
          </mc:Choice>
          <mc:Fallback>
            <p:sp>
              <p:nvSpPr>
                <p:cNvPr id="68" name="Rectangle 67"/>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10"/>
                  <a:stretch>
                    <a:fillRect b="-2703"/>
                  </a:stretch>
                </a:blipFill>
              </p:spPr>
              <p:txBody>
                <a:bodyPr/>
                <a:lstStyle/>
                <a:p>
                  <a:r>
                    <a:rPr lang="en-US">
                      <a:noFill/>
                    </a:rPr>
                    <a:t> </a:t>
                  </a:r>
                </a:p>
              </p:txBody>
            </p:sp>
          </mc:Fallback>
        </mc:AlternateContent>
      </p:grpSp>
      <p:grpSp>
        <p:nvGrpSpPr>
          <p:cNvPr id="51" name="Group 50"/>
          <p:cNvGrpSpPr/>
          <p:nvPr/>
        </p:nvGrpSpPr>
        <p:grpSpPr>
          <a:xfrm>
            <a:off x="3420859" y="1640150"/>
            <a:ext cx="773960" cy="787716"/>
            <a:chOff x="6870151" y="1255733"/>
            <a:chExt cx="580470" cy="590787"/>
          </a:xfrm>
        </p:grpSpPr>
        <p:sp>
          <p:nvSpPr>
            <p:cNvPr id="65" name="Oval 64"/>
            <p:cNvSpPr/>
            <p:nvPr/>
          </p:nvSpPr>
          <p:spPr>
            <a:xfrm>
              <a:off x="6870151" y="1286088"/>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66" name="Rectangle 65"/>
                <p:cNvSpPr/>
                <p:nvPr/>
              </p:nvSpPr>
              <p:spPr>
                <a:xfrm>
                  <a:off x="6971751" y="1255733"/>
                  <a:ext cx="370557"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66" name="Rectangle 65"/>
                <p:cNvSpPr>
                  <a:spLocks noRot="1" noChangeAspect="1" noMove="1" noResize="1" noEditPoints="1" noAdjustHandles="1" noChangeArrowheads="1" noChangeShapeType="1" noTextEdit="1"/>
                </p:cNvSpPr>
                <p:nvPr/>
              </p:nvSpPr>
              <p:spPr>
                <a:xfrm>
                  <a:off x="6971751" y="1255733"/>
                  <a:ext cx="370557" cy="590787"/>
                </a:xfrm>
                <a:prstGeom prst="rect">
                  <a:avLst/>
                </a:prstGeom>
                <a:blipFill>
                  <a:blip r:embed="rId11"/>
                  <a:stretch>
                    <a:fillRect l="-160000" t="-128571" r="-102500" b="-173016"/>
                  </a:stretch>
                </a:blipFill>
              </p:spPr>
              <p:txBody>
                <a:bodyPr/>
                <a:lstStyle/>
                <a:p>
                  <a:r>
                    <a:rPr lang="en-US">
                      <a:noFill/>
                    </a:rPr>
                    <a:t> </a:t>
                  </a:r>
                </a:p>
              </p:txBody>
            </p:sp>
          </mc:Fallback>
        </mc:AlternateContent>
      </p:grpSp>
      <p:cxnSp>
        <p:nvCxnSpPr>
          <p:cNvPr id="52" name="Straight Arrow Connector 51"/>
          <p:cNvCxnSpPr>
            <a:stCxn id="74" idx="3"/>
          </p:cNvCxnSpPr>
          <p:nvPr/>
        </p:nvCxnSpPr>
        <p:spPr>
          <a:xfrm flipV="1">
            <a:off x="967124" y="2076303"/>
            <a:ext cx="2282316" cy="77882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3" name="Straight Arrow Connector 52"/>
          <p:cNvCxnSpPr/>
          <p:nvPr/>
        </p:nvCxnSpPr>
        <p:spPr>
          <a:xfrm flipV="1">
            <a:off x="961998" y="2121945"/>
            <a:ext cx="2275540" cy="141690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4" name="Straight Arrow Connector 53"/>
          <p:cNvCxnSpPr/>
          <p:nvPr/>
        </p:nvCxnSpPr>
        <p:spPr>
          <a:xfrm flipV="1">
            <a:off x="975467" y="2090205"/>
            <a:ext cx="2286415" cy="214954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5" name="Straight Arrow Connector 54"/>
          <p:cNvCxnSpPr>
            <a:stCxn id="68" idx="3"/>
          </p:cNvCxnSpPr>
          <p:nvPr/>
        </p:nvCxnSpPr>
        <p:spPr>
          <a:xfrm flipV="1">
            <a:off x="967149" y="2045403"/>
            <a:ext cx="2270389" cy="276635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6" name="Straight Arrow Connector 55"/>
          <p:cNvCxnSpPr/>
          <p:nvPr/>
        </p:nvCxnSpPr>
        <p:spPr>
          <a:xfrm>
            <a:off x="4363654" y="1983797"/>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61" name="Straight Arrow Connector 60"/>
          <p:cNvCxnSpPr/>
          <p:nvPr/>
        </p:nvCxnSpPr>
        <p:spPr>
          <a:xfrm>
            <a:off x="5297491" y="2004388"/>
            <a:ext cx="812763" cy="657251"/>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62" name="Group 61"/>
          <p:cNvGrpSpPr/>
          <p:nvPr/>
        </p:nvGrpSpPr>
        <p:grpSpPr>
          <a:xfrm>
            <a:off x="4764802" y="1633446"/>
            <a:ext cx="430381" cy="692465"/>
            <a:chOff x="6155416" y="584514"/>
            <a:chExt cx="422743" cy="680175"/>
          </a:xfrm>
        </p:grpSpPr>
        <p:sp>
          <p:nvSpPr>
            <p:cNvPr id="63" name="Oval 62"/>
            <p:cNvSpPr/>
            <p:nvPr/>
          </p:nvSpPr>
          <p:spPr>
            <a:xfrm>
              <a:off x="6155416" y="584514"/>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64" name="Curved Connector 63"/>
            <p:cNvCxnSpPr/>
            <p:nvPr/>
          </p:nvCxnSpPr>
          <p:spPr>
            <a:xfrm flipV="1">
              <a:off x="6226335" y="827403"/>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sp>
        <p:nvSpPr>
          <p:cNvPr id="75" name="Oval 74"/>
          <p:cNvSpPr/>
          <p:nvPr/>
        </p:nvSpPr>
        <p:spPr>
          <a:xfrm>
            <a:off x="3455115" y="2863708"/>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6" name="Rectangle 75"/>
              <p:cNvSpPr/>
              <p:nvPr/>
            </p:nvSpPr>
            <p:spPr>
              <a:xfrm>
                <a:off x="3590582" y="2823235"/>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76" name="Rectangle 75"/>
              <p:cNvSpPr>
                <a:spLocks noRot="1" noChangeAspect="1" noMove="1" noResize="1" noEditPoints="1" noAdjustHandles="1" noChangeArrowheads="1" noChangeShapeType="1" noTextEdit="1"/>
              </p:cNvSpPr>
              <p:nvPr/>
            </p:nvSpPr>
            <p:spPr>
              <a:xfrm>
                <a:off x="3590582" y="2823235"/>
                <a:ext cx="494076" cy="787716"/>
              </a:xfrm>
              <a:prstGeom prst="rect">
                <a:avLst/>
              </a:prstGeom>
              <a:blipFill>
                <a:blip r:embed="rId6"/>
                <a:stretch>
                  <a:fillRect l="-162500" t="-128571" r="-102500" b="-174603"/>
                </a:stretch>
              </a:blipFill>
            </p:spPr>
            <p:txBody>
              <a:bodyPr/>
              <a:lstStyle/>
              <a:p>
                <a:r>
                  <a:rPr lang="en-US">
                    <a:noFill/>
                  </a:rPr>
                  <a:t> </a:t>
                </a:r>
              </a:p>
            </p:txBody>
          </p:sp>
        </mc:Fallback>
      </mc:AlternateContent>
      <p:cxnSp>
        <p:nvCxnSpPr>
          <p:cNvPr id="77" name="Straight Arrow Connector 76"/>
          <p:cNvCxnSpPr/>
          <p:nvPr/>
        </p:nvCxnSpPr>
        <p:spPr>
          <a:xfrm>
            <a:off x="4397910" y="3166882"/>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78" name="Straight Arrow Connector 77"/>
          <p:cNvCxnSpPr/>
          <p:nvPr/>
        </p:nvCxnSpPr>
        <p:spPr>
          <a:xfrm>
            <a:off x="5331747" y="3187473"/>
            <a:ext cx="698623" cy="199931"/>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79" name="Oval 78"/>
          <p:cNvSpPr/>
          <p:nvPr/>
        </p:nvSpPr>
        <p:spPr>
          <a:xfrm>
            <a:off x="4799058" y="2816531"/>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80" name="Curved Connector 79"/>
          <p:cNvCxnSpPr/>
          <p:nvPr/>
        </p:nvCxnSpPr>
        <p:spPr>
          <a:xfrm flipV="1">
            <a:off x="4871257" y="3063809"/>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sp>
        <p:nvSpPr>
          <p:cNvPr id="81" name="Oval 80"/>
          <p:cNvSpPr/>
          <p:nvPr/>
        </p:nvSpPr>
        <p:spPr>
          <a:xfrm>
            <a:off x="3455115" y="4052804"/>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82" name="Rectangle 81"/>
              <p:cNvSpPr/>
              <p:nvPr/>
            </p:nvSpPr>
            <p:spPr>
              <a:xfrm>
                <a:off x="3590582" y="4012331"/>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82" name="Rectangle 81"/>
              <p:cNvSpPr>
                <a:spLocks noRot="1" noChangeAspect="1" noMove="1" noResize="1" noEditPoints="1" noAdjustHandles="1" noChangeArrowheads="1" noChangeShapeType="1" noTextEdit="1"/>
              </p:cNvSpPr>
              <p:nvPr/>
            </p:nvSpPr>
            <p:spPr>
              <a:xfrm>
                <a:off x="3590582" y="4012331"/>
                <a:ext cx="494076" cy="787716"/>
              </a:xfrm>
              <a:prstGeom prst="rect">
                <a:avLst/>
              </a:prstGeom>
              <a:blipFill>
                <a:blip r:embed="rId12"/>
                <a:stretch>
                  <a:fillRect l="-162500" t="-126984" r="-102500" b="-174603"/>
                </a:stretch>
              </a:blipFill>
            </p:spPr>
            <p:txBody>
              <a:bodyPr/>
              <a:lstStyle/>
              <a:p>
                <a:r>
                  <a:rPr lang="en-US">
                    <a:noFill/>
                  </a:rPr>
                  <a:t> </a:t>
                </a:r>
              </a:p>
            </p:txBody>
          </p:sp>
        </mc:Fallback>
      </mc:AlternateContent>
      <p:cxnSp>
        <p:nvCxnSpPr>
          <p:cNvPr id="83" name="Straight Arrow Connector 82"/>
          <p:cNvCxnSpPr/>
          <p:nvPr/>
        </p:nvCxnSpPr>
        <p:spPr>
          <a:xfrm>
            <a:off x="4397910" y="4355978"/>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84" name="Straight Arrow Connector 83"/>
          <p:cNvCxnSpPr/>
          <p:nvPr/>
        </p:nvCxnSpPr>
        <p:spPr>
          <a:xfrm flipV="1">
            <a:off x="5331747" y="4156580"/>
            <a:ext cx="698623" cy="15225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85" name="Oval 84"/>
          <p:cNvSpPr/>
          <p:nvPr/>
        </p:nvSpPr>
        <p:spPr>
          <a:xfrm>
            <a:off x="4799058" y="4005627"/>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86" name="Curved Connector 85"/>
          <p:cNvCxnSpPr/>
          <p:nvPr/>
        </p:nvCxnSpPr>
        <p:spPr>
          <a:xfrm flipV="1">
            <a:off x="4871257" y="4252905"/>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sp>
        <p:nvSpPr>
          <p:cNvPr id="87" name="Oval 86"/>
          <p:cNvSpPr/>
          <p:nvPr/>
        </p:nvSpPr>
        <p:spPr>
          <a:xfrm>
            <a:off x="3455115" y="5254246"/>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88" name="Rectangle 87"/>
              <p:cNvSpPr/>
              <p:nvPr/>
            </p:nvSpPr>
            <p:spPr>
              <a:xfrm>
                <a:off x="3590582" y="5213772"/>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88" name="Rectangle 87"/>
              <p:cNvSpPr>
                <a:spLocks noRot="1" noChangeAspect="1" noMove="1" noResize="1" noEditPoints="1" noAdjustHandles="1" noChangeArrowheads="1" noChangeShapeType="1" noTextEdit="1"/>
              </p:cNvSpPr>
              <p:nvPr/>
            </p:nvSpPr>
            <p:spPr>
              <a:xfrm>
                <a:off x="3590582" y="5213772"/>
                <a:ext cx="494076" cy="787716"/>
              </a:xfrm>
              <a:prstGeom prst="rect">
                <a:avLst/>
              </a:prstGeom>
              <a:blipFill>
                <a:blip r:embed="rId13"/>
                <a:stretch>
                  <a:fillRect l="-162500" t="-128571" r="-102500" b="-174603"/>
                </a:stretch>
              </a:blipFill>
            </p:spPr>
            <p:txBody>
              <a:bodyPr/>
              <a:lstStyle/>
              <a:p>
                <a:r>
                  <a:rPr lang="en-US">
                    <a:noFill/>
                  </a:rPr>
                  <a:t> </a:t>
                </a:r>
              </a:p>
            </p:txBody>
          </p:sp>
        </mc:Fallback>
      </mc:AlternateContent>
      <p:cxnSp>
        <p:nvCxnSpPr>
          <p:cNvPr id="89" name="Straight Arrow Connector 88"/>
          <p:cNvCxnSpPr/>
          <p:nvPr/>
        </p:nvCxnSpPr>
        <p:spPr>
          <a:xfrm>
            <a:off x="4397910" y="5557419"/>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90" name="Straight Arrow Connector 89"/>
          <p:cNvCxnSpPr/>
          <p:nvPr/>
        </p:nvCxnSpPr>
        <p:spPr>
          <a:xfrm flipV="1">
            <a:off x="5331747" y="4847859"/>
            <a:ext cx="698623" cy="730152"/>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91" name="Oval 90"/>
          <p:cNvSpPr/>
          <p:nvPr/>
        </p:nvSpPr>
        <p:spPr>
          <a:xfrm>
            <a:off x="4799058" y="5207068"/>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92" name="Curved Connector 91"/>
          <p:cNvCxnSpPr/>
          <p:nvPr/>
        </p:nvCxnSpPr>
        <p:spPr>
          <a:xfrm flipV="1">
            <a:off x="4871257" y="5454346"/>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cxnSp>
        <p:nvCxnSpPr>
          <p:cNvPr id="112" name="Straight Arrow Connector 111"/>
          <p:cNvCxnSpPr>
            <a:stCxn id="74" idx="3"/>
          </p:cNvCxnSpPr>
          <p:nvPr/>
        </p:nvCxnSpPr>
        <p:spPr>
          <a:xfrm>
            <a:off x="967124" y="2855126"/>
            <a:ext cx="2303881" cy="3625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16" name="Straight Arrow Connector 115"/>
          <p:cNvCxnSpPr>
            <a:stCxn id="72" idx="3"/>
          </p:cNvCxnSpPr>
          <p:nvPr/>
        </p:nvCxnSpPr>
        <p:spPr>
          <a:xfrm flipV="1">
            <a:off x="967149" y="3231551"/>
            <a:ext cx="2251381" cy="27578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1" name="Straight Arrow Connector 120"/>
          <p:cNvCxnSpPr>
            <a:stCxn id="70" idx="3"/>
          </p:cNvCxnSpPr>
          <p:nvPr/>
        </p:nvCxnSpPr>
        <p:spPr>
          <a:xfrm flipV="1">
            <a:off x="967149" y="3234862"/>
            <a:ext cx="2214521" cy="92468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4" name="Straight Arrow Connector 123"/>
          <p:cNvCxnSpPr>
            <a:stCxn id="68" idx="3"/>
          </p:cNvCxnSpPr>
          <p:nvPr/>
        </p:nvCxnSpPr>
        <p:spPr>
          <a:xfrm flipV="1">
            <a:off x="967149" y="3215434"/>
            <a:ext cx="2251381" cy="159632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8" name="Straight Arrow Connector 127"/>
          <p:cNvCxnSpPr>
            <a:stCxn id="70" idx="3"/>
          </p:cNvCxnSpPr>
          <p:nvPr/>
        </p:nvCxnSpPr>
        <p:spPr>
          <a:xfrm>
            <a:off x="967149" y="4159548"/>
            <a:ext cx="2231694" cy="17515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1" name="Straight Arrow Connector 130"/>
          <p:cNvCxnSpPr>
            <a:stCxn id="72" idx="3"/>
          </p:cNvCxnSpPr>
          <p:nvPr/>
        </p:nvCxnSpPr>
        <p:spPr>
          <a:xfrm>
            <a:off x="967149" y="3507338"/>
            <a:ext cx="2181353" cy="82390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4" name="Straight Arrow Connector 133"/>
          <p:cNvCxnSpPr>
            <a:stCxn id="74" idx="3"/>
          </p:cNvCxnSpPr>
          <p:nvPr/>
        </p:nvCxnSpPr>
        <p:spPr>
          <a:xfrm>
            <a:off x="967124" y="2855126"/>
            <a:ext cx="2181377" cy="150085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8" name="Straight Arrow Connector 137"/>
          <p:cNvCxnSpPr>
            <a:stCxn id="70" idx="3"/>
          </p:cNvCxnSpPr>
          <p:nvPr/>
        </p:nvCxnSpPr>
        <p:spPr>
          <a:xfrm>
            <a:off x="967149" y="4159548"/>
            <a:ext cx="2191015" cy="143069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2" name="Straight Arrow Connector 141"/>
          <p:cNvCxnSpPr>
            <a:stCxn id="74" idx="3"/>
          </p:cNvCxnSpPr>
          <p:nvPr/>
        </p:nvCxnSpPr>
        <p:spPr>
          <a:xfrm>
            <a:off x="967124" y="2855126"/>
            <a:ext cx="2214545" cy="274901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5" name="Straight Arrow Connector 144"/>
          <p:cNvCxnSpPr>
            <a:stCxn id="68" idx="3"/>
          </p:cNvCxnSpPr>
          <p:nvPr/>
        </p:nvCxnSpPr>
        <p:spPr>
          <a:xfrm flipV="1">
            <a:off x="967149" y="4369303"/>
            <a:ext cx="2196260" cy="44245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8" name="Straight Arrow Connector 147"/>
          <p:cNvCxnSpPr>
            <a:stCxn id="68" idx="3"/>
          </p:cNvCxnSpPr>
          <p:nvPr/>
        </p:nvCxnSpPr>
        <p:spPr>
          <a:xfrm>
            <a:off x="967149" y="4811758"/>
            <a:ext cx="2219490" cy="79238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nvGrpSpPr>
          <p:cNvPr id="153" name="Group 152"/>
          <p:cNvGrpSpPr/>
          <p:nvPr/>
        </p:nvGrpSpPr>
        <p:grpSpPr>
          <a:xfrm>
            <a:off x="9902237" y="3388805"/>
            <a:ext cx="558423" cy="692465"/>
            <a:chOff x="4750274" y="1746844"/>
            <a:chExt cx="418817" cy="519349"/>
          </a:xfrm>
        </p:grpSpPr>
        <p:sp>
          <p:nvSpPr>
            <p:cNvPr id="154" name="Oval 153"/>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55" name="Rectangle 154"/>
                <p:cNvSpPr/>
                <p:nvPr/>
              </p:nvSpPr>
              <p:spPr>
                <a:xfrm>
                  <a:off x="4750274" y="1783752"/>
                  <a:ext cx="418817"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acc>
                              <m:accPr>
                                <m:chr m:val="̂"/>
                                <m:ctrlPr>
                                  <a:rPr lang="en-US" sz="2400" i="1">
                                    <a:solidFill>
                                      <a:srgbClr val="000000"/>
                                    </a:solidFill>
                                    <a:latin typeface="Cambria Math" panose="02040503050406030204" pitchFamily="18" charset="0"/>
                                  </a:rPr>
                                </m:ctrlPr>
                              </m:accPr>
                              <m:e>
                                <m:r>
                                  <a:rPr lang="en-US" sz="2400" i="1">
                                    <a:solidFill>
                                      <a:srgbClr val="000000"/>
                                    </a:solidFill>
                                    <a:latin typeface="Cambria Math" charset="0"/>
                                  </a:rPr>
                                  <m:t>𝑦</m:t>
                                </m:r>
                              </m:e>
                            </m:acc>
                          </m:e>
                          <m:sub>
                            <m:r>
                              <a:rPr lang="en-US" sz="2400" i="1">
                                <a:solidFill>
                                  <a:srgbClr val="000000"/>
                                </a:solidFill>
                                <a:latin typeface="Cambria Math" panose="02040503050406030204" pitchFamily="18" charset="0"/>
                              </a:rPr>
                              <m:t>2</m:t>
                            </m:r>
                          </m:sub>
                        </m:sSub>
                      </m:oMath>
                    </m:oMathPara>
                  </a14:m>
                  <a:endParaRPr lang="en-US" sz="2400" dirty="0"/>
                </a:p>
              </p:txBody>
            </p:sp>
          </mc:Choice>
          <mc:Fallback>
            <p:sp>
              <p:nvSpPr>
                <p:cNvPr id="155" name="Rectangle 154"/>
                <p:cNvSpPr>
                  <a:spLocks noRot="1" noChangeAspect="1" noMove="1" noResize="1" noEditPoints="1" noAdjustHandles="1" noChangeArrowheads="1" noChangeShapeType="1" noTextEdit="1"/>
                </p:cNvSpPr>
                <p:nvPr/>
              </p:nvSpPr>
              <p:spPr>
                <a:xfrm>
                  <a:off x="4750274" y="1783752"/>
                  <a:ext cx="418817" cy="346249"/>
                </a:xfrm>
                <a:prstGeom prst="rect">
                  <a:avLst/>
                </a:prstGeom>
                <a:blipFill>
                  <a:blip r:embed="rId14"/>
                  <a:stretch>
                    <a:fillRect b="-7895"/>
                  </a:stretch>
                </a:blipFill>
              </p:spPr>
              <p:txBody>
                <a:bodyPr/>
                <a:lstStyle/>
                <a:p>
                  <a:r>
                    <a:rPr lang="en-US">
                      <a:noFill/>
                    </a:rPr>
                    <a:t> </a:t>
                  </a:r>
                </a:p>
              </p:txBody>
            </p:sp>
          </mc:Fallback>
        </mc:AlternateContent>
      </p:grpSp>
      <p:grpSp>
        <p:nvGrpSpPr>
          <p:cNvPr id="169" name="Group 168"/>
          <p:cNvGrpSpPr/>
          <p:nvPr/>
        </p:nvGrpSpPr>
        <p:grpSpPr>
          <a:xfrm>
            <a:off x="10800339" y="3387062"/>
            <a:ext cx="551305" cy="692465"/>
            <a:chOff x="4750274" y="1746844"/>
            <a:chExt cx="413479" cy="519349"/>
          </a:xfrm>
        </p:grpSpPr>
        <p:sp>
          <p:nvSpPr>
            <p:cNvPr id="170" name="Oval 16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71" name="Rectangle 170"/>
                <p:cNvSpPr/>
                <p:nvPr/>
              </p:nvSpPr>
              <p:spPr>
                <a:xfrm>
                  <a:off x="4750274" y="1783752"/>
                  <a:ext cx="41347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𝑦</m:t>
                            </m:r>
                          </m:e>
                          <m:sub>
                            <m:r>
                              <a:rPr lang="en-US" sz="2400" i="1">
                                <a:solidFill>
                                  <a:srgbClr val="000000"/>
                                </a:solidFill>
                                <a:latin typeface="Cambria Math" charset="0"/>
                              </a:rPr>
                              <m:t>1</m:t>
                            </m:r>
                          </m:sub>
                        </m:sSub>
                      </m:oMath>
                    </m:oMathPara>
                  </a14:m>
                  <a:endParaRPr lang="en-US" sz="2400" dirty="0"/>
                </a:p>
              </p:txBody>
            </p:sp>
          </mc:Choice>
          <mc:Fallback>
            <p:sp>
              <p:nvSpPr>
                <p:cNvPr id="171" name="Rectangle 170"/>
                <p:cNvSpPr>
                  <a:spLocks noRot="1" noChangeAspect="1" noMove="1" noResize="1" noEditPoints="1" noAdjustHandles="1" noChangeArrowheads="1" noChangeShapeType="1" noTextEdit="1"/>
                </p:cNvSpPr>
                <p:nvPr/>
              </p:nvSpPr>
              <p:spPr>
                <a:xfrm>
                  <a:off x="4750274" y="1783752"/>
                  <a:ext cx="413479" cy="346249"/>
                </a:xfrm>
                <a:prstGeom prst="rect">
                  <a:avLst/>
                </a:prstGeom>
                <a:blipFill>
                  <a:blip r:embed="rId15"/>
                  <a:stretch>
                    <a:fillRect b="-10811"/>
                  </a:stretch>
                </a:blipFill>
              </p:spPr>
              <p:txBody>
                <a:bodyPr/>
                <a:lstStyle/>
                <a:p>
                  <a:r>
                    <a:rPr lang="en-US">
                      <a:noFill/>
                    </a:rPr>
                    <a:t> </a:t>
                  </a:r>
                </a:p>
              </p:txBody>
            </p:sp>
          </mc:Fallback>
        </mc:AlternateContent>
      </p:grpSp>
      <p:grpSp>
        <p:nvGrpSpPr>
          <p:cNvPr id="109" name="Group 108">
            <a:extLst>
              <a:ext uri="{FF2B5EF4-FFF2-40B4-BE49-F238E27FC236}">
                <a16:creationId xmlns:a16="http://schemas.microsoft.com/office/drawing/2014/main" id="{935390E3-055C-6448-9210-7FF8A85D2A7F}"/>
              </a:ext>
            </a:extLst>
          </p:cNvPr>
          <p:cNvGrpSpPr/>
          <p:nvPr/>
        </p:nvGrpSpPr>
        <p:grpSpPr>
          <a:xfrm>
            <a:off x="7618281" y="2088417"/>
            <a:ext cx="773960" cy="787716"/>
            <a:chOff x="6512842" y="2422826"/>
            <a:chExt cx="580470" cy="590787"/>
          </a:xfrm>
        </p:grpSpPr>
        <p:sp>
          <p:nvSpPr>
            <p:cNvPr id="110" name="Oval 109">
              <a:extLst>
                <a:ext uri="{FF2B5EF4-FFF2-40B4-BE49-F238E27FC236}">
                  <a16:creationId xmlns:a16="http://schemas.microsoft.com/office/drawing/2014/main" id="{BBBD274A-CF81-D746-A985-2BBD5146CF19}"/>
                </a:ext>
              </a:extLst>
            </p:cNvPr>
            <p:cNvSpPr/>
            <p:nvPr/>
          </p:nvSpPr>
          <p:spPr>
            <a:xfrm>
              <a:off x="6512842" y="2453181"/>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11" name="Rectangle 110">
                  <a:extLst>
                    <a:ext uri="{FF2B5EF4-FFF2-40B4-BE49-F238E27FC236}">
                      <a16:creationId xmlns:a16="http://schemas.microsoft.com/office/drawing/2014/main" id="{894F0080-5153-5642-9D8F-F0E829FD3F2E}"/>
                    </a:ext>
                  </a:extLst>
                </p:cNvPr>
                <p:cNvSpPr/>
                <p:nvPr/>
              </p:nvSpPr>
              <p:spPr>
                <a:xfrm>
                  <a:off x="6614442" y="2422826"/>
                  <a:ext cx="370557"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111" name="Rectangle 110">
                  <a:extLst>
                    <a:ext uri="{FF2B5EF4-FFF2-40B4-BE49-F238E27FC236}">
                      <a16:creationId xmlns:a16="http://schemas.microsoft.com/office/drawing/2014/main" id="{894F0080-5153-5642-9D8F-F0E829FD3F2E}"/>
                    </a:ext>
                  </a:extLst>
                </p:cNvPr>
                <p:cNvSpPr>
                  <a:spLocks noRot="1" noChangeAspect="1" noMove="1" noResize="1" noEditPoints="1" noAdjustHandles="1" noChangeArrowheads="1" noChangeShapeType="1" noTextEdit="1"/>
                </p:cNvSpPr>
                <p:nvPr/>
              </p:nvSpPr>
              <p:spPr>
                <a:xfrm>
                  <a:off x="6614442" y="2422826"/>
                  <a:ext cx="370557" cy="590787"/>
                </a:xfrm>
                <a:prstGeom prst="rect">
                  <a:avLst/>
                </a:prstGeom>
                <a:blipFill>
                  <a:blip r:embed="rId16"/>
                  <a:stretch>
                    <a:fillRect l="-162500" t="-126984" r="-102500" b="-174603"/>
                  </a:stretch>
                </a:blipFill>
              </p:spPr>
              <p:txBody>
                <a:bodyPr/>
                <a:lstStyle/>
                <a:p>
                  <a:r>
                    <a:rPr lang="en-US">
                      <a:noFill/>
                    </a:rPr>
                    <a:t> </a:t>
                  </a:r>
                </a:p>
              </p:txBody>
            </p:sp>
          </mc:Fallback>
        </mc:AlternateContent>
      </p:grpSp>
      <p:cxnSp>
        <p:nvCxnSpPr>
          <p:cNvPr id="113" name="Straight Arrow Connector 112">
            <a:extLst>
              <a:ext uri="{FF2B5EF4-FFF2-40B4-BE49-F238E27FC236}">
                <a16:creationId xmlns:a16="http://schemas.microsoft.com/office/drawing/2014/main" id="{AE6DBB94-10EA-2C49-A05A-2BCC7FBBD594}"/>
              </a:ext>
            </a:extLst>
          </p:cNvPr>
          <p:cNvCxnSpPr>
            <a:cxnSpLocks/>
            <a:stCxn id="31" idx="3"/>
            <a:endCxn id="110" idx="2"/>
          </p:cNvCxnSpPr>
          <p:nvPr/>
        </p:nvCxnSpPr>
        <p:spPr>
          <a:xfrm flipV="1">
            <a:off x="6728089" y="2475123"/>
            <a:ext cx="890192" cy="29463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14" name="Straight Arrow Connector 113">
            <a:extLst>
              <a:ext uri="{FF2B5EF4-FFF2-40B4-BE49-F238E27FC236}">
                <a16:creationId xmlns:a16="http://schemas.microsoft.com/office/drawing/2014/main" id="{063F2EB0-02D4-2B44-9C0E-4D72D942A5C5}"/>
              </a:ext>
            </a:extLst>
          </p:cNvPr>
          <p:cNvCxnSpPr>
            <a:cxnSpLocks/>
          </p:cNvCxnSpPr>
          <p:nvPr/>
        </p:nvCxnSpPr>
        <p:spPr>
          <a:xfrm flipV="1">
            <a:off x="6682271" y="2596789"/>
            <a:ext cx="866965" cy="869689"/>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15" name="Straight Arrow Connector 114">
            <a:extLst>
              <a:ext uri="{FF2B5EF4-FFF2-40B4-BE49-F238E27FC236}">
                <a16:creationId xmlns:a16="http://schemas.microsoft.com/office/drawing/2014/main" id="{D647608C-EBDF-634F-96D9-3EE0DF7B4642}"/>
              </a:ext>
            </a:extLst>
          </p:cNvPr>
          <p:cNvCxnSpPr>
            <a:cxnSpLocks/>
          </p:cNvCxnSpPr>
          <p:nvPr/>
        </p:nvCxnSpPr>
        <p:spPr>
          <a:xfrm flipV="1">
            <a:off x="6730995" y="2732493"/>
            <a:ext cx="883023" cy="140141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17" name="Straight Arrow Connector 116">
            <a:extLst>
              <a:ext uri="{FF2B5EF4-FFF2-40B4-BE49-F238E27FC236}">
                <a16:creationId xmlns:a16="http://schemas.microsoft.com/office/drawing/2014/main" id="{AF9BBB93-1163-5E48-AAE0-C126A969BA2A}"/>
              </a:ext>
            </a:extLst>
          </p:cNvPr>
          <p:cNvCxnSpPr>
            <a:cxnSpLocks/>
            <a:stCxn id="25" idx="3"/>
          </p:cNvCxnSpPr>
          <p:nvPr/>
        </p:nvCxnSpPr>
        <p:spPr>
          <a:xfrm flipV="1">
            <a:off x="6728105" y="2835945"/>
            <a:ext cx="1001179" cy="189044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18" name="Straight Arrow Connector 117">
            <a:extLst>
              <a:ext uri="{FF2B5EF4-FFF2-40B4-BE49-F238E27FC236}">
                <a16:creationId xmlns:a16="http://schemas.microsoft.com/office/drawing/2014/main" id="{435F2ADE-0995-3945-AFD0-DF4CCF7657DC}"/>
              </a:ext>
            </a:extLst>
          </p:cNvPr>
          <p:cNvCxnSpPr/>
          <p:nvPr/>
        </p:nvCxnSpPr>
        <p:spPr>
          <a:xfrm>
            <a:off x="8572244" y="2445511"/>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119" name="Straight Arrow Connector 118">
            <a:extLst>
              <a:ext uri="{FF2B5EF4-FFF2-40B4-BE49-F238E27FC236}">
                <a16:creationId xmlns:a16="http://schemas.microsoft.com/office/drawing/2014/main" id="{8DDC182B-31A6-7340-9679-0F36576F8D00}"/>
              </a:ext>
            </a:extLst>
          </p:cNvPr>
          <p:cNvCxnSpPr/>
          <p:nvPr/>
        </p:nvCxnSpPr>
        <p:spPr>
          <a:xfrm>
            <a:off x="9506080" y="2466103"/>
            <a:ext cx="310779" cy="1239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120" name="Group 119">
            <a:extLst>
              <a:ext uri="{FF2B5EF4-FFF2-40B4-BE49-F238E27FC236}">
                <a16:creationId xmlns:a16="http://schemas.microsoft.com/office/drawing/2014/main" id="{AD78E7A1-DF65-204D-BD6E-66D899F14095}"/>
              </a:ext>
            </a:extLst>
          </p:cNvPr>
          <p:cNvGrpSpPr/>
          <p:nvPr/>
        </p:nvGrpSpPr>
        <p:grpSpPr>
          <a:xfrm>
            <a:off x="8973391" y="2095158"/>
            <a:ext cx="430381" cy="692465"/>
            <a:chOff x="5687460" y="2113019"/>
            <a:chExt cx="422743" cy="680175"/>
          </a:xfrm>
        </p:grpSpPr>
        <p:sp>
          <p:nvSpPr>
            <p:cNvPr id="122" name="Oval 121">
              <a:extLst>
                <a:ext uri="{FF2B5EF4-FFF2-40B4-BE49-F238E27FC236}">
                  <a16:creationId xmlns:a16="http://schemas.microsoft.com/office/drawing/2014/main" id="{D68AD411-2510-684B-B302-140B953A8359}"/>
                </a:ext>
              </a:extLst>
            </p:cNvPr>
            <p:cNvSpPr/>
            <p:nvPr/>
          </p:nvSpPr>
          <p:spPr>
            <a:xfrm>
              <a:off x="5687460" y="2113019"/>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123" name="Curved Connector 122">
              <a:extLst>
                <a:ext uri="{FF2B5EF4-FFF2-40B4-BE49-F238E27FC236}">
                  <a16:creationId xmlns:a16="http://schemas.microsoft.com/office/drawing/2014/main" id="{F0DD8B09-22CA-DF40-9A21-BD42060D4773}"/>
                </a:ext>
              </a:extLst>
            </p:cNvPr>
            <p:cNvCxnSpPr/>
            <p:nvPr/>
          </p:nvCxnSpPr>
          <p:spPr>
            <a:xfrm flipV="1">
              <a:off x="5758379" y="2355907"/>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grpSp>
        <p:nvGrpSpPr>
          <p:cNvPr id="125" name="Group 124">
            <a:extLst>
              <a:ext uri="{FF2B5EF4-FFF2-40B4-BE49-F238E27FC236}">
                <a16:creationId xmlns:a16="http://schemas.microsoft.com/office/drawing/2014/main" id="{DE810157-BE55-D94F-A830-75DCFBDBAA2A}"/>
              </a:ext>
            </a:extLst>
          </p:cNvPr>
          <p:cNvGrpSpPr/>
          <p:nvPr/>
        </p:nvGrpSpPr>
        <p:grpSpPr>
          <a:xfrm>
            <a:off x="9902232" y="2122430"/>
            <a:ext cx="551305" cy="692465"/>
            <a:chOff x="4750274" y="1746844"/>
            <a:chExt cx="413479" cy="519349"/>
          </a:xfrm>
        </p:grpSpPr>
        <p:sp>
          <p:nvSpPr>
            <p:cNvPr id="126" name="Oval 125">
              <a:extLst>
                <a:ext uri="{FF2B5EF4-FFF2-40B4-BE49-F238E27FC236}">
                  <a16:creationId xmlns:a16="http://schemas.microsoft.com/office/drawing/2014/main" id="{29CE9327-F23E-0F47-89B3-182DBB3AFBB9}"/>
                </a:ext>
              </a:extLst>
            </p:cNvPr>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27" name="Rectangle 126">
                  <a:extLst>
                    <a:ext uri="{FF2B5EF4-FFF2-40B4-BE49-F238E27FC236}">
                      <a16:creationId xmlns:a16="http://schemas.microsoft.com/office/drawing/2014/main" id="{9686B55D-B91B-FE4F-8790-8F8CFF3B3A89}"/>
                    </a:ext>
                  </a:extLst>
                </p:cNvPr>
                <p:cNvSpPr/>
                <p:nvPr/>
              </p:nvSpPr>
              <p:spPr>
                <a:xfrm>
                  <a:off x="4750274" y="1783752"/>
                  <a:ext cx="41347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acc>
                              <m:accPr>
                                <m:chr m:val="̂"/>
                                <m:ctrlPr>
                                  <a:rPr lang="en-US" sz="2400" i="1">
                                    <a:solidFill>
                                      <a:srgbClr val="000000"/>
                                    </a:solidFill>
                                    <a:latin typeface="Cambria Math" panose="02040503050406030204" pitchFamily="18" charset="0"/>
                                  </a:rPr>
                                </m:ctrlPr>
                              </m:accPr>
                              <m:e>
                                <m:r>
                                  <a:rPr lang="en-US" sz="2400" i="1">
                                    <a:solidFill>
                                      <a:srgbClr val="000000"/>
                                    </a:solidFill>
                                    <a:latin typeface="Cambria Math" charset="0"/>
                                  </a:rPr>
                                  <m:t>𝑦</m:t>
                                </m:r>
                              </m:e>
                            </m:acc>
                          </m:e>
                          <m:sub>
                            <m:r>
                              <a:rPr lang="en-US" sz="2400" i="1">
                                <a:solidFill>
                                  <a:srgbClr val="000000"/>
                                </a:solidFill>
                                <a:latin typeface="Cambria Math" charset="0"/>
                              </a:rPr>
                              <m:t>1</m:t>
                            </m:r>
                          </m:sub>
                        </m:sSub>
                      </m:oMath>
                    </m:oMathPara>
                  </a14:m>
                  <a:endParaRPr lang="en-US" sz="2400" dirty="0"/>
                </a:p>
              </p:txBody>
            </p:sp>
          </mc:Choice>
          <mc:Fallback>
            <p:sp>
              <p:nvSpPr>
                <p:cNvPr id="127" name="Rectangle 126">
                  <a:extLst>
                    <a:ext uri="{FF2B5EF4-FFF2-40B4-BE49-F238E27FC236}">
                      <a16:creationId xmlns:a16="http://schemas.microsoft.com/office/drawing/2014/main" id="{9686B55D-B91B-FE4F-8790-8F8CFF3B3A89}"/>
                    </a:ext>
                  </a:extLst>
                </p:cNvPr>
                <p:cNvSpPr>
                  <a:spLocks noRot="1" noChangeAspect="1" noMove="1" noResize="1" noEditPoints="1" noAdjustHandles="1" noChangeArrowheads="1" noChangeShapeType="1" noTextEdit="1"/>
                </p:cNvSpPr>
                <p:nvPr/>
              </p:nvSpPr>
              <p:spPr>
                <a:xfrm>
                  <a:off x="4750274" y="1783752"/>
                  <a:ext cx="413479" cy="346249"/>
                </a:xfrm>
                <a:prstGeom prst="rect">
                  <a:avLst/>
                </a:prstGeom>
                <a:blipFill>
                  <a:blip r:embed="rId17"/>
                  <a:stretch>
                    <a:fillRect b="-7895"/>
                  </a:stretch>
                </a:blipFill>
              </p:spPr>
              <p:txBody>
                <a:bodyPr/>
                <a:lstStyle/>
                <a:p>
                  <a:r>
                    <a:rPr lang="en-US">
                      <a:noFill/>
                    </a:rPr>
                    <a:t> </a:t>
                  </a:r>
                </a:p>
              </p:txBody>
            </p:sp>
          </mc:Fallback>
        </mc:AlternateContent>
      </p:grpSp>
    </p:spTree>
    <p:extLst>
      <p:ext uri="{BB962C8B-B14F-4D97-AF65-F5344CB8AC3E}">
        <p14:creationId xmlns:p14="http://schemas.microsoft.com/office/powerpoint/2010/main" val="1003687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Regression vs Classification</a:t>
            </a:r>
          </a:p>
        </p:txBody>
      </p:sp>
      <p:sp>
        <p:nvSpPr>
          <p:cNvPr id="5" name="Content Placeholder 2"/>
          <p:cNvSpPr txBox="1">
            <a:spLocks/>
          </p:cNvSpPr>
          <p:nvPr/>
        </p:nvSpPr>
        <p:spPr>
          <a:xfrm>
            <a:off x="609600" y="1451790"/>
            <a:ext cx="4998720" cy="4107049"/>
          </a:xfrm>
          <a:prstGeom prst="rect">
            <a:avLst/>
          </a:prstGeom>
        </p:spPr>
        <p:txBody>
          <a:bodyPr/>
          <a:lstStyle>
            <a:lvl1pPr algn="l" defTabSz="457200">
              <a:lnSpc>
                <a:spcPts val="3000"/>
              </a:lnSpc>
              <a:defRPr sz="2100" b="0">
                <a:solidFill>
                  <a:schemeClr val="tx1"/>
                </a:solidFill>
                <a:latin typeface="+mn-lt"/>
                <a:ea typeface="+mn-ea"/>
                <a:cs typeface="+mn-cs"/>
                <a:sym typeface="Helvetica"/>
              </a:defRPr>
            </a:lvl1pPr>
            <a:lvl2pPr indent="457200" algn="l" defTabSz="457200">
              <a:lnSpc>
                <a:spcPts val="3000"/>
              </a:lnSpc>
              <a:defRPr sz="1500" b="0">
                <a:solidFill>
                  <a:schemeClr val="tx1"/>
                </a:solidFill>
                <a:latin typeface="+mn-lt"/>
                <a:ea typeface="+mn-ea"/>
                <a:cs typeface="+mn-cs"/>
                <a:sym typeface="Helvetica"/>
              </a:defRPr>
            </a:lvl2pPr>
            <a:lvl3pPr indent="914400" algn="l" defTabSz="457200">
              <a:lnSpc>
                <a:spcPts val="3000"/>
              </a:lnSpc>
              <a:defRPr sz="1350" b="0">
                <a:solidFill>
                  <a:schemeClr val="tx1"/>
                </a:solidFill>
                <a:latin typeface="+mj-lt"/>
                <a:ea typeface="+mn-ea"/>
                <a:cs typeface="+mn-cs"/>
                <a:sym typeface="Helvetica"/>
              </a:defRPr>
            </a:lvl3pPr>
            <a:lvl4pPr indent="1371600" algn="l" defTabSz="457200">
              <a:lnSpc>
                <a:spcPts val="3000"/>
              </a:lnSpc>
              <a:defRPr sz="1100" b="0">
                <a:solidFill>
                  <a:schemeClr val="tx1"/>
                </a:solidFill>
                <a:latin typeface="+mj-lt"/>
                <a:ea typeface="+mn-ea"/>
                <a:cs typeface="+mn-cs"/>
                <a:sym typeface="Helvetica"/>
              </a:defRPr>
            </a:lvl4pPr>
            <a:lvl5pPr indent="1828800" algn="l" defTabSz="457200">
              <a:lnSpc>
                <a:spcPts val="3000"/>
              </a:lnSpc>
              <a:defRPr sz="1100" b="0">
                <a:solidFill>
                  <a:schemeClr val="tx1"/>
                </a:solidFill>
                <a:latin typeface="+mj-lt"/>
                <a:ea typeface="+mn-ea"/>
                <a:cs typeface="+mn-cs"/>
                <a:sym typeface="Helvetica"/>
              </a:defRPr>
            </a:lvl5pPr>
            <a:lvl6pPr indent="2286000" algn="ctr" defTabSz="457200">
              <a:lnSpc>
                <a:spcPts val="3000"/>
              </a:lnSpc>
              <a:defRPr sz="2900" b="1">
                <a:solidFill>
                  <a:srgbClr val="D88C2A"/>
                </a:solidFill>
                <a:latin typeface="+mn-lt"/>
                <a:ea typeface="+mn-ea"/>
                <a:cs typeface="+mn-cs"/>
                <a:sym typeface="Helvetica"/>
              </a:defRPr>
            </a:lvl6pPr>
            <a:lvl7pPr indent="2743200" algn="ctr" defTabSz="457200">
              <a:lnSpc>
                <a:spcPts val="3000"/>
              </a:lnSpc>
              <a:defRPr sz="2900" b="1">
                <a:solidFill>
                  <a:srgbClr val="D88C2A"/>
                </a:solidFill>
                <a:latin typeface="+mn-lt"/>
                <a:ea typeface="+mn-ea"/>
                <a:cs typeface="+mn-cs"/>
                <a:sym typeface="Helvetica"/>
              </a:defRPr>
            </a:lvl7pPr>
            <a:lvl8pPr indent="3200400" algn="ctr" defTabSz="457200">
              <a:lnSpc>
                <a:spcPts val="3000"/>
              </a:lnSpc>
              <a:defRPr sz="2900" b="1">
                <a:solidFill>
                  <a:srgbClr val="D88C2A"/>
                </a:solidFill>
                <a:latin typeface="+mn-lt"/>
                <a:ea typeface="+mn-ea"/>
                <a:cs typeface="+mn-cs"/>
                <a:sym typeface="Helvetica"/>
              </a:defRPr>
            </a:lvl8pPr>
            <a:lvl9pPr indent="3657600" algn="ctr" defTabSz="457200">
              <a:lnSpc>
                <a:spcPts val="3000"/>
              </a:lnSpc>
              <a:defRPr sz="2900" b="1">
                <a:solidFill>
                  <a:srgbClr val="D88C2A"/>
                </a:solidFill>
                <a:latin typeface="+mn-lt"/>
                <a:ea typeface="+mn-ea"/>
                <a:cs typeface="+mn-cs"/>
                <a:sym typeface="Helvetica"/>
              </a:defRPr>
            </a:lvl9pPr>
          </a:lstStyle>
          <a:p>
            <a:r>
              <a:rPr lang="en-US" sz="2800" dirty="0"/>
              <a:t>Regression</a:t>
            </a:r>
          </a:p>
          <a:p>
            <a:pPr marL="457189" indent="-457189">
              <a:buFont typeface="Arial" panose="020B0604020202020204" pitchFamily="34" charset="0"/>
              <a:buChar char="•"/>
            </a:pPr>
            <a:r>
              <a:rPr lang="en-US" sz="2800" dirty="0"/>
              <a:t>Labels are continuous variables – e.g. distance.</a:t>
            </a:r>
          </a:p>
          <a:p>
            <a:pPr marL="457189" indent="-457189">
              <a:buFont typeface="Arial" panose="020B0604020202020204" pitchFamily="34" charset="0"/>
              <a:buChar char="•"/>
            </a:pPr>
            <a:r>
              <a:rPr lang="en-US" sz="2800" dirty="0"/>
              <a:t>Losses: Distance-based losses, e.g. sum of distances to true values.</a:t>
            </a:r>
          </a:p>
          <a:p>
            <a:pPr marL="457189" indent="-457189">
              <a:buFont typeface="Arial" panose="020B0604020202020204" pitchFamily="34" charset="0"/>
              <a:buChar char="•"/>
            </a:pPr>
            <a:r>
              <a:rPr lang="en-US" sz="2800" dirty="0"/>
              <a:t>Evaluation: Mean distances, correlation coefficients, etc.</a:t>
            </a:r>
          </a:p>
          <a:p>
            <a:r>
              <a:rPr lang="en-US" sz="2800" dirty="0"/>
              <a:t> </a:t>
            </a:r>
          </a:p>
        </p:txBody>
      </p:sp>
      <p:sp>
        <p:nvSpPr>
          <p:cNvPr id="6" name="Content Placeholder 2">
            <a:extLst>
              <a:ext uri="{FF2B5EF4-FFF2-40B4-BE49-F238E27FC236}">
                <a16:creationId xmlns:a16="http://schemas.microsoft.com/office/drawing/2014/main" id="{B597FCDF-20CE-9543-B567-576DA41FF29C}"/>
              </a:ext>
            </a:extLst>
          </p:cNvPr>
          <p:cNvSpPr txBox="1">
            <a:spLocks/>
          </p:cNvSpPr>
          <p:nvPr/>
        </p:nvSpPr>
        <p:spPr>
          <a:xfrm>
            <a:off x="6490789" y="1451789"/>
            <a:ext cx="5445759" cy="4853216"/>
          </a:xfrm>
          <a:prstGeom prst="rect">
            <a:avLst/>
          </a:prstGeom>
        </p:spPr>
        <p:txBody>
          <a:bodyPr/>
          <a:lstStyle>
            <a:lvl1pPr algn="l" defTabSz="457200">
              <a:lnSpc>
                <a:spcPts val="3000"/>
              </a:lnSpc>
              <a:defRPr sz="2100" b="0">
                <a:solidFill>
                  <a:schemeClr val="tx1"/>
                </a:solidFill>
                <a:latin typeface="+mn-lt"/>
                <a:ea typeface="+mn-ea"/>
                <a:cs typeface="+mn-cs"/>
                <a:sym typeface="Helvetica"/>
              </a:defRPr>
            </a:lvl1pPr>
            <a:lvl2pPr indent="457200" algn="l" defTabSz="457200">
              <a:lnSpc>
                <a:spcPts val="3000"/>
              </a:lnSpc>
              <a:defRPr sz="1500" b="0">
                <a:solidFill>
                  <a:schemeClr val="tx1"/>
                </a:solidFill>
                <a:latin typeface="+mn-lt"/>
                <a:ea typeface="+mn-ea"/>
                <a:cs typeface="+mn-cs"/>
                <a:sym typeface="Helvetica"/>
              </a:defRPr>
            </a:lvl2pPr>
            <a:lvl3pPr indent="914400" algn="l" defTabSz="457200">
              <a:lnSpc>
                <a:spcPts val="3000"/>
              </a:lnSpc>
              <a:defRPr sz="1350" b="0">
                <a:solidFill>
                  <a:schemeClr val="tx1"/>
                </a:solidFill>
                <a:latin typeface="+mj-lt"/>
                <a:ea typeface="+mn-ea"/>
                <a:cs typeface="+mn-cs"/>
                <a:sym typeface="Helvetica"/>
              </a:defRPr>
            </a:lvl3pPr>
            <a:lvl4pPr indent="1371600" algn="l" defTabSz="457200">
              <a:lnSpc>
                <a:spcPts val="3000"/>
              </a:lnSpc>
              <a:defRPr sz="1100" b="0">
                <a:solidFill>
                  <a:schemeClr val="tx1"/>
                </a:solidFill>
                <a:latin typeface="+mj-lt"/>
                <a:ea typeface="+mn-ea"/>
                <a:cs typeface="+mn-cs"/>
                <a:sym typeface="Helvetica"/>
              </a:defRPr>
            </a:lvl4pPr>
            <a:lvl5pPr indent="1828800" algn="l" defTabSz="457200">
              <a:lnSpc>
                <a:spcPts val="3000"/>
              </a:lnSpc>
              <a:defRPr sz="1100" b="0">
                <a:solidFill>
                  <a:schemeClr val="tx1"/>
                </a:solidFill>
                <a:latin typeface="+mj-lt"/>
                <a:ea typeface="+mn-ea"/>
                <a:cs typeface="+mn-cs"/>
                <a:sym typeface="Helvetica"/>
              </a:defRPr>
            </a:lvl5pPr>
            <a:lvl6pPr indent="2286000" algn="ctr" defTabSz="457200">
              <a:lnSpc>
                <a:spcPts val="3000"/>
              </a:lnSpc>
              <a:defRPr sz="2900" b="1">
                <a:solidFill>
                  <a:srgbClr val="D88C2A"/>
                </a:solidFill>
                <a:latin typeface="+mn-lt"/>
                <a:ea typeface="+mn-ea"/>
                <a:cs typeface="+mn-cs"/>
                <a:sym typeface="Helvetica"/>
              </a:defRPr>
            </a:lvl6pPr>
            <a:lvl7pPr indent="2743200" algn="ctr" defTabSz="457200">
              <a:lnSpc>
                <a:spcPts val="3000"/>
              </a:lnSpc>
              <a:defRPr sz="2900" b="1">
                <a:solidFill>
                  <a:srgbClr val="D88C2A"/>
                </a:solidFill>
                <a:latin typeface="+mn-lt"/>
                <a:ea typeface="+mn-ea"/>
                <a:cs typeface="+mn-cs"/>
                <a:sym typeface="Helvetica"/>
              </a:defRPr>
            </a:lvl7pPr>
            <a:lvl8pPr indent="3200400" algn="ctr" defTabSz="457200">
              <a:lnSpc>
                <a:spcPts val="3000"/>
              </a:lnSpc>
              <a:defRPr sz="2900" b="1">
                <a:solidFill>
                  <a:srgbClr val="D88C2A"/>
                </a:solidFill>
                <a:latin typeface="+mn-lt"/>
                <a:ea typeface="+mn-ea"/>
                <a:cs typeface="+mn-cs"/>
                <a:sym typeface="Helvetica"/>
              </a:defRPr>
            </a:lvl8pPr>
            <a:lvl9pPr indent="3657600" algn="ctr" defTabSz="457200">
              <a:lnSpc>
                <a:spcPts val="3000"/>
              </a:lnSpc>
              <a:defRPr sz="2900" b="1">
                <a:solidFill>
                  <a:srgbClr val="D88C2A"/>
                </a:solidFill>
                <a:latin typeface="+mn-lt"/>
                <a:ea typeface="+mn-ea"/>
                <a:cs typeface="+mn-cs"/>
                <a:sym typeface="Helvetica"/>
              </a:defRPr>
            </a:lvl9pPr>
          </a:lstStyle>
          <a:p>
            <a:r>
              <a:rPr lang="en-US" sz="2800" dirty="0"/>
              <a:t>Classification</a:t>
            </a:r>
          </a:p>
          <a:p>
            <a:pPr marL="457189" indent="-457189">
              <a:buFont typeface="Arial" panose="020B0604020202020204" pitchFamily="34" charset="0"/>
              <a:buChar char="•"/>
            </a:pPr>
            <a:r>
              <a:rPr lang="en-US" sz="2800" dirty="0"/>
              <a:t>Labels are discrete variables (1 out of K categories)</a:t>
            </a:r>
          </a:p>
          <a:p>
            <a:pPr marL="457189" indent="-457189">
              <a:buFont typeface="Arial" panose="020B0604020202020204" pitchFamily="34" charset="0"/>
              <a:buChar char="•"/>
            </a:pPr>
            <a:r>
              <a:rPr lang="en-US" sz="2800" dirty="0"/>
              <a:t>Losses: Cross-entropy loss, margin losses, logistic regression (binary cross entropy)</a:t>
            </a:r>
          </a:p>
          <a:p>
            <a:pPr marL="457189" indent="-457189">
              <a:buFont typeface="Arial" panose="020B0604020202020204" pitchFamily="34" charset="0"/>
              <a:buChar char="•"/>
            </a:pPr>
            <a:r>
              <a:rPr lang="en-US" sz="2800" dirty="0"/>
              <a:t>Evaluation: Classification accuracy, etc.</a:t>
            </a:r>
          </a:p>
          <a:p>
            <a:r>
              <a:rPr lang="en-US" sz="2800" dirty="0"/>
              <a:t> </a:t>
            </a:r>
          </a:p>
        </p:txBody>
      </p:sp>
    </p:spTree>
    <p:extLst>
      <p:ext uri="{BB962C8B-B14F-4D97-AF65-F5344CB8AC3E}">
        <p14:creationId xmlns:p14="http://schemas.microsoft.com/office/powerpoint/2010/main" val="320910301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41574"/>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latin typeface="Calibri" panose="020F0502020204030204"/>
              </a:rPr>
              <a:t>Forward pass (Forward-propagation)</a:t>
            </a:r>
            <a:endParaRPr sz="4267" kern="0" dirty="0">
              <a:latin typeface="Calibri" panose="020F0502020204030204"/>
            </a:endParaRPr>
          </a:p>
        </p:txBody>
      </p:sp>
      <p:grpSp>
        <p:nvGrpSpPr>
          <p:cNvPr id="6" name="Group 5"/>
          <p:cNvGrpSpPr/>
          <p:nvPr/>
        </p:nvGrpSpPr>
        <p:grpSpPr>
          <a:xfrm>
            <a:off x="6167487" y="2489711"/>
            <a:ext cx="560602" cy="692465"/>
            <a:chOff x="4750274" y="1746844"/>
            <a:chExt cx="420451" cy="519349"/>
          </a:xfrm>
        </p:grpSpPr>
        <p:sp>
          <p:nvSpPr>
            <p:cNvPr id="30" name="Oval 2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31" name="Rectangle 30"/>
                <p:cNvSpPr/>
                <p:nvPr/>
              </p:nvSpPr>
              <p:spPr>
                <a:xfrm>
                  <a:off x="4750274" y="1783752"/>
                  <a:ext cx="420451"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𝑎</m:t>
                            </m:r>
                          </m:e>
                          <m:sub>
                            <m:r>
                              <a:rPr lang="en-US" sz="2400" i="1" kern="0">
                                <a:solidFill>
                                  <a:srgbClr val="000000"/>
                                </a:solidFill>
                                <a:latin typeface="Cambria Math" charset="0"/>
                                <a:sym typeface="Calibri"/>
                              </a:rPr>
                              <m:t>1</m:t>
                            </m:r>
                          </m:sub>
                        </m:sSub>
                      </m:oMath>
                    </m:oMathPara>
                  </a14:m>
                  <a:endParaRPr lang="en-US" sz="2400" kern="0" dirty="0">
                    <a:solidFill>
                      <a:sysClr val="windowText" lastClr="000000"/>
                    </a:solidFill>
                    <a:latin typeface="Calibri"/>
                    <a:cs typeface="Calibri"/>
                    <a:sym typeface="Calibri"/>
                  </a:endParaRPr>
                </a:p>
              </p:txBody>
            </p:sp>
          </mc:Choice>
          <mc:Fallback>
            <p:sp>
              <p:nvSpPr>
                <p:cNvPr id="31" name="Rectangle 30"/>
                <p:cNvSpPr>
                  <a:spLocks noRot="1" noChangeAspect="1" noMove="1" noResize="1" noEditPoints="1" noAdjustHandles="1" noChangeArrowheads="1" noChangeShapeType="1" noTextEdit="1"/>
                </p:cNvSpPr>
                <p:nvPr/>
              </p:nvSpPr>
              <p:spPr>
                <a:xfrm>
                  <a:off x="4750274" y="1783752"/>
                  <a:ext cx="420451" cy="346249"/>
                </a:xfrm>
                <a:prstGeom prst="rect">
                  <a:avLst/>
                </a:prstGeom>
                <a:blipFill>
                  <a:blip r:embed="rId2"/>
                  <a:stretch>
                    <a:fillRect b="-2632"/>
                  </a:stretch>
                </a:blipFill>
              </p:spPr>
              <p:txBody>
                <a:bodyPr/>
                <a:lstStyle/>
                <a:p>
                  <a:r>
                    <a:rPr lang="en-US">
                      <a:noFill/>
                    </a:rPr>
                    <a:t> </a:t>
                  </a:r>
                </a:p>
              </p:txBody>
            </p:sp>
          </mc:Fallback>
        </mc:AlternateContent>
      </p:grpSp>
      <p:grpSp>
        <p:nvGrpSpPr>
          <p:cNvPr id="7" name="Group 6"/>
          <p:cNvGrpSpPr/>
          <p:nvPr/>
        </p:nvGrpSpPr>
        <p:grpSpPr>
          <a:xfrm>
            <a:off x="6160385" y="3141922"/>
            <a:ext cx="567720" cy="692465"/>
            <a:chOff x="4750274" y="1746844"/>
            <a:chExt cx="425790" cy="519349"/>
          </a:xfrm>
        </p:grpSpPr>
        <p:sp>
          <p:nvSpPr>
            <p:cNvPr id="28" name="Oval 27"/>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9" name="Rectangle 28"/>
                <p:cNvSpPr/>
                <p:nvPr/>
              </p:nvSpPr>
              <p:spPr>
                <a:xfrm>
                  <a:off x="4750274" y="1783753"/>
                  <a:ext cx="425790"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𝑎</m:t>
                            </m:r>
                          </m:e>
                          <m:sub>
                            <m:r>
                              <a:rPr lang="en-US" sz="2400" i="1" kern="0">
                                <a:solidFill>
                                  <a:srgbClr val="000000"/>
                                </a:solidFill>
                                <a:latin typeface="Cambria Math" charset="0"/>
                                <a:sym typeface="Calibri"/>
                              </a:rPr>
                              <m:t>2</m:t>
                            </m:r>
                          </m:sub>
                        </m:sSub>
                      </m:oMath>
                    </m:oMathPara>
                  </a14:m>
                  <a:endParaRPr lang="en-US" sz="2400" kern="0" dirty="0">
                    <a:solidFill>
                      <a:sysClr val="windowText" lastClr="000000"/>
                    </a:solidFill>
                    <a:latin typeface="Calibri"/>
                    <a:cs typeface="Calibri"/>
                    <a:sym typeface="Calibri"/>
                  </a:endParaRPr>
                </a:p>
              </p:txBody>
            </p:sp>
          </mc:Choice>
          <mc:Fallback>
            <p:sp>
              <p:nvSpPr>
                <p:cNvPr id="29" name="Rectangle 28"/>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3"/>
                  <a:stretch>
                    <a:fillRect b="-2703"/>
                  </a:stretch>
                </a:blipFill>
              </p:spPr>
              <p:txBody>
                <a:bodyPr/>
                <a:lstStyle/>
                <a:p>
                  <a:r>
                    <a:rPr lang="en-US">
                      <a:noFill/>
                    </a:rPr>
                    <a:t> </a:t>
                  </a:r>
                </a:p>
              </p:txBody>
            </p:sp>
          </mc:Fallback>
        </mc:AlternateContent>
      </p:grpSp>
      <p:grpSp>
        <p:nvGrpSpPr>
          <p:cNvPr id="8" name="Group 7"/>
          <p:cNvGrpSpPr/>
          <p:nvPr/>
        </p:nvGrpSpPr>
        <p:grpSpPr>
          <a:xfrm>
            <a:off x="6160385" y="3794133"/>
            <a:ext cx="567720" cy="692465"/>
            <a:chOff x="4750274" y="1746844"/>
            <a:chExt cx="425790" cy="519349"/>
          </a:xfrm>
        </p:grpSpPr>
        <p:sp>
          <p:nvSpPr>
            <p:cNvPr id="26" name="Oval 25"/>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7" name="Rectangle 26"/>
                <p:cNvSpPr/>
                <p:nvPr/>
              </p:nvSpPr>
              <p:spPr>
                <a:xfrm>
                  <a:off x="4750274" y="1783753"/>
                  <a:ext cx="425790"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𝑎</m:t>
                            </m:r>
                          </m:e>
                          <m:sub>
                            <m:r>
                              <a:rPr lang="en-US" sz="2400" i="1" kern="0">
                                <a:solidFill>
                                  <a:srgbClr val="000000"/>
                                </a:solidFill>
                                <a:latin typeface="Cambria Math" charset="0"/>
                                <a:sym typeface="Calibri"/>
                              </a:rPr>
                              <m:t>3</m:t>
                            </m:r>
                          </m:sub>
                        </m:sSub>
                      </m:oMath>
                    </m:oMathPara>
                  </a14:m>
                  <a:endParaRPr lang="en-US" sz="2400" kern="0" dirty="0">
                    <a:solidFill>
                      <a:sysClr val="windowText" lastClr="000000"/>
                    </a:solidFill>
                    <a:latin typeface="Calibri"/>
                    <a:cs typeface="Calibri"/>
                    <a:sym typeface="Calibri"/>
                  </a:endParaRPr>
                </a:p>
              </p:txBody>
            </p:sp>
          </mc:Choice>
          <mc:Fallback>
            <p:sp>
              <p:nvSpPr>
                <p:cNvPr id="27" name="Rectangle 26"/>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4"/>
                  <a:stretch>
                    <a:fillRect b="-2703"/>
                  </a:stretch>
                </a:blipFill>
              </p:spPr>
              <p:txBody>
                <a:bodyPr/>
                <a:lstStyle/>
                <a:p>
                  <a:r>
                    <a:rPr lang="en-US">
                      <a:noFill/>
                    </a:rPr>
                    <a:t> </a:t>
                  </a:r>
                </a:p>
              </p:txBody>
            </p:sp>
          </mc:Fallback>
        </mc:AlternateContent>
      </p:grpSp>
      <p:grpSp>
        <p:nvGrpSpPr>
          <p:cNvPr id="9" name="Group 8"/>
          <p:cNvGrpSpPr/>
          <p:nvPr/>
        </p:nvGrpSpPr>
        <p:grpSpPr>
          <a:xfrm>
            <a:off x="6160385" y="4446342"/>
            <a:ext cx="567720" cy="692465"/>
            <a:chOff x="4750274" y="1746844"/>
            <a:chExt cx="425790" cy="519349"/>
          </a:xfrm>
        </p:grpSpPr>
        <p:sp>
          <p:nvSpPr>
            <p:cNvPr id="24" name="Oval 23"/>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5" name="Rectangle 24"/>
                <p:cNvSpPr/>
                <p:nvPr/>
              </p:nvSpPr>
              <p:spPr>
                <a:xfrm>
                  <a:off x="4750274" y="1783753"/>
                  <a:ext cx="425790"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𝑎</m:t>
                            </m:r>
                          </m:e>
                          <m:sub>
                            <m:r>
                              <a:rPr lang="en-US" sz="2400" i="1" kern="0">
                                <a:solidFill>
                                  <a:srgbClr val="000000"/>
                                </a:solidFill>
                                <a:latin typeface="Cambria Math" charset="0"/>
                                <a:sym typeface="Calibri"/>
                              </a:rPr>
                              <m:t>4</m:t>
                            </m:r>
                          </m:sub>
                        </m:sSub>
                      </m:oMath>
                    </m:oMathPara>
                  </a14:m>
                  <a:endParaRPr lang="en-US" sz="2400" kern="0" dirty="0">
                    <a:solidFill>
                      <a:sysClr val="windowText" lastClr="000000"/>
                    </a:solidFill>
                    <a:latin typeface="Calibri"/>
                    <a:cs typeface="Calibri"/>
                    <a:sym typeface="Calibri"/>
                  </a:endParaRPr>
                </a:p>
              </p:txBody>
            </p:sp>
          </mc:Choice>
          <mc:Fallback>
            <p:sp>
              <p:nvSpPr>
                <p:cNvPr id="25" name="Rectangle 24"/>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5"/>
                  <a:stretch>
                    <a:fillRect b="-2632"/>
                  </a:stretch>
                </a:blipFill>
              </p:spPr>
              <p:txBody>
                <a:bodyPr/>
                <a:lstStyle/>
                <a:p>
                  <a:r>
                    <a:rPr lang="en-US">
                      <a:noFill/>
                    </a:rPr>
                    <a:t> </a:t>
                  </a:r>
                </a:p>
              </p:txBody>
            </p:sp>
          </mc:Fallback>
        </mc:AlternateContent>
      </p:grpSp>
      <p:grpSp>
        <p:nvGrpSpPr>
          <p:cNvPr id="10" name="Group 9"/>
          <p:cNvGrpSpPr/>
          <p:nvPr/>
        </p:nvGrpSpPr>
        <p:grpSpPr>
          <a:xfrm>
            <a:off x="7629448" y="3368239"/>
            <a:ext cx="773960" cy="787716"/>
            <a:chOff x="6512842" y="2422826"/>
            <a:chExt cx="580470" cy="590787"/>
          </a:xfrm>
        </p:grpSpPr>
        <p:sp>
          <p:nvSpPr>
            <p:cNvPr id="22" name="Oval 21"/>
            <p:cNvSpPr/>
            <p:nvPr/>
          </p:nvSpPr>
          <p:spPr>
            <a:xfrm>
              <a:off x="6512842" y="2453181"/>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3" name="Rectangle 22"/>
                <p:cNvSpPr/>
                <p:nvPr/>
              </p:nvSpPr>
              <p:spPr>
                <a:xfrm>
                  <a:off x="6614442" y="2422826"/>
                  <a:ext cx="370557" cy="590787"/>
                </a:xfrm>
                <a:prstGeom prst="rect">
                  <a:avLst/>
                </a:prstGeom>
              </p:spPr>
              <p:txBody>
                <a:bodyPr wrap="square">
                  <a:spAutoFit/>
                </a:bodyPr>
                <a:lstStyle/>
                <a:p>
                  <a:pPr defTabSz="609585"/>
                  <a14:m>
                    <m:oMathPara xmlns:m="http://schemas.openxmlformats.org/officeDocument/2006/math">
                      <m:oMathParaPr>
                        <m:jc m:val="centerGroup"/>
                      </m:oMathParaPr>
                      <m:oMath xmlns:m="http://schemas.openxmlformats.org/officeDocument/2006/math">
                        <m:nary>
                          <m:naryPr>
                            <m:chr m:val="∑"/>
                            <m:subHide m:val="on"/>
                            <m:supHide m:val="on"/>
                            <m:ctrlPr>
                              <a:rPr lang="en-US" sz="1867" i="1" kern="0">
                                <a:solidFill>
                                  <a:srgbClr val="000000"/>
                                </a:solidFill>
                                <a:latin typeface="Cambria Math" panose="02040503050406030204" pitchFamily="18" charset="0"/>
                                <a:sym typeface="Calibri"/>
                              </a:rPr>
                            </m:ctrlPr>
                          </m:naryPr>
                          <m:sub/>
                          <m:sup/>
                          <m:e/>
                        </m:nary>
                      </m:oMath>
                    </m:oMathPara>
                  </a14:m>
                  <a:endParaRPr lang="en-US" sz="1867" kern="0" dirty="0">
                    <a:solidFill>
                      <a:sysClr val="windowText" lastClr="000000"/>
                    </a:solidFill>
                    <a:latin typeface="Calibri"/>
                    <a:cs typeface="Calibri"/>
                    <a:sym typeface="Calibri"/>
                  </a:endParaRPr>
                </a:p>
              </p:txBody>
            </p:sp>
          </mc:Choice>
          <mc:Fallback>
            <p:sp>
              <p:nvSpPr>
                <p:cNvPr id="23" name="Rectangle 22"/>
                <p:cNvSpPr>
                  <a:spLocks noRot="1" noChangeAspect="1" noMove="1" noResize="1" noEditPoints="1" noAdjustHandles="1" noChangeArrowheads="1" noChangeShapeType="1" noTextEdit="1"/>
                </p:cNvSpPr>
                <p:nvPr/>
              </p:nvSpPr>
              <p:spPr>
                <a:xfrm>
                  <a:off x="6614442" y="2422826"/>
                  <a:ext cx="370557" cy="590787"/>
                </a:xfrm>
                <a:prstGeom prst="rect">
                  <a:avLst/>
                </a:prstGeom>
                <a:blipFill>
                  <a:blip r:embed="rId6"/>
                  <a:stretch>
                    <a:fillRect l="-162500" t="-128571" r="-102500" b="-174603"/>
                  </a:stretch>
                </a:blipFill>
              </p:spPr>
              <p:txBody>
                <a:bodyPr/>
                <a:lstStyle/>
                <a:p>
                  <a:r>
                    <a:rPr lang="en-US">
                      <a:noFill/>
                    </a:rPr>
                    <a:t> </a:t>
                  </a:r>
                </a:p>
              </p:txBody>
            </p:sp>
          </mc:Fallback>
        </mc:AlternateContent>
      </p:grpSp>
      <p:cxnSp>
        <p:nvCxnSpPr>
          <p:cNvPr id="11" name="Straight Arrow Connector 10"/>
          <p:cNvCxnSpPr/>
          <p:nvPr/>
        </p:nvCxnSpPr>
        <p:spPr>
          <a:xfrm>
            <a:off x="6776734" y="2968488"/>
            <a:ext cx="748196" cy="51719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 name="Straight Arrow Connector 11"/>
          <p:cNvCxnSpPr/>
          <p:nvPr/>
        </p:nvCxnSpPr>
        <p:spPr>
          <a:xfrm>
            <a:off x="6745794" y="3452207"/>
            <a:ext cx="706532" cy="20785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 name="Straight Arrow Connector 12"/>
          <p:cNvCxnSpPr/>
          <p:nvPr/>
        </p:nvCxnSpPr>
        <p:spPr>
          <a:xfrm flipV="1">
            <a:off x="6759263" y="3849429"/>
            <a:ext cx="699797" cy="30368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flipV="1">
            <a:off x="6868751" y="4127220"/>
            <a:ext cx="578576" cy="6189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5" name="Straight Arrow Connector 14"/>
          <p:cNvCxnSpPr/>
          <p:nvPr/>
        </p:nvCxnSpPr>
        <p:spPr>
          <a:xfrm>
            <a:off x="8572244" y="3711886"/>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21" name="Straight Arrow Connector 20"/>
          <p:cNvCxnSpPr/>
          <p:nvPr/>
        </p:nvCxnSpPr>
        <p:spPr>
          <a:xfrm>
            <a:off x="9506080" y="3732478"/>
            <a:ext cx="310779" cy="1239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36" name="Group 35"/>
          <p:cNvGrpSpPr/>
          <p:nvPr/>
        </p:nvGrpSpPr>
        <p:grpSpPr>
          <a:xfrm>
            <a:off x="8973391" y="3361533"/>
            <a:ext cx="430381" cy="692465"/>
            <a:chOff x="5687460" y="2113019"/>
            <a:chExt cx="422743" cy="680175"/>
          </a:xfrm>
        </p:grpSpPr>
        <p:sp>
          <p:nvSpPr>
            <p:cNvPr id="33" name="Oval 32"/>
            <p:cNvSpPr/>
            <p:nvPr/>
          </p:nvSpPr>
          <p:spPr>
            <a:xfrm>
              <a:off x="5687460" y="2113019"/>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p:cxnSp>
          <p:nvCxnSpPr>
            <p:cNvPr id="35" name="Curved Connector 34"/>
            <p:cNvCxnSpPr/>
            <p:nvPr/>
          </p:nvCxnSpPr>
          <p:spPr>
            <a:xfrm flipV="1">
              <a:off x="5758379" y="2355907"/>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grpSp>
        <p:nvGrpSpPr>
          <p:cNvPr id="47" name="Group 46"/>
          <p:cNvGrpSpPr/>
          <p:nvPr/>
        </p:nvGrpSpPr>
        <p:grpSpPr>
          <a:xfrm>
            <a:off x="417551" y="2575082"/>
            <a:ext cx="549573" cy="692465"/>
            <a:chOff x="4750274" y="1746844"/>
            <a:chExt cx="412180" cy="519349"/>
          </a:xfrm>
        </p:grpSpPr>
        <p:sp>
          <p:nvSpPr>
            <p:cNvPr id="73" name="Oval 72"/>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4" name="Rectangle 73"/>
                <p:cNvSpPr/>
                <p:nvPr/>
              </p:nvSpPr>
              <p:spPr>
                <a:xfrm>
                  <a:off x="4750274" y="1783752"/>
                  <a:ext cx="412180"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𝑥</m:t>
                            </m:r>
                          </m:e>
                          <m:sub>
                            <m:r>
                              <a:rPr lang="en-US" sz="2400" i="1" kern="0">
                                <a:solidFill>
                                  <a:srgbClr val="000000"/>
                                </a:solidFill>
                                <a:latin typeface="Cambria Math" charset="0"/>
                                <a:sym typeface="Calibri"/>
                              </a:rPr>
                              <m:t>1</m:t>
                            </m:r>
                          </m:sub>
                        </m:sSub>
                      </m:oMath>
                    </m:oMathPara>
                  </a14:m>
                  <a:endParaRPr lang="en-US" sz="2400" kern="0" dirty="0">
                    <a:solidFill>
                      <a:sysClr val="windowText" lastClr="000000"/>
                    </a:solidFill>
                    <a:latin typeface="Calibri"/>
                    <a:cs typeface="Calibri"/>
                    <a:sym typeface="Calibri"/>
                  </a:endParaRPr>
                </a:p>
              </p:txBody>
            </p:sp>
          </mc:Choice>
          <mc:Fallback>
            <p:sp>
              <p:nvSpPr>
                <p:cNvPr id="74" name="Rectangle 73"/>
                <p:cNvSpPr>
                  <a:spLocks noRot="1" noChangeAspect="1" noMove="1" noResize="1" noEditPoints="1" noAdjustHandles="1" noChangeArrowheads="1" noChangeShapeType="1" noTextEdit="1"/>
                </p:cNvSpPr>
                <p:nvPr/>
              </p:nvSpPr>
              <p:spPr>
                <a:xfrm>
                  <a:off x="4750274" y="1783752"/>
                  <a:ext cx="412180" cy="346249"/>
                </a:xfrm>
                <a:prstGeom prst="rect">
                  <a:avLst/>
                </a:prstGeom>
                <a:blipFill>
                  <a:blip r:embed="rId7"/>
                  <a:stretch>
                    <a:fillRect b="-2703"/>
                  </a:stretch>
                </a:blipFill>
              </p:spPr>
              <p:txBody>
                <a:bodyPr/>
                <a:lstStyle/>
                <a:p>
                  <a:r>
                    <a:rPr lang="en-US">
                      <a:noFill/>
                    </a:rPr>
                    <a:t> </a:t>
                  </a:r>
                </a:p>
              </p:txBody>
            </p:sp>
          </mc:Fallback>
        </mc:AlternateContent>
      </p:grpSp>
      <p:grpSp>
        <p:nvGrpSpPr>
          <p:cNvPr id="48" name="Group 47"/>
          <p:cNvGrpSpPr/>
          <p:nvPr/>
        </p:nvGrpSpPr>
        <p:grpSpPr>
          <a:xfrm>
            <a:off x="410458" y="3227293"/>
            <a:ext cx="556691" cy="692465"/>
            <a:chOff x="4750274" y="1746844"/>
            <a:chExt cx="417518" cy="519349"/>
          </a:xfrm>
        </p:grpSpPr>
        <p:sp>
          <p:nvSpPr>
            <p:cNvPr id="71" name="Oval 70"/>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2" name="Rectangle 71"/>
                <p:cNvSpPr/>
                <p:nvPr/>
              </p:nvSpPr>
              <p:spPr>
                <a:xfrm>
                  <a:off x="4750274" y="1783753"/>
                  <a:ext cx="417518"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𝑥</m:t>
                            </m:r>
                          </m:e>
                          <m:sub>
                            <m:r>
                              <a:rPr lang="en-US" sz="2400" i="1" kern="0">
                                <a:solidFill>
                                  <a:srgbClr val="000000"/>
                                </a:solidFill>
                                <a:latin typeface="Cambria Math" charset="0"/>
                                <a:sym typeface="Calibri"/>
                              </a:rPr>
                              <m:t>2</m:t>
                            </m:r>
                          </m:sub>
                        </m:sSub>
                      </m:oMath>
                    </m:oMathPara>
                  </a14:m>
                  <a:endParaRPr lang="en-US" sz="2400" kern="0" dirty="0">
                    <a:solidFill>
                      <a:sysClr val="windowText" lastClr="000000"/>
                    </a:solidFill>
                    <a:latin typeface="Calibri"/>
                    <a:cs typeface="Calibri"/>
                    <a:sym typeface="Calibri"/>
                  </a:endParaRPr>
                </a:p>
              </p:txBody>
            </p:sp>
          </mc:Choice>
          <mc:Fallback>
            <p:sp>
              <p:nvSpPr>
                <p:cNvPr id="72" name="Rectangle 71"/>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8"/>
                  <a:stretch>
                    <a:fillRect b="-2632"/>
                  </a:stretch>
                </a:blipFill>
              </p:spPr>
              <p:txBody>
                <a:bodyPr/>
                <a:lstStyle/>
                <a:p>
                  <a:r>
                    <a:rPr lang="en-US">
                      <a:noFill/>
                    </a:rPr>
                    <a:t> </a:t>
                  </a:r>
                </a:p>
              </p:txBody>
            </p:sp>
          </mc:Fallback>
        </mc:AlternateContent>
      </p:grpSp>
      <p:grpSp>
        <p:nvGrpSpPr>
          <p:cNvPr id="49" name="Group 48"/>
          <p:cNvGrpSpPr/>
          <p:nvPr/>
        </p:nvGrpSpPr>
        <p:grpSpPr>
          <a:xfrm>
            <a:off x="410458" y="3879503"/>
            <a:ext cx="556691" cy="692465"/>
            <a:chOff x="4750274" y="1746844"/>
            <a:chExt cx="417518" cy="519349"/>
          </a:xfrm>
        </p:grpSpPr>
        <p:sp>
          <p:nvSpPr>
            <p:cNvPr id="69" name="Oval 68"/>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0" name="Rectangle 69"/>
                <p:cNvSpPr/>
                <p:nvPr/>
              </p:nvSpPr>
              <p:spPr>
                <a:xfrm>
                  <a:off x="4750274" y="1783753"/>
                  <a:ext cx="417518"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𝑥</m:t>
                            </m:r>
                          </m:e>
                          <m:sub>
                            <m:r>
                              <a:rPr lang="en-US" sz="2400" i="1" kern="0">
                                <a:solidFill>
                                  <a:srgbClr val="000000"/>
                                </a:solidFill>
                                <a:latin typeface="Cambria Math" charset="0"/>
                                <a:sym typeface="Calibri"/>
                              </a:rPr>
                              <m:t>3</m:t>
                            </m:r>
                          </m:sub>
                        </m:sSub>
                      </m:oMath>
                    </m:oMathPara>
                  </a14:m>
                  <a:endParaRPr lang="en-US" sz="2400" kern="0" dirty="0">
                    <a:solidFill>
                      <a:sysClr val="windowText" lastClr="000000"/>
                    </a:solidFill>
                    <a:latin typeface="Calibri"/>
                    <a:cs typeface="Calibri"/>
                    <a:sym typeface="Calibri"/>
                  </a:endParaRPr>
                </a:p>
              </p:txBody>
            </p:sp>
          </mc:Choice>
          <mc:Fallback>
            <p:sp>
              <p:nvSpPr>
                <p:cNvPr id="70" name="Rectangle 69"/>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9"/>
                  <a:stretch>
                    <a:fillRect b="-2703"/>
                  </a:stretch>
                </a:blipFill>
              </p:spPr>
              <p:txBody>
                <a:bodyPr/>
                <a:lstStyle/>
                <a:p>
                  <a:r>
                    <a:rPr lang="en-US">
                      <a:noFill/>
                    </a:rPr>
                    <a:t> </a:t>
                  </a:r>
                </a:p>
              </p:txBody>
            </p:sp>
          </mc:Fallback>
        </mc:AlternateContent>
      </p:grpSp>
      <p:grpSp>
        <p:nvGrpSpPr>
          <p:cNvPr id="50" name="Group 49"/>
          <p:cNvGrpSpPr/>
          <p:nvPr/>
        </p:nvGrpSpPr>
        <p:grpSpPr>
          <a:xfrm>
            <a:off x="410458" y="4531713"/>
            <a:ext cx="556691" cy="692465"/>
            <a:chOff x="4750274" y="1746844"/>
            <a:chExt cx="417518" cy="519349"/>
          </a:xfrm>
        </p:grpSpPr>
        <p:sp>
          <p:nvSpPr>
            <p:cNvPr id="67" name="Oval 66"/>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68" name="Rectangle 67"/>
                <p:cNvSpPr/>
                <p:nvPr/>
              </p:nvSpPr>
              <p:spPr>
                <a:xfrm>
                  <a:off x="4750274" y="1783753"/>
                  <a:ext cx="417518"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𝑥</m:t>
                            </m:r>
                          </m:e>
                          <m:sub>
                            <m:r>
                              <a:rPr lang="en-US" sz="2400" i="1" kern="0">
                                <a:solidFill>
                                  <a:srgbClr val="000000"/>
                                </a:solidFill>
                                <a:latin typeface="Cambria Math" charset="0"/>
                                <a:sym typeface="Calibri"/>
                              </a:rPr>
                              <m:t>4</m:t>
                            </m:r>
                          </m:sub>
                        </m:sSub>
                      </m:oMath>
                    </m:oMathPara>
                  </a14:m>
                  <a:endParaRPr lang="en-US" sz="2400" kern="0" dirty="0">
                    <a:solidFill>
                      <a:sysClr val="windowText" lastClr="000000"/>
                    </a:solidFill>
                    <a:latin typeface="Calibri"/>
                    <a:cs typeface="Calibri"/>
                    <a:sym typeface="Calibri"/>
                  </a:endParaRPr>
                </a:p>
              </p:txBody>
            </p:sp>
          </mc:Choice>
          <mc:Fallback>
            <p:sp>
              <p:nvSpPr>
                <p:cNvPr id="68" name="Rectangle 67"/>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10"/>
                  <a:stretch>
                    <a:fillRect b="-2703"/>
                  </a:stretch>
                </a:blipFill>
              </p:spPr>
              <p:txBody>
                <a:bodyPr/>
                <a:lstStyle/>
                <a:p>
                  <a:r>
                    <a:rPr lang="en-US">
                      <a:noFill/>
                    </a:rPr>
                    <a:t> </a:t>
                  </a:r>
                </a:p>
              </p:txBody>
            </p:sp>
          </mc:Fallback>
        </mc:AlternateContent>
      </p:grpSp>
      <p:grpSp>
        <p:nvGrpSpPr>
          <p:cNvPr id="51" name="Group 50"/>
          <p:cNvGrpSpPr/>
          <p:nvPr/>
        </p:nvGrpSpPr>
        <p:grpSpPr>
          <a:xfrm>
            <a:off x="3420859" y="1640150"/>
            <a:ext cx="773960" cy="787716"/>
            <a:chOff x="6870151" y="1255733"/>
            <a:chExt cx="580470" cy="590787"/>
          </a:xfrm>
        </p:grpSpPr>
        <p:sp>
          <p:nvSpPr>
            <p:cNvPr id="65" name="Oval 64"/>
            <p:cNvSpPr/>
            <p:nvPr/>
          </p:nvSpPr>
          <p:spPr>
            <a:xfrm>
              <a:off x="6870151" y="1286088"/>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66" name="Rectangle 65"/>
                <p:cNvSpPr/>
                <p:nvPr/>
              </p:nvSpPr>
              <p:spPr>
                <a:xfrm>
                  <a:off x="6971751" y="1255733"/>
                  <a:ext cx="370557" cy="590787"/>
                </a:xfrm>
                <a:prstGeom prst="rect">
                  <a:avLst/>
                </a:prstGeom>
              </p:spPr>
              <p:txBody>
                <a:bodyPr wrap="square">
                  <a:spAutoFit/>
                </a:bodyPr>
                <a:lstStyle/>
                <a:p>
                  <a:pPr defTabSz="609585"/>
                  <a14:m>
                    <m:oMathPara xmlns:m="http://schemas.openxmlformats.org/officeDocument/2006/math">
                      <m:oMathParaPr>
                        <m:jc m:val="centerGroup"/>
                      </m:oMathParaPr>
                      <m:oMath xmlns:m="http://schemas.openxmlformats.org/officeDocument/2006/math">
                        <m:nary>
                          <m:naryPr>
                            <m:chr m:val="∑"/>
                            <m:subHide m:val="on"/>
                            <m:supHide m:val="on"/>
                            <m:ctrlPr>
                              <a:rPr lang="en-US" sz="1867" i="1" kern="0">
                                <a:solidFill>
                                  <a:srgbClr val="000000"/>
                                </a:solidFill>
                                <a:latin typeface="Cambria Math" panose="02040503050406030204" pitchFamily="18" charset="0"/>
                                <a:sym typeface="Calibri"/>
                              </a:rPr>
                            </m:ctrlPr>
                          </m:naryPr>
                          <m:sub/>
                          <m:sup/>
                          <m:e/>
                        </m:nary>
                      </m:oMath>
                    </m:oMathPara>
                  </a14:m>
                  <a:endParaRPr lang="en-US" sz="1867" kern="0" dirty="0">
                    <a:solidFill>
                      <a:sysClr val="windowText" lastClr="000000"/>
                    </a:solidFill>
                    <a:latin typeface="Calibri"/>
                    <a:cs typeface="Calibri"/>
                    <a:sym typeface="Calibri"/>
                  </a:endParaRPr>
                </a:p>
              </p:txBody>
            </p:sp>
          </mc:Choice>
          <mc:Fallback>
            <p:sp>
              <p:nvSpPr>
                <p:cNvPr id="66" name="Rectangle 65"/>
                <p:cNvSpPr>
                  <a:spLocks noRot="1" noChangeAspect="1" noMove="1" noResize="1" noEditPoints="1" noAdjustHandles="1" noChangeArrowheads="1" noChangeShapeType="1" noTextEdit="1"/>
                </p:cNvSpPr>
                <p:nvPr/>
              </p:nvSpPr>
              <p:spPr>
                <a:xfrm>
                  <a:off x="6971751" y="1255733"/>
                  <a:ext cx="370557" cy="590787"/>
                </a:xfrm>
                <a:prstGeom prst="rect">
                  <a:avLst/>
                </a:prstGeom>
                <a:blipFill>
                  <a:blip r:embed="rId11"/>
                  <a:stretch>
                    <a:fillRect l="-160000" t="-128571" r="-102500" b="-173016"/>
                  </a:stretch>
                </a:blipFill>
              </p:spPr>
              <p:txBody>
                <a:bodyPr/>
                <a:lstStyle/>
                <a:p>
                  <a:r>
                    <a:rPr lang="en-US">
                      <a:noFill/>
                    </a:rPr>
                    <a:t> </a:t>
                  </a:r>
                </a:p>
              </p:txBody>
            </p:sp>
          </mc:Fallback>
        </mc:AlternateContent>
      </p:grpSp>
      <p:cxnSp>
        <p:nvCxnSpPr>
          <p:cNvPr id="52" name="Straight Arrow Connector 51"/>
          <p:cNvCxnSpPr>
            <a:stCxn id="74" idx="3"/>
          </p:cNvCxnSpPr>
          <p:nvPr/>
        </p:nvCxnSpPr>
        <p:spPr>
          <a:xfrm flipV="1">
            <a:off x="967124" y="2076303"/>
            <a:ext cx="2282316" cy="77882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3" name="Straight Arrow Connector 52"/>
          <p:cNvCxnSpPr/>
          <p:nvPr/>
        </p:nvCxnSpPr>
        <p:spPr>
          <a:xfrm flipV="1">
            <a:off x="961998" y="2121945"/>
            <a:ext cx="2275540" cy="141690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4" name="Straight Arrow Connector 53"/>
          <p:cNvCxnSpPr/>
          <p:nvPr/>
        </p:nvCxnSpPr>
        <p:spPr>
          <a:xfrm flipV="1">
            <a:off x="975467" y="2090205"/>
            <a:ext cx="2286415" cy="214954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5" name="Straight Arrow Connector 54"/>
          <p:cNvCxnSpPr>
            <a:stCxn id="68" idx="3"/>
          </p:cNvCxnSpPr>
          <p:nvPr/>
        </p:nvCxnSpPr>
        <p:spPr>
          <a:xfrm flipV="1">
            <a:off x="967149" y="2045403"/>
            <a:ext cx="2270389" cy="276635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6" name="Straight Arrow Connector 55"/>
          <p:cNvCxnSpPr/>
          <p:nvPr/>
        </p:nvCxnSpPr>
        <p:spPr>
          <a:xfrm>
            <a:off x="4363654" y="1983797"/>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61" name="Straight Arrow Connector 60"/>
          <p:cNvCxnSpPr/>
          <p:nvPr/>
        </p:nvCxnSpPr>
        <p:spPr>
          <a:xfrm>
            <a:off x="5297491" y="2004388"/>
            <a:ext cx="812763" cy="657251"/>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62" name="Group 61"/>
          <p:cNvGrpSpPr/>
          <p:nvPr/>
        </p:nvGrpSpPr>
        <p:grpSpPr>
          <a:xfrm>
            <a:off x="4764802" y="1633446"/>
            <a:ext cx="430381" cy="692465"/>
            <a:chOff x="6155416" y="584514"/>
            <a:chExt cx="422743" cy="680175"/>
          </a:xfrm>
        </p:grpSpPr>
        <p:sp>
          <p:nvSpPr>
            <p:cNvPr id="63" name="Oval 62"/>
            <p:cNvSpPr/>
            <p:nvPr/>
          </p:nvSpPr>
          <p:spPr>
            <a:xfrm>
              <a:off x="6155416" y="584514"/>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p:cxnSp>
          <p:nvCxnSpPr>
            <p:cNvPr id="64" name="Curved Connector 63"/>
            <p:cNvCxnSpPr/>
            <p:nvPr/>
          </p:nvCxnSpPr>
          <p:spPr>
            <a:xfrm flipV="1">
              <a:off x="6226335" y="827403"/>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sp>
        <p:nvSpPr>
          <p:cNvPr id="75" name="Oval 74"/>
          <p:cNvSpPr/>
          <p:nvPr/>
        </p:nvSpPr>
        <p:spPr>
          <a:xfrm>
            <a:off x="3455115" y="2863708"/>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6" name="Rectangle 75"/>
              <p:cNvSpPr/>
              <p:nvPr/>
            </p:nvSpPr>
            <p:spPr>
              <a:xfrm>
                <a:off x="3590582" y="2823235"/>
                <a:ext cx="494076" cy="787716"/>
              </a:xfrm>
              <a:prstGeom prst="rect">
                <a:avLst/>
              </a:prstGeom>
            </p:spPr>
            <p:txBody>
              <a:bodyPr wrap="square">
                <a:spAutoFit/>
              </a:bodyPr>
              <a:lstStyle/>
              <a:p>
                <a:pPr defTabSz="609585"/>
                <a14:m>
                  <m:oMathPara xmlns:m="http://schemas.openxmlformats.org/officeDocument/2006/math">
                    <m:oMathParaPr>
                      <m:jc m:val="centerGroup"/>
                    </m:oMathParaPr>
                    <m:oMath xmlns:m="http://schemas.openxmlformats.org/officeDocument/2006/math">
                      <m:nary>
                        <m:naryPr>
                          <m:chr m:val="∑"/>
                          <m:subHide m:val="on"/>
                          <m:supHide m:val="on"/>
                          <m:ctrlPr>
                            <a:rPr lang="en-US" sz="1867" i="1" kern="0">
                              <a:solidFill>
                                <a:srgbClr val="000000"/>
                              </a:solidFill>
                              <a:latin typeface="Cambria Math" panose="02040503050406030204" pitchFamily="18" charset="0"/>
                              <a:sym typeface="Calibri"/>
                            </a:rPr>
                          </m:ctrlPr>
                        </m:naryPr>
                        <m:sub/>
                        <m:sup/>
                        <m:e/>
                      </m:nary>
                    </m:oMath>
                  </m:oMathPara>
                </a14:m>
                <a:endParaRPr lang="en-US" sz="1867" kern="0" dirty="0">
                  <a:solidFill>
                    <a:sysClr val="windowText" lastClr="000000"/>
                  </a:solidFill>
                  <a:latin typeface="Calibri"/>
                  <a:cs typeface="Calibri"/>
                  <a:sym typeface="Calibri"/>
                </a:endParaRPr>
              </a:p>
            </p:txBody>
          </p:sp>
        </mc:Choice>
        <mc:Fallback>
          <p:sp>
            <p:nvSpPr>
              <p:cNvPr id="76" name="Rectangle 75"/>
              <p:cNvSpPr>
                <a:spLocks noRot="1" noChangeAspect="1" noMove="1" noResize="1" noEditPoints="1" noAdjustHandles="1" noChangeArrowheads="1" noChangeShapeType="1" noTextEdit="1"/>
              </p:cNvSpPr>
              <p:nvPr/>
            </p:nvSpPr>
            <p:spPr>
              <a:xfrm>
                <a:off x="3590582" y="2823235"/>
                <a:ext cx="494076" cy="787716"/>
              </a:xfrm>
              <a:prstGeom prst="rect">
                <a:avLst/>
              </a:prstGeom>
              <a:blipFill>
                <a:blip r:embed="rId6"/>
                <a:stretch>
                  <a:fillRect l="-162500" t="-128571" r="-102500" b="-174603"/>
                </a:stretch>
              </a:blipFill>
            </p:spPr>
            <p:txBody>
              <a:bodyPr/>
              <a:lstStyle/>
              <a:p>
                <a:r>
                  <a:rPr lang="en-US">
                    <a:noFill/>
                  </a:rPr>
                  <a:t> </a:t>
                </a:r>
              </a:p>
            </p:txBody>
          </p:sp>
        </mc:Fallback>
      </mc:AlternateContent>
      <p:cxnSp>
        <p:nvCxnSpPr>
          <p:cNvPr id="77" name="Straight Arrow Connector 76"/>
          <p:cNvCxnSpPr/>
          <p:nvPr/>
        </p:nvCxnSpPr>
        <p:spPr>
          <a:xfrm>
            <a:off x="4397910" y="3166882"/>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78" name="Straight Arrow Connector 77"/>
          <p:cNvCxnSpPr/>
          <p:nvPr/>
        </p:nvCxnSpPr>
        <p:spPr>
          <a:xfrm>
            <a:off x="5331747" y="3187473"/>
            <a:ext cx="698623" cy="199931"/>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79" name="Oval 78"/>
          <p:cNvSpPr/>
          <p:nvPr/>
        </p:nvSpPr>
        <p:spPr>
          <a:xfrm>
            <a:off x="4799058" y="2816531"/>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p:cxnSp>
        <p:nvCxnSpPr>
          <p:cNvPr id="80" name="Curved Connector 79"/>
          <p:cNvCxnSpPr/>
          <p:nvPr/>
        </p:nvCxnSpPr>
        <p:spPr>
          <a:xfrm flipV="1">
            <a:off x="4871257" y="3063809"/>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sp>
        <p:nvSpPr>
          <p:cNvPr id="81" name="Oval 80"/>
          <p:cNvSpPr/>
          <p:nvPr/>
        </p:nvSpPr>
        <p:spPr>
          <a:xfrm>
            <a:off x="3455115" y="4052804"/>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82" name="Rectangle 81"/>
              <p:cNvSpPr/>
              <p:nvPr/>
            </p:nvSpPr>
            <p:spPr>
              <a:xfrm>
                <a:off x="3590582" y="4012331"/>
                <a:ext cx="494076" cy="787716"/>
              </a:xfrm>
              <a:prstGeom prst="rect">
                <a:avLst/>
              </a:prstGeom>
            </p:spPr>
            <p:txBody>
              <a:bodyPr wrap="square">
                <a:spAutoFit/>
              </a:bodyPr>
              <a:lstStyle/>
              <a:p>
                <a:pPr defTabSz="609585"/>
                <a14:m>
                  <m:oMathPara xmlns:m="http://schemas.openxmlformats.org/officeDocument/2006/math">
                    <m:oMathParaPr>
                      <m:jc m:val="centerGroup"/>
                    </m:oMathParaPr>
                    <m:oMath xmlns:m="http://schemas.openxmlformats.org/officeDocument/2006/math">
                      <m:nary>
                        <m:naryPr>
                          <m:chr m:val="∑"/>
                          <m:subHide m:val="on"/>
                          <m:supHide m:val="on"/>
                          <m:ctrlPr>
                            <a:rPr lang="en-US" sz="1867" i="1" kern="0">
                              <a:solidFill>
                                <a:srgbClr val="000000"/>
                              </a:solidFill>
                              <a:latin typeface="Cambria Math" panose="02040503050406030204" pitchFamily="18" charset="0"/>
                              <a:sym typeface="Calibri"/>
                            </a:rPr>
                          </m:ctrlPr>
                        </m:naryPr>
                        <m:sub/>
                        <m:sup/>
                        <m:e/>
                      </m:nary>
                    </m:oMath>
                  </m:oMathPara>
                </a14:m>
                <a:endParaRPr lang="en-US" sz="1867" kern="0" dirty="0">
                  <a:solidFill>
                    <a:sysClr val="windowText" lastClr="000000"/>
                  </a:solidFill>
                  <a:latin typeface="Calibri"/>
                  <a:cs typeface="Calibri"/>
                  <a:sym typeface="Calibri"/>
                </a:endParaRPr>
              </a:p>
            </p:txBody>
          </p:sp>
        </mc:Choice>
        <mc:Fallback>
          <p:sp>
            <p:nvSpPr>
              <p:cNvPr id="82" name="Rectangle 81"/>
              <p:cNvSpPr>
                <a:spLocks noRot="1" noChangeAspect="1" noMove="1" noResize="1" noEditPoints="1" noAdjustHandles="1" noChangeArrowheads="1" noChangeShapeType="1" noTextEdit="1"/>
              </p:cNvSpPr>
              <p:nvPr/>
            </p:nvSpPr>
            <p:spPr>
              <a:xfrm>
                <a:off x="3590582" y="4012331"/>
                <a:ext cx="494076" cy="787716"/>
              </a:xfrm>
              <a:prstGeom prst="rect">
                <a:avLst/>
              </a:prstGeom>
              <a:blipFill>
                <a:blip r:embed="rId12"/>
                <a:stretch>
                  <a:fillRect l="-162500" t="-126984" r="-102500" b="-174603"/>
                </a:stretch>
              </a:blipFill>
            </p:spPr>
            <p:txBody>
              <a:bodyPr/>
              <a:lstStyle/>
              <a:p>
                <a:r>
                  <a:rPr lang="en-US">
                    <a:noFill/>
                  </a:rPr>
                  <a:t> </a:t>
                </a:r>
              </a:p>
            </p:txBody>
          </p:sp>
        </mc:Fallback>
      </mc:AlternateContent>
      <p:cxnSp>
        <p:nvCxnSpPr>
          <p:cNvPr id="83" name="Straight Arrow Connector 82"/>
          <p:cNvCxnSpPr/>
          <p:nvPr/>
        </p:nvCxnSpPr>
        <p:spPr>
          <a:xfrm>
            <a:off x="4397910" y="4355978"/>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84" name="Straight Arrow Connector 83"/>
          <p:cNvCxnSpPr/>
          <p:nvPr/>
        </p:nvCxnSpPr>
        <p:spPr>
          <a:xfrm flipV="1">
            <a:off x="5331747" y="4156580"/>
            <a:ext cx="698623" cy="15225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85" name="Oval 84"/>
          <p:cNvSpPr/>
          <p:nvPr/>
        </p:nvSpPr>
        <p:spPr>
          <a:xfrm>
            <a:off x="4799058" y="4005627"/>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p:cxnSp>
        <p:nvCxnSpPr>
          <p:cNvPr id="86" name="Curved Connector 85"/>
          <p:cNvCxnSpPr/>
          <p:nvPr/>
        </p:nvCxnSpPr>
        <p:spPr>
          <a:xfrm flipV="1">
            <a:off x="4871257" y="4252905"/>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sp>
        <p:nvSpPr>
          <p:cNvPr id="87" name="Oval 86"/>
          <p:cNvSpPr/>
          <p:nvPr/>
        </p:nvSpPr>
        <p:spPr>
          <a:xfrm>
            <a:off x="3455115" y="5254246"/>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88" name="Rectangle 87"/>
              <p:cNvSpPr/>
              <p:nvPr/>
            </p:nvSpPr>
            <p:spPr>
              <a:xfrm>
                <a:off x="3590582" y="5213772"/>
                <a:ext cx="494076" cy="787716"/>
              </a:xfrm>
              <a:prstGeom prst="rect">
                <a:avLst/>
              </a:prstGeom>
            </p:spPr>
            <p:txBody>
              <a:bodyPr wrap="square">
                <a:spAutoFit/>
              </a:bodyPr>
              <a:lstStyle/>
              <a:p>
                <a:pPr defTabSz="609585"/>
                <a14:m>
                  <m:oMathPara xmlns:m="http://schemas.openxmlformats.org/officeDocument/2006/math">
                    <m:oMathParaPr>
                      <m:jc m:val="centerGroup"/>
                    </m:oMathParaPr>
                    <m:oMath xmlns:m="http://schemas.openxmlformats.org/officeDocument/2006/math">
                      <m:nary>
                        <m:naryPr>
                          <m:chr m:val="∑"/>
                          <m:subHide m:val="on"/>
                          <m:supHide m:val="on"/>
                          <m:ctrlPr>
                            <a:rPr lang="en-US" sz="1867" i="1" kern="0">
                              <a:solidFill>
                                <a:srgbClr val="000000"/>
                              </a:solidFill>
                              <a:latin typeface="Cambria Math" panose="02040503050406030204" pitchFamily="18" charset="0"/>
                              <a:sym typeface="Calibri"/>
                            </a:rPr>
                          </m:ctrlPr>
                        </m:naryPr>
                        <m:sub/>
                        <m:sup/>
                        <m:e/>
                      </m:nary>
                    </m:oMath>
                  </m:oMathPara>
                </a14:m>
                <a:endParaRPr lang="en-US" sz="1867" kern="0" dirty="0">
                  <a:solidFill>
                    <a:sysClr val="windowText" lastClr="000000"/>
                  </a:solidFill>
                  <a:latin typeface="Calibri"/>
                  <a:cs typeface="Calibri"/>
                  <a:sym typeface="Calibri"/>
                </a:endParaRPr>
              </a:p>
            </p:txBody>
          </p:sp>
        </mc:Choice>
        <mc:Fallback>
          <p:sp>
            <p:nvSpPr>
              <p:cNvPr id="88" name="Rectangle 87"/>
              <p:cNvSpPr>
                <a:spLocks noRot="1" noChangeAspect="1" noMove="1" noResize="1" noEditPoints="1" noAdjustHandles="1" noChangeArrowheads="1" noChangeShapeType="1" noTextEdit="1"/>
              </p:cNvSpPr>
              <p:nvPr/>
            </p:nvSpPr>
            <p:spPr>
              <a:xfrm>
                <a:off x="3590582" y="5213772"/>
                <a:ext cx="494076" cy="787716"/>
              </a:xfrm>
              <a:prstGeom prst="rect">
                <a:avLst/>
              </a:prstGeom>
              <a:blipFill>
                <a:blip r:embed="rId13"/>
                <a:stretch>
                  <a:fillRect l="-162500" t="-128571" r="-102500" b="-174603"/>
                </a:stretch>
              </a:blipFill>
            </p:spPr>
            <p:txBody>
              <a:bodyPr/>
              <a:lstStyle/>
              <a:p>
                <a:r>
                  <a:rPr lang="en-US">
                    <a:noFill/>
                  </a:rPr>
                  <a:t> </a:t>
                </a:r>
              </a:p>
            </p:txBody>
          </p:sp>
        </mc:Fallback>
      </mc:AlternateContent>
      <p:cxnSp>
        <p:nvCxnSpPr>
          <p:cNvPr id="89" name="Straight Arrow Connector 88"/>
          <p:cNvCxnSpPr/>
          <p:nvPr/>
        </p:nvCxnSpPr>
        <p:spPr>
          <a:xfrm>
            <a:off x="4397910" y="5557419"/>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90" name="Straight Arrow Connector 89"/>
          <p:cNvCxnSpPr/>
          <p:nvPr/>
        </p:nvCxnSpPr>
        <p:spPr>
          <a:xfrm flipV="1">
            <a:off x="5331747" y="4847859"/>
            <a:ext cx="698623" cy="730152"/>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91" name="Oval 90"/>
          <p:cNvSpPr/>
          <p:nvPr/>
        </p:nvSpPr>
        <p:spPr>
          <a:xfrm>
            <a:off x="4799058" y="5207068"/>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p:cxnSp>
        <p:nvCxnSpPr>
          <p:cNvPr id="92" name="Curved Connector 91"/>
          <p:cNvCxnSpPr/>
          <p:nvPr/>
        </p:nvCxnSpPr>
        <p:spPr>
          <a:xfrm flipV="1">
            <a:off x="4871257" y="5454346"/>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cxnSp>
        <p:nvCxnSpPr>
          <p:cNvPr id="112" name="Straight Arrow Connector 111"/>
          <p:cNvCxnSpPr>
            <a:stCxn id="74" idx="3"/>
          </p:cNvCxnSpPr>
          <p:nvPr/>
        </p:nvCxnSpPr>
        <p:spPr>
          <a:xfrm>
            <a:off x="967124" y="2855126"/>
            <a:ext cx="2303881" cy="3625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16" name="Straight Arrow Connector 115"/>
          <p:cNvCxnSpPr>
            <a:stCxn id="72" idx="3"/>
          </p:cNvCxnSpPr>
          <p:nvPr/>
        </p:nvCxnSpPr>
        <p:spPr>
          <a:xfrm flipV="1">
            <a:off x="967149" y="3231551"/>
            <a:ext cx="2251381" cy="27578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1" name="Straight Arrow Connector 120"/>
          <p:cNvCxnSpPr>
            <a:stCxn id="70" idx="3"/>
          </p:cNvCxnSpPr>
          <p:nvPr/>
        </p:nvCxnSpPr>
        <p:spPr>
          <a:xfrm flipV="1">
            <a:off x="967149" y="3234862"/>
            <a:ext cx="2214521" cy="92468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4" name="Straight Arrow Connector 123"/>
          <p:cNvCxnSpPr>
            <a:stCxn id="68" idx="3"/>
          </p:cNvCxnSpPr>
          <p:nvPr/>
        </p:nvCxnSpPr>
        <p:spPr>
          <a:xfrm flipV="1">
            <a:off x="967149" y="3215434"/>
            <a:ext cx="2251381" cy="159632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8" name="Straight Arrow Connector 127"/>
          <p:cNvCxnSpPr>
            <a:stCxn id="70" idx="3"/>
          </p:cNvCxnSpPr>
          <p:nvPr/>
        </p:nvCxnSpPr>
        <p:spPr>
          <a:xfrm>
            <a:off x="967149" y="4159548"/>
            <a:ext cx="2231694" cy="17515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1" name="Straight Arrow Connector 130"/>
          <p:cNvCxnSpPr>
            <a:stCxn id="72" idx="3"/>
          </p:cNvCxnSpPr>
          <p:nvPr/>
        </p:nvCxnSpPr>
        <p:spPr>
          <a:xfrm>
            <a:off x="967149" y="3507338"/>
            <a:ext cx="2181353" cy="82390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4" name="Straight Arrow Connector 133"/>
          <p:cNvCxnSpPr>
            <a:stCxn id="74" idx="3"/>
          </p:cNvCxnSpPr>
          <p:nvPr/>
        </p:nvCxnSpPr>
        <p:spPr>
          <a:xfrm>
            <a:off x="967124" y="2855126"/>
            <a:ext cx="2181377" cy="150085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8" name="Straight Arrow Connector 137"/>
          <p:cNvCxnSpPr>
            <a:stCxn id="70" idx="3"/>
          </p:cNvCxnSpPr>
          <p:nvPr/>
        </p:nvCxnSpPr>
        <p:spPr>
          <a:xfrm>
            <a:off x="967149" y="4159548"/>
            <a:ext cx="2191015" cy="143069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2" name="Straight Arrow Connector 141"/>
          <p:cNvCxnSpPr>
            <a:stCxn id="74" idx="3"/>
          </p:cNvCxnSpPr>
          <p:nvPr/>
        </p:nvCxnSpPr>
        <p:spPr>
          <a:xfrm>
            <a:off x="967124" y="2855126"/>
            <a:ext cx="2214545" cy="274901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5" name="Straight Arrow Connector 144"/>
          <p:cNvCxnSpPr>
            <a:stCxn id="68" idx="3"/>
          </p:cNvCxnSpPr>
          <p:nvPr/>
        </p:nvCxnSpPr>
        <p:spPr>
          <a:xfrm flipV="1">
            <a:off x="967149" y="4369303"/>
            <a:ext cx="2196260" cy="44245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8" name="Straight Arrow Connector 147"/>
          <p:cNvCxnSpPr>
            <a:stCxn id="68" idx="3"/>
          </p:cNvCxnSpPr>
          <p:nvPr/>
        </p:nvCxnSpPr>
        <p:spPr>
          <a:xfrm>
            <a:off x="967149" y="4811758"/>
            <a:ext cx="2219490" cy="79238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nvGrpSpPr>
          <p:cNvPr id="153" name="Group 152"/>
          <p:cNvGrpSpPr/>
          <p:nvPr/>
        </p:nvGrpSpPr>
        <p:grpSpPr>
          <a:xfrm>
            <a:off x="9902232" y="3388805"/>
            <a:ext cx="551305" cy="692465"/>
            <a:chOff x="4750274" y="1746844"/>
            <a:chExt cx="413479" cy="519349"/>
          </a:xfrm>
        </p:grpSpPr>
        <p:sp>
          <p:nvSpPr>
            <p:cNvPr id="154" name="Oval 153"/>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55" name="Rectangle 154"/>
                <p:cNvSpPr/>
                <p:nvPr/>
              </p:nvSpPr>
              <p:spPr>
                <a:xfrm>
                  <a:off x="4750274" y="1783752"/>
                  <a:ext cx="413479"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acc>
                              <m:accPr>
                                <m:chr m:val="̂"/>
                                <m:ctrlPr>
                                  <a:rPr lang="en-US" sz="2400" i="1" kern="0">
                                    <a:solidFill>
                                      <a:srgbClr val="000000"/>
                                    </a:solidFill>
                                    <a:latin typeface="Cambria Math" panose="02040503050406030204" pitchFamily="18" charset="0"/>
                                    <a:sym typeface="Calibri"/>
                                  </a:rPr>
                                </m:ctrlPr>
                              </m:accPr>
                              <m:e>
                                <m:r>
                                  <a:rPr lang="en-US" sz="2400" i="1" kern="0">
                                    <a:solidFill>
                                      <a:srgbClr val="000000"/>
                                    </a:solidFill>
                                    <a:latin typeface="Cambria Math" charset="0"/>
                                    <a:sym typeface="Calibri"/>
                                  </a:rPr>
                                  <m:t>𝑦</m:t>
                                </m:r>
                              </m:e>
                            </m:acc>
                          </m:e>
                          <m:sub>
                            <m:r>
                              <a:rPr lang="en-US" sz="2400" i="1" kern="0">
                                <a:solidFill>
                                  <a:srgbClr val="000000"/>
                                </a:solidFill>
                                <a:latin typeface="Cambria Math" charset="0"/>
                                <a:sym typeface="Calibri"/>
                              </a:rPr>
                              <m:t>1</m:t>
                            </m:r>
                          </m:sub>
                        </m:sSub>
                      </m:oMath>
                    </m:oMathPara>
                  </a14:m>
                  <a:endParaRPr lang="en-US" sz="2400" kern="0" dirty="0">
                    <a:solidFill>
                      <a:sysClr val="windowText" lastClr="000000"/>
                    </a:solidFill>
                    <a:latin typeface="Calibri"/>
                    <a:cs typeface="Calibri"/>
                    <a:sym typeface="Calibri"/>
                  </a:endParaRPr>
                </a:p>
              </p:txBody>
            </p:sp>
          </mc:Choice>
          <mc:Fallback>
            <p:sp>
              <p:nvSpPr>
                <p:cNvPr id="155" name="Rectangle 154"/>
                <p:cNvSpPr>
                  <a:spLocks noRot="1" noChangeAspect="1" noMove="1" noResize="1" noEditPoints="1" noAdjustHandles="1" noChangeArrowheads="1" noChangeShapeType="1" noTextEdit="1"/>
                </p:cNvSpPr>
                <p:nvPr/>
              </p:nvSpPr>
              <p:spPr>
                <a:xfrm>
                  <a:off x="4750274" y="1783752"/>
                  <a:ext cx="413479" cy="346249"/>
                </a:xfrm>
                <a:prstGeom prst="rect">
                  <a:avLst/>
                </a:prstGeom>
                <a:blipFill>
                  <a:blip r:embed="rId14"/>
                  <a:stretch>
                    <a:fillRect b="-7895"/>
                  </a:stretch>
                </a:blipFill>
              </p:spPr>
              <p:txBody>
                <a:bodyPr/>
                <a:lstStyle/>
                <a:p>
                  <a:r>
                    <a:rPr lang="en-US">
                      <a:noFill/>
                    </a:rPr>
                    <a:t> </a:t>
                  </a:r>
                </a:p>
              </p:txBody>
            </p:sp>
          </mc:Fallback>
        </mc:AlternateContent>
      </p:grpSp>
      <p:grpSp>
        <p:nvGrpSpPr>
          <p:cNvPr id="169" name="Group 168"/>
          <p:cNvGrpSpPr/>
          <p:nvPr/>
        </p:nvGrpSpPr>
        <p:grpSpPr>
          <a:xfrm>
            <a:off x="10800339" y="3387062"/>
            <a:ext cx="551305" cy="692465"/>
            <a:chOff x="4750274" y="1746844"/>
            <a:chExt cx="413479" cy="519349"/>
          </a:xfrm>
        </p:grpSpPr>
        <p:sp>
          <p:nvSpPr>
            <p:cNvPr id="170" name="Oval 16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71" name="Rectangle 170"/>
                <p:cNvSpPr/>
                <p:nvPr/>
              </p:nvSpPr>
              <p:spPr>
                <a:xfrm>
                  <a:off x="4750274" y="1783752"/>
                  <a:ext cx="413479"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𝑦</m:t>
                            </m:r>
                          </m:e>
                          <m:sub>
                            <m:r>
                              <a:rPr lang="en-US" sz="2400" i="1" kern="0">
                                <a:solidFill>
                                  <a:srgbClr val="000000"/>
                                </a:solidFill>
                                <a:latin typeface="Cambria Math" charset="0"/>
                                <a:sym typeface="Calibri"/>
                              </a:rPr>
                              <m:t>1</m:t>
                            </m:r>
                          </m:sub>
                        </m:sSub>
                      </m:oMath>
                    </m:oMathPara>
                  </a14:m>
                  <a:endParaRPr lang="en-US" sz="2400" kern="0" dirty="0">
                    <a:solidFill>
                      <a:sysClr val="windowText" lastClr="000000"/>
                    </a:solidFill>
                    <a:latin typeface="Calibri"/>
                    <a:cs typeface="Calibri"/>
                    <a:sym typeface="Calibri"/>
                  </a:endParaRPr>
                </a:p>
              </p:txBody>
            </p:sp>
          </mc:Choice>
          <mc:Fallback>
            <p:sp>
              <p:nvSpPr>
                <p:cNvPr id="171" name="Rectangle 170"/>
                <p:cNvSpPr>
                  <a:spLocks noRot="1" noChangeAspect="1" noMove="1" noResize="1" noEditPoints="1" noAdjustHandles="1" noChangeArrowheads="1" noChangeShapeType="1" noTextEdit="1"/>
                </p:cNvSpPr>
                <p:nvPr/>
              </p:nvSpPr>
              <p:spPr>
                <a:xfrm>
                  <a:off x="4750274" y="1783752"/>
                  <a:ext cx="413479" cy="346249"/>
                </a:xfrm>
                <a:prstGeom prst="rect">
                  <a:avLst/>
                </a:prstGeom>
                <a:blipFill>
                  <a:blip r:embed="rId15"/>
                  <a:stretch>
                    <a:fillRect b="-10811"/>
                  </a:stretch>
                </a:blipFill>
              </p:spPr>
              <p:txBody>
                <a:bodyPr/>
                <a:lstStyle/>
                <a:p>
                  <a:r>
                    <a:rPr lang="en-US">
                      <a:noFill/>
                    </a:rPr>
                    <a:t> </a:t>
                  </a:r>
                </a:p>
              </p:txBody>
            </p:sp>
          </mc:Fallback>
        </mc:AlternateContent>
      </p:grpSp>
      <p:sp>
        <p:nvSpPr>
          <p:cNvPr id="93" name="Rectangle 92"/>
          <p:cNvSpPr/>
          <p:nvPr/>
        </p:nvSpPr>
        <p:spPr>
          <a:xfrm>
            <a:off x="269414" y="3775069"/>
            <a:ext cx="794841" cy="492440"/>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p:grpSp>
        <p:nvGrpSpPr>
          <p:cNvPr id="94" name="Group 93"/>
          <p:cNvGrpSpPr/>
          <p:nvPr/>
        </p:nvGrpSpPr>
        <p:grpSpPr>
          <a:xfrm>
            <a:off x="928309" y="967860"/>
            <a:ext cx="3399244" cy="3117031"/>
            <a:chOff x="1080869" y="769463"/>
            <a:chExt cx="2549433" cy="2337773"/>
          </a:xfrm>
        </p:grpSpPr>
        <p:sp>
          <p:nvSpPr>
            <p:cNvPr id="95" name="Rectangle 94"/>
            <p:cNvSpPr/>
            <p:nvPr/>
          </p:nvSpPr>
          <p:spPr>
            <a:xfrm>
              <a:off x="1080869" y="2737906"/>
              <a:ext cx="2549433" cy="369330"/>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96" name="Rectangle 95"/>
                <p:cNvSpPr/>
                <p:nvPr/>
              </p:nvSpPr>
              <p:spPr>
                <a:xfrm>
                  <a:off x="1503362" y="769463"/>
                  <a:ext cx="1647904" cy="432234"/>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𝑧</m:t>
                            </m:r>
                          </m:e>
                          <m:sub>
                            <m:r>
                              <a:rPr lang="en-US" sz="1600" i="1" kern="0">
                                <a:solidFill>
                                  <a:srgbClr val="00B050"/>
                                </a:solidFill>
                                <a:latin typeface="Cambria Math" charset="0"/>
                                <a:sym typeface="Calibri"/>
                              </a:rPr>
                              <m:t>𝑖</m:t>
                            </m:r>
                          </m:sub>
                        </m:sSub>
                        <m:r>
                          <a:rPr lang="en-US" sz="1600" i="1" kern="0">
                            <a:solidFill>
                              <a:srgbClr val="00B050"/>
                            </a:solidFill>
                            <a:latin typeface="Cambria Math" charset="0"/>
                            <a:sym typeface="Calibri"/>
                          </a:rPr>
                          <m:t>=</m:t>
                        </m:r>
                        <m:nary>
                          <m:naryPr>
                            <m:chr m:val="∑"/>
                            <m:limLoc m:val="subSup"/>
                            <m:ctrlPr>
                              <a:rPr lang="en-US" sz="1600" i="1" kern="0">
                                <a:solidFill>
                                  <a:srgbClr val="00B050"/>
                                </a:solidFill>
                                <a:latin typeface="Cambria Math" panose="02040503050406030204" pitchFamily="18" charset="0"/>
                                <a:sym typeface="Calibri"/>
                              </a:rPr>
                            </m:ctrlPr>
                          </m:naryPr>
                          <m:sub>
                            <m:r>
                              <m:rPr>
                                <m:brk m:alnAt="25"/>
                              </m:rPr>
                              <a:rPr lang="en-US" sz="1600" i="1" kern="0">
                                <a:solidFill>
                                  <a:srgbClr val="00B050"/>
                                </a:solidFill>
                                <a:latin typeface="Cambria Math" charset="0"/>
                                <a:sym typeface="Calibri"/>
                              </a:rPr>
                              <m:t>𝑖</m:t>
                            </m:r>
                            <m:r>
                              <a:rPr lang="en-US" sz="1600" i="1" kern="0">
                                <a:solidFill>
                                  <a:srgbClr val="00B050"/>
                                </a:solidFill>
                                <a:latin typeface="Cambria Math" charset="0"/>
                                <a:sym typeface="Calibri"/>
                              </a:rPr>
                              <m:t>=0</m:t>
                            </m:r>
                          </m:sub>
                          <m:sup>
                            <m:r>
                              <a:rPr lang="en-US" sz="1600" i="1" kern="0">
                                <a:solidFill>
                                  <a:srgbClr val="00B050"/>
                                </a:solidFill>
                                <a:latin typeface="Cambria Math" charset="0"/>
                                <a:sym typeface="Calibri"/>
                              </a:rPr>
                              <m:t>𝑛</m:t>
                            </m:r>
                          </m:sup>
                          <m:e>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𝑤</m:t>
                                </m:r>
                              </m:e>
                              <m:sub>
                                <m:r>
                                  <a:rPr lang="en-US" sz="1600" i="1" kern="0">
                                    <a:solidFill>
                                      <a:srgbClr val="00B050"/>
                                    </a:solidFill>
                                    <a:latin typeface="Cambria Math" charset="0"/>
                                    <a:sym typeface="Calibri"/>
                                  </a:rPr>
                                  <m:t>1</m:t>
                                </m:r>
                                <m:r>
                                  <a:rPr lang="en-US" sz="1600" i="1" kern="0">
                                    <a:solidFill>
                                      <a:srgbClr val="00B050"/>
                                    </a:solidFill>
                                    <a:latin typeface="Cambria Math" charset="0"/>
                                    <a:sym typeface="Calibri"/>
                                  </a:rPr>
                                  <m:t>𝑖</m:t>
                                </m:r>
                                <m:r>
                                  <a:rPr lang="en-US" sz="1600" i="1" kern="0">
                                    <a:solidFill>
                                      <a:srgbClr val="00B050"/>
                                    </a:solidFill>
                                    <a:latin typeface="Cambria Math" charset="0"/>
                                    <a:sym typeface="Calibri"/>
                                  </a:rPr>
                                  <m:t>𝑗</m:t>
                                </m:r>
                              </m:sub>
                            </m:sSub>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𝑥</m:t>
                                </m:r>
                              </m:e>
                              <m:sub>
                                <m:r>
                                  <a:rPr lang="en-US" sz="1600" i="1" kern="0">
                                    <a:solidFill>
                                      <a:srgbClr val="00B050"/>
                                    </a:solidFill>
                                    <a:latin typeface="Cambria Math" charset="0"/>
                                    <a:sym typeface="Calibri"/>
                                  </a:rPr>
                                  <m:t>𝑖</m:t>
                                </m:r>
                              </m:sub>
                            </m:sSub>
                          </m:e>
                        </m:nary>
                        <m:r>
                          <a:rPr lang="en-US" sz="1600" i="1" kern="0">
                            <a:solidFill>
                              <a:srgbClr val="00B050"/>
                            </a:solidFill>
                            <a:latin typeface="Cambria Math" charset="0"/>
                            <a:sym typeface="Calibri"/>
                          </a:rPr>
                          <m:t>+</m:t>
                        </m:r>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𝑏</m:t>
                            </m:r>
                          </m:e>
                          <m:sub>
                            <m:r>
                              <a:rPr lang="en-US" sz="1600" i="1" kern="0">
                                <a:solidFill>
                                  <a:srgbClr val="00B050"/>
                                </a:solidFill>
                                <a:latin typeface="Cambria Math" charset="0"/>
                                <a:sym typeface="Calibri"/>
                              </a:rPr>
                              <m:t>1</m:t>
                            </m:r>
                          </m:sub>
                        </m:sSub>
                      </m:oMath>
                    </m:oMathPara>
                  </a14:m>
                  <a:endParaRPr lang="en-US" sz="1600" kern="0" dirty="0">
                    <a:solidFill>
                      <a:srgbClr val="00B050"/>
                    </a:solidFill>
                    <a:latin typeface="Calibri"/>
                    <a:cs typeface="Calibri"/>
                    <a:sym typeface="Calibri"/>
                  </a:endParaRPr>
                </a:p>
              </p:txBody>
            </p:sp>
          </mc:Choice>
          <mc:Fallback>
            <p:sp>
              <p:nvSpPr>
                <p:cNvPr id="96" name="Rectangle 95"/>
                <p:cNvSpPr>
                  <a:spLocks noRot="1" noChangeAspect="1" noMove="1" noResize="1" noEditPoints="1" noAdjustHandles="1" noChangeArrowheads="1" noChangeShapeType="1" noTextEdit="1"/>
                </p:cNvSpPr>
                <p:nvPr/>
              </p:nvSpPr>
              <p:spPr>
                <a:xfrm>
                  <a:off x="1503362" y="769463"/>
                  <a:ext cx="1647904" cy="432234"/>
                </a:xfrm>
                <a:prstGeom prst="rect">
                  <a:avLst/>
                </a:prstGeom>
                <a:blipFill>
                  <a:blip r:embed="rId16"/>
                  <a:stretch>
                    <a:fillRect l="-10920" t="-152174" b="-223913"/>
                  </a:stretch>
                </a:blipFill>
              </p:spPr>
              <p:txBody>
                <a:bodyPr/>
                <a:lstStyle/>
                <a:p>
                  <a:r>
                    <a:rPr lang="en-US">
                      <a:noFill/>
                    </a:rPr>
                    <a:t> </a:t>
                  </a:r>
                </a:p>
              </p:txBody>
            </p:sp>
          </mc:Fallback>
        </mc:AlternateContent>
      </p:grpSp>
      <p:grpSp>
        <p:nvGrpSpPr>
          <p:cNvPr id="97" name="Group 96"/>
          <p:cNvGrpSpPr/>
          <p:nvPr/>
        </p:nvGrpSpPr>
        <p:grpSpPr>
          <a:xfrm>
            <a:off x="4321707" y="976678"/>
            <a:ext cx="2470085" cy="2980949"/>
            <a:chOff x="3774073" y="998765"/>
            <a:chExt cx="1852564" cy="2235712"/>
          </a:xfrm>
        </p:grpSpPr>
        <p:sp>
          <p:nvSpPr>
            <p:cNvPr id="98" name="Rectangle 97"/>
            <p:cNvSpPr/>
            <p:nvPr/>
          </p:nvSpPr>
          <p:spPr>
            <a:xfrm>
              <a:off x="3774073" y="2865147"/>
              <a:ext cx="1852564" cy="369330"/>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99" name="Rectangle 98"/>
                <p:cNvSpPr/>
                <p:nvPr/>
              </p:nvSpPr>
              <p:spPr>
                <a:xfrm>
                  <a:off x="3916793" y="998765"/>
                  <a:ext cx="1369751" cy="253916"/>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𝑎</m:t>
                            </m:r>
                          </m:e>
                          <m:sub>
                            <m:r>
                              <a:rPr lang="en-US" sz="1600" i="1" kern="0">
                                <a:solidFill>
                                  <a:srgbClr val="00B050"/>
                                </a:solidFill>
                                <a:latin typeface="Cambria Math" charset="0"/>
                                <a:sym typeface="Calibri"/>
                              </a:rPr>
                              <m:t>𝑖</m:t>
                            </m:r>
                          </m:sub>
                        </m:sSub>
                        <m:r>
                          <a:rPr lang="en-US" sz="1600" i="1" kern="0">
                            <a:solidFill>
                              <a:srgbClr val="00B050"/>
                            </a:solidFill>
                            <a:latin typeface="Cambria Math" charset="0"/>
                            <a:sym typeface="Calibri"/>
                          </a:rPr>
                          <m:t>= </m:t>
                        </m:r>
                        <m:r>
                          <a:rPr lang="en-US" sz="1600" i="1" kern="0">
                            <a:solidFill>
                              <a:srgbClr val="00B050"/>
                            </a:solidFill>
                            <a:latin typeface="Cambria Math" charset="0"/>
                            <a:sym typeface="Calibri"/>
                          </a:rPr>
                          <m:t>𝑆𝑖𝑔𝑚𝑜𝑖𝑑</m:t>
                        </m:r>
                        <m:r>
                          <a:rPr lang="en-US" sz="1600" i="1" kern="0">
                            <a:solidFill>
                              <a:srgbClr val="00B050"/>
                            </a:solidFill>
                            <a:latin typeface="Cambria Math" charset="0"/>
                            <a:sym typeface="Calibri"/>
                          </a:rPr>
                          <m:t>(</m:t>
                        </m:r>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𝑧</m:t>
                            </m:r>
                          </m:e>
                          <m:sub>
                            <m:r>
                              <a:rPr lang="en-US" sz="1600" i="1" kern="0">
                                <a:solidFill>
                                  <a:srgbClr val="00B050"/>
                                </a:solidFill>
                                <a:latin typeface="Cambria Math" charset="0"/>
                                <a:sym typeface="Calibri"/>
                              </a:rPr>
                              <m:t>𝑖</m:t>
                            </m:r>
                          </m:sub>
                        </m:sSub>
                        <m:r>
                          <a:rPr lang="en-US" sz="1600" i="1" kern="0">
                            <a:solidFill>
                              <a:srgbClr val="00B050"/>
                            </a:solidFill>
                            <a:latin typeface="Cambria Math" charset="0"/>
                            <a:sym typeface="Calibri"/>
                          </a:rPr>
                          <m:t>)</m:t>
                        </m:r>
                      </m:oMath>
                    </m:oMathPara>
                  </a14:m>
                  <a:endParaRPr lang="en-US" sz="1600" kern="0" dirty="0">
                    <a:solidFill>
                      <a:srgbClr val="00B050"/>
                    </a:solidFill>
                    <a:latin typeface="Calibri"/>
                    <a:cs typeface="Calibri"/>
                    <a:sym typeface="Calibri"/>
                  </a:endParaRPr>
                </a:p>
              </p:txBody>
            </p:sp>
          </mc:Choice>
          <mc:Fallback>
            <p:sp>
              <p:nvSpPr>
                <p:cNvPr id="99" name="Rectangle 98"/>
                <p:cNvSpPr>
                  <a:spLocks noRot="1" noChangeAspect="1" noMove="1" noResize="1" noEditPoints="1" noAdjustHandles="1" noChangeArrowheads="1" noChangeShapeType="1" noTextEdit="1"/>
                </p:cNvSpPr>
                <p:nvPr/>
              </p:nvSpPr>
              <p:spPr>
                <a:xfrm>
                  <a:off x="3916793" y="998765"/>
                  <a:ext cx="1369751" cy="253916"/>
                </a:xfrm>
                <a:prstGeom prst="rect">
                  <a:avLst/>
                </a:prstGeom>
                <a:blipFill>
                  <a:blip r:embed="rId17"/>
                  <a:stretch>
                    <a:fillRect b="-14286"/>
                  </a:stretch>
                </a:blipFill>
              </p:spPr>
              <p:txBody>
                <a:bodyPr/>
                <a:lstStyle/>
                <a:p>
                  <a:r>
                    <a:rPr lang="en-US">
                      <a:noFill/>
                    </a:rPr>
                    <a:t> </a:t>
                  </a:r>
                </a:p>
              </p:txBody>
            </p:sp>
          </mc:Fallback>
        </mc:AlternateContent>
      </p:grpSp>
      <p:grpSp>
        <p:nvGrpSpPr>
          <p:cNvPr id="100" name="Group 99"/>
          <p:cNvGrpSpPr/>
          <p:nvPr/>
        </p:nvGrpSpPr>
        <p:grpSpPr>
          <a:xfrm>
            <a:off x="5839444" y="1821000"/>
            <a:ext cx="2962475" cy="2227749"/>
            <a:chOff x="5013051" y="1406230"/>
            <a:chExt cx="2221856" cy="1670812"/>
          </a:xfrm>
        </p:grpSpPr>
        <p:sp>
          <p:nvSpPr>
            <p:cNvPr id="101" name="Rectangle 100"/>
            <p:cNvSpPr/>
            <p:nvPr/>
          </p:nvSpPr>
          <p:spPr>
            <a:xfrm>
              <a:off x="5013051" y="2707712"/>
              <a:ext cx="2219587" cy="369330"/>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02" name="Rectangle 101"/>
                <p:cNvSpPr/>
                <p:nvPr/>
              </p:nvSpPr>
              <p:spPr>
                <a:xfrm>
                  <a:off x="5625813" y="1406230"/>
                  <a:ext cx="1609094" cy="432234"/>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𝑝</m:t>
                            </m:r>
                          </m:e>
                          <m:sub>
                            <m:r>
                              <a:rPr lang="en-US" sz="1600" i="1" kern="0">
                                <a:solidFill>
                                  <a:srgbClr val="00B050"/>
                                </a:solidFill>
                                <a:latin typeface="Cambria Math" charset="0"/>
                                <a:sym typeface="Calibri"/>
                              </a:rPr>
                              <m:t>1</m:t>
                            </m:r>
                          </m:sub>
                        </m:sSub>
                        <m:r>
                          <a:rPr lang="en-US" sz="1600" i="1" kern="0">
                            <a:solidFill>
                              <a:srgbClr val="00B050"/>
                            </a:solidFill>
                            <a:latin typeface="Cambria Math" charset="0"/>
                            <a:sym typeface="Calibri"/>
                          </a:rPr>
                          <m:t>=</m:t>
                        </m:r>
                        <m:nary>
                          <m:naryPr>
                            <m:chr m:val="∑"/>
                            <m:limLoc m:val="subSup"/>
                            <m:ctrlPr>
                              <a:rPr lang="en-US" sz="1600" i="1" kern="0">
                                <a:solidFill>
                                  <a:srgbClr val="00B050"/>
                                </a:solidFill>
                                <a:latin typeface="Cambria Math" panose="02040503050406030204" pitchFamily="18" charset="0"/>
                                <a:sym typeface="Calibri"/>
                              </a:rPr>
                            </m:ctrlPr>
                          </m:naryPr>
                          <m:sub>
                            <m:r>
                              <m:rPr>
                                <m:brk m:alnAt="25"/>
                              </m:rPr>
                              <a:rPr lang="en-US" sz="1600" i="1" kern="0">
                                <a:solidFill>
                                  <a:srgbClr val="00B050"/>
                                </a:solidFill>
                                <a:latin typeface="Cambria Math" charset="0"/>
                                <a:sym typeface="Calibri"/>
                              </a:rPr>
                              <m:t>𝑖</m:t>
                            </m:r>
                            <m:r>
                              <a:rPr lang="en-US" sz="1600" i="1" kern="0">
                                <a:solidFill>
                                  <a:srgbClr val="00B050"/>
                                </a:solidFill>
                                <a:latin typeface="Cambria Math" charset="0"/>
                                <a:sym typeface="Calibri"/>
                              </a:rPr>
                              <m:t>=0</m:t>
                            </m:r>
                          </m:sub>
                          <m:sup>
                            <m:r>
                              <a:rPr lang="en-US" sz="1600" i="1" kern="0">
                                <a:solidFill>
                                  <a:srgbClr val="00B050"/>
                                </a:solidFill>
                                <a:latin typeface="Cambria Math" charset="0"/>
                                <a:sym typeface="Calibri"/>
                              </a:rPr>
                              <m:t>𝑛</m:t>
                            </m:r>
                          </m:sup>
                          <m:e>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𝑤</m:t>
                                </m:r>
                              </m:e>
                              <m:sub>
                                <m:r>
                                  <a:rPr lang="en-US" sz="1600" i="1" kern="0">
                                    <a:solidFill>
                                      <a:srgbClr val="00B050"/>
                                    </a:solidFill>
                                    <a:latin typeface="Cambria Math" charset="0"/>
                                    <a:sym typeface="Calibri"/>
                                  </a:rPr>
                                  <m:t>2</m:t>
                                </m:r>
                                <m:r>
                                  <a:rPr lang="en-US" sz="1600" i="1" kern="0">
                                    <a:solidFill>
                                      <a:srgbClr val="00B050"/>
                                    </a:solidFill>
                                    <a:latin typeface="Cambria Math" charset="0"/>
                                    <a:sym typeface="Calibri"/>
                                  </a:rPr>
                                  <m:t>𝑖</m:t>
                                </m:r>
                              </m:sub>
                            </m:sSub>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𝑎</m:t>
                                </m:r>
                              </m:e>
                              <m:sub>
                                <m:r>
                                  <a:rPr lang="en-US" sz="1600" i="1" kern="0">
                                    <a:solidFill>
                                      <a:srgbClr val="00B050"/>
                                    </a:solidFill>
                                    <a:latin typeface="Cambria Math" charset="0"/>
                                    <a:sym typeface="Calibri"/>
                                  </a:rPr>
                                  <m:t>𝑖</m:t>
                                </m:r>
                              </m:sub>
                            </m:sSub>
                          </m:e>
                        </m:nary>
                        <m:r>
                          <a:rPr lang="en-US" sz="1600" i="1" kern="0">
                            <a:solidFill>
                              <a:srgbClr val="00B050"/>
                            </a:solidFill>
                            <a:latin typeface="Cambria Math" charset="0"/>
                            <a:sym typeface="Calibri"/>
                          </a:rPr>
                          <m:t>+</m:t>
                        </m:r>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𝑏</m:t>
                            </m:r>
                          </m:e>
                          <m:sub>
                            <m:r>
                              <a:rPr lang="en-US" sz="1600" i="1" kern="0">
                                <a:solidFill>
                                  <a:srgbClr val="00B050"/>
                                </a:solidFill>
                                <a:latin typeface="Cambria Math" charset="0"/>
                                <a:sym typeface="Calibri"/>
                              </a:rPr>
                              <m:t>2</m:t>
                            </m:r>
                          </m:sub>
                        </m:sSub>
                      </m:oMath>
                    </m:oMathPara>
                  </a14:m>
                  <a:endParaRPr lang="en-US" sz="1600" kern="0" dirty="0">
                    <a:solidFill>
                      <a:srgbClr val="00B050"/>
                    </a:solidFill>
                    <a:latin typeface="Calibri"/>
                    <a:cs typeface="Calibri"/>
                    <a:sym typeface="Calibri"/>
                  </a:endParaRPr>
                </a:p>
              </p:txBody>
            </p:sp>
          </mc:Choice>
          <mc:Fallback>
            <p:sp>
              <p:nvSpPr>
                <p:cNvPr id="102" name="Rectangle 101"/>
                <p:cNvSpPr>
                  <a:spLocks noRot="1" noChangeAspect="1" noMove="1" noResize="1" noEditPoints="1" noAdjustHandles="1" noChangeArrowheads="1" noChangeShapeType="1" noTextEdit="1"/>
                </p:cNvSpPr>
                <p:nvPr/>
              </p:nvSpPr>
              <p:spPr>
                <a:xfrm>
                  <a:off x="5625813" y="1406230"/>
                  <a:ext cx="1609094" cy="432234"/>
                </a:xfrm>
                <a:prstGeom prst="rect">
                  <a:avLst/>
                </a:prstGeom>
                <a:blipFill>
                  <a:blip r:embed="rId18"/>
                  <a:stretch>
                    <a:fillRect l="-10000" t="-152174" b="-223913"/>
                  </a:stretch>
                </a:blipFill>
              </p:spPr>
              <p:txBody>
                <a:bodyPr/>
                <a:lstStyle/>
                <a:p>
                  <a:r>
                    <a:rPr lang="en-US">
                      <a:noFill/>
                    </a:rPr>
                    <a:t> </a:t>
                  </a:r>
                </a:p>
              </p:txBody>
            </p:sp>
          </mc:Fallback>
        </mc:AlternateContent>
      </p:grpSp>
      <p:grpSp>
        <p:nvGrpSpPr>
          <p:cNvPr id="103" name="Group 102"/>
          <p:cNvGrpSpPr/>
          <p:nvPr/>
        </p:nvGrpSpPr>
        <p:grpSpPr>
          <a:xfrm>
            <a:off x="8538877" y="2361403"/>
            <a:ext cx="1954976" cy="1566153"/>
            <a:chOff x="7357903" y="1873073"/>
            <a:chExt cx="1466232" cy="1174615"/>
          </a:xfrm>
        </p:grpSpPr>
        <p:sp>
          <p:nvSpPr>
            <p:cNvPr id="104" name="Rectangle 103"/>
            <p:cNvSpPr/>
            <p:nvPr/>
          </p:nvSpPr>
          <p:spPr>
            <a:xfrm>
              <a:off x="7357903" y="2678358"/>
              <a:ext cx="1466232" cy="369330"/>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05" name="Rectangle 104"/>
                <p:cNvSpPr/>
                <p:nvPr/>
              </p:nvSpPr>
              <p:spPr>
                <a:xfrm>
                  <a:off x="7400562" y="1873073"/>
                  <a:ext cx="1393795" cy="253916"/>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𝑦</m:t>
                            </m:r>
                          </m:e>
                          <m:sub>
                            <m:r>
                              <a:rPr lang="en-US" sz="1600" i="1" kern="0">
                                <a:solidFill>
                                  <a:srgbClr val="00B050"/>
                                </a:solidFill>
                                <a:latin typeface="Cambria Math" charset="0"/>
                                <a:sym typeface="Calibri"/>
                              </a:rPr>
                              <m:t>1</m:t>
                            </m:r>
                          </m:sub>
                        </m:sSub>
                        <m:r>
                          <a:rPr lang="en-US" sz="1600" i="1" kern="0">
                            <a:solidFill>
                              <a:srgbClr val="00B050"/>
                            </a:solidFill>
                            <a:latin typeface="Cambria Math" charset="0"/>
                            <a:sym typeface="Calibri"/>
                          </a:rPr>
                          <m:t>= </m:t>
                        </m:r>
                        <m:r>
                          <a:rPr lang="en-US" sz="1600" i="1" kern="0">
                            <a:solidFill>
                              <a:srgbClr val="00B050"/>
                            </a:solidFill>
                            <a:latin typeface="Cambria Math" charset="0"/>
                            <a:sym typeface="Calibri"/>
                          </a:rPr>
                          <m:t>𝑆𝑖𝑔𝑚𝑜𝑖𝑑</m:t>
                        </m:r>
                        <m:r>
                          <a:rPr lang="en-US" sz="1600" i="1" kern="0">
                            <a:solidFill>
                              <a:srgbClr val="00B050"/>
                            </a:solidFill>
                            <a:latin typeface="Cambria Math" charset="0"/>
                            <a:sym typeface="Calibri"/>
                          </a:rPr>
                          <m:t>(</m:t>
                        </m:r>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𝑝</m:t>
                            </m:r>
                          </m:e>
                          <m:sub>
                            <m:r>
                              <a:rPr lang="en-US" sz="1600" i="1" kern="0">
                                <a:solidFill>
                                  <a:srgbClr val="00B050"/>
                                </a:solidFill>
                                <a:latin typeface="Cambria Math" charset="0"/>
                                <a:sym typeface="Calibri"/>
                              </a:rPr>
                              <m:t>𝑖</m:t>
                            </m:r>
                          </m:sub>
                        </m:sSub>
                        <m:r>
                          <a:rPr lang="en-US" sz="1600" i="1" kern="0">
                            <a:solidFill>
                              <a:srgbClr val="00B050"/>
                            </a:solidFill>
                            <a:latin typeface="Cambria Math" charset="0"/>
                            <a:sym typeface="Calibri"/>
                          </a:rPr>
                          <m:t>)</m:t>
                        </m:r>
                      </m:oMath>
                    </m:oMathPara>
                  </a14:m>
                  <a:endParaRPr lang="en-US" sz="1600" kern="0" dirty="0">
                    <a:solidFill>
                      <a:srgbClr val="00B050"/>
                    </a:solidFill>
                    <a:latin typeface="Calibri"/>
                    <a:cs typeface="Calibri"/>
                    <a:sym typeface="Calibri"/>
                  </a:endParaRPr>
                </a:p>
              </p:txBody>
            </p:sp>
          </mc:Choice>
          <mc:Fallback>
            <p:sp>
              <p:nvSpPr>
                <p:cNvPr id="105" name="Rectangle 104"/>
                <p:cNvSpPr>
                  <a:spLocks noRot="1" noChangeAspect="1" noMove="1" noResize="1" noEditPoints="1" noAdjustHandles="1" noChangeArrowheads="1" noChangeShapeType="1" noTextEdit="1"/>
                </p:cNvSpPr>
                <p:nvPr/>
              </p:nvSpPr>
              <p:spPr>
                <a:xfrm>
                  <a:off x="7400562" y="1873073"/>
                  <a:ext cx="1393795" cy="253916"/>
                </a:xfrm>
                <a:prstGeom prst="rect">
                  <a:avLst/>
                </a:prstGeom>
                <a:blipFill>
                  <a:blip r:embed="rId19"/>
                  <a:stretch>
                    <a:fillRect b="-14286"/>
                  </a:stretch>
                </a:blipFill>
              </p:spPr>
              <p:txBody>
                <a:bodyPr/>
                <a:lstStyle/>
                <a:p>
                  <a:r>
                    <a:rPr lang="en-US">
                      <a:noFill/>
                    </a:rPr>
                    <a:t> </a:t>
                  </a:r>
                </a:p>
              </p:txBody>
            </p:sp>
          </mc:Fallback>
        </mc:AlternateContent>
      </p:grpSp>
      <p:grpSp>
        <p:nvGrpSpPr>
          <p:cNvPr id="106" name="Group 105"/>
          <p:cNvGrpSpPr/>
          <p:nvPr/>
        </p:nvGrpSpPr>
        <p:grpSpPr>
          <a:xfrm>
            <a:off x="9775880" y="3539078"/>
            <a:ext cx="1731916" cy="1518374"/>
            <a:chOff x="7357903" y="2788780"/>
            <a:chExt cx="1410123" cy="1273989"/>
          </a:xfrm>
        </p:grpSpPr>
        <p:sp>
          <p:nvSpPr>
            <p:cNvPr id="107" name="Rectangle 106"/>
            <p:cNvSpPr/>
            <p:nvPr/>
          </p:nvSpPr>
          <p:spPr>
            <a:xfrm>
              <a:off x="7357903" y="2788780"/>
              <a:ext cx="1410123" cy="413181"/>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08" name="Rectangle 107"/>
                <p:cNvSpPr/>
                <p:nvPr/>
              </p:nvSpPr>
              <p:spPr>
                <a:xfrm>
                  <a:off x="7357903" y="3778706"/>
                  <a:ext cx="1330691" cy="284063"/>
                </a:xfrm>
                <a:prstGeom prst="rect">
                  <a:avLst/>
                </a:prstGeom>
              </p:spPr>
              <p:txBody>
                <a:bodyPr wrap="none">
                  <a:spAutoFit/>
                </a:bodyPr>
                <a:lstStyle/>
                <a:p>
                  <a:pPr defTabSz="609585"/>
                  <a14:m>
                    <m:oMath xmlns:m="http://schemas.openxmlformats.org/officeDocument/2006/math">
                      <m:r>
                        <a:rPr lang="en-US" sz="1600" i="1" kern="0">
                          <a:solidFill>
                            <a:srgbClr val="00B050"/>
                          </a:solidFill>
                          <a:latin typeface="Cambria Math" charset="0"/>
                          <a:sym typeface="Calibri"/>
                        </a:rPr>
                        <m:t>𝐿𝑜𝑠𝑠</m:t>
                      </m:r>
                      <m:r>
                        <a:rPr lang="en-US" sz="1600" i="1" kern="0">
                          <a:solidFill>
                            <a:srgbClr val="00B050"/>
                          </a:solidFill>
                          <a:latin typeface="Cambria Math" charset="0"/>
                          <a:sym typeface="Calibri"/>
                        </a:rPr>
                        <m:t>=</m:t>
                      </m:r>
                      <m:r>
                        <a:rPr lang="en-US" sz="1600" i="1" kern="0">
                          <a:solidFill>
                            <a:srgbClr val="00B050"/>
                          </a:solidFill>
                          <a:latin typeface="Cambria Math" charset="0"/>
                          <a:sym typeface="Calibri"/>
                        </a:rPr>
                        <m:t>𝐿</m:t>
                      </m:r>
                      <m:r>
                        <a:rPr lang="en-US" sz="1600" i="1" kern="0">
                          <a:solidFill>
                            <a:srgbClr val="00B050"/>
                          </a:solidFill>
                          <a:latin typeface="Cambria Math" charset="0"/>
                          <a:sym typeface="Calibri"/>
                        </a:rPr>
                        <m:t>(</m:t>
                      </m:r>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𝑦</m:t>
                          </m:r>
                        </m:e>
                        <m:sub>
                          <m:r>
                            <a:rPr lang="en-US" sz="1600" i="1" kern="0">
                              <a:solidFill>
                                <a:srgbClr val="00B050"/>
                              </a:solidFill>
                              <a:latin typeface="Cambria Math" charset="0"/>
                              <a:sym typeface="Calibri"/>
                            </a:rPr>
                            <m:t>1</m:t>
                          </m:r>
                        </m:sub>
                      </m:sSub>
                      <m:r>
                        <a:rPr lang="en-US" sz="1600" i="1" kern="0">
                          <a:solidFill>
                            <a:srgbClr val="00B050"/>
                          </a:solidFill>
                          <a:latin typeface="Cambria Math" charset="0"/>
                          <a:sym typeface="Calibri"/>
                        </a:rPr>
                        <m:t>,</m:t>
                      </m:r>
                    </m:oMath>
                  </a14:m>
                  <a:r>
                    <a:rPr lang="en-US" sz="1600" kern="0" dirty="0">
                      <a:solidFill>
                        <a:srgbClr val="00B050"/>
                      </a:solidFill>
                      <a:latin typeface="Calibri"/>
                      <a:cs typeface="Calibri"/>
                      <a:sym typeface="Calibri"/>
                    </a:rPr>
                    <a:t> </a:t>
                  </a:r>
                  <a14:m>
                    <m:oMath xmlns:m="http://schemas.openxmlformats.org/officeDocument/2006/math">
                      <m:sSub>
                        <m:sSubPr>
                          <m:ctrlPr>
                            <a:rPr lang="en-US" sz="1600" i="1" kern="0">
                              <a:solidFill>
                                <a:srgbClr val="00B050"/>
                              </a:solidFill>
                              <a:latin typeface="Cambria Math" panose="02040503050406030204" pitchFamily="18" charset="0"/>
                              <a:sym typeface="Calibri"/>
                            </a:rPr>
                          </m:ctrlPr>
                        </m:sSubPr>
                        <m:e>
                          <m:acc>
                            <m:accPr>
                              <m:chr m:val="̂"/>
                              <m:ctrlPr>
                                <a:rPr lang="en-US" sz="1600" i="1" kern="0">
                                  <a:solidFill>
                                    <a:srgbClr val="00B050"/>
                                  </a:solidFill>
                                  <a:latin typeface="Cambria Math" panose="02040503050406030204" pitchFamily="18" charset="0"/>
                                  <a:sym typeface="Calibri"/>
                                </a:rPr>
                              </m:ctrlPr>
                            </m:accPr>
                            <m:e>
                              <m:r>
                                <a:rPr lang="en-US" sz="1600" i="1" kern="0">
                                  <a:solidFill>
                                    <a:srgbClr val="00B050"/>
                                  </a:solidFill>
                                  <a:latin typeface="Cambria Math" charset="0"/>
                                  <a:sym typeface="Calibri"/>
                                </a:rPr>
                                <m:t>𝑦</m:t>
                              </m:r>
                            </m:e>
                          </m:acc>
                        </m:e>
                        <m:sub>
                          <m:r>
                            <a:rPr lang="en-US" sz="1600" i="1" kern="0">
                              <a:solidFill>
                                <a:srgbClr val="00B050"/>
                              </a:solidFill>
                              <a:latin typeface="Cambria Math" charset="0"/>
                              <a:sym typeface="Calibri"/>
                            </a:rPr>
                            <m:t>1</m:t>
                          </m:r>
                        </m:sub>
                      </m:sSub>
                      <m:r>
                        <a:rPr lang="en-US" sz="1600" i="1" kern="0">
                          <a:solidFill>
                            <a:srgbClr val="00B050"/>
                          </a:solidFill>
                          <a:latin typeface="Cambria Math" charset="0"/>
                          <a:sym typeface="Calibri"/>
                        </a:rPr>
                        <m:t>)</m:t>
                      </m:r>
                    </m:oMath>
                  </a14:m>
                  <a:endParaRPr lang="en-US" sz="1600" kern="0" dirty="0">
                    <a:solidFill>
                      <a:srgbClr val="00B050"/>
                    </a:solidFill>
                    <a:latin typeface="Calibri"/>
                    <a:cs typeface="Calibri"/>
                    <a:sym typeface="Calibri"/>
                  </a:endParaRPr>
                </a:p>
              </p:txBody>
            </p:sp>
          </mc:Choice>
          <mc:Fallback>
            <p:sp>
              <p:nvSpPr>
                <p:cNvPr id="108" name="Rectangle 107"/>
                <p:cNvSpPr>
                  <a:spLocks noRot="1" noChangeAspect="1" noMove="1" noResize="1" noEditPoints="1" noAdjustHandles="1" noChangeArrowheads="1" noChangeShapeType="1" noTextEdit="1"/>
                </p:cNvSpPr>
                <p:nvPr/>
              </p:nvSpPr>
              <p:spPr>
                <a:xfrm>
                  <a:off x="7357903" y="3778706"/>
                  <a:ext cx="1330691" cy="284063"/>
                </a:xfrm>
                <a:prstGeom prst="rect">
                  <a:avLst/>
                </a:prstGeom>
                <a:blipFill>
                  <a:blip r:embed="rId20"/>
                  <a:stretch>
                    <a:fillRect b="-10714"/>
                  </a:stretch>
                </a:blipFill>
              </p:spPr>
              <p:txBody>
                <a:bodyPr/>
                <a:lstStyle/>
                <a:p>
                  <a:r>
                    <a:rPr lang="en-US">
                      <a:noFill/>
                    </a:rPr>
                    <a:t> </a:t>
                  </a:r>
                </a:p>
              </p:txBody>
            </p:sp>
          </mc:Fallback>
        </mc:AlternateContent>
      </p:grpSp>
    </p:spTree>
    <p:extLst>
      <p:ext uri="{BB962C8B-B14F-4D97-AF65-F5344CB8AC3E}">
        <p14:creationId xmlns:p14="http://schemas.microsoft.com/office/powerpoint/2010/main" val="5024705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40</a:t>
            </a:fld>
            <a:endParaRPr sz="1733" dirty="0">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How to train the parameters?</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mc:Choice xmlns:a14="http://schemas.microsoft.com/office/drawing/2010/main"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B70D2A29-AF2C-6443-B41D-B341B05A3A38}"/>
                  </a:ext>
                </a:extLst>
              </p:cNvPr>
              <p:cNvSpPr/>
              <p:nvPr/>
            </p:nvSpPr>
            <p:spPr>
              <a:xfrm>
                <a:off x="1093754" y="2440659"/>
                <a:ext cx="4029885"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1" name="Rectangle 10">
                <a:extLst>
                  <a:ext uri="{FF2B5EF4-FFF2-40B4-BE49-F238E27FC236}">
                    <a16:creationId xmlns:a16="http://schemas.microsoft.com/office/drawing/2014/main" id="{B70D2A29-AF2C-6443-B41D-B341B05A3A38}"/>
                  </a:ext>
                </a:extLst>
              </p:cNvPr>
              <p:cNvSpPr>
                <a:spLocks noRot="1" noChangeAspect="1" noMove="1" noResize="1" noEditPoints="1" noAdjustHandles="1" noChangeArrowheads="1" noChangeShapeType="1" noTextEdit="1"/>
              </p:cNvSpPr>
              <p:nvPr/>
            </p:nvSpPr>
            <p:spPr>
              <a:xfrm>
                <a:off x="1093754" y="2440659"/>
                <a:ext cx="4029885" cy="533992"/>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1CF949B8-EDE3-4D4F-90D1-B662D8F8A93A}"/>
                  </a:ext>
                </a:extLst>
              </p:cNvPr>
              <p:cNvSpPr/>
              <p:nvPr/>
            </p:nvSpPr>
            <p:spPr>
              <a:xfrm>
                <a:off x="1093754" y="5906883"/>
                <a:ext cx="4296497"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3" name="Rectangle 12">
                <a:extLst>
                  <a:ext uri="{FF2B5EF4-FFF2-40B4-BE49-F238E27FC236}">
                    <a16:creationId xmlns:a16="http://schemas.microsoft.com/office/drawing/2014/main" id="{1CF949B8-EDE3-4D4F-90D1-B662D8F8A93A}"/>
                  </a:ext>
                </a:extLst>
              </p:cNvPr>
              <p:cNvSpPr>
                <a:spLocks noRot="1" noChangeAspect="1" noMove="1" noResize="1" noEditPoints="1" noAdjustHandles="1" noChangeArrowheads="1" noChangeShapeType="1" noTextEdit="1"/>
              </p:cNvSpPr>
              <p:nvPr/>
            </p:nvSpPr>
            <p:spPr>
              <a:xfrm>
                <a:off x="1093754" y="5906883"/>
                <a:ext cx="4296497" cy="533992"/>
              </a:xfrm>
              <a:prstGeom prst="rect">
                <a:avLst/>
              </a:prstGeom>
              <a:blipFill>
                <a:blip r:embed="rId6"/>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1A2F7D47-8EE8-194E-8A4B-45B8028A74B8}"/>
                  </a:ext>
                </a:extLst>
              </p:cNvPr>
              <p:cNvSpPr/>
              <p:nvPr/>
            </p:nvSpPr>
            <p:spPr>
              <a:xfrm>
                <a:off x="1093752" y="3007698"/>
                <a:ext cx="4035720"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2</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[2]</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4" name="Rectangle 13">
                <a:extLst>
                  <a:ext uri="{FF2B5EF4-FFF2-40B4-BE49-F238E27FC236}">
                    <a16:creationId xmlns:a16="http://schemas.microsoft.com/office/drawing/2014/main" id="{1A2F7D47-8EE8-194E-8A4B-45B8028A74B8}"/>
                  </a:ext>
                </a:extLst>
              </p:cNvPr>
              <p:cNvSpPr>
                <a:spLocks noRot="1" noChangeAspect="1" noMove="1" noResize="1" noEditPoints="1" noAdjustHandles="1" noChangeArrowheads="1" noChangeShapeType="1" noTextEdit="1"/>
              </p:cNvSpPr>
              <p:nvPr/>
            </p:nvSpPr>
            <p:spPr>
              <a:xfrm>
                <a:off x="1093752" y="3007698"/>
                <a:ext cx="4035720" cy="533992"/>
              </a:xfrm>
              <a:prstGeom prst="rect">
                <a:avLst/>
              </a:prstGeom>
              <a:blipFill>
                <a:blip r:embed="rId7"/>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B0E720E2-E32C-8147-BFE7-B1C73D4A70CD}"/>
                  </a:ext>
                </a:extLst>
              </p:cNvPr>
              <p:cNvSpPr/>
              <p:nvPr/>
            </p:nvSpPr>
            <p:spPr>
              <a:xfrm>
                <a:off x="2596900" y="3616040"/>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p:sp>
            <p:nvSpPr>
              <p:cNvPr id="15" name="Rectangle 14">
                <a:extLst>
                  <a:ext uri="{FF2B5EF4-FFF2-40B4-BE49-F238E27FC236}">
                    <a16:creationId xmlns:a16="http://schemas.microsoft.com/office/drawing/2014/main" id="{B0E720E2-E32C-8147-BFE7-B1C73D4A70CD}"/>
                  </a:ext>
                </a:extLst>
              </p:cNvPr>
              <p:cNvSpPr>
                <a:spLocks noRot="1" noChangeAspect="1" noMove="1" noResize="1" noEditPoints="1" noAdjustHandles="1" noChangeArrowheads="1" noChangeShapeType="1" noTextEdit="1"/>
              </p:cNvSpPr>
              <p:nvPr/>
            </p:nvSpPr>
            <p:spPr>
              <a:xfrm>
                <a:off x="2596900" y="3616040"/>
                <a:ext cx="484427"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a:extLst>
                  <a:ext uri="{FF2B5EF4-FFF2-40B4-BE49-F238E27FC236}">
                    <a16:creationId xmlns:a16="http://schemas.microsoft.com/office/drawing/2014/main" id="{4AF4BF20-DFB3-E54A-BCFF-235B163BFBEC}"/>
                  </a:ext>
                </a:extLst>
              </p:cNvPr>
              <p:cNvSpPr/>
              <p:nvPr/>
            </p:nvSpPr>
            <p:spPr>
              <a:xfrm>
                <a:off x="1093753" y="4166136"/>
                <a:ext cx="4302203"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𝑘</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𝑖</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6" name="Rectangle 15">
                <a:extLst>
                  <a:ext uri="{FF2B5EF4-FFF2-40B4-BE49-F238E27FC236}">
                    <a16:creationId xmlns:a16="http://schemas.microsoft.com/office/drawing/2014/main" id="{4AF4BF20-DFB3-E54A-BCFF-235B163BFBEC}"/>
                  </a:ext>
                </a:extLst>
              </p:cNvPr>
              <p:cNvSpPr>
                <a:spLocks noRot="1" noChangeAspect="1" noMove="1" noResize="1" noEditPoints="1" noAdjustHandles="1" noChangeArrowheads="1" noChangeShapeType="1" noTextEdit="1"/>
              </p:cNvSpPr>
              <p:nvPr/>
            </p:nvSpPr>
            <p:spPr>
              <a:xfrm>
                <a:off x="1093753" y="4166136"/>
                <a:ext cx="4302203" cy="533992"/>
              </a:xfrm>
              <a:prstGeom prst="rect">
                <a:avLst/>
              </a:prstGeom>
              <a:blipFill>
                <a:blip r:embed="rId9"/>
                <a:stretch>
                  <a:fillRect b="-90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BBB98800-7981-6640-9801-C5593BDF429E}"/>
                  </a:ext>
                </a:extLst>
              </p:cNvPr>
              <p:cNvSpPr/>
              <p:nvPr/>
            </p:nvSpPr>
            <p:spPr>
              <a:xfrm>
                <a:off x="2673831" y="4942496"/>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p:sp>
            <p:nvSpPr>
              <p:cNvPr id="17" name="Rectangle 16">
                <a:extLst>
                  <a:ext uri="{FF2B5EF4-FFF2-40B4-BE49-F238E27FC236}">
                    <a16:creationId xmlns:a16="http://schemas.microsoft.com/office/drawing/2014/main" id="{BBB98800-7981-6640-9801-C5593BDF429E}"/>
                  </a:ext>
                </a:extLst>
              </p:cNvPr>
              <p:cNvSpPr>
                <a:spLocks noRot="1" noChangeAspect="1" noMove="1" noResize="1" noEditPoints="1" noAdjustHandles="1" noChangeArrowheads="1" noChangeShapeType="1" noTextEdit="1"/>
              </p:cNvSpPr>
              <p:nvPr/>
            </p:nvSpPr>
            <p:spPr>
              <a:xfrm>
                <a:off x="2673831" y="4942496"/>
                <a:ext cx="484427" cy="46166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9555D84F-96FC-8D4C-B918-FEF73C8EE4F4}"/>
                  </a:ext>
                </a:extLst>
              </p:cNvPr>
              <p:cNvSpPr txBox="1"/>
              <p:nvPr/>
            </p:nvSpPr>
            <p:spPr>
              <a:xfrm>
                <a:off x="7755119" y="5688387"/>
                <a:ext cx="1172885" cy="1182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𝑙</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r>
                                <a:rPr lang="en-US" sz="2400" i="1">
                                  <a:latin typeface="Cambria Math" panose="02040503050406030204" pitchFamily="18" charset="0"/>
                                </a:rPr>
                                <m:t>𝑖𝑗</m:t>
                              </m:r>
                            </m:sub>
                          </m:sSub>
                        </m:den>
                      </m:f>
                    </m:oMath>
                  </m:oMathPara>
                </a14:m>
                <a:endParaRPr lang="en-US" sz="2400" dirty="0"/>
              </a:p>
              <a:p>
                <a:endParaRPr lang="en-US" sz="2400" dirty="0"/>
              </a:p>
            </p:txBody>
          </p:sp>
        </mc:Choice>
        <mc:Fallback>
          <p:sp>
            <p:nvSpPr>
              <p:cNvPr id="2" name="TextBox 1">
                <a:extLst>
                  <a:ext uri="{FF2B5EF4-FFF2-40B4-BE49-F238E27FC236}">
                    <a16:creationId xmlns:a16="http://schemas.microsoft.com/office/drawing/2014/main" id="{9555D84F-96FC-8D4C-B918-FEF73C8EE4F4}"/>
                  </a:ext>
                </a:extLst>
              </p:cNvPr>
              <p:cNvSpPr txBox="1">
                <a:spLocks noRot="1" noChangeAspect="1" noMove="1" noResize="1" noEditPoints="1" noAdjustHandles="1" noChangeArrowheads="1" noChangeShapeType="1" noTextEdit="1"/>
              </p:cNvSpPr>
              <p:nvPr/>
            </p:nvSpPr>
            <p:spPr>
              <a:xfrm>
                <a:off x="7755119" y="5688387"/>
                <a:ext cx="1172885" cy="118231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150D55B1-EA45-7F4C-80E2-5413119C6AEA}"/>
                  </a:ext>
                </a:extLst>
              </p:cNvPr>
              <p:cNvSpPr txBox="1"/>
              <p:nvPr/>
            </p:nvSpPr>
            <p:spPr>
              <a:xfrm>
                <a:off x="9565874" y="5688387"/>
                <a:ext cx="988989" cy="1172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𝑙</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𝑘</m:t>
                                  </m:r>
                                </m:e>
                              </m:d>
                              <m:r>
                                <a:rPr lang="en-US" sz="2400" i="1">
                                  <a:latin typeface="Cambria Math" panose="02040503050406030204" pitchFamily="18" charset="0"/>
                                </a:rPr>
                                <m:t>𝑖</m:t>
                              </m:r>
                            </m:sub>
                          </m:sSub>
                        </m:den>
                      </m:f>
                    </m:oMath>
                  </m:oMathPara>
                </a14:m>
                <a:endParaRPr lang="en-US" sz="2400" dirty="0"/>
              </a:p>
              <a:p>
                <a:endParaRPr lang="en-US" sz="2400" dirty="0"/>
              </a:p>
            </p:txBody>
          </p:sp>
        </mc:Choice>
        <mc:Fallback>
          <p:sp>
            <p:nvSpPr>
              <p:cNvPr id="18" name="TextBox 17">
                <a:extLst>
                  <a:ext uri="{FF2B5EF4-FFF2-40B4-BE49-F238E27FC236}">
                    <a16:creationId xmlns:a16="http://schemas.microsoft.com/office/drawing/2014/main" id="{150D55B1-EA45-7F4C-80E2-5413119C6AEA}"/>
                  </a:ext>
                </a:extLst>
              </p:cNvPr>
              <p:cNvSpPr txBox="1">
                <a:spLocks noRot="1" noChangeAspect="1" noMove="1" noResize="1" noEditPoints="1" noAdjustHandles="1" noChangeArrowheads="1" noChangeShapeType="1" noTextEdit="1"/>
              </p:cNvSpPr>
              <p:nvPr/>
            </p:nvSpPr>
            <p:spPr>
              <a:xfrm>
                <a:off x="9565874" y="5688387"/>
                <a:ext cx="988989" cy="1172565"/>
              </a:xfrm>
              <a:prstGeom prst="rect">
                <a:avLst/>
              </a:prstGeom>
              <a:blipFill>
                <a:blip r:embed="rId12"/>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280D19A-4272-184A-9AC5-96B509E41813}"/>
              </a:ext>
            </a:extLst>
          </p:cNvPr>
          <p:cNvSpPr txBox="1"/>
          <p:nvPr/>
        </p:nvSpPr>
        <p:spPr>
          <a:xfrm>
            <a:off x="8315102" y="4942496"/>
            <a:ext cx="1402885" cy="461665"/>
          </a:xfrm>
          <a:prstGeom prst="rect">
            <a:avLst/>
          </a:prstGeom>
          <a:noFill/>
        </p:spPr>
        <p:txBody>
          <a:bodyPr wrap="none" rtlCol="0">
            <a:spAutoFit/>
          </a:bodyPr>
          <a:lstStyle/>
          <a:p>
            <a:r>
              <a:rPr lang="en-US" sz="2400" dirty="0"/>
              <a:t>We need!</a:t>
            </a:r>
          </a:p>
        </p:txBody>
      </p:sp>
      <p:sp>
        <p:nvSpPr>
          <p:cNvPr id="4" name="TextBox 3">
            <a:extLst>
              <a:ext uri="{FF2B5EF4-FFF2-40B4-BE49-F238E27FC236}">
                <a16:creationId xmlns:a16="http://schemas.microsoft.com/office/drawing/2014/main" id="{80A0038A-3D20-FC42-9AFC-E402705E1171}"/>
              </a:ext>
            </a:extLst>
          </p:cNvPr>
          <p:cNvSpPr txBox="1"/>
          <p:nvPr/>
        </p:nvSpPr>
        <p:spPr>
          <a:xfrm>
            <a:off x="7755119" y="3481634"/>
            <a:ext cx="2704908" cy="461665"/>
          </a:xfrm>
          <a:prstGeom prst="rect">
            <a:avLst/>
          </a:prstGeom>
          <a:noFill/>
        </p:spPr>
        <p:txBody>
          <a:bodyPr wrap="none" rtlCol="0">
            <a:spAutoFit/>
          </a:bodyPr>
          <a:lstStyle/>
          <a:p>
            <a:r>
              <a:rPr lang="en-US" sz="2400" dirty="0"/>
              <a:t>We can still use SGD</a:t>
            </a:r>
          </a:p>
        </p:txBody>
      </p:sp>
    </p:spTree>
    <p:extLst>
      <p:ext uri="{BB962C8B-B14F-4D97-AF65-F5344CB8AC3E}">
        <p14:creationId xmlns:p14="http://schemas.microsoft.com/office/powerpoint/2010/main" val="246435279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41</a:t>
            </a:fld>
            <a:endParaRPr sz="1733" dirty="0">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How to train the parameters?</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mc:Choice xmlns:a14="http://schemas.microsoft.com/office/drawing/2010/main"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B70D2A29-AF2C-6443-B41D-B341B05A3A38}"/>
                  </a:ext>
                </a:extLst>
              </p:cNvPr>
              <p:cNvSpPr/>
              <p:nvPr/>
            </p:nvSpPr>
            <p:spPr>
              <a:xfrm>
                <a:off x="1093754" y="2440659"/>
                <a:ext cx="4029885"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1" name="Rectangle 10">
                <a:extLst>
                  <a:ext uri="{FF2B5EF4-FFF2-40B4-BE49-F238E27FC236}">
                    <a16:creationId xmlns:a16="http://schemas.microsoft.com/office/drawing/2014/main" id="{B70D2A29-AF2C-6443-B41D-B341B05A3A38}"/>
                  </a:ext>
                </a:extLst>
              </p:cNvPr>
              <p:cNvSpPr>
                <a:spLocks noRot="1" noChangeAspect="1" noMove="1" noResize="1" noEditPoints="1" noAdjustHandles="1" noChangeArrowheads="1" noChangeShapeType="1" noTextEdit="1"/>
              </p:cNvSpPr>
              <p:nvPr/>
            </p:nvSpPr>
            <p:spPr>
              <a:xfrm>
                <a:off x="1093754" y="2440659"/>
                <a:ext cx="4029885" cy="533992"/>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1CF949B8-EDE3-4D4F-90D1-B662D8F8A93A}"/>
                  </a:ext>
                </a:extLst>
              </p:cNvPr>
              <p:cNvSpPr/>
              <p:nvPr/>
            </p:nvSpPr>
            <p:spPr>
              <a:xfrm>
                <a:off x="964743" y="5228264"/>
                <a:ext cx="4296497"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3" name="Rectangle 12">
                <a:extLst>
                  <a:ext uri="{FF2B5EF4-FFF2-40B4-BE49-F238E27FC236}">
                    <a16:creationId xmlns:a16="http://schemas.microsoft.com/office/drawing/2014/main" id="{1CF949B8-EDE3-4D4F-90D1-B662D8F8A93A}"/>
                  </a:ext>
                </a:extLst>
              </p:cNvPr>
              <p:cNvSpPr>
                <a:spLocks noRot="1" noChangeAspect="1" noMove="1" noResize="1" noEditPoints="1" noAdjustHandles="1" noChangeArrowheads="1" noChangeShapeType="1" noTextEdit="1"/>
              </p:cNvSpPr>
              <p:nvPr/>
            </p:nvSpPr>
            <p:spPr>
              <a:xfrm>
                <a:off x="964743" y="5228264"/>
                <a:ext cx="4296497" cy="533992"/>
              </a:xfrm>
              <a:prstGeom prst="rect">
                <a:avLst/>
              </a:prstGeom>
              <a:blipFill>
                <a:blip r:embed="rId6"/>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1A2F7D47-8EE8-194E-8A4B-45B8028A74B8}"/>
                  </a:ext>
                </a:extLst>
              </p:cNvPr>
              <p:cNvSpPr/>
              <p:nvPr/>
            </p:nvSpPr>
            <p:spPr>
              <a:xfrm>
                <a:off x="1093752" y="3007698"/>
                <a:ext cx="4035720"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2</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[2]</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4" name="Rectangle 13">
                <a:extLst>
                  <a:ext uri="{FF2B5EF4-FFF2-40B4-BE49-F238E27FC236}">
                    <a16:creationId xmlns:a16="http://schemas.microsoft.com/office/drawing/2014/main" id="{1A2F7D47-8EE8-194E-8A4B-45B8028A74B8}"/>
                  </a:ext>
                </a:extLst>
              </p:cNvPr>
              <p:cNvSpPr>
                <a:spLocks noRot="1" noChangeAspect="1" noMove="1" noResize="1" noEditPoints="1" noAdjustHandles="1" noChangeArrowheads="1" noChangeShapeType="1" noTextEdit="1"/>
              </p:cNvSpPr>
              <p:nvPr/>
            </p:nvSpPr>
            <p:spPr>
              <a:xfrm>
                <a:off x="1093752" y="3007698"/>
                <a:ext cx="4035720" cy="533992"/>
              </a:xfrm>
              <a:prstGeom prst="rect">
                <a:avLst/>
              </a:prstGeom>
              <a:blipFill>
                <a:blip r:embed="rId7"/>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B0E720E2-E32C-8147-BFE7-B1C73D4A70CD}"/>
                  </a:ext>
                </a:extLst>
              </p:cNvPr>
              <p:cNvSpPr/>
              <p:nvPr/>
            </p:nvSpPr>
            <p:spPr>
              <a:xfrm>
                <a:off x="2596900" y="3280086"/>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p:sp>
            <p:nvSpPr>
              <p:cNvPr id="15" name="Rectangle 14">
                <a:extLst>
                  <a:ext uri="{FF2B5EF4-FFF2-40B4-BE49-F238E27FC236}">
                    <a16:creationId xmlns:a16="http://schemas.microsoft.com/office/drawing/2014/main" id="{B0E720E2-E32C-8147-BFE7-B1C73D4A70CD}"/>
                  </a:ext>
                </a:extLst>
              </p:cNvPr>
              <p:cNvSpPr>
                <a:spLocks noRot="1" noChangeAspect="1" noMove="1" noResize="1" noEditPoints="1" noAdjustHandles="1" noChangeArrowheads="1" noChangeShapeType="1" noTextEdit="1"/>
              </p:cNvSpPr>
              <p:nvPr/>
            </p:nvSpPr>
            <p:spPr>
              <a:xfrm>
                <a:off x="2596900" y="3280086"/>
                <a:ext cx="484427"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BBB98800-7981-6640-9801-C5593BDF429E}"/>
                  </a:ext>
                </a:extLst>
              </p:cNvPr>
              <p:cNvSpPr/>
              <p:nvPr/>
            </p:nvSpPr>
            <p:spPr>
              <a:xfrm>
                <a:off x="2673831" y="4606542"/>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p:sp>
            <p:nvSpPr>
              <p:cNvPr id="17" name="Rectangle 16">
                <a:extLst>
                  <a:ext uri="{FF2B5EF4-FFF2-40B4-BE49-F238E27FC236}">
                    <a16:creationId xmlns:a16="http://schemas.microsoft.com/office/drawing/2014/main" id="{BBB98800-7981-6640-9801-C5593BDF429E}"/>
                  </a:ext>
                </a:extLst>
              </p:cNvPr>
              <p:cNvSpPr>
                <a:spLocks noRot="1" noChangeAspect="1" noMove="1" noResize="1" noEditPoints="1" noAdjustHandles="1" noChangeArrowheads="1" noChangeShapeType="1" noTextEdit="1"/>
              </p:cNvSpPr>
              <p:nvPr/>
            </p:nvSpPr>
            <p:spPr>
              <a:xfrm>
                <a:off x="2673831" y="4606542"/>
                <a:ext cx="484427" cy="4616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9555D84F-96FC-8D4C-B918-FEF73C8EE4F4}"/>
                  </a:ext>
                </a:extLst>
              </p:cNvPr>
              <p:cNvSpPr txBox="1"/>
              <p:nvPr/>
            </p:nvSpPr>
            <p:spPr>
              <a:xfrm>
                <a:off x="7755119" y="5688387"/>
                <a:ext cx="1172885" cy="1182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𝑙</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r>
                                <a:rPr lang="en-US" sz="2400" i="1">
                                  <a:latin typeface="Cambria Math" panose="02040503050406030204" pitchFamily="18" charset="0"/>
                                </a:rPr>
                                <m:t>𝑖𝑗</m:t>
                              </m:r>
                            </m:sub>
                          </m:sSub>
                        </m:den>
                      </m:f>
                    </m:oMath>
                  </m:oMathPara>
                </a14:m>
                <a:endParaRPr lang="en-US" sz="2400" dirty="0"/>
              </a:p>
              <a:p>
                <a:endParaRPr lang="en-US" sz="2400" dirty="0"/>
              </a:p>
            </p:txBody>
          </p:sp>
        </mc:Choice>
        <mc:Fallback>
          <p:sp>
            <p:nvSpPr>
              <p:cNvPr id="2" name="TextBox 1">
                <a:extLst>
                  <a:ext uri="{FF2B5EF4-FFF2-40B4-BE49-F238E27FC236}">
                    <a16:creationId xmlns:a16="http://schemas.microsoft.com/office/drawing/2014/main" id="{9555D84F-96FC-8D4C-B918-FEF73C8EE4F4}"/>
                  </a:ext>
                </a:extLst>
              </p:cNvPr>
              <p:cNvSpPr txBox="1">
                <a:spLocks noRot="1" noChangeAspect="1" noMove="1" noResize="1" noEditPoints="1" noAdjustHandles="1" noChangeArrowheads="1" noChangeShapeType="1" noTextEdit="1"/>
              </p:cNvSpPr>
              <p:nvPr/>
            </p:nvSpPr>
            <p:spPr>
              <a:xfrm>
                <a:off x="7755119" y="5688387"/>
                <a:ext cx="1172885" cy="118231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150D55B1-EA45-7F4C-80E2-5413119C6AEA}"/>
                  </a:ext>
                </a:extLst>
              </p:cNvPr>
              <p:cNvSpPr txBox="1"/>
              <p:nvPr/>
            </p:nvSpPr>
            <p:spPr>
              <a:xfrm>
                <a:off x="9565874" y="5688387"/>
                <a:ext cx="988989" cy="1172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𝑙</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𝑘</m:t>
                                  </m:r>
                                </m:e>
                              </m:d>
                              <m:r>
                                <a:rPr lang="en-US" sz="2400" i="1">
                                  <a:latin typeface="Cambria Math" panose="02040503050406030204" pitchFamily="18" charset="0"/>
                                </a:rPr>
                                <m:t>𝑖</m:t>
                              </m:r>
                            </m:sub>
                          </m:sSub>
                        </m:den>
                      </m:f>
                    </m:oMath>
                  </m:oMathPara>
                </a14:m>
                <a:endParaRPr lang="en-US" sz="2400" dirty="0"/>
              </a:p>
              <a:p>
                <a:endParaRPr lang="en-US" sz="2400" dirty="0"/>
              </a:p>
            </p:txBody>
          </p:sp>
        </mc:Choice>
        <mc:Fallback>
          <p:sp>
            <p:nvSpPr>
              <p:cNvPr id="18" name="TextBox 17">
                <a:extLst>
                  <a:ext uri="{FF2B5EF4-FFF2-40B4-BE49-F238E27FC236}">
                    <a16:creationId xmlns:a16="http://schemas.microsoft.com/office/drawing/2014/main" id="{150D55B1-EA45-7F4C-80E2-5413119C6AEA}"/>
                  </a:ext>
                </a:extLst>
              </p:cNvPr>
              <p:cNvSpPr txBox="1">
                <a:spLocks noRot="1" noChangeAspect="1" noMove="1" noResize="1" noEditPoints="1" noAdjustHandles="1" noChangeArrowheads="1" noChangeShapeType="1" noTextEdit="1"/>
              </p:cNvSpPr>
              <p:nvPr/>
            </p:nvSpPr>
            <p:spPr>
              <a:xfrm>
                <a:off x="9565874" y="5688387"/>
                <a:ext cx="988989" cy="1172565"/>
              </a:xfrm>
              <a:prstGeom prst="rect">
                <a:avLst/>
              </a:prstGeom>
              <a:blipFill>
                <a:blip r:embed="rId11"/>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280D19A-4272-184A-9AC5-96B509E41813}"/>
              </a:ext>
            </a:extLst>
          </p:cNvPr>
          <p:cNvSpPr txBox="1"/>
          <p:nvPr/>
        </p:nvSpPr>
        <p:spPr>
          <a:xfrm>
            <a:off x="8315102" y="4942496"/>
            <a:ext cx="1402885" cy="461665"/>
          </a:xfrm>
          <a:prstGeom prst="rect">
            <a:avLst/>
          </a:prstGeom>
          <a:noFill/>
        </p:spPr>
        <p:txBody>
          <a:bodyPr wrap="none" rtlCol="0">
            <a:spAutoFit/>
          </a:bodyPr>
          <a:lstStyle/>
          <a:p>
            <a:r>
              <a:rPr lang="en-US" sz="2400" dirty="0"/>
              <a:t>We need!</a:t>
            </a:r>
          </a:p>
        </p:txBody>
      </p:sp>
      <p:sp>
        <p:nvSpPr>
          <p:cNvPr id="4" name="TextBox 3">
            <a:extLst>
              <a:ext uri="{FF2B5EF4-FFF2-40B4-BE49-F238E27FC236}">
                <a16:creationId xmlns:a16="http://schemas.microsoft.com/office/drawing/2014/main" id="{80A0038A-3D20-FC42-9AFC-E402705E1171}"/>
              </a:ext>
            </a:extLst>
          </p:cNvPr>
          <p:cNvSpPr txBox="1"/>
          <p:nvPr/>
        </p:nvSpPr>
        <p:spPr>
          <a:xfrm>
            <a:off x="7755119" y="3481634"/>
            <a:ext cx="2704908" cy="461665"/>
          </a:xfrm>
          <a:prstGeom prst="rect">
            <a:avLst/>
          </a:prstGeom>
          <a:noFill/>
        </p:spPr>
        <p:txBody>
          <a:bodyPr wrap="none" rtlCol="0">
            <a:spAutoFit/>
          </a:bodyPr>
          <a:lstStyle/>
          <a:p>
            <a:r>
              <a:rPr lang="en-US" sz="2400" dirty="0"/>
              <a:t>We can still use SGD</a:t>
            </a:r>
          </a:p>
        </p:txBody>
      </p:sp>
      <mc:AlternateContent xmlns:mc="http://schemas.openxmlformats.org/markup-compatibility/2006">
        <mc:Choice xmlns:a14="http://schemas.microsoft.com/office/drawing/2010/main" Requires="a14">
          <p:sp>
            <p:nvSpPr>
              <p:cNvPr id="19" name="Rectangle 18">
                <a:extLst>
                  <a:ext uri="{FF2B5EF4-FFF2-40B4-BE49-F238E27FC236}">
                    <a16:creationId xmlns:a16="http://schemas.microsoft.com/office/drawing/2014/main" id="{F5D71605-AD06-3C4E-9E08-525A64BD551B}"/>
                  </a:ext>
                </a:extLst>
              </p:cNvPr>
              <p:cNvSpPr/>
              <p:nvPr/>
            </p:nvSpPr>
            <p:spPr>
              <a:xfrm>
                <a:off x="1622902" y="6225348"/>
                <a:ext cx="204023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𝑙</m:t>
                      </m:r>
                      <m:r>
                        <a:rPr lang="en-US" sz="2400" i="1">
                          <a:latin typeface="Cambria Math" panose="02040503050406030204" pitchFamily="18" charset="0"/>
                        </a:rPr>
                        <m:t>=</m:t>
                      </m:r>
                      <m:r>
                        <a:rPr lang="en-US" sz="2400" i="1">
                          <a:latin typeface="Cambria Math" panose="02040503050406030204" pitchFamily="18" charset="0"/>
                        </a:rPr>
                        <m:t>𝑙𝑜𝑠𝑠</m:t>
                      </m:r>
                      <m:r>
                        <a:rPr lang="en-US" sz="2400" i="1">
                          <a:latin typeface="Cambria Math" panose="02040503050406030204" pitchFamily="18" charset="0"/>
                        </a:rPr>
                        <m:t>(</m:t>
                      </m:r>
                      <m:r>
                        <a:rPr lang="en-US" sz="2400" i="1">
                          <a:latin typeface="Cambria Math" panose="02040503050406030204" pitchFamily="18" charset="0"/>
                        </a:rPr>
                        <m:t>𝑓</m:t>
                      </m:r>
                      <m:r>
                        <a:rPr lang="en-US" sz="2400" i="1">
                          <a:latin typeface="Cambria Math" panose="02040503050406030204" pitchFamily="18" charset="0"/>
                        </a:rPr>
                        <m:t>, </m:t>
                      </m:r>
                      <m:r>
                        <a:rPr lang="en-US" sz="2400" i="1">
                          <a:latin typeface="Cambria Math" panose="02040503050406030204" pitchFamily="18" charset="0"/>
                        </a:rPr>
                        <m:t>𝑦</m:t>
                      </m:r>
                      <m:r>
                        <a:rPr lang="en-US" sz="2400" i="1">
                          <a:latin typeface="Cambria Math" panose="02040503050406030204" pitchFamily="18" charset="0"/>
                        </a:rPr>
                        <m:t>)</m:t>
                      </m:r>
                    </m:oMath>
                  </m:oMathPara>
                </a14:m>
                <a:endParaRPr lang="en-US" sz="2400" dirty="0"/>
              </a:p>
            </p:txBody>
          </p:sp>
        </mc:Choice>
        <mc:Fallback>
          <p:sp>
            <p:nvSpPr>
              <p:cNvPr id="19" name="Rectangle 18">
                <a:extLst>
                  <a:ext uri="{FF2B5EF4-FFF2-40B4-BE49-F238E27FC236}">
                    <a16:creationId xmlns:a16="http://schemas.microsoft.com/office/drawing/2014/main" id="{F5D71605-AD06-3C4E-9E08-525A64BD551B}"/>
                  </a:ext>
                </a:extLst>
              </p:cNvPr>
              <p:cNvSpPr>
                <a:spLocks noRot="1" noChangeAspect="1" noMove="1" noResize="1" noEditPoints="1" noAdjustHandles="1" noChangeArrowheads="1" noChangeShapeType="1" noTextEdit="1"/>
              </p:cNvSpPr>
              <p:nvPr/>
            </p:nvSpPr>
            <p:spPr>
              <a:xfrm>
                <a:off x="1622902" y="6225348"/>
                <a:ext cx="2040238" cy="461665"/>
              </a:xfrm>
              <a:prstGeom prst="rect">
                <a:avLst/>
              </a:prstGeom>
              <a:blipFill>
                <a:blip r:embed="rId12"/>
                <a:stretch>
                  <a:fillRect b="-1621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a:extLst>
                  <a:ext uri="{FF2B5EF4-FFF2-40B4-BE49-F238E27FC236}">
                    <a16:creationId xmlns:a16="http://schemas.microsoft.com/office/drawing/2014/main" id="{D3E81A33-6F55-954B-9EAC-81598F6205FC}"/>
                  </a:ext>
                </a:extLst>
              </p:cNvPr>
              <p:cNvSpPr/>
              <p:nvPr/>
            </p:nvSpPr>
            <p:spPr>
              <a:xfrm>
                <a:off x="1093753" y="3935711"/>
                <a:ext cx="4302203"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20" name="Rectangle 19">
                <a:extLst>
                  <a:ext uri="{FF2B5EF4-FFF2-40B4-BE49-F238E27FC236}">
                    <a16:creationId xmlns:a16="http://schemas.microsoft.com/office/drawing/2014/main" id="{D3E81A33-6F55-954B-9EAC-81598F6205FC}"/>
                  </a:ext>
                </a:extLst>
              </p:cNvPr>
              <p:cNvSpPr>
                <a:spLocks noRot="1" noChangeAspect="1" noMove="1" noResize="1" noEditPoints="1" noAdjustHandles="1" noChangeArrowheads="1" noChangeShapeType="1" noTextEdit="1"/>
              </p:cNvSpPr>
              <p:nvPr/>
            </p:nvSpPr>
            <p:spPr>
              <a:xfrm>
                <a:off x="1093753" y="3935711"/>
                <a:ext cx="4302203" cy="533992"/>
              </a:xfrm>
              <a:prstGeom prst="rect">
                <a:avLst/>
              </a:prstGeom>
              <a:blipFill>
                <a:blip r:embed="rId13"/>
                <a:stretch>
                  <a:fillRect b="-11905"/>
                </a:stretch>
              </a:blipFill>
            </p:spPr>
            <p:txBody>
              <a:bodyPr/>
              <a:lstStyle/>
              <a:p>
                <a:r>
                  <a:rPr lang="en-US">
                    <a:noFill/>
                  </a:rPr>
                  <a:t> </a:t>
                </a:r>
              </a:p>
            </p:txBody>
          </p:sp>
        </mc:Fallback>
      </mc:AlternateContent>
    </p:spTree>
    <p:extLst>
      <p:ext uri="{BB962C8B-B14F-4D97-AF65-F5344CB8AC3E}">
        <p14:creationId xmlns:p14="http://schemas.microsoft.com/office/powerpoint/2010/main" val="136330427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42</a:t>
            </a:fld>
            <a:endParaRPr sz="1733" dirty="0">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How to train the parameters?</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mc:Choice xmlns:a14="http://schemas.microsoft.com/office/drawing/2010/main"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B70D2A29-AF2C-6443-B41D-B341B05A3A38}"/>
                  </a:ext>
                </a:extLst>
              </p:cNvPr>
              <p:cNvSpPr/>
              <p:nvPr/>
            </p:nvSpPr>
            <p:spPr>
              <a:xfrm>
                <a:off x="1093754" y="2440659"/>
                <a:ext cx="4029885"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1" name="Rectangle 10">
                <a:extLst>
                  <a:ext uri="{FF2B5EF4-FFF2-40B4-BE49-F238E27FC236}">
                    <a16:creationId xmlns:a16="http://schemas.microsoft.com/office/drawing/2014/main" id="{B70D2A29-AF2C-6443-B41D-B341B05A3A38}"/>
                  </a:ext>
                </a:extLst>
              </p:cNvPr>
              <p:cNvSpPr>
                <a:spLocks noRot="1" noChangeAspect="1" noMove="1" noResize="1" noEditPoints="1" noAdjustHandles="1" noChangeArrowheads="1" noChangeShapeType="1" noTextEdit="1"/>
              </p:cNvSpPr>
              <p:nvPr/>
            </p:nvSpPr>
            <p:spPr>
              <a:xfrm>
                <a:off x="1093754" y="2440659"/>
                <a:ext cx="4029885" cy="533992"/>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1CF949B8-EDE3-4D4F-90D1-B662D8F8A93A}"/>
                  </a:ext>
                </a:extLst>
              </p:cNvPr>
              <p:cNvSpPr/>
              <p:nvPr/>
            </p:nvSpPr>
            <p:spPr>
              <a:xfrm>
                <a:off x="964743" y="5228264"/>
                <a:ext cx="4296497"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3" name="Rectangle 12">
                <a:extLst>
                  <a:ext uri="{FF2B5EF4-FFF2-40B4-BE49-F238E27FC236}">
                    <a16:creationId xmlns:a16="http://schemas.microsoft.com/office/drawing/2014/main" id="{1CF949B8-EDE3-4D4F-90D1-B662D8F8A93A}"/>
                  </a:ext>
                </a:extLst>
              </p:cNvPr>
              <p:cNvSpPr>
                <a:spLocks noRot="1" noChangeAspect="1" noMove="1" noResize="1" noEditPoints="1" noAdjustHandles="1" noChangeArrowheads="1" noChangeShapeType="1" noTextEdit="1"/>
              </p:cNvSpPr>
              <p:nvPr/>
            </p:nvSpPr>
            <p:spPr>
              <a:xfrm>
                <a:off x="964743" y="5228264"/>
                <a:ext cx="4296497" cy="533992"/>
              </a:xfrm>
              <a:prstGeom prst="rect">
                <a:avLst/>
              </a:prstGeom>
              <a:blipFill>
                <a:blip r:embed="rId6"/>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1A2F7D47-8EE8-194E-8A4B-45B8028A74B8}"/>
                  </a:ext>
                </a:extLst>
              </p:cNvPr>
              <p:cNvSpPr/>
              <p:nvPr/>
            </p:nvSpPr>
            <p:spPr>
              <a:xfrm>
                <a:off x="1093752" y="3007698"/>
                <a:ext cx="4035720"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2</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[2]</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4" name="Rectangle 13">
                <a:extLst>
                  <a:ext uri="{FF2B5EF4-FFF2-40B4-BE49-F238E27FC236}">
                    <a16:creationId xmlns:a16="http://schemas.microsoft.com/office/drawing/2014/main" id="{1A2F7D47-8EE8-194E-8A4B-45B8028A74B8}"/>
                  </a:ext>
                </a:extLst>
              </p:cNvPr>
              <p:cNvSpPr>
                <a:spLocks noRot="1" noChangeAspect="1" noMove="1" noResize="1" noEditPoints="1" noAdjustHandles="1" noChangeArrowheads="1" noChangeShapeType="1" noTextEdit="1"/>
              </p:cNvSpPr>
              <p:nvPr/>
            </p:nvSpPr>
            <p:spPr>
              <a:xfrm>
                <a:off x="1093752" y="3007698"/>
                <a:ext cx="4035720" cy="533992"/>
              </a:xfrm>
              <a:prstGeom prst="rect">
                <a:avLst/>
              </a:prstGeom>
              <a:blipFill>
                <a:blip r:embed="rId7"/>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B0E720E2-E32C-8147-BFE7-B1C73D4A70CD}"/>
                  </a:ext>
                </a:extLst>
              </p:cNvPr>
              <p:cNvSpPr/>
              <p:nvPr/>
            </p:nvSpPr>
            <p:spPr>
              <a:xfrm>
                <a:off x="2596900" y="3280086"/>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p:sp>
            <p:nvSpPr>
              <p:cNvPr id="15" name="Rectangle 14">
                <a:extLst>
                  <a:ext uri="{FF2B5EF4-FFF2-40B4-BE49-F238E27FC236}">
                    <a16:creationId xmlns:a16="http://schemas.microsoft.com/office/drawing/2014/main" id="{B0E720E2-E32C-8147-BFE7-B1C73D4A70CD}"/>
                  </a:ext>
                </a:extLst>
              </p:cNvPr>
              <p:cNvSpPr>
                <a:spLocks noRot="1" noChangeAspect="1" noMove="1" noResize="1" noEditPoints="1" noAdjustHandles="1" noChangeArrowheads="1" noChangeShapeType="1" noTextEdit="1"/>
              </p:cNvSpPr>
              <p:nvPr/>
            </p:nvSpPr>
            <p:spPr>
              <a:xfrm>
                <a:off x="2596900" y="3280086"/>
                <a:ext cx="484427"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BBB98800-7981-6640-9801-C5593BDF429E}"/>
                  </a:ext>
                </a:extLst>
              </p:cNvPr>
              <p:cNvSpPr/>
              <p:nvPr/>
            </p:nvSpPr>
            <p:spPr>
              <a:xfrm>
                <a:off x="2673831" y="4606542"/>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p:sp>
            <p:nvSpPr>
              <p:cNvPr id="17" name="Rectangle 16">
                <a:extLst>
                  <a:ext uri="{FF2B5EF4-FFF2-40B4-BE49-F238E27FC236}">
                    <a16:creationId xmlns:a16="http://schemas.microsoft.com/office/drawing/2014/main" id="{BBB98800-7981-6640-9801-C5593BDF429E}"/>
                  </a:ext>
                </a:extLst>
              </p:cNvPr>
              <p:cNvSpPr>
                <a:spLocks noRot="1" noChangeAspect="1" noMove="1" noResize="1" noEditPoints="1" noAdjustHandles="1" noChangeArrowheads="1" noChangeShapeType="1" noTextEdit="1"/>
              </p:cNvSpPr>
              <p:nvPr/>
            </p:nvSpPr>
            <p:spPr>
              <a:xfrm>
                <a:off x="2673831" y="4606542"/>
                <a:ext cx="484427" cy="4616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9555D84F-96FC-8D4C-B918-FEF73C8EE4F4}"/>
                  </a:ext>
                </a:extLst>
              </p:cNvPr>
              <p:cNvSpPr txBox="1"/>
              <p:nvPr/>
            </p:nvSpPr>
            <p:spPr>
              <a:xfrm>
                <a:off x="7755119" y="5688387"/>
                <a:ext cx="1172885" cy="1182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𝑙</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r>
                                <a:rPr lang="en-US" sz="2400" i="1">
                                  <a:latin typeface="Cambria Math" panose="02040503050406030204" pitchFamily="18" charset="0"/>
                                </a:rPr>
                                <m:t>𝑖𝑗</m:t>
                              </m:r>
                            </m:sub>
                          </m:sSub>
                        </m:den>
                      </m:f>
                    </m:oMath>
                  </m:oMathPara>
                </a14:m>
                <a:endParaRPr lang="en-US" sz="2400" dirty="0"/>
              </a:p>
              <a:p>
                <a:endParaRPr lang="en-US" sz="2400" dirty="0"/>
              </a:p>
            </p:txBody>
          </p:sp>
        </mc:Choice>
        <mc:Fallback>
          <p:sp>
            <p:nvSpPr>
              <p:cNvPr id="2" name="TextBox 1">
                <a:extLst>
                  <a:ext uri="{FF2B5EF4-FFF2-40B4-BE49-F238E27FC236}">
                    <a16:creationId xmlns:a16="http://schemas.microsoft.com/office/drawing/2014/main" id="{9555D84F-96FC-8D4C-B918-FEF73C8EE4F4}"/>
                  </a:ext>
                </a:extLst>
              </p:cNvPr>
              <p:cNvSpPr txBox="1">
                <a:spLocks noRot="1" noChangeAspect="1" noMove="1" noResize="1" noEditPoints="1" noAdjustHandles="1" noChangeArrowheads="1" noChangeShapeType="1" noTextEdit="1"/>
              </p:cNvSpPr>
              <p:nvPr/>
            </p:nvSpPr>
            <p:spPr>
              <a:xfrm>
                <a:off x="7755119" y="5688387"/>
                <a:ext cx="1172885" cy="118231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150D55B1-EA45-7F4C-80E2-5413119C6AEA}"/>
                  </a:ext>
                </a:extLst>
              </p:cNvPr>
              <p:cNvSpPr txBox="1"/>
              <p:nvPr/>
            </p:nvSpPr>
            <p:spPr>
              <a:xfrm>
                <a:off x="9565874" y="5688387"/>
                <a:ext cx="988989" cy="1172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𝑙</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𝑘</m:t>
                                  </m:r>
                                </m:e>
                              </m:d>
                              <m:r>
                                <a:rPr lang="en-US" sz="2400" i="1">
                                  <a:latin typeface="Cambria Math" panose="02040503050406030204" pitchFamily="18" charset="0"/>
                                </a:rPr>
                                <m:t>𝑖</m:t>
                              </m:r>
                            </m:sub>
                          </m:sSub>
                        </m:den>
                      </m:f>
                    </m:oMath>
                  </m:oMathPara>
                </a14:m>
                <a:endParaRPr lang="en-US" sz="2400" dirty="0"/>
              </a:p>
              <a:p>
                <a:endParaRPr lang="en-US" sz="2400" dirty="0"/>
              </a:p>
            </p:txBody>
          </p:sp>
        </mc:Choice>
        <mc:Fallback>
          <p:sp>
            <p:nvSpPr>
              <p:cNvPr id="18" name="TextBox 17">
                <a:extLst>
                  <a:ext uri="{FF2B5EF4-FFF2-40B4-BE49-F238E27FC236}">
                    <a16:creationId xmlns:a16="http://schemas.microsoft.com/office/drawing/2014/main" id="{150D55B1-EA45-7F4C-80E2-5413119C6AEA}"/>
                  </a:ext>
                </a:extLst>
              </p:cNvPr>
              <p:cNvSpPr txBox="1">
                <a:spLocks noRot="1" noChangeAspect="1" noMove="1" noResize="1" noEditPoints="1" noAdjustHandles="1" noChangeArrowheads="1" noChangeShapeType="1" noTextEdit="1"/>
              </p:cNvSpPr>
              <p:nvPr/>
            </p:nvSpPr>
            <p:spPr>
              <a:xfrm>
                <a:off x="9565874" y="5688387"/>
                <a:ext cx="988989" cy="1172565"/>
              </a:xfrm>
              <a:prstGeom prst="rect">
                <a:avLst/>
              </a:prstGeom>
              <a:blipFill>
                <a:blip r:embed="rId11"/>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280D19A-4272-184A-9AC5-96B509E41813}"/>
              </a:ext>
            </a:extLst>
          </p:cNvPr>
          <p:cNvSpPr txBox="1"/>
          <p:nvPr/>
        </p:nvSpPr>
        <p:spPr>
          <a:xfrm>
            <a:off x="8315102" y="4942496"/>
            <a:ext cx="1402885" cy="461665"/>
          </a:xfrm>
          <a:prstGeom prst="rect">
            <a:avLst/>
          </a:prstGeom>
          <a:noFill/>
        </p:spPr>
        <p:txBody>
          <a:bodyPr wrap="none" rtlCol="0">
            <a:spAutoFit/>
          </a:bodyPr>
          <a:lstStyle/>
          <a:p>
            <a:r>
              <a:rPr lang="en-US" sz="2400" dirty="0"/>
              <a:t>We need!</a:t>
            </a:r>
          </a:p>
        </p:txBody>
      </p:sp>
      <p:sp>
        <p:nvSpPr>
          <p:cNvPr id="4" name="TextBox 3">
            <a:extLst>
              <a:ext uri="{FF2B5EF4-FFF2-40B4-BE49-F238E27FC236}">
                <a16:creationId xmlns:a16="http://schemas.microsoft.com/office/drawing/2014/main" id="{80A0038A-3D20-FC42-9AFC-E402705E1171}"/>
              </a:ext>
            </a:extLst>
          </p:cNvPr>
          <p:cNvSpPr txBox="1"/>
          <p:nvPr/>
        </p:nvSpPr>
        <p:spPr>
          <a:xfrm>
            <a:off x="7755119" y="3481634"/>
            <a:ext cx="2704908" cy="461665"/>
          </a:xfrm>
          <a:prstGeom prst="rect">
            <a:avLst/>
          </a:prstGeom>
          <a:noFill/>
        </p:spPr>
        <p:txBody>
          <a:bodyPr wrap="none" rtlCol="0">
            <a:spAutoFit/>
          </a:bodyPr>
          <a:lstStyle/>
          <a:p>
            <a:r>
              <a:rPr lang="en-US" sz="2400" dirty="0"/>
              <a:t>We can still use SGD</a:t>
            </a:r>
          </a:p>
        </p:txBody>
      </p:sp>
      <mc:AlternateContent xmlns:mc="http://schemas.openxmlformats.org/markup-compatibility/2006">
        <mc:Choice xmlns:a14="http://schemas.microsoft.com/office/drawing/2010/main" Requires="a14">
          <p:sp>
            <p:nvSpPr>
              <p:cNvPr id="19" name="Rectangle 18">
                <a:extLst>
                  <a:ext uri="{FF2B5EF4-FFF2-40B4-BE49-F238E27FC236}">
                    <a16:creationId xmlns:a16="http://schemas.microsoft.com/office/drawing/2014/main" id="{F5D71605-AD06-3C4E-9E08-525A64BD551B}"/>
                  </a:ext>
                </a:extLst>
              </p:cNvPr>
              <p:cNvSpPr/>
              <p:nvPr/>
            </p:nvSpPr>
            <p:spPr>
              <a:xfrm>
                <a:off x="1622902" y="6225348"/>
                <a:ext cx="204023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𝑙</m:t>
                      </m:r>
                      <m:r>
                        <a:rPr lang="en-US" sz="2400" i="1">
                          <a:latin typeface="Cambria Math" panose="02040503050406030204" pitchFamily="18" charset="0"/>
                        </a:rPr>
                        <m:t>=</m:t>
                      </m:r>
                      <m:r>
                        <a:rPr lang="en-US" sz="2400" i="1">
                          <a:latin typeface="Cambria Math" panose="02040503050406030204" pitchFamily="18" charset="0"/>
                        </a:rPr>
                        <m:t>𝑙𝑜𝑠𝑠</m:t>
                      </m:r>
                      <m:r>
                        <a:rPr lang="en-US" sz="2400" i="1">
                          <a:latin typeface="Cambria Math" panose="02040503050406030204" pitchFamily="18" charset="0"/>
                        </a:rPr>
                        <m:t>(</m:t>
                      </m:r>
                      <m:r>
                        <a:rPr lang="en-US" sz="2400" i="1">
                          <a:latin typeface="Cambria Math" panose="02040503050406030204" pitchFamily="18" charset="0"/>
                        </a:rPr>
                        <m:t>𝑓</m:t>
                      </m:r>
                      <m:r>
                        <a:rPr lang="en-US" sz="2400" i="1">
                          <a:latin typeface="Cambria Math" panose="02040503050406030204" pitchFamily="18" charset="0"/>
                        </a:rPr>
                        <m:t>, </m:t>
                      </m:r>
                      <m:r>
                        <a:rPr lang="en-US" sz="2400" i="1">
                          <a:latin typeface="Cambria Math" panose="02040503050406030204" pitchFamily="18" charset="0"/>
                        </a:rPr>
                        <m:t>𝑦</m:t>
                      </m:r>
                      <m:r>
                        <a:rPr lang="en-US" sz="2400" i="1">
                          <a:latin typeface="Cambria Math" panose="02040503050406030204" pitchFamily="18" charset="0"/>
                        </a:rPr>
                        <m:t>)</m:t>
                      </m:r>
                    </m:oMath>
                  </m:oMathPara>
                </a14:m>
                <a:endParaRPr lang="en-US" sz="2400" dirty="0"/>
              </a:p>
            </p:txBody>
          </p:sp>
        </mc:Choice>
        <mc:Fallback>
          <p:sp>
            <p:nvSpPr>
              <p:cNvPr id="19" name="Rectangle 18">
                <a:extLst>
                  <a:ext uri="{FF2B5EF4-FFF2-40B4-BE49-F238E27FC236}">
                    <a16:creationId xmlns:a16="http://schemas.microsoft.com/office/drawing/2014/main" id="{F5D71605-AD06-3C4E-9E08-525A64BD551B}"/>
                  </a:ext>
                </a:extLst>
              </p:cNvPr>
              <p:cNvSpPr>
                <a:spLocks noRot="1" noChangeAspect="1" noMove="1" noResize="1" noEditPoints="1" noAdjustHandles="1" noChangeArrowheads="1" noChangeShapeType="1" noTextEdit="1"/>
              </p:cNvSpPr>
              <p:nvPr/>
            </p:nvSpPr>
            <p:spPr>
              <a:xfrm>
                <a:off x="1622902" y="6225348"/>
                <a:ext cx="2040238" cy="461665"/>
              </a:xfrm>
              <a:prstGeom prst="rect">
                <a:avLst/>
              </a:prstGeom>
              <a:blipFill>
                <a:blip r:embed="rId12"/>
                <a:stretch>
                  <a:fillRect b="-16216"/>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F85D1DF6-B843-F444-9CA5-857F4A4259EC}"/>
              </a:ext>
            </a:extLst>
          </p:cNvPr>
          <p:cNvSpPr/>
          <p:nvPr/>
        </p:nvSpPr>
        <p:spPr>
          <a:xfrm>
            <a:off x="7659282" y="5870218"/>
            <a:ext cx="1164207" cy="492440"/>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1" name="Rectangle 20">
                <a:extLst>
                  <a:ext uri="{FF2B5EF4-FFF2-40B4-BE49-F238E27FC236}">
                    <a16:creationId xmlns:a16="http://schemas.microsoft.com/office/drawing/2014/main" id="{20388356-2D6E-FF4C-9D40-BFB6166943EF}"/>
                  </a:ext>
                </a:extLst>
              </p:cNvPr>
              <p:cNvSpPr/>
              <p:nvPr/>
            </p:nvSpPr>
            <p:spPr>
              <a:xfrm>
                <a:off x="1093753" y="3935711"/>
                <a:ext cx="4302203"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21" name="Rectangle 20">
                <a:extLst>
                  <a:ext uri="{FF2B5EF4-FFF2-40B4-BE49-F238E27FC236}">
                    <a16:creationId xmlns:a16="http://schemas.microsoft.com/office/drawing/2014/main" id="{20388356-2D6E-FF4C-9D40-BFB6166943EF}"/>
                  </a:ext>
                </a:extLst>
              </p:cNvPr>
              <p:cNvSpPr>
                <a:spLocks noRot="1" noChangeAspect="1" noMove="1" noResize="1" noEditPoints="1" noAdjustHandles="1" noChangeArrowheads="1" noChangeShapeType="1" noTextEdit="1"/>
              </p:cNvSpPr>
              <p:nvPr/>
            </p:nvSpPr>
            <p:spPr>
              <a:xfrm>
                <a:off x="1093753" y="3935711"/>
                <a:ext cx="4302203" cy="533992"/>
              </a:xfrm>
              <a:prstGeom prst="rect">
                <a:avLst/>
              </a:prstGeom>
              <a:blipFill>
                <a:blip r:embed="rId13"/>
                <a:stretch>
                  <a:fillRect b="-11905"/>
                </a:stretch>
              </a:blipFill>
            </p:spPr>
            <p:txBody>
              <a:bodyPr/>
              <a:lstStyle/>
              <a:p>
                <a:r>
                  <a:rPr lang="en-US">
                    <a:noFill/>
                  </a:rPr>
                  <a:t> </a:t>
                </a:r>
              </a:p>
            </p:txBody>
          </p:sp>
        </mc:Fallback>
      </mc:AlternateContent>
    </p:spTree>
    <p:extLst>
      <p:ext uri="{BB962C8B-B14F-4D97-AF65-F5344CB8AC3E}">
        <p14:creationId xmlns:p14="http://schemas.microsoft.com/office/powerpoint/2010/main" val="358389487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43</a:t>
            </a:fld>
            <a:endParaRPr sz="1733" dirty="0">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How to train the parameters?</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mc:Choice xmlns:a14="http://schemas.microsoft.com/office/drawing/2010/main"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B70D2A29-AF2C-6443-B41D-B341B05A3A38}"/>
                  </a:ext>
                </a:extLst>
              </p:cNvPr>
              <p:cNvSpPr/>
              <p:nvPr/>
            </p:nvSpPr>
            <p:spPr>
              <a:xfrm>
                <a:off x="1093754" y="2440659"/>
                <a:ext cx="4029885"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1" name="Rectangle 10">
                <a:extLst>
                  <a:ext uri="{FF2B5EF4-FFF2-40B4-BE49-F238E27FC236}">
                    <a16:creationId xmlns:a16="http://schemas.microsoft.com/office/drawing/2014/main" id="{B70D2A29-AF2C-6443-B41D-B341B05A3A38}"/>
                  </a:ext>
                </a:extLst>
              </p:cNvPr>
              <p:cNvSpPr>
                <a:spLocks noRot="1" noChangeAspect="1" noMove="1" noResize="1" noEditPoints="1" noAdjustHandles="1" noChangeArrowheads="1" noChangeShapeType="1" noTextEdit="1"/>
              </p:cNvSpPr>
              <p:nvPr/>
            </p:nvSpPr>
            <p:spPr>
              <a:xfrm>
                <a:off x="1093754" y="2440659"/>
                <a:ext cx="4029885" cy="533992"/>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1CF949B8-EDE3-4D4F-90D1-B662D8F8A93A}"/>
                  </a:ext>
                </a:extLst>
              </p:cNvPr>
              <p:cNvSpPr/>
              <p:nvPr/>
            </p:nvSpPr>
            <p:spPr>
              <a:xfrm>
                <a:off x="964743" y="5228264"/>
                <a:ext cx="4296497"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3" name="Rectangle 12">
                <a:extLst>
                  <a:ext uri="{FF2B5EF4-FFF2-40B4-BE49-F238E27FC236}">
                    <a16:creationId xmlns:a16="http://schemas.microsoft.com/office/drawing/2014/main" id="{1CF949B8-EDE3-4D4F-90D1-B662D8F8A93A}"/>
                  </a:ext>
                </a:extLst>
              </p:cNvPr>
              <p:cNvSpPr>
                <a:spLocks noRot="1" noChangeAspect="1" noMove="1" noResize="1" noEditPoints="1" noAdjustHandles="1" noChangeArrowheads="1" noChangeShapeType="1" noTextEdit="1"/>
              </p:cNvSpPr>
              <p:nvPr/>
            </p:nvSpPr>
            <p:spPr>
              <a:xfrm>
                <a:off x="964743" y="5228264"/>
                <a:ext cx="4296497" cy="533992"/>
              </a:xfrm>
              <a:prstGeom prst="rect">
                <a:avLst/>
              </a:prstGeom>
              <a:blipFill>
                <a:blip r:embed="rId6"/>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1A2F7D47-8EE8-194E-8A4B-45B8028A74B8}"/>
                  </a:ext>
                </a:extLst>
              </p:cNvPr>
              <p:cNvSpPr/>
              <p:nvPr/>
            </p:nvSpPr>
            <p:spPr>
              <a:xfrm>
                <a:off x="1093752" y="3007698"/>
                <a:ext cx="4035720"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2</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[2]</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4" name="Rectangle 13">
                <a:extLst>
                  <a:ext uri="{FF2B5EF4-FFF2-40B4-BE49-F238E27FC236}">
                    <a16:creationId xmlns:a16="http://schemas.microsoft.com/office/drawing/2014/main" id="{1A2F7D47-8EE8-194E-8A4B-45B8028A74B8}"/>
                  </a:ext>
                </a:extLst>
              </p:cNvPr>
              <p:cNvSpPr>
                <a:spLocks noRot="1" noChangeAspect="1" noMove="1" noResize="1" noEditPoints="1" noAdjustHandles="1" noChangeArrowheads="1" noChangeShapeType="1" noTextEdit="1"/>
              </p:cNvSpPr>
              <p:nvPr/>
            </p:nvSpPr>
            <p:spPr>
              <a:xfrm>
                <a:off x="1093752" y="3007698"/>
                <a:ext cx="4035720" cy="533992"/>
              </a:xfrm>
              <a:prstGeom prst="rect">
                <a:avLst/>
              </a:prstGeom>
              <a:blipFill>
                <a:blip r:embed="rId7"/>
                <a:stretch>
                  <a:fillRect b="-116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B0E720E2-E32C-8147-BFE7-B1C73D4A70CD}"/>
                  </a:ext>
                </a:extLst>
              </p:cNvPr>
              <p:cNvSpPr/>
              <p:nvPr/>
            </p:nvSpPr>
            <p:spPr>
              <a:xfrm>
                <a:off x="2596900" y="3280086"/>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p:sp>
            <p:nvSpPr>
              <p:cNvPr id="15" name="Rectangle 14">
                <a:extLst>
                  <a:ext uri="{FF2B5EF4-FFF2-40B4-BE49-F238E27FC236}">
                    <a16:creationId xmlns:a16="http://schemas.microsoft.com/office/drawing/2014/main" id="{B0E720E2-E32C-8147-BFE7-B1C73D4A70CD}"/>
                  </a:ext>
                </a:extLst>
              </p:cNvPr>
              <p:cNvSpPr>
                <a:spLocks noRot="1" noChangeAspect="1" noMove="1" noResize="1" noEditPoints="1" noAdjustHandles="1" noChangeArrowheads="1" noChangeShapeType="1" noTextEdit="1"/>
              </p:cNvSpPr>
              <p:nvPr/>
            </p:nvSpPr>
            <p:spPr>
              <a:xfrm>
                <a:off x="2596900" y="3280086"/>
                <a:ext cx="484427"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a:extLst>
                  <a:ext uri="{FF2B5EF4-FFF2-40B4-BE49-F238E27FC236}">
                    <a16:creationId xmlns:a16="http://schemas.microsoft.com/office/drawing/2014/main" id="{4AF4BF20-DFB3-E54A-BCFF-235B163BFBEC}"/>
                  </a:ext>
                </a:extLst>
              </p:cNvPr>
              <p:cNvSpPr/>
              <p:nvPr/>
            </p:nvSpPr>
            <p:spPr>
              <a:xfrm>
                <a:off x="1093753" y="3935711"/>
                <a:ext cx="4302203"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p:sp>
            <p:nvSpPr>
              <p:cNvPr id="16" name="Rectangle 15">
                <a:extLst>
                  <a:ext uri="{FF2B5EF4-FFF2-40B4-BE49-F238E27FC236}">
                    <a16:creationId xmlns:a16="http://schemas.microsoft.com/office/drawing/2014/main" id="{4AF4BF20-DFB3-E54A-BCFF-235B163BFBEC}"/>
                  </a:ext>
                </a:extLst>
              </p:cNvPr>
              <p:cNvSpPr>
                <a:spLocks noRot="1" noChangeAspect="1" noMove="1" noResize="1" noEditPoints="1" noAdjustHandles="1" noChangeArrowheads="1" noChangeShapeType="1" noTextEdit="1"/>
              </p:cNvSpPr>
              <p:nvPr/>
            </p:nvSpPr>
            <p:spPr>
              <a:xfrm>
                <a:off x="1093753" y="3935711"/>
                <a:ext cx="4302203" cy="533992"/>
              </a:xfrm>
              <a:prstGeom prst="rect">
                <a:avLst/>
              </a:prstGeom>
              <a:blipFill>
                <a:blip r:embed="rId9"/>
                <a:stretch>
                  <a:fillRect b="-119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BBB98800-7981-6640-9801-C5593BDF429E}"/>
                  </a:ext>
                </a:extLst>
              </p:cNvPr>
              <p:cNvSpPr/>
              <p:nvPr/>
            </p:nvSpPr>
            <p:spPr>
              <a:xfrm>
                <a:off x="2673831" y="4606542"/>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p:sp>
            <p:nvSpPr>
              <p:cNvPr id="17" name="Rectangle 16">
                <a:extLst>
                  <a:ext uri="{FF2B5EF4-FFF2-40B4-BE49-F238E27FC236}">
                    <a16:creationId xmlns:a16="http://schemas.microsoft.com/office/drawing/2014/main" id="{BBB98800-7981-6640-9801-C5593BDF429E}"/>
                  </a:ext>
                </a:extLst>
              </p:cNvPr>
              <p:cNvSpPr>
                <a:spLocks noRot="1" noChangeAspect="1" noMove="1" noResize="1" noEditPoints="1" noAdjustHandles="1" noChangeArrowheads="1" noChangeShapeType="1" noTextEdit="1"/>
              </p:cNvSpPr>
              <p:nvPr/>
            </p:nvSpPr>
            <p:spPr>
              <a:xfrm>
                <a:off x="2673831" y="4606542"/>
                <a:ext cx="484427" cy="46166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9555D84F-96FC-8D4C-B918-FEF73C8EE4F4}"/>
                  </a:ext>
                </a:extLst>
              </p:cNvPr>
              <p:cNvSpPr txBox="1"/>
              <p:nvPr/>
            </p:nvSpPr>
            <p:spPr>
              <a:xfrm>
                <a:off x="6500219" y="3739520"/>
                <a:ext cx="5432605" cy="81297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𝑙</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r>
                                <a:rPr lang="en-US" sz="2400" i="1">
                                  <a:latin typeface="Cambria Math" panose="02040503050406030204" pitchFamily="18" charset="0"/>
                                </a:rPr>
                                <m:t>𝑖𝑗</m:t>
                              </m:r>
                            </m:sub>
                          </m:sSub>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𝑙</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−1</m:t>
                              </m:r>
                            </m:sub>
                          </m:sSub>
                        </m:den>
                      </m:f>
                      <m:r>
                        <a:rPr lang="en-US" sz="2400" i="1">
                          <a:latin typeface="Cambria Math" panose="02040503050406030204" pitchFamily="18" charset="0"/>
                        </a:rPr>
                        <m:t> </m:t>
                      </m:r>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−1</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−2</m:t>
                              </m:r>
                            </m:sub>
                          </m:sSub>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−2</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−1</m:t>
                              </m:r>
                            </m:sub>
                          </m:sSub>
                        </m:den>
                      </m:f>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−1</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𝑘</m:t>
                                  </m:r>
                                </m:e>
                              </m:d>
                              <m:r>
                                <a:rPr lang="en-US" sz="2400" i="1">
                                  <a:latin typeface="Cambria Math" panose="02040503050406030204" pitchFamily="18" charset="0"/>
                                </a:rPr>
                                <m:t>𝑖𝑗</m:t>
                              </m:r>
                            </m:sub>
                          </m:sSub>
                        </m:den>
                      </m:f>
                    </m:oMath>
                  </m:oMathPara>
                </a14:m>
                <a:endParaRPr lang="en-US" sz="2400" dirty="0"/>
              </a:p>
            </p:txBody>
          </p:sp>
        </mc:Choice>
        <mc:Fallback>
          <p:sp>
            <p:nvSpPr>
              <p:cNvPr id="2" name="TextBox 1">
                <a:extLst>
                  <a:ext uri="{FF2B5EF4-FFF2-40B4-BE49-F238E27FC236}">
                    <a16:creationId xmlns:a16="http://schemas.microsoft.com/office/drawing/2014/main" id="{9555D84F-96FC-8D4C-B918-FEF73C8EE4F4}"/>
                  </a:ext>
                </a:extLst>
              </p:cNvPr>
              <p:cNvSpPr txBox="1">
                <a:spLocks noRot="1" noChangeAspect="1" noMove="1" noResize="1" noEditPoints="1" noAdjustHandles="1" noChangeArrowheads="1" noChangeShapeType="1" noTextEdit="1"/>
              </p:cNvSpPr>
              <p:nvPr/>
            </p:nvSpPr>
            <p:spPr>
              <a:xfrm>
                <a:off x="6500219" y="3739520"/>
                <a:ext cx="5432605" cy="812979"/>
              </a:xfrm>
              <a:prstGeom prst="rect">
                <a:avLst/>
              </a:prstGeom>
              <a:blipFill>
                <a:blip r:embed="rId11"/>
                <a:stretch>
                  <a:fillRect t="-1538" b="-123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a:extLst>
                  <a:ext uri="{FF2B5EF4-FFF2-40B4-BE49-F238E27FC236}">
                    <a16:creationId xmlns:a16="http://schemas.microsoft.com/office/drawing/2014/main" id="{F5D71605-AD06-3C4E-9E08-525A64BD551B}"/>
                  </a:ext>
                </a:extLst>
              </p:cNvPr>
              <p:cNvSpPr/>
              <p:nvPr/>
            </p:nvSpPr>
            <p:spPr>
              <a:xfrm>
                <a:off x="1622902" y="6225348"/>
                <a:ext cx="204023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𝑙</m:t>
                      </m:r>
                      <m:r>
                        <a:rPr lang="en-US" sz="2400" i="1">
                          <a:latin typeface="Cambria Math" panose="02040503050406030204" pitchFamily="18" charset="0"/>
                        </a:rPr>
                        <m:t>=</m:t>
                      </m:r>
                      <m:r>
                        <a:rPr lang="en-US" sz="2400" i="1">
                          <a:latin typeface="Cambria Math" panose="02040503050406030204" pitchFamily="18" charset="0"/>
                        </a:rPr>
                        <m:t>𝑙𝑜𝑠𝑠</m:t>
                      </m:r>
                      <m:r>
                        <a:rPr lang="en-US" sz="2400" i="1">
                          <a:latin typeface="Cambria Math" panose="02040503050406030204" pitchFamily="18" charset="0"/>
                        </a:rPr>
                        <m:t>(</m:t>
                      </m:r>
                      <m:r>
                        <a:rPr lang="en-US" sz="2400" i="1">
                          <a:latin typeface="Cambria Math" panose="02040503050406030204" pitchFamily="18" charset="0"/>
                        </a:rPr>
                        <m:t>𝑓</m:t>
                      </m:r>
                      <m:r>
                        <a:rPr lang="en-US" sz="2400" i="1">
                          <a:latin typeface="Cambria Math" panose="02040503050406030204" pitchFamily="18" charset="0"/>
                        </a:rPr>
                        <m:t>, </m:t>
                      </m:r>
                      <m:r>
                        <a:rPr lang="en-US" sz="2400" i="1">
                          <a:latin typeface="Cambria Math" panose="02040503050406030204" pitchFamily="18" charset="0"/>
                        </a:rPr>
                        <m:t>𝑦</m:t>
                      </m:r>
                      <m:r>
                        <a:rPr lang="en-US" sz="2400" i="1">
                          <a:latin typeface="Cambria Math" panose="02040503050406030204" pitchFamily="18" charset="0"/>
                        </a:rPr>
                        <m:t>)</m:t>
                      </m:r>
                    </m:oMath>
                  </m:oMathPara>
                </a14:m>
                <a:endParaRPr lang="en-US" sz="2400" dirty="0"/>
              </a:p>
            </p:txBody>
          </p:sp>
        </mc:Choice>
        <mc:Fallback>
          <p:sp>
            <p:nvSpPr>
              <p:cNvPr id="19" name="Rectangle 18">
                <a:extLst>
                  <a:ext uri="{FF2B5EF4-FFF2-40B4-BE49-F238E27FC236}">
                    <a16:creationId xmlns:a16="http://schemas.microsoft.com/office/drawing/2014/main" id="{F5D71605-AD06-3C4E-9E08-525A64BD551B}"/>
                  </a:ext>
                </a:extLst>
              </p:cNvPr>
              <p:cNvSpPr>
                <a:spLocks noRot="1" noChangeAspect="1" noMove="1" noResize="1" noEditPoints="1" noAdjustHandles="1" noChangeArrowheads="1" noChangeShapeType="1" noTextEdit="1"/>
              </p:cNvSpPr>
              <p:nvPr/>
            </p:nvSpPr>
            <p:spPr>
              <a:xfrm>
                <a:off x="1622902" y="6225348"/>
                <a:ext cx="2040238" cy="461665"/>
              </a:xfrm>
              <a:prstGeom prst="rect">
                <a:avLst/>
              </a:prstGeom>
              <a:blipFill>
                <a:blip r:embed="rId12"/>
                <a:stretch>
                  <a:fillRect b="-16216"/>
                </a:stretch>
              </a:blipFill>
            </p:spPr>
            <p:txBody>
              <a:bodyPr/>
              <a:lstStyle/>
              <a:p>
                <a:r>
                  <a:rPr lang="en-US">
                    <a:noFill/>
                  </a:rPr>
                  <a:t> </a:t>
                </a:r>
              </a:p>
            </p:txBody>
          </p:sp>
        </mc:Fallback>
      </mc:AlternateContent>
    </p:spTree>
    <p:extLst>
      <p:ext uri="{BB962C8B-B14F-4D97-AF65-F5344CB8AC3E}">
        <p14:creationId xmlns:p14="http://schemas.microsoft.com/office/powerpoint/2010/main" val="305847958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117013" y="114836"/>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Backward pass (Back-propagation)</a:t>
            </a:r>
            <a:endParaRPr sz="4267" dirty="0"/>
          </a:p>
        </p:txBody>
      </p:sp>
      <p:grpSp>
        <p:nvGrpSpPr>
          <p:cNvPr id="6" name="Group 5"/>
          <p:cNvGrpSpPr/>
          <p:nvPr/>
        </p:nvGrpSpPr>
        <p:grpSpPr>
          <a:xfrm>
            <a:off x="6167487" y="2489711"/>
            <a:ext cx="560602" cy="692465"/>
            <a:chOff x="4750274" y="1746844"/>
            <a:chExt cx="420451" cy="519349"/>
          </a:xfrm>
        </p:grpSpPr>
        <p:sp>
          <p:nvSpPr>
            <p:cNvPr id="30" name="Oval 2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31" name="Rectangle 30"/>
                <p:cNvSpPr/>
                <p:nvPr/>
              </p:nvSpPr>
              <p:spPr>
                <a:xfrm>
                  <a:off x="4750274" y="1783752"/>
                  <a:ext cx="42045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1</m:t>
                            </m:r>
                          </m:sub>
                        </m:sSub>
                      </m:oMath>
                    </m:oMathPara>
                  </a14:m>
                  <a:endParaRPr lang="en-US" sz="2400" dirty="0"/>
                </a:p>
              </p:txBody>
            </p:sp>
          </mc:Choice>
          <mc:Fallback>
            <p:sp>
              <p:nvSpPr>
                <p:cNvPr id="31" name="Rectangle 30"/>
                <p:cNvSpPr>
                  <a:spLocks noRot="1" noChangeAspect="1" noMove="1" noResize="1" noEditPoints="1" noAdjustHandles="1" noChangeArrowheads="1" noChangeShapeType="1" noTextEdit="1"/>
                </p:cNvSpPr>
                <p:nvPr/>
              </p:nvSpPr>
              <p:spPr>
                <a:xfrm>
                  <a:off x="4750274" y="1783752"/>
                  <a:ext cx="420451" cy="346249"/>
                </a:xfrm>
                <a:prstGeom prst="rect">
                  <a:avLst/>
                </a:prstGeom>
                <a:blipFill>
                  <a:blip r:embed="rId2"/>
                  <a:stretch>
                    <a:fillRect b="-2632"/>
                  </a:stretch>
                </a:blipFill>
              </p:spPr>
              <p:txBody>
                <a:bodyPr/>
                <a:lstStyle/>
                <a:p>
                  <a:r>
                    <a:rPr lang="en-US">
                      <a:noFill/>
                    </a:rPr>
                    <a:t> </a:t>
                  </a:r>
                </a:p>
              </p:txBody>
            </p:sp>
          </mc:Fallback>
        </mc:AlternateContent>
      </p:grpSp>
      <p:grpSp>
        <p:nvGrpSpPr>
          <p:cNvPr id="7" name="Group 6"/>
          <p:cNvGrpSpPr/>
          <p:nvPr/>
        </p:nvGrpSpPr>
        <p:grpSpPr>
          <a:xfrm>
            <a:off x="6160385" y="3141922"/>
            <a:ext cx="567720" cy="692465"/>
            <a:chOff x="4750274" y="1746844"/>
            <a:chExt cx="425790" cy="519349"/>
          </a:xfrm>
        </p:grpSpPr>
        <p:sp>
          <p:nvSpPr>
            <p:cNvPr id="28" name="Oval 27"/>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9" name="Rectangle 28"/>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2</m:t>
                            </m:r>
                          </m:sub>
                        </m:sSub>
                      </m:oMath>
                    </m:oMathPara>
                  </a14:m>
                  <a:endParaRPr lang="en-US" sz="2400" dirty="0"/>
                </a:p>
              </p:txBody>
            </p:sp>
          </mc:Choice>
          <mc:Fallback>
            <p:sp>
              <p:nvSpPr>
                <p:cNvPr id="29" name="Rectangle 28"/>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3"/>
                  <a:stretch>
                    <a:fillRect b="-2703"/>
                  </a:stretch>
                </a:blipFill>
              </p:spPr>
              <p:txBody>
                <a:bodyPr/>
                <a:lstStyle/>
                <a:p>
                  <a:r>
                    <a:rPr lang="en-US">
                      <a:noFill/>
                    </a:rPr>
                    <a:t> </a:t>
                  </a:r>
                </a:p>
              </p:txBody>
            </p:sp>
          </mc:Fallback>
        </mc:AlternateContent>
      </p:grpSp>
      <p:grpSp>
        <p:nvGrpSpPr>
          <p:cNvPr id="8" name="Group 7"/>
          <p:cNvGrpSpPr/>
          <p:nvPr/>
        </p:nvGrpSpPr>
        <p:grpSpPr>
          <a:xfrm>
            <a:off x="6160385" y="3794133"/>
            <a:ext cx="567720" cy="692465"/>
            <a:chOff x="4750274" y="1746844"/>
            <a:chExt cx="425790" cy="519349"/>
          </a:xfrm>
        </p:grpSpPr>
        <p:sp>
          <p:nvSpPr>
            <p:cNvPr id="26" name="Oval 25"/>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7" name="Rectangle 26"/>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3</m:t>
                            </m:r>
                          </m:sub>
                        </m:sSub>
                      </m:oMath>
                    </m:oMathPara>
                  </a14:m>
                  <a:endParaRPr lang="en-US" sz="2400" dirty="0"/>
                </a:p>
              </p:txBody>
            </p:sp>
          </mc:Choice>
          <mc:Fallback>
            <p:sp>
              <p:nvSpPr>
                <p:cNvPr id="27" name="Rectangle 26"/>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4"/>
                  <a:stretch>
                    <a:fillRect b="-2703"/>
                  </a:stretch>
                </a:blipFill>
              </p:spPr>
              <p:txBody>
                <a:bodyPr/>
                <a:lstStyle/>
                <a:p>
                  <a:r>
                    <a:rPr lang="en-US">
                      <a:noFill/>
                    </a:rPr>
                    <a:t> </a:t>
                  </a:r>
                </a:p>
              </p:txBody>
            </p:sp>
          </mc:Fallback>
        </mc:AlternateContent>
      </p:grpSp>
      <p:grpSp>
        <p:nvGrpSpPr>
          <p:cNvPr id="9" name="Group 8"/>
          <p:cNvGrpSpPr/>
          <p:nvPr/>
        </p:nvGrpSpPr>
        <p:grpSpPr>
          <a:xfrm>
            <a:off x="6160385" y="4446342"/>
            <a:ext cx="567720" cy="692465"/>
            <a:chOff x="4750274" y="1746844"/>
            <a:chExt cx="425790" cy="519349"/>
          </a:xfrm>
        </p:grpSpPr>
        <p:sp>
          <p:nvSpPr>
            <p:cNvPr id="24" name="Oval 23"/>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5" name="Rectangle 24"/>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4</m:t>
                            </m:r>
                          </m:sub>
                        </m:sSub>
                      </m:oMath>
                    </m:oMathPara>
                  </a14:m>
                  <a:endParaRPr lang="en-US" sz="2400" dirty="0"/>
                </a:p>
              </p:txBody>
            </p:sp>
          </mc:Choice>
          <mc:Fallback>
            <p:sp>
              <p:nvSpPr>
                <p:cNvPr id="25" name="Rectangle 24"/>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5"/>
                  <a:stretch>
                    <a:fillRect b="-2632"/>
                  </a:stretch>
                </a:blipFill>
              </p:spPr>
              <p:txBody>
                <a:bodyPr/>
                <a:lstStyle/>
                <a:p>
                  <a:r>
                    <a:rPr lang="en-US">
                      <a:noFill/>
                    </a:rPr>
                    <a:t> </a:t>
                  </a:r>
                </a:p>
              </p:txBody>
            </p:sp>
          </mc:Fallback>
        </mc:AlternateContent>
      </p:grpSp>
      <p:grpSp>
        <p:nvGrpSpPr>
          <p:cNvPr id="10" name="Group 9"/>
          <p:cNvGrpSpPr/>
          <p:nvPr/>
        </p:nvGrpSpPr>
        <p:grpSpPr>
          <a:xfrm>
            <a:off x="7629448" y="3368239"/>
            <a:ext cx="773960" cy="787716"/>
            <a:chOff x="6512842" y="2422826"/>
            <a:chExt cx="580470" cy="590787"/>
          </a:xfrm>
        </p:grpSpPr>
        <p:sp>
          <p:nvSpPr>
            <p:cNvPr id="22" name="Oval 21"/>
            <p:cNvSpPr/>
            <p:nvPr/>
          </p:nvSpPr>
          <p:spPr>
            <a:xfrm>
              <a:off x="6512842" y="2453181"/>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3" name="Rectangle 22"/>
                <p:cNvSpPr/>
                <p:nvPr/>
              </p:nvSpPr>
              <p:spPr>
                <a:xfrm>
                  <a:off x="6614442" y="2422826"/>
                  <a:ext cx="370557"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23" name="Rectangle 22"/>
                <p:cNvSpPr>
                  <a:spLocks noRot="1" noChangeAspect="1" noMove="1" noResize="1" noEditPoints="1" noAdjustHandles="1" noChangeArrowheads="1" noChangeShapeType="1" noTextEdit="1"/>
                </p:cNvSpPr>
                <p:nvPr/>
              </p:nvSpPr>
              <p:spPr>
                <a:xfrm>
                  <a:off x="6614442" y="2422826"/>
                  <a:ext cx="370557" cy="590787"/>
                </a:xfrm>
                <a:prstGeom prst="rect">
                  <a:avLst/>
                </a:prstGeom>
                <a:blipFill>
                  <a:blip r:embed="rId6"/>
                  <a:stretch>
                    <a:fillRect l="-162500" t="-128571" r="-102500" b="-174603"/>
                  </a:stretch>
                </a:blipFill>
              </p:spPr>
              <p:txBody>
                <a:bodyPr/>
                <a:lstStyle/>
                <a:p>
                  <a:r>
                    <a:rPr lang="en-US">
                      <a:noFill/>
                    </a:rPr>
                    <a:t> </a:t>
                  </a:r>
                </a:p>
              </p:txBody>
            </p:sp>
          </mc:Fallback>
        </mc:AlternateContent>
      </p:grpSp>
      <p:cxnSp>
        <p:nvCxnSpPr>
          <p:cNvPr id="11" name="Straight Arrow Connector 10"/>
          <p:cNvCxnSpPr/>
          <p:nvPr/>
        </p:nvCxnSpPr>
        <p:spPr>
          <a:xfrm>
            <a:off x="6776734" y="2968488"/>
            <a:ext cx="748196" cy="51719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 name="Straight Arrow Connector 11"/>
          <p:cNvCxnSpPr/>
          <p:nvPr/>
        </p:nvCxnSpPr>
        <p:spPr>
          <a:xfrm>
            <a:off x="6745794" y="3452207"/>
            <a:ext cx="706532" cy="20785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 name="Straight Arrow Connector 12"/>
          <p:cNvCxnSpPr/>
          <p:nvPr/>
        </p:nvCxnSpPr>
        <p:spPr>
          <a:xfrm flipV="1">
            <a:off x="6759263" y="3849429"/>
            <a:ext cx="699797" cy="30368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flipV="1">
            <a:off x="6868751" y="4127220"/>
            <a:ext cx="578576" cy="6189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5" name="Straight Arrow Connector 14"/>
          <p:cNvCxnSpPr/>
          <p:nvPr/>
        </p:nvCxnSpPr>
        <p:spPr>
          <a:xfrm>
            <a:off x="8572244" y="3711886"/>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21" name="Straight Arrow Connector 20"/>
          <p:cNvCxnSpPr/>
          <p:nvPr/>
        </p:nvCxnSpPr>
        <p:spPr>
          <a:xfrm>
            <a:off x="9506080" y="3732478"/>
            <a:ext cx="310779" cy="1239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36" name="Group 35"/>
          <p:cNvGrpSpPr/>
          <p:nvPr/>
        </p:nvGrpSpPr>
        <p:grpSpPr>
          <a:xfrm>
            <a:off x="8973391" y="3361533"/>
            <a:ext cx="430381" cy="692465"/>
            <a:chOff x="5687460" y="2113019"/>
            <a:chExt cx="422743" cy="680175"/>
          </a:xfrm>
        </p:grpSpPr>
        <p:sp>
          <p:nvSpPr>
            <p:cNvPr id="33" name="Oval 32"/>
            <p:cNvSpPr/>
            <p:nvPr/>
          </p:nvSpPr>
          <p:spPr>
            <a:xfrm>
              <a:off x="5687460" y="2113019"/>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35" name="Curved Connector 34"/>
            <p:cNvCxnSpPr/>
            <p:nvPr/>
          </p:nvCxnSpPr>
          <p:spPr>
            <a:xfrm flipV="1">
              <a:off x="5758379" y="2355907"/>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grpSp>
        <p:nvGrpSpPr>
          <p:cNvPr id="47" name="Group 46"/>
          <p:cNvGrpSpPr/>
          <p:nvPr/>
        </p:nvGrpSpPr>
        <p:grpSpPr>
          <a:xfrm>
            <a:off x="417551" y="2575082"/>
            <a:ext cx="549573" cy="692465"/>
            <a:chOff x="4750274" y="1746844"/>
            <a:chExt cx="412180" cy="519349"/>
          </a:xfrm>
        </p:grpSpPr>
        <p:sp>
          <p:nvSpPr>
            <p:cNvPr id="73" name="Oval 72"/>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4" name="Rectangle 73"/>
                <p:cNvSpPr/>
                <p:nvPr/>
              </p:nvSpPr>
              <p:spPr>
                <a:xfrm>
                  <a:off x="4750274" y="1783752"/>
                  <a:ext cx="41218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1</m:t>
                            </m:r>
                          </m:sub>
                        </m:sSub>
                      </m:oMath>
                    </m:oMathPara>
                  </a14:m>
                  <a:endParaRPr lang="en-US" sz="2400" dirty="0"/>
                </a:p>
              </p:txBody>
            </p:sp>
          </mc:Choice>
          <mc:Fallback>
            <p:sp>
              <p:nvSpPr>
                <p:cNvPr id="74" name="Rectangle 73"/>
                <p:cNvSpPr>
                  <a:spLocks noRot="1" noChangeAspect="1" noMove="1" noResize="1" noEditPoints="1" noAdjustHandles="1" noChangeArrowheads="1" noChangeShapeType="1" noTextEdit="1"/>
                </p:cNvSpPr>
                <p:nvPr/>
              </p:nvSpPr>
              <p:spPr>
                <a:xfrm>
                  <a:off x="4750274" y="1783752"/>
                  <a:ext cx="412180" cy="346249"/>
                </a:xfrm>
                <a:prstGeom prst="rect">
                  <a:avLst/>
                </a:prstGeom>
                <a:blipFill>
                  <a:blip r:embed="rId7"/>
                  <a:stretch>
                    <a:fillRect b="-2703"/>
                  </a:stretch>
                </a:blipFill>
              </p:spPr>
              <p:txBody>
                <a:bodyPr/>
                <a:lstStyle/>
                <a:p>
                  <a:r>
                    <a:rPr lang="en-US">
                      <a:noFill/>
                    </a:rPr>
                    <a:t> </a:t>
                  </a:r>
                </a:p>
              </p:txBody>
            </p:sp>
          </mc:Fallback>
        </mc:AlternateContent>
      </p:grpSp>
      <p:grpSp>
        <p:nvGrpSpPr>
          <p:cNvPr id="48" name="Group 47"/>
          <p:cNvGrpSpPr/>
          <p:nvPr/>
        </p:nvGrpSpPr>
        <p:grpSpPr>
          <a:xfrm>
            <a:off x="410458" y="3227293"/>
            <a:ext cx="556691" cy="692465"/>
            <a:chOff x="4750274" y="1746844"/>
            <a:chExt cx="417518" cy="519349"/>
          </a:xfrm>
        </p:grpSpPr>
        <p:sp>
          <p:nvSpPr>
            <p:cNvPr id="71" name="Oval 70"/>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2" name="Rectangle 71"/>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2</m:t>
                            </m:r>
                          </m:sub>
                        </m:sSub>
                      </m:oMath>
                    </m:oMathPara>
                  </a14:m>
                  <a:endParaRPr lang="en-US" sz="2400" dirty="0"/>
                </a:p>
              </p:txBody>
            </p:sp>
          </mc:Choice>
          <mc:Fallback>
            <p:sp>
              <p:nvSpPr>
                <p:cNvPr id="72" name="Rectangle 71"/>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8"/>
                  <a:stretch>
                    <a:fillRect b="-2632"/>
                  </a:stretch>
                </a:blipFill>
              </p:spPr>
              <p:txBody>
                <a:bodyPr/>
                <a:lstStyle/>
                <a:p>
                  <a:r>
                    <a:rPr lang="en-US">
                      <a:noFill/>
                    </a:rPr>
                    <a:t> </a:t>
                  </a:r>
                </a:p>
              </p:txBody>
            </p:sp>
          </mc:Fallback>
        </mc:AlternateContent>
      </p:grpSp>
      <p:grpSp>
        <p:nvGrpSpPr>
          <p:cNvPr id="49" name="Group 48"/>
          <p:cNvGrpSpPr/>
          <p:nvPr/>
        </p:nvGrpSpPr>
        <p:grpSpPr>
          <a:xfrm>
            <a:off x="410458" y="3879503"/>
            <a:ext cx="556691" cy="692465"/>
            <a:chOff x="4750274" y="1746844"/>
            <a:chExt cx="417518" cy="519349"/>
          </a:xfrm>
        </p:grpSpPr>
        <p:sp>
          <p:nvSpPr>
            <p:cNvPr id="69" name="Oval 68"/>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0" name="Rectangle 69"/>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3</m:t>
                            </m:r>
                          </m:sub>
                        </m:sSub>
                      </m:oMath>
                    </m:oMathPara>
                  </a14:m>
                  <a:endParaRPr lang="en-US" sz="2400" dirty="0"/>
                </a:p>
              </p:txBody>
            </p:sp>
          </mc:Choice>
          <mc:Fallback>
            <p:sp>
              <p:nvSpPr>
                <p:cNvPr id="70" name="Rectangle 69"/>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9"/>
                  <a:stretch>
                    <a:fillRect b="-2703"/>
                  </a:stretch>
                </a:blipFill>
              </p:spPr>
              <p:txBody>
                <a:bodyPr/>
                <a:lstStyle/>
                <a:p>
                  <a:r>
                    <a:rPr lang="en-US">
                      <a:noFill/>
                    </a:rPr>
                    <a:t> </a:t>
                  </a:r>
                </a:p>
              </p:txBody>
            </p:sp>
          </mc:Fallback>
        </mc:AlternateContent>
      </p:grpSp>
      <p:grpSp>
        <p:nvGrpSpPr>
          <p:cNvPr id="50" name="Group 49"/>
          <p:cNvGrpSpPr/>
          <p:nvPr/>
        </p:nvGrpSpPr>
        <p:grpSpPr>
          <a:xfrm>
            <a:off x="410458" y="4531713"/>
            <a:ext cx="556691" cy="692465"/>
            <a:chOff x="4750274" y="1746844"/>
            <a:chExt cx="417518" cy="519349"/>
          </a:xfrm>
        </p:grpSpPr>
        <p:sp>
          <p:nvSpPr>
            <p:cNvPr id="67" name="Oval 66"/>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68" name="Rectangle 67"/>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4</m:t>
                            </m:r>
                          </m:sub>
                        </m:sSub>
                      </m:oMath>
                    </m:oMathPara>
                  </a14:m>
                  <a:endParaRPr lang="en-US" sz="2400" dirty="0"/>
                </a:p>
              </p:txBody>
            </p:sp>
          </mc:Choice>
          <mc:Fallback>
            <p:sp>
              <p:nvSpPr>
                <p:cNvPr id="68" name="Rectangle 67"/>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10"/>
                  <a:stretch>
                    <a:fillRect b="-2703"/>
                  </a:stretch>
                </a:blipFill>
              </p:spPr>
              <p:txBody>
                <a:bodyPr/>
                <a:lstStyle/>
                <a:p>
                  <a:r>
                    <a:rPr lang="en-US">
                      <a:noFill/>
                    </a:rPr>
                    <a:t> </a:t>
                  </a:r>
                </a:p>
              </p:txBody>
            </p:sp>
          </mc:Fallback>
        </mc:AlternateContent>
      </p:grpSp>
      <p:grpSp>
        <p:nvGrpSpPr>
          <p:cNvPr id="51" name="Group 50"/>
          <p:cNvGrpSpPr/>
          <p:nvPr/>
        </p:nvGrpSpPr>
        <p:grpSpPr>
          <a:xfrm>
            <a:off x="3420859" y="1640150"/>
            <a:ext cx="773960" cy="787716"/>
            <a:chOff x="6870151" y="1255733"/>
            <a:chExt cx="580470" cy="590787"/>
          </a:xfrm>
        </p:grpSpPr>
        <p:sp>
          <p:nvSpPr>
            <p:cNvPr id="65" name="Oval 64"/>
            <p:cNvSpPr/>
            <p:nvPr/>
          </p:nvSpPr>
          <p:spPr>
            <a:xfrm>
              <a:off x="6870151" y="1286088"/>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66" name="Rectangle 65"/>
                <p:cNvSpPr/>
                <p:nvPr/>
              </p:nvSpPr>
              <p:spPr>
                <a:xfrm>
                  <a:off x="6971751" y="1255733"/>
                  <a:ext cx="370557"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66" name="Rectangle 65"/>
                <p:cNvSpPr>
                  <a:spLocks noRot="1" noChangeAspect="1" noMove="1" noResize="1" noEditPoints="1" noAdjustHandles="1" noChangeArrowheads="1" noChangeShapeType="1" noTextEdit="1"/>
                </p:cNvSpPr>
                <p:nvPr/>
              </p:nvSpPr>
              <p:spPr>
                <a:xfrm>
                  <a:off x="6971751" y="1255733"/>
                  <a:ext cx="370557" cy="590787"/>
                </a:xfrm>
                <a:prstGeom prst="rect">
                  <a:avLst/>
                </a:prstGeom>
                <a:blipFill>
                  <a:blip r:embed="rId11"/>
                  <a:stretch>
                    <a:fillRect l="-160000" t="-128571" r="-102500" b="-173016"/>
                  </a:stretch>
                </a:blipFill>
              </p:spPr>
              <p:txBody>
                <a:bodyPr/>
                <a:lstStyle/>
                <a:p>
                  <a:r>
                    <a:rPr lang="en-US">
                      <a:noFill/>
                    </a:rPr>
                    <a:t> </a:t>
                  </a:r>
                </a:p>
              </p:txBody>
            </p:sp>
          </mc:Fallback>
        </mc:AlternateContent>
      </p:grpSp>
      <p:cxnSp>
        <p:nvCxnSpPr>
          <p:cNvPr id="52" name="Straight Arrow Connector 51"/>
          <p:cNvCxnSpPr>
            <a:stCxn id="74" idx="3"/>
          </p:cNvCxnSpPr>
          <p:nvPr/>
        </p:nvCxnSpPr>
        <p:spPr>
          <a:xfrm flipV="1">
            <a:off x="967124" y="2076303"/>
            <a:ext cx="2282316" cy="77882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3" name="Straight Arrow Connector 52"/>
          <p:cNvCxnSpPr/>
          <p:nvPr/>
        </p:nvCxnSpPr>
        <p:spPr>
          <a:xfrm flipV="1">
            <a:off x="961998" y="2121945"/>
            <a:ext cx="2275540" cy="141690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4" name="Straight Arrow Connector 53"/>
          <p:cNvCxnSpPr/>
          <p:nvPr/>
        </p:nvCxnSpPr>
        <p:spPr>
          <a:xfrm flipV="1">
            <a:off x="975467" y="2090205"/>
            <a:ext cx="2286415" cy="214954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5" name="Straight Arrow Connector 54"/>
          <p:cNvCxnSpPr>
            <a:stCxn id="68" idx="3"/>
          </p:cNvCxnSpPr>
          <p:nvPr/>
        </p:nvCxnSpPr>
        <p:spPr>
          <a:xfrm flipV="1">
            <a:off x="967149" y="2045403"/>
            <a:ext cx="2270389" cy="276635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6" name="Straight Arrow Connector 55"/>
          <p:cNvCxnSpPr/>
          <p:nvPr/>
        </p:nvCxnSpPr>
        <p:spPr>
          <a:xfrm>
            <a:off x="4363654" y="1983797"/>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61" name="Straight Arrow Connector 60"/>
          <p:cNvCxnSpPr/>
          <p:nvPr/>
        </p:nvCxnSpPr>
        <p:spPr>
          <a:xfrm>
            <a:off x="5297491" y="2004388"/>
            <a:ext cx="812763" cy="657251"/>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62" name="Group 61"/>
          <p:cNvGrpSpPr/>
          <p:nvPr/>
        </p:nvGrpSpPr>
        <p:grpSpPr>
          <a:xfrm>
            <a:off x="4764802" y="1633446"/>
            <a:ext cx="430381" cy="692465"/>
            <a:chOff x="6155416" y="584514"/>
            <a:chExt cx="422743" cy="680175"/>
          </a:xfrm>
        </p:grpSpPr>
        <p:sp>
          <p:nvSpPr>
            <p:cNvPr id="63" name="Oval 62"/>
            <p:cNvSpPr/>
            <p:nvPr/>
          </p:nvSpPr>
          <p:spPr>
            <a:xfrm>
              <a:off x="6155416" y="584514"/>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64" name="Curved Connector 63"/>
            <p:cNvCxnSpPr/>
            <p:nvPr/>
          </p:nvCxnSpPr>
          <p:spPr>
            <a:xfrm flipV="1">
              <a:off x="6226335" y="827403"/>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sp>
        <p:nvSpPr>
          <p:cNvPr id="75" name="Oval 74"/>
          <p:cNvSpPr/>
          <p:nvPr/>
        </p:nvSpPr>
        <p:spPr>
          <a:xfrm>
            <a:off x="3455115" y="2863708"/>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6" name="Rectangle 75"/>
              <p:cNvSpPr/>
              <p:nvPr/>
            </p:nvSpPr>
            <p:spPr>
              <a:xfrm>
                <a:off x="3590582" y="2823235"/>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76" name="Rectangle 75"/>
              <p:cNvSpPr>
                <a:spLocks noRot="1" noChangeAspect="1" noMove="1" noResize="1" noEditPoints="1" noAdjustHandles="1" noChangeArrowheads="1" noChangeShapeType="1" noTextEdit="1"/>
              </p:cNvSpPr>
              <p:nvPr/>
            </p:nvSpPr>
            <p:spPr>
              <a:xfrm>
                <a:off x="3590582" y="2823235"/>
                <a:ext cx="494076" cy="787716"/>
              </a:xfrm>
              <a:prstGeom prst="rect">
                <a:avLst/>
              </a:prstGeom>
              <a:blipFill>
                <a:blip r:embed="rId6"/>
                <a:stretch>
                  <a:fillRect l="-162500" t="-128571" r="-102500" b="-174603"/>
                </a:stretch>
              </a:blipFill>
            </p:spPr>
            <p:txBody>
              <a:bodyPr/>
              <a:lstStyle/>
              <a:p>
                <a:r>
                  <a:rPr lang="en-US">
                    <a:noFill/>
                  </a:rPr>
                  <a:t> </a:t>
                </a:r>
              </a:p>
            </p:txBody>
          </p:sp>
        </mc:Fallback>
      </mc:AlternateContent>
      <p:cxnSp>
        <p:nvCxnSpPr>
          <p:cNvPr id="77" name="Straight Arrow Connector 76"/>
          <p:cNvCxnSpPr/>
          <p:nvPr/>
        </p:nvCxnSpPr>
        <p:spPr>
          <a:xfrm>
            <a:off x="4397910" y="3166882"/>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78" name="Straight Arrow Connector 77"/>
          <p:cNvCxnSpPr/>
          <p:nvPr/>
        </p:nvCxnSpPr>
        <p:spPr>
          <a:xfrm>
            <a:off x="5331747" y="3187473"/>
            <a:ext cx="698623" cy="199931"/>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79" name="Oval 78"/>
          <p:cNvSpPr/>
          <p:nvPr/>
        </p:nvSpPr>
        <p:spPr>
          <a:xfrm>
            <a:off x="4799058" y="2816531"/>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80" name="Curved Connector 79"/>
          <p:cNvCxnSpPr/>
          <p:nvPr/>
        </p:nvCxnSpPr>
        <p:spPr>
          <a:xfrm flipV="1">
            <a:off x="4871257" y="3063809"/>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sp>
        <p:nvSpPr>
          <p:cNvPr id="81" name="Oval 80"/>
          <p:cNvSpPr/>
          <p:nvPr/>
        </p:nvSpPr>
        <p:spPr>
          <a:xfrm>
            <a:off x="3455115" y="4052804"/>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82" name="Rectangle 81"/>
              <p:cNvSpPr/>
              <p:nvPr/>
            </p:nvSpPr>
            <p:spPr>
              <a:xfrm>
                <a:off x="3590582" y="4012331"/>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82" name="Rectangle 81"/>
              <p:cNvSpPr>
                <a:spLocks noRot="1" noChangeAspect="1" noMove="1" noResize="1" noEditPoints="1" noAdjustHandles="1" noChangeArrowheads="1" noChangeShapeType="1" noTextEdit="1"/>
              </p:cNvSpPr>
              <p:nvPr/>
            </p:nvSpPr>
            <p:spPr>
              <a:xfrm>
                <a:off x="3590582" y="4012331"/>
                <a:ext cx="494076" cy="787716"/>
              </a:xfrm>
              <a:prstGeom prst="rect">
                <a:avLst/>
              </a:prstGeom>
              <a:blipFill>
                <a:blip r:embed="rId12"/>
                <a:stretch>
                  <a:fillRect l="-162500" t="-126984" r="-102500" b="-174603"/>
                </a:stretch>
              </a:blipFill>
            </p:spPr>
            <p:txBody>
              <a:bodyPr/>
              <a:lstStyle/>
              <a:p>
                <a:r>
                  <a:rPr lang="en-US">
                    <a:noFill/>
                  </a:rPr>
                  <a:t> </a:t>
                </a:r>
              </a:p>
            </p:txBody>
          </p:sp>
        </mc:Fallback>
      </mc:AlternateContent>
      <p:cxnSp>
        <p:nvCxnSpPr>
          <p:cNvPr id="83" name="Straight Arrow Connector 82"/>
          <p:cNvCxnSpPr/>
          <p:nvPr/>
        </p:nvCxnSpPr>
        <p:spPr>
          <a:xfrm>
            <a:off x="4397910" y="4355978"/>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84" name="Straight Arrow Connector 83"/>
          <p:cNvCxnSpPr/>
          <p:nvPr/>
        </p:nvCxnSpPr>
        <p:spPr>
          <a:xfrm flipV="1">
            <a:off x="5331747" y="4156580"/>
            <a:ext cx="698623" cy="15225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85" name="Oval 84"/>
          <p:cNvSpPr/>
          <p:nvPr/>
        </p:nvSpPr>
        <p:spPr>
          <a:xfrm>
            <a:off x="4799058" y="4005627"/>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86" name="Curved Connector 85"/>
          <p:cNvCxnSpPr/>
          <p:nvPr/>
        </p:nvCxnSpPr>
        <p:spPr>
          <a:xfrm flipV="1">
            <a:off x="4871257" y="4252905"/>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sp>
        <p:nvSpPr>
          <p:cNvPr id="87" name="Oval 86"/>
          <p:cNvSpPr/>
          <p:nvPr/>
        </p:nvSpPr>
        <p:spPr>
          <a:xfrm>
            <a:off x="3455115" y="5254246"/>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88" name="Rectangle 87"/>
              <p:cNvSpPr/>
              <p:nvPr/>
            </p:nvSpPr>
            <p:spPr>
              <a:xfrm>
                <a:off x="3590582" y="5213772"/>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p:sp>
            <p:nvSpPr>
              <p:cNvPr id="88" name="Rectangle 87"/>
              <p:cNvSpPr>
                <a:spLocks noRot="1" noChangeAspect="1" noMove="1" noResize="1" noEditPoints="1" noAdjustHandles="1" noChangeArrowheads="1" noChangeShapeType="1" noTextEdit="1"/>
              </p:cNvSpPr>
              <p:nvPr/>
            </p:nvSpPr>
            <p:spPr>
              <a:xfrm>
                <a:off x="3590582" y="5213772"/>
                <a:ext cx="494076" cy="787716"/>
              </a:xfrm>
              <a:prstGeom prst="rect">
                <a:avLst/>
              </a:prstGeom>
              <a:blipFill>
                <a:blip r:embed="rId13"/>
                <a:stretch>
                  <a:fillRect l="-162500" t="-128571" r="-102500" b="-174603"/>
                </a:stretch>
              </a:blipFill>
            </p:spPr>
            <p:txBody>
              <a:bodyPr/>
              <a:lstStyle/>
              <a:p>
                <a:r>
                  <a:rPr lang="en-US">
                    <a:noFill/>
                  </a:rPr>
                  <a:t> </a:t>
                </a:r>
              </a:p>
            </p:txBody>
          </p:sp>
        </mc:Fallback>
      </mc:AlternateContent>
      <p:cxnSp>
        <p:nvCxnSpPr>
          <p:cNvPr id="89" name="Straight Arrow Connector 88"/>
          <p:cNvCxnSpPr/>
          <p:nvPr/>
        </p:nvCxnSpPr>
        <p:spPr>
          <a:xfrm>
            <a:off x="4397910" y="5557419"/>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90" name="Straight Arrow Connector 89"/>
          <p:cNvCxnSpPr/>
          <p:nvPr/>
        </p:nvCxnSpPr>
        <p:spPr>
          <a:xfrm flipV="1">
            <a:off x="5331747" y="4847859"/>
            <a:ext cx="698623" cy="730152"/>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91" name="Oval 90"/>
          <p:cNvSpPr/>
          <p:nvPr/>
        </p:nvSpPr>
        <p:spPr>
          <a:xfrm>
            <a:off x="4799058" y="5207068"/>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92" name="Curved Connector 91"/>
          <p:cNvCxnSpPr/>
          <p:nvPr/>
        </p:nvCxnSpPr>
        <p:spPr>
          <a:xfrm flipV="1">
            <a:off x="4871257" y="5454346"/>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cxnSp>
        <p:nvCxnSpPr>
          <p:cNvPr id="112" name="Straight Arrow Connector 111"/>
          <p:cNvCxnSpPr>
            <a:stCxn id="74" idx="3"/>
          </p:cNvCxnSpPr>
          <p:nvPr/>
        </p:nvCxnSpPr>
        <p:spPr>
          <a:xfrm>
            <a:off x="967124" y="2855126"/>
            <a:ext cx="2303881" cy="3625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16" name="Straight Arrow Connector 115"/>
          <p:cNvCxnSpPr>
            <a:stCxn id="72" idx="3"/>
          </p:cNvCxnSpPr>
          <p:nvPr/>
        </p:nvCxnSpPr>
        <p:spPr>
          <a:xfrm flipV="1">
            <a:off x="967149" y="3231551"/>
            <a:ext cx="2251381" cy="27578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1" name="Straight Arrow Connector 120"/>
          <p:cNvCxnSpPr>
            <a:stCxn id="70" idx="3"/>
          </p:cNvCxnSpPr>
          <p:nvPr/>
        </p:nvCxnSpPr>
        <p:spPr>
          <a:xfrm flipV="1">
            <a:off x="967149" y="3234862"/>
            <a:ext cx="2214521" cy="92468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4" name="Straight Arrow Connector 123"/>
          <p:cNvCxnSpPr>
            <a:stCxn id="68" idx="3"/>
          </p:cNvCxnSpPr>
          <p:nvPr/>
        </p:nvCxnSpPr>
        <p:spPr>
          <a:xfrm flipV="1">
            <a:off x="967149" y="3215434"/>
            <a:ext cx="2251381" cy="159632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8" name="Straight Arrow Connector 127"/>
          <p:cNvCxnSpPr>
            <a:stCxn id="70" idx="3"/>
          </p:cNvCxnSpPr>
          <p:nvPr/>
        </p:nvCxnSpPr>
        <p:spPr>
          <a:xfrm>
            <a:off x="967149" y="4159548"/>
            <a:ext cx="2231694" cy="17515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1" name="Straight Arrow Connector 130"/>
          <p:cNvCxnSpPr>
            <a:stCxn id="72" idx="3"/>
          </p:cNvCxnSpPr>
          <p:nvPr/>
        </p:nvCxnSpPr>
        <p:spPr>
          <a:xfrm>
            <a:off x="967149" y="3507338"/>
            <a:ext cx="2181353" cy="82390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4" name="Straight Arrow Connector 133"/>
          <p:cNvCxnSpPr>
            <a:stCxn id="74" idx="3"/>
          </p:cNvCxnSpPr>
          <p:nvPr/>
        </p:nvCxnSpPr>
        <p:spPr>
          <a:xfrm>
            <a:off x="967124" y="2855126"/>
            <a:ext cx="2181377" cy="150085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8" name="Straight Arrow Connector 137"/>
          <p:cNvCxnSpPr>
            <a:stCxn id="70" idx="3"/>
          </p:cNvCxnSpPr>
          <p:nvPr/>
        </p:nvCxnSpPr>
        <p:spPr>
          <a:xfrm>
            <a:off x="967149" y="4159548"/>
            <a:ext cx="2191015" cy="143069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2" name="Straight Arrow Connector 141"/>
          <p:cNvCxnSpPr>
            <a:stCxn id="74" idx="3"/>
          </p:cNvCxnSpPr>
          <p:nvPr/>
        </p:nvCxnSpPr>
        <p:spPr>
          <a:xfrm>
            <a:off x="967124" y="2855126"/>
            <a:ext cx="2214545" cy="274901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5" name="Straight Arrow Connector 144"/>
          <p:cNvCxnSpPr>
            <a:stCxn id="68" idx="3"/>
          </p:cNvCxnSpPr>
          <p:nvPr/>
        </p:nvCxnSpPr>
        <p:spPr>
          <a:xfrm flipV="1">
            <a:off x="967149" y="4369303"/>
            <a:ext cx="2196260" cy="44245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8" name="Straight Arrow Connector 147"/>
          <p:cNvCxnSpPr>
            <a:stCxn id="68" idx="3"/>
          </p:cNvCxnSpPr>
          <p:nvPr/>
        </p:nvCxnSpPr>
        <p:spPr>
          <a:xfrm>
            <a:off x="967149" y="4811758"/>
            <a:ext cx="2219490" cy="79238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nvGrpSpPr>
          <p:cNvPr id="153" name="Group 152"/>
          <p:cNvGrpSpPr/>
          <p:nvPr/>
        </p:nvGrpSpPr>
        <p:grpSpPr>
          <a:xfrm>
            <a:off x="9902232" y="3388805"/>
            <a:ext cx="551305" cy="692465"/>
            <a:chOff x="4750274" y="1746844"/>
            <a:chExt cx="413479" cy="519349"/>
          </a:xfrm>
        </p:grpSpPr>
        <p:sp>
          <p:nvSpPr>
            <p:cNvPr id="154" name="Oval 153"/>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55" name="Rectangle 154"/>
                <p:cNvSpPr/>
                <p:nvPr/>
              </p:nvSpPr>
              <p:spPr>
                <a:xfrm>
                  <a:off x="4750274" y="1783752"/>
                  <a:ext cx="41347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acc>
                              <m:accPr>
                                <m:chr m:val="̂"/>
                                <m:ctrlPr>
                                  <a:rPr lang="en-US" sz="2400" i="1">
                                    <a:solidFill>
                                      <a:srgbClr val="000000"/>
                                    </a:solidFill>
                                    <a:latin typeface="Cambria Math" panose="02040503050406030204" pitchFamily="18" charset="0"/>
                                  </a:rPr>
                                </m:ctrlPr>
                              </m:accPr>
                              <m:e>
                                <m:r>
                                  <a:rPr lang="en-US" sz="2400" i="1">
                                    <a:solidFill>
                                      <a:srgbClr val="000000"/>
                                    </a:solidFill>
                                    <a:latin typeface="Cambria Math" charset="0"/>
                                  </a:rPr>
                                  <m:t>𝑦</m:t>
                                </m:r>
                              </m:e>
                            </m:acc>
                          </m:e>
                          <m:sub>
                            <m:r>
                              <a:rPr lang="en-US" sz="2400" i="1">
                                <a:solidFill>
                                  <a:srgbClr val="000000"/>
                                </a:solidFill>
                                <a:latin typeface="Cambria Math" charset="0"/>
                              </a:rPr>
                              <m:t>1</m:t>
                            </m:r>
                          </m:sub>
                        </m:sSub>
                      </m:oMath>
                    </m:oMathPara>
                  </a14:m>
                  <a:endParaRPr lang="en-US" sz="2400" dirty="0"/>
                </a:p>
              </p:txBody>
            </p:sp>
          </mc:Choice>
          <mc:Fallback>
            <p:sp>
              <p:nvSpPr>
                <p:cNvPr id="155" name="Rectangle 154"/>
                <p:cNvSpPr>
                  <a:spLocks noRot="1" noChangeAspect="1" noMove="1" noResize="1" noEditPoints="1" noAdjustHandles="1" noChangeArrowheads="1" noChangeShapeType="1" noTextEdit="1"/>
                </p:cNvSpPr>
                <p:nvPr/>
              </p:nvSpPr>
              <p:spPr>
                <a:xfrm>
                  <a:off x="4750274" y="1783752"/>
                  <a:ext cx="413479" cy="346249"/>
                </a:xfrm>
                <a:prstGeom prst="rect">
                  <a:avLst/>
                </a:prstGeom>
                <a:blipFill>
                  <a:blip r:embed="rId14"/>
                  <a:stretch>
                    <a:fillRect b="-7895"/>
                  </a:stretch>
                </a:blipFill>
              </p:spPr>
              <p:txBody>
                <a:bodyPr/>
                <a:lstStyle/>
                <a:p>
                  <a:r>
                    <a:rPr lang="en-US">
                      <a:noFill/>
                    </a:rPr>
                    <a:t> </a:t>
                  </a:r>
                </a:p>
              </p:txBody>
            </p:sp>
          </mc:Fallback>
        </mc:AlternateContent>
      </p:grpSp>
      <p:grpSp>
        <p:nvGrpSpPr>
          <p:cNvPr id="169" name="Group 168"/>
          <p:cNvGrpSpPr/>
          <p:nvPr/>
        </p:nvGrpSpPr>
        <p:grpSpPr>
          <a:xfrm>
            <a:off x="10800339" y="3387062"/>
            <a:ext cx="551305" cy="692465"/>
            <a:chOff x="4750274" y="1746844"/>
            <a:chExt cx="413479" cy="519349"/>
          </a:xfrm>
        </p:grpSpPr>
        <p:sp>
          <p:nvSpPr>
            <p:cNvPr id="170" name="Oval 16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71" name="Rectangle 170"/>
                <p:cNvSpPr/>
                <p:nvPr/>
              </p:nvSpPr>
              <p:spPr>
                <a:xfrm>
                  <a:off x="4750274" y="1783752"/>
                  <a:ext cx="41347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𝑦</m:t>
                            </m:r>
                          </m:e>
                          <m:sub>
                            <m:r>
                              <a:rPr lang="en-US" sz="2400" i="1">
                                <a:solidFill>
                                  <a:srgbClr val="000000"/>
                                </a:solidFill>
                                <a:latin typeface="Cambria Math" charset="0"/>
                              </a:rPr>
                              <m:t>1</m:t>
                            </m:r>
                          </m:sub>
                        </m:sSub>
                      </m:oMath>
                    </m:oMathPara>
                  </a14:m>
                  <a:endParaRPr lang="en-US" sz="2400" dirty="0"/>
                </a:p>
              </p:txBody>
            </p:sp>
          </mc:Choice>
          <mc:Fallback>
            <p:sp>
              <p:nvSpPr>
                <p:cNvPr id="171" name="Rectangle 170"/>
                <p:cNvSpPr>
                  <a:spLocks noRot="1" noChangeAspect="1" noMove="1" noResize="1" noEditPoints="1" noAdjustHandles="1" noChangeArrowheads="1" noChangeShapeType="1" noTextEdit="1"/>
                </p:cNvSpPr>
                <p:nvPr/>
              </p:nvSpPr>
              <p:spPr>
                <a:xfrm>
                  <a:off x="4750274" y="1783752"/>
                  <a:ext cx="413479" cy="346249"/>
                </a:xfrm>
                <a:prstGeom prst="rect">
                  <a:avLst/>
                </a:prstGeom>
                <a:blipFill>
                  <a:blip r:embed="rId15"/>
                  <a:stretch>
                    <a:fillRect b="-10811"/>
                  </a:stretch>
                </a:blipFill>
              </p:spPr>
              <p:txBody>
                <a:bodyPr/>
                <a:lstStyle/>
                <a:p>
                  <a:r>
                    <a:rPr lang="en-US">
                      <a:noFill/>
                    </a:rPr>
                    <a:t> </a:t>
                  </a:r>
                </a:p>
              </p:txBody>
            </p:sp>
          </mc:Fallback>
        </mc:AlternateContent>
      </p:grpSp>
      <p:sp>
        <p:nvSpPr>
          <p:cNvPr id="93" name="Rectangle 92"/>
          <p:cNvSpPr/>
          <p:nvPr/>
        </p:nvSpPr>
        <p:spPr>
          <a:xfrm>
            <a:off x="269414" y="3775069"/>
            <a:ext cx="794841" cy="492440"/>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grpSp>
        <p:nvGrpSpPr>
          <p:cNvPr id="97" name="Group 96"/>
          <p:cNvGrpSpPr/>
          <p:nvPr/>
        </p:nvGrpSpPr>
        <p:grpSpPr>
          <a:xfrm>
            <a:off x="4321708" y="892230"/>
            <a:ext cx="3103425" cy="3133131"/>
            <a:chOff x="3774073" y="884629"/>
            <a:chExt cx="2327569" cy="2349848"/>
          </a:xfrm>
        </p:grpSpPr>
        <p:sp>
          <p:nvSpPr>
            <p:cNvPr id="98" name="Rectangle 97"/>
            <p:cNvSpPr/>
            <p:nvPr/>
          </p:nvSpPr>
          <p:spPr>
            <a:xfrm>
              <a:off x="3774073" y="2865147"/>
              <a:ext cx="1852564" cy="369330"/>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99" name="Rectangle 98"/>
                <p:cNvSpPr/>
                <p:nvPr/>
              </p:nvSpPr>
              <p:spPr>
                <a:xfrm>
                  <a:off x="4067046" y="884629"/>
                  <a:ext cx="2034596" cy="4756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solidFill>
                                  <a:srgbClr val="00B050"/>
                                </a:solidFill>
                                <a:latin typeface="Cambria Math" panose="02040503050406030204" pitchFamily="18" charset="0"/>
                              </a:rPr>
                            </m:ctrlPr>
                          </m:sSubPr>
                          <m:e>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𝑧</m:t>
                                    </m:r>
                                  </m:e>
                                  <m:sub>
                                    <m:r>
                                      <a:rPr lang="en-US" sz="1600" i="1">
                                        <a:solidFill>
                                          <a:srgbClr val="00B050"/>
                                        </a:solidFill>
                                        <a:latin typeface="Cambria Math" charset="0"/>
                                      </a:rPr>
                                      <m:t>𝑖</m:t>
                                    </m:r>
                                  </m:sub>
                                </m:sSub>
                              </m:den>
                            </m:f>
                          </m:e>
                          <m:sub/>
                        </m:sSub>
                        <m:r>
                          <a:rPr lang="en-US" sz="1600" i="1">
                            <a:solidFill>
                              <a:srgbClr val="00B050"/>
                            </a:solidFill>
                            <a:latin typeface="Cambria Math" charset="0"/>
                          </a:rPr>
                          <m:t>=</m:t>
                        </m:r>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𝑧</m:t>
                                </m:r>
                              </m:e>
                              <m:sub>
                                <m:r>
                                  <a:rPr lang="en-US" sz="1600" i="1">
                                    <a:solidFill>
                                      <a:srgbClr val="00B050"/>
                                    </a:solidFill>
                                    <a:latin typeface="Cambria Math" charset="0"/>
                                  </a:rPr>
                                  <m:t>𝑖</m:t>
                                </m:r>
                              </m:sub>
                            </m:sSub>
                          </m:den>
                        </m:f>
                        <m:r>
                          <a:rPr lang="en-US" sz="1600" i="1">
                            <a:solidFill>
                              <a:srgbClr val="00B050"/>
                            </a:solidFill>
                            <a:latin typeface="Cambria Math" charset="0"/>
                          </a:rPr>
                          <m:t>𝑆𝑖𝑔𝑚𝑜𝑖𝑑</m:t>
                        </m:r>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𝑧</m:t>
                            </m:r>
                          </m:e>
                          <m:sub>
                            <m:r>
                              <a:rPr lang="en-US" sz="1600" i="1">
                                <a:solidFill>
                                  <a:srgbClr val="00B050"/>
                                </a:solidFill>
                                <a:latin typeface="Cambria Math" charset="0"/>
                              </a:rPr>
                              <m:t>𝑖</m:t>
                            </m:r>
                          </m:sub>
                        </m:sSub>
                        <m:r>
                          <a:rPr lang="en-US" sz="1600" i="1">
                            <a:solidFill>
                              <a:srgbClr val="00B050"/>
                            </a:solidFill>
                            <a:latin typeface="Cambria Math" charset="0"/>
                          </a:rPr>
                          <m:t>)</m:t>
                        </m:r>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𝑎</m:t>
                                </m:r>
                              </m:e>
                              <m:sub>
                                <m:r>
                                  <a:rPr lang="en-US" sz="1600" i="1">
                                    <a:solidFill>
                                      <a:srgbClr val="00B050"/>
                                    </a:solidFill>
                                    <a:latin typeface="Cambria Math" charset="0"/>
                                  </a:rPr>
                                  <m:t>𝑘</m:t>
                                </m:r>
                              </m:sub>
                            </m:sSub>
                          </m:den>
                        </m:f>
                      </m:oMath>
                    </m:oMathPara>
                  </a14:m>
                  <a:endParaRPr lang="en-US" sz="1600" dirty="0">
                    <a:solidFill>
                      <a:srgbClr val="00B050"/>
                    </a:solidFill>
                  </a:endParaRPr>
                </a:p>
              </p:txBody>
            </p:sp>
          </mc:Choice>
          <mc:Fallback>
            <p:sp>
              <p:nvSpPr>
                <p:cNvPr id="99" name="Rectangle 98"/>
                <p:cNvSpPr>
                  <a:spLocks noRot="1" noChangeAspect="1" noMove="1" noResize="1" noEditPoints="1" noAdjustHandles="1" noChangeArrowheads="1" noChangeShapeType="1" noTextEdit="1"/>
                </p:cNvSpPr>
                <p:nvPr/>
              </p:nvSpPr>
              <p:spPr>
                <a:xfrm>
                  <a:off x="4067046" y="884629"/>
                  <a:ext cx="2034596" cy="475611"/>
                </a:xfrm>
                <a:prstGeom prst="rect">
                  <a:avLst/>
                </a:prstGeom>
                <a:blipFill>
                  <a:blip r:embed="rId16"/>
                  <a:stretch>
                    <a:fillRect/>
                  </a:stretch>
                </a:blipFill>
              </p:spPr>
              <p:txBody>
                <a:bodyPr/>
                <a:lstStyle/>
                <a:p>
                  <a:r>
                    <a:rPr lang="en-US">
                      <a:noFill/>
                    </a:rPr>
                    <a:t> </a:t>
                  </a:r>
                </a:p>
              </p:txBody>
            </p:sp>
          </mc:Fallback>
        </mc:AlternateContent>
      </p:grpSp>
      <p:grpSp>
        <p:nvGrpSpPr>
          <p:cNvPr id="103" name="Group 102"/>
          <p:cNvGrpSpPr/>
          <p:nvPr/>
        </p:nvGrpSpPr>
        <p:grpSpPr>
          <a:xfrm>
            <a:off x="8538876" y="2227074"/>
            <a:ext cx="2948491" cy="1700483"/>
            <a:chOff x="7357903" y="1772326"/>
            <a:chExt cx="2211368" cy="1275362"/>
          </a:xfrm>
        </p:grpSpPr>
        <p:sp>
          <p:nvSpPr>
            <p:cNvPr id="104" name="Rectangle 103"/>
            <p:cNvSpPr/>
            <p:nvPr/>
          </p:nvSpPr>
          <p:spPr>
            <a:xfrm>
              <a:off x="7357903" y="2678358"/>
              <a:ext cx="1466232" cy="369330"/>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05" name="Rectangle 104"/>
                <p:cNvSpPr/>
                <p:nvPr/>
              </p:nvSpPr>
              <p:spPr>
                <a:xfrm>
                  <a:off x="7624989" y="1772326"/>
                  <a:ext cx="1944282" cy="386692"/>
                </a:xfrm>
                <a:prstGeom prst="rect">
                  <a:avLst/>
                </a:prstGeom>
              </p:spPr>
              <p:txBody>
                <a:bodyPr wrap="none">
                  <a:spAutoFit/>
                </a:bodyPr>
                <a:lstStyle/>
                <a:p>
                  <a14:m>
                    <m:oMath xmlns:m="http://schemas.openxmlformats.org/officeDocument/2006/math">
                      <m:sSub>
                        <m:sSubPr>
                          <m:ctrlPr>
                            <a:rPr lang="en-US" sz="1600" i="1">
                              <a:solidFill>
                                <a:srgbClr val="00B050"/>
                              </a:solidFill>
                              <a:latin typeface="Cambria Math" panose="02040503050406030204" pitchFamily="18" charset="0"/>
                            </a:rPr>
                          </m:ctrlPr>
                        </m:sSubPr>
                        <m:e>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𝑝</m:t>
                                  </m:r>
                                </m:e>
                                <m:sub>
                                  <m:r>
                                    <a:rPr lang="en-US" sz="1600" i="1">
                                      <a:solidFill>
                                        <a:srgbClr val="00B050"/>
                                      </a:solidFill>
                                      <a:latin typeface="Cambria Math" charset="0"/>
                                    </a:rPr>
                                    <m:t>1</m:t>
                                  </m:r>
                                </m:sub>
                              </m:sSub>
                            </m:den>
                          </m:f>
                        </m:e>
                        <m:sub/>
                      </m:sSub>
                      <m:r>
                        <a:rPr lang="en-US" sz="1600" i="1">
                          <a:solidFill>
                            <a:srgbClr val="00B050"/>
                          </a:solidFill>
                          <a:latin typeface="Cambria Math" charset="0"/>
                        </a:rPr>
                        <m:t>=</m:t>
                      </m:r>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𝑝</m:t>
                              </m:r>
                            </m:e>
                            <m:sub>
                              <m:r>
                                <a:rPr lang="en-US" sz="1600" i="1">
                                  <a:solidFill>
                                    <a:srgbClr val="00B050"/>
                                  </a:solidFill>
                                  <a:latin typeface="Cambria Math" charset="0"/>
                                </a:rPr>
                                <m:t>1</m:t>
                              </m:r>
                            </m:sub>
                          </m:sSub>
                        </m:den>
                      </m:f>
                      <m:r>
                        <a:rPr lang="en-US" sz="1600" i="1">
                          <a:solidFill>
                            <a:srgbClr val="00B050"/>
                          </a:solidFill>
                          <a:latin typeface="Cambria Math" charset="0"/>
                        </a:rPr>
                        <m:t>𝑆𝑖𝑔𝑚𝑜𝑖𝑑</m:t>
                      </m:r>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𝑝</m:t>
                          </m:r>
                        </m:e>
                        <m:sub>
                          <m:r>
                            <a:rPr lang="en-US" sz="1600" i="1">
                              <a:solidFill>
                                <a:srgbClr val="00B050"/>
                              </a:solidFill>
                              <a:latin typeface="Cambria Math" charset="0"/>
                            </a:rPr>
                            <m:t>𝑖</m:t>
                          </m:r>
                        </m:sub>
                      </m:sSub>
                      <m:r>
                        <a:rPr lang="en-US" sz="1600" i="1">
                          <a:solidFill>
                            <a:srgbClr val="00B050"/>
                          </a:solidFill>
                          <a:latin typeface="Cambria Math" charset="0"/>
                        </a:rPr>
                        <m:t>)</m:t>
                      </m:r>
                    </m:oMath>
                  </a14:m>
                  <a:r>
                    <a:rPr lang="en-US" sz="1600" dirty="0">
                      <a:solidFill>
                        <a:srgbClr val="00B050"/>
                      </a:solidFill>
                    </a:rPr>
                    <a:t> </a:t>
                  </a:r>
                  <a14:m>
                    <m:oMath xmlns:m="http://schemas.openxmlformats.org/officeDocument/2006/math">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acc>
                                <m:accPr>
                                  <m:chr m:val="̂"/>
                                  <m:ctrlPr>
                                    <a:rPr lang="en-US" sz="1600" i="1">
                                      <a:solidFill>
                                        <a:srgbClr val="00B050"/>
                                      </a:solidFill>
                                      <a:latin typeface="Cambria Math" panose="02040503050406030204" pitchFamily="18" charset="0"/>
                                    </a:rPr>
                                  </m:ctrlPr>
                                </m:accPr>
                                <m:e>
                                  <m:r>
                                    <a:rPr lang="en-US" sz="1600" i="1">
                                      <a:solidFill>
                                        <a:srgbClr val="00B050"/>
                                      </a:solidFill>
                                      <a:latin typeface="Cambria Math" charset="0"/>
                                    </a:rPr>
                                    <m:t>𝑦</m:t>
                                  </m:r>
                                </m:e>
                              </m:acc>
                            </m:e>
                            <m:sub>
                              <m:r>
                                <a:rPr lang="en-US" sz="1600" i="1">
                                  <a:solidFill>
                                    <a:srgbClr val="00B050"/>
                                  </a:solidFill>
                                  <a:latin typeface="Cambria Math" charset="0"/>
                                </a:rPr>
                                <m:t>1</m:t>
                              </m:r>
                            </m:sub>
                          </m:sSub>
                        </m:den>
                      </m:f>
                    </m:oMath>
                  </a14:m>
                  <a:endParaRPr lang="en-US" sz="1600" dirty="0">
                    <a:solidFill>
                      <a:srgbClr val="00B050"/>
                    </a:solidFill>
                  </a:endParaRPr>
                </a:p>
              </p:txBody>
            </p:sp>
          </mc:Choice>
          <mc:Fallback>
            <p:sp>
              <p:nvSpPr>
                <p:cNvPr id="105" name="Rectangle 104"/>
                <p:cNvSpPr>
                  <a:spLocks noRot="1" noChangeAspect="1" noMove="1" noResize="1" noEditPoints="1" noAdjustHandles="1" noChangeArrowheads="1" noChangeShapeType="1" noTextEdit="1"/>
                </p:cNvSpPr>
                <p:nvPr/>
              </p:nvSpPr>
              <p:spPr>
                <a:xfrm>
                  <a:off x="7624989" y="1772326"/>
                  <a:ext cx="1944282" cy="386692"/>
                </a:xfrm>
                <a:prstGeom prst="rect">
                  <a:avLst/>
                </a:prstGeom>
                <a:blipFill>
                  <a:blip r:embed="rId17"/>
                  <a:stretch>
                    <a:fillRect/>
                  </a:stretch>
                </a:blipFill>
              </p:spPr>
              <p:txBody>
                <a:bodyPr/>
                <a:lstStyle/>
                <a:p>
                  <a:r>
                    <a:rPr lang="en-US">
                      <a:noFill/>
                    </a:rPr>
                    <a:t> </a:t>
                  </a:r>
                </a:p>
              </p:txBody>
            </p:sp>
          </mc:Fallback>
        </mc:AlternateContent>
      </p:grpSp>
      <p:grpSp>
        <p:nvGrpSpPr>
          <p:cNvPr id="106" name="Group 105"/>
          <p:cNvGrpSpPr/>
          <p:nvPr/>
        </p:nvGrpSpPr>
        <p:grpSpPr>
          <a:xfrm>
            <a:off x="9775877" y="3539080"/>
            <a:ext cx="1785104" cy="1663351"/>
            <a:chOff x="7357903" y="2788780"/>
            <a:chExt cx="1453429" cy="1395631"/>
          </a:xfrm>
        </p:grpSpPr>
        <p:sp>
          <p:nvSpPr>
            <p:cNvPr id="107" name="Rectangle 106"/>
            <p:cNvSpPr/>
            <p:nvPr/>
          </p:nvSpPr>
          <p:spPr>
            <a:xfrm>
              <a:off x="7357903" y="2788780"/>
              <a:ext cx="1410122" cy="413181"/>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08" name="Rectangle 107"/>
                <p:cNvSpPr/>
                <p:nvPr/>
              </p:nvSpPr>
              <p:spPr>
                <a:xfrm>
                  <a:off x="7357903" y="3778706"/>
                  <a:ext cx="1453429" cy="405705"/>
                </a:xfrm>
                <a:prstGeom prst="rect">
                  <a:avLst/>
                </a:prstGeom>
              </p:spPr>
              <p:txBody>
                <a:bodyPr wrap="none">
                  <a:spAutoFit/>
                </a:bodyPr>
                <a:lstStyle/>
                <a:p>
                  <a14:m>
                    <m:oMath xmlns:m="http://schemas.openxmlformats.org/officeDocument/2006/math">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acc>
                                <m:accPr>
                                  <m:chr m:val="̂"/>
                                  <m:ctrlPr>
                                    <a:rPr lang="en-US" sz="1600" i="1">
                                      <a:solidFill>
                                        <a:srgbClr val="00B050"/>
                                      </a:solidFill>
                                      <a:latin typeface="Cambria Math" panose="02040503050406030204" pitchFamily="18" charset="0"/>
                                    </a:rPr>
                                  </m:ctrlPr>
                                </m:accPr>
                                <m:e>
                                  <m:r>
                                    <a:rPr lang="en-US" sz="1600" i="1">
                                      <a:solidFill>
                                        <a:srgbClr val="00B050"/>
                                      </a:solidFill>
                                      <a:latin typeface="Cambria Math" charset="0"/>
                                    </a:rPr>
                                    <m:t>𝑦</m:t>
                                  </m:r>
                                </m:e>
                              </m:acc>
                            </m:e>
                            <m:sub>
                              <m:r>
                                <a:rPr lang="en-US" sz="1600" i="1">
                                  <a:solidFill>
                                    <a:srgbClr val="00B050"/>
                                  </a:solidFill>
                                  <a:latin typeface="Cambria Math" charset="0"/>
                                </a:rPr>
                                <m:t>1</m:t>
                              </m:r>
                            </m:sub>
                          </m:sSub>
                        </m:den>
                      </m:f>
                      <m:r>
                        <a:rPr lang="en-US" sz="1600" i="1">
                          <a:solidFill>
                            <a:srgbClr val="00B050"/>
                          </a:solidFill>
                          <a:latin typeface="Cambria Math" charset="0"/>
                        </a:rPr>
                        <m:t>=</m:t>
                      </m:r>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acc>
                                <m:accPr>
                                  <m:chr m:val="̂"/>
                                  <m:ctrlPr>
                                    <a:rPr lang="en-US" sz="1600" i="1">
                                      <a:solidFill>
                                        <a:srgbClr val="00B050"/>
                                      </a:solidFill>
                                      <a:latin typeface="Cambria Math" panose="02040503050406030204" pitchFamily="18" charset="0"/>
                                    </a:rPr>
                                  </m:ctrlPr>
                                </m:accPr>
                                <m:e>
                                  <m:r>
                                    <a:rPr lang="en-US" sz="1600" i="1">
                                      <a:solidFill>
                                        <a:srgbClr val="00B050"/>
                                      </a:solidFill>
                                      <a:latin typeface="Cambria Math" charset="0"/>
                                    </a:rPr>
                                    <m:t>𝑦</m:t>
                                  </m:r>
                                </m:e>
                              </m:acc>
                            </m:e>
                            <m:sub>
                              <m:r>
                                <a:rPr lang="en-US" sz="1600" i="1">
                                  <a:solidFill>
                                    <a:srgbClr val="00B050"/>
                                  </a:solidFill>
                                  <a:latin typeface="Cambria Math" charset="0"/>
                                </a:rPr>
                                <m:t>1</m:t>
                              </m:r>
                            </m:sub>
                          </m:sSub>
                        </m:den>
                      </m:f>
                      <m:r>
                        <a:rPr lang="en-US" sz="1600" i="1">
                          <a:solidFill>
                            <a:srgbClr val="00B050"/>
                          </a:solidFill>
                          <a:latin typeface="Cambria Math" charset="0"/>
                        </a:rPr>
                        <m:t>𝐿</m:t>
                      </m:r>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𝑦</m:t>
                          </m:r>
                        </m:e>
                        <m:sub>
                          <m:r>
                            <a:rPr lang="en-US" sz="1600" i="1">
                              <a:solidFill>
                                <a:srgbClr val="00B050"/>
                              </a:solidFill>
                              <a:latin typeface="Cambria Math" charset="0"/>
                            </a:rPr>
                            <m:t>1</m:t>
                          </m:r>
                        </m:sub>
                      </m:sSub>
                      <m:r>
                        <a:rPr lang="en-US" sz="1600" i="1">
                          <a:solidFill>
                            <a:srgbClr val="00B050"/>
                          </a:solidFill>
                          <a:latin typeface="Cambria Math" charset="0"/>
                        </a:rPr>
                        <m:t>,</m:t>
                      </m:r>
                    </m:oMath>
                  </a14:m>
                  <a:r>
                    <a:rPr lang="en-US" sz="1600" dirty="0">
                      <a:solidFill>
                        <a:srgbClr val="00B050"/>
                      </a:solidFill>
                    </a:rPr>
                    <a:t> </a:t>
                  </a:r>
                  <a14:m>
                    <m:oMath xmlns:m="http://schemas.openxmlformats.org/officeDocument/2006/math">
                      <m:sSub>
                        <m:sSubPr>
                          <m:ctrlPr>
                            <a:rPr lang="en-US" sz="1600" i="1">
                              <a:solidFill>
                                <a:srgbClr val="00B050"/>
                              </a:solidFill>
                              <a:latin typeface="Cambria Math" panose="02040503050406030204" pitchFamily="18" charset="0"/>
                            </a:rPr>
                          </m:ctrlPr>
                        </m:sSubPr>
                        <m:e>
                          <m:acc>
                            <m:accPr>
                              <m:chr m:val="̂"/>
                              <m:ctrlPr>
                                <a:rPr lang="en-US" sz="1600" i="1">
                                  <a:solidFill>
                                    <a:srgbClr val="00B050"/>
                                  </a:solidFill>
                                  <a:latin typeface="Cambria Math" panose="02040503050406030204" pitchFamily="18" charset="0"/>
                                </a:rPr>
                              </m:ctrlPr>
                            </m:accPr>
                            <m:e>
                              <m:r>
                                <a:rPr lang="en-US" sz="1600" i="1">
                                  <a:solidFill>
                                    <a:srgbClr val="00B050"/>
                                  </a:solidFill>
                                  <a:latin typeface="Cambria Math" charset="0"/>
                                </a:rPr>
                                <m:t>𝑦</m:t>
                              </m:r>
                            </m:e>
                          </m:acc>
                        </m:e>
                        <m:sub>
                          <m:r>
                            <a:rPr lang="en-US" sz="1600" i="1">
                              <a:solidFill>
                                <a:srgbClr val="00B050"/>
                              </a:solidFill>
                              <a:latin typeface="Cambria Math" charset="0"/>
                            </a:rPr>
                            <m:t>1</m:t>
                          </m:r>
                        </m:sub>
                      </m:sSub>
                      <m:r>
                        <a:rPr lang="en-US" sz="1600" i="1">
                          <a:solidFill>
                            <a:srgbClr val="00B050"/>
                          </a:solidFill>
                          <a:latin typeface="Cambria Math" charset="0"/>
                        </a:rPr>
                        <m:t>)</m:t>
                      </m:r>
                    </m:oMath>
                  </a14:m>
                  <a:endParaRPr lang="en-US" sz="1600" dirty="0">
                    <a:solidFill>
                      <a:srgbClr val="00B050"/>
                    </a:solidFill>
                  </a:endParaRPr>
                </a:p>
              </p:txBody>
            </p:sp>
          </mc:Choice>
          <mc:Fallback>
            <p:sp>
              <p:nvSpPr>
                <p:cNvPr id="108" name="Rectangle 107"/>
                <p:cNvSpPr>
                  <a:spLocks noRot="1" noChangeAspect="1" noMove="1" noResize="1" noEditPoints="1" noAdjustHandles="1" noChangeArrowheads="1" noChangeShapeType="1" noTextEdit="1"/>
                </p:cNvSpPr>
                <p:nvPr/>
              </p:nvSpPr>
              <p:spPr>
                <a:xfrm>
                  <a:off x="7357903" y="3778706"/>
                  <a:ext cx="1453429" cy="405705"/>
                </a:xfrm>
                <a:prstGeom prst="rect">
                  <a:avLst/>
                </a:prstGeom>
                <a:blipFill>
                  <a:blip r:embed="rId18"/>
                  <a:stretch>
                    <a:fillRect/>
                  </a:stretch>
                </a:blipFill>
              </p:spPr>
              <p:txBody>
                <a:bodyPr/>
                <a:lstStyle/>
                <a:p>
                  <a:r>
                    <a:rPr lang="en-US">
                      <a:noFill/>
                    </a:rPr>
                    <a:t> </a:t>
                  </a:r>
                </a:p>
              </p:txBody>
            </p:sp>
          </mc:Fallback>
        </mc:AlternateContent>
      </p:grpSp>
      <p:grpSp>
        <p:nvGrpSpPr>
          <p:cNvPr id="2" name="Group 1"/>
          <p:cNvGrpSpPr/>
          <p:nvPr/>
        </p:nvGrpSpPr>
        <p:grpSpPr>
          <a:xfrm>
            <a:off x="898462" y="930484"/>
            <a:ext cx="3429092" cy="5179724"/>
            <a:chOff x="673846" y="697863"/>
            <a:chExt cx="2571819" cy="3884793"/>
          </a:xfrm>
        </p:grpSpPr>
        <p:grpSp>
          <p:nvGrpSpPr>
            <p:cNvPr id="94" name="Group 93"/>
            <p:cNvGrpSpPr/>
            <p:nvPr/>
          </p:nvGrpSpPr>
          <p:grpSpPr>
            <a:xfrm>
              <a:off x="673846" y="697863"/>
              <a:ext cx="2571819" cy="2365805"/>
              <a:chOff x="1058483" y="741431"/>
              <a:chExt cx="2571819" cy="2365805"/>
            </a:xfrm>
          </p:grpSpPr>
          <p:sp>
            <p:nvSpPr>
              <p:cNvPr id="95" name="Rectangle 94"/>
              <p:cNvSpPr/>
              <p:nvPr/>
            </p:nvSpPr>
            <p:spPr>
              <a:xfrm>
                <a:off x="1080869" y="2737906"/>
                <a:ext cx="2549433" cy="369330"/>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96" name="Rectangle 95"/>
                  <p:cNvSpPr/>
                  <p:nvPr/>
                </p:nvSpPr>
                <p:spPr>
                  <a:xfrm>
                    <a:off x="1058483" y="741431"/>
                    <a:ext cx="2521075" cy="4756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solidFill>
                                    <a:srgbClr val="00B050"/>
                                  </a:solidFill>
                                  <a:latin typeface="Cambria Math" panose="02040503050406030204" pitchFamily="18" charset="0"/>
                                </a:rPr>
                              </m:ctrlPr>
                            </m:sSubPr>
                            <m:e>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𝑥</m:t>
                                      </m:r>
                                    </m:e>
                                    <m:sub>
                                      <m:r>
                                        <a:rPr lang="en-US" sz="1600" i="1">
                                          <a:solidFill>
                                            <a:srgbClr val="00B050"/>
                                          </a:solidFill>
                                          <a:latin typeface="Cambria Math" charset="0"/>
                                        </a:rPr>
                                        <m:t>𝑘</m:t>
                                      </m:r>
                                    </m:sub>
                                  </m:sSub>
                                </m:den>
                              </m:f>
                            </m:e>
                            <m:sub/>
                          </m:sSub>
                          <m:r>
                            <a:rPr lang="en-US" sz="1600" i="1">
                              <a:solidFill>
                                <a:srgbClr val="00B050"/>
                              </a:solidFill>
                              <a:latin typeface="Cambria Math" charset="0"/>
                            </a:rPr>
                            <m:t>=(</m:t>
                          </m:r>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𝑥</m:t>
                                  </m:r>
                                </m:e>
                                <m:sub>
                                  <m:r>
                                    <a:rPr lang="en-US" sz="1600" i="1">
                                      <a:solidFill>
                                        <a:srgbClr val="00B050"/>
                                      </a:solidFill>
                                      <a:latin typeface="Cambria Math" charset="0"/>
                                    </a:rPr>
                                    <m:t>𝑘</m:t>
                                  </m:r>
                                </m:sub>
                              </m:sSub>
                            </m:den>
                          </m:f>
                          <m:nary>
                            <m:naryPr>
                              <m:chr m:val="∑"/>
                              <m:limLoc m:val="subSup"/>
                              <m:ctrlPr>
                                <a:rPr lang="en-US" sz="1600" i="1">
                                  <a:solidFill>
                                    <a:srgbClr val="00B050"/>
                                  </a:solidFill>
                                  <a:latin typeface="Cambria Math" panose="02040503050406030204" pitchFamily="18" charset="0"/>
                                </a:rPr>
                              </m:ctrlPr>
                            </m:naryPr>
                            <m:sub>
                              <m:r>
                                <m:rPr>
                                  <m:brk m:alnAt="25"/>
                                </m:rPr>
                                <a:rPr lang="en-US" sz="1600" i="1">
                                  <a:solidFill>
                                    <a:srgbClr val="00B050"/>
                                  </a:solidFill>
                                  <a:latin typeface="Cambria Math" charset="0"/>
                                </a:rPr>
                                <m:t>𝑖</m:t>
                              </m:r>
                              <m:r>
                                <a:rPr lang="en-US" sz="1600" i="1">
                                  <a:solidFill>
                                    <a:srgbClr val="00B050"/>
                                  </a:solidFill>
                                  <a:latin typeface="Cambria Math" charset="0"/>
                                </a:rPr>
                                <m:t>=0</m:t>
                              </m:r>
                            </m:sub>
                            <m:sup>
                              <m:r>
                                <a:rPr lang="en-US" sz="1600" i="1">
                                  <a:solidFill>
                                    <a:srgbClr val="00B050"/>
                                  </a:solidFill>
                                  <a:latin typeface="Cambria Math" charset="0"/>
                                </a:rPr>
                                <m:t>𝑛</m:t>
                              </m:r>
                            </m:sup>
                            <m:e>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𝑤</m:t>
                                  </m:r>
                                </m:e>
                                <m:sub>
                                  <m:r>
                                    <a:rPr lang="en-US" sz="1600" i="1">
                                      <a:solidFill>
                                        <a:srgbClr val="00B050"/>
                                      </a:solidFill>
                                      <a:latin typeface="Cambria Math" charset="0"/>
                                    </a:rPr>
                                    <m:t>1</m:t>
                                  </m:r>
                                  <m:r>
                                    <a:rPr lang="en-US" sz="1600" i="1">
                                      <a:solidFill>
                                        <a:srgbClr val="00B050"/>
                                      </a:solidFill>
                                      <a:latin typeface="Cambria Math" charset="0"/>
                                    </a:rPr>
                                    <m:t>𝑖</m:t>
                                  </m:r>
                                  <m:r>
                                    <a:rPr lang="en-US" sz="1600" i="1">
                                      <a:solidFill>
                                        <a:srgbClr val="00B050"/>
                                      </a:solidFill>
                                      <a:latin typeface="Cambria Math" charset="0"/>
                                    </a:rPr>
                                    <m:t>𝑗</m:t>
                                  </m:r>
                                </m:sub>
                              </m:sSub>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𝑥</m:t>
                                  </m:r>
                                </m:e>
                                <m:sub>
                                  <m:r>
                                    <a:rPr lang="en-US" sz="1600" i="1">
                                      <a:solidFill>
                                        <a:srgbClr val="00B050"/>
                                      </a:solidFill>
                                      <a:latin typeface="Cambria Math" charset="0"/>
                                    </a:rPr>
                                    <m:t>𝑖</m:t>
                                  </m:r>
                                </m:sub>
                              </m:sSub>
                            </m:e>
                          </m:nary>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𝑏</m:t>
                              </m:r>
                            </m:e>
                            <m:sub>
                              <m:r>
                                <a:rPr lang="en-US" sz="1600" i="1">
                                  <a:solidFill>
                                    <a:srgbClr val="00B050"/>
                                  </a:solidFill>
                                  <a:latin typeface="Cambria Math" charset="0"/>
                                </a:rPr>
                                <m:t>1</m:t>
                              </m:r>
                            </m:sub>
                          </m:sSub>
                          <m:r>
                            <a:rPr lang="en-US" sz="1600" i="1">
                              <a:solidFill>
                                <a:srgbClr val="00B050"/>
                              </a:solidFill>
                              <a:latin typeface="Cambria Math" charset="0"/>
                            </a:rPr>
                            <m:t>)</m:t>
                          </m:r>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𝑧</m:t>
                                  </m:r>
                                </m:e>
                                <m:sub>
                                  <m:r>
                                    <a:rPr lang="en-US" sz="1600" i="1">
                                      <a:solidFill>
                                        <a:srgbClr val="00B050"/>
                                      </a:solidFill>
                                      <a:latin typeface="Cambria Math" charset="0"/>
                                    </a:rPr>
                                    <m:t>𝑖</m:t>
                                  </m:r>
                                </m:sub>
                              </m:sSub>
                            </m:den>
                          </m:f>
                        </m:oMath>
                      </m:oMathPara>
                    </a14:m>
                    <a:endParaRPr lang="en-US" sz="1600" dirty="0">
                      <a:solidFill>
                        <a:srgbClr val="00B050"/>
                      </a:solidFill>
                    </a:endParaRPr>
                  </a:p>
                </p:txBody>
              </p:sp>
            </mc:Choice>
            <mc:Fallback>
              <p:sp>
                <p:nvSpPr>
                  <p:cNvPr id="96" name="Rectangle 95"/>
                  <p:cNvSpPr>
                    <a:spLocks noRot="1" noChangeAspect="1" noMove="1" noResize="1" noEditPoints="1" noAdjustHandles="1" noChangeArrowheads="1" noChangeShapeType="1" noTextEdit="1"/>
                  </p:cNvSpPr>
                  <p:nvPr/>
                </p:nvSpPr>
                <p:spPr>
                  <a:xfrm>
                    <a:off x="1058483" y="741431"/>
                    <a:ext cx="2521075" cy="475611"/>
                  </a:xfrm>
                  <a:prstGeom prst="rect">
                    <a:avLst/>
                  </a:prstGeom>
                  <a:blipFill>
                    <a:blip r:embed="rId19"/>
                    <a:stretch>
                      <a:fillRect t="-133333" b="-196078"/>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09" name="Rectangle 108"/>
                <p:cNvSpPr/>
                <p:nvPr/>
              </p:nvSpPr>
              <p:spPr>
                <a:xfrm>
                  <a:off x="899791" y="4085164"/>
                  <a:ext cx="1345224" cy="4974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solidFill>
                                  <a:srgbClr val="0070C0"/>
                                </a:solidFill>
                                <a:latin typeface="Cambria Math" panose="02040503050406030204" pitchFamily="18" charset="0"/>
                              </a:rPr>
                            </m:ctrlPr>
                          </m:sSubPr>
                          <m:e>
                            <m:f>
                              <m:fPr>
                                <m:ctrlPr>
                                  <a:rPr lang="en-US" sz="1600" i="1">
                                    <a:solidFill>
                                      <a:srgbClr val="0070C0"/>
                                    </a:solidFill>
                                    <a:latin typeface="Cambria Math" panose="02040503050406030204" pitchFamily="18" charset="0"/>
                                  </a:rPr>
                                </m:ctrlPr>
                              </m:fPr>
                              <m:num>
                                <m:r>
                                  <a:rPr lang="en-US" sz="1600" i="1">
                                    <a:solidFill>
                                      <a:srgbClr val="0070C0"/>
                                    </a:solidFill>
                                    <a:latin typeface="Cambria Math" charset="0"/>
                                  </a:rPr>
                                  <m:t>𝜕</m:t>
                                </m:r>
                                <m:r>
                                  <a:rPr lang="en-US" sz="1600" i="1">
                                    <a:solidFill>
                                      <a:srgbClr val="0070C0"/>
                                    </a:solidFill>
                                    <a:latin typeface="Cambria Math" charset="0"/>
                                  </a:rPr>
                                  <m:t>𝐿</m:t>
                                </m:r>
                              </m:num>
                              <m:den>
                                <m:r>
                                  <a:rPr lang="en-US" sz="1600" i="1">
                                    <a:solidFill>
                                      <a:srgbClr val="0070C0"/>
                                    </a:solidFill>
                                    <a:latin typeface="Cambria Math" charset="0"/>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𝑤</m:t>
                                    </m:r>
                                  </m:e>
                                  <m:sub>
                                    <m:r>
                                      <a:rPr lang="en-US" sz="1600" i="1">
                                        <a:solidFill>
                                          <a:srgbClr val="0070C0"/>
                                        </a:solidFill>
                                        <a:latin typeface="Cambria Math" charset="0"/>
                                      </a:rPr>
                                      <m:t>1</m:t>
                                    </m:r>
                                    <m:r>
                                      <a:rPr lang="en-US" sz="1600" i="1">
                                        <a:solidFill>
                                          <a:srgbClr val="0070C0"/>
                                        </a:solidFill>
                                        <a:latin typeface="Cambria Math" charset="0"/>
                                      </a:rPr>
                                      <m:t>𝑖𝑗</m:t>
                                    </m:r>
                                  </m:sub>
                                </m:sSub>
                              </m:den>
                            </m:f>
                            <m:r>
                              <a:rPr lang="en-US" sz="1600" i="1">
                                <a:solidFill>
                                  <a:srgbClr val="0070C0"/>
                                </a:solidFill>
                                <a:latin typeface="Cambria Math" charset="0"/>
                              </a:rPr>
                              <m:t>=</m:t>
                            </m:r>
                            <m:f>
                              <m:fPr>
                                <m:ctrlPr>
                                  <a:rPr lang="en-US" sz="1600" i="1">
                                    <a:solidFill>
                                      <a:srgbClr val="0070C0"/>
                                    </a:solidFill>
                                    <a:latin typeface="Cambria Math" panose="02040503050406030204" pitchFamily="18" charset="0"/>
                                  </a:rPr>
                                </m:ctrlPr>
                              </m:fPr>
                              <m:num>
                                <m:r>
                                  <a:rPr lang="en-US" sz="1600" i="1">
                                    <a:solidFill>
                                      <a:srgbClr val="0070C0"/>
                                    </a:solidFill>
                                    <a:latin typeface="Cambria Math" charset="0"/>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panose="02040503050406030204" pitchFamily="18" charset="0"/>
                                      </a:rPr>
                                      <m:t>𝑧</m:t>
                                    </m:r>
                                  </m:e>
                                  <m:sub>
                                    <m:r>
                                      <a:rPr lang="en-US" sz="1600" i="1">
                                        <a:solidFill>
                                          <a:srgbClr val="0070C0"/>
                                        </a:solidFill>
                                        <a:latin typeface="Cambria Math" panose="02040503050406030204" pitchFamily="18" charset="0"/>
                                      </a:rPr>
                                      <m:t>𝑖</m:t>
                                    </m:r>
                                  </m:sub>
                                </m:sSub>
                              </m:num>
                              <m:den>
                                <m:r>
                                  <a:rPr lang="en-US" sz="1600" i="1">
                                    <a:solidFill>
                                      <a:srgbClr val="0070C0"/>
                                    </a:solidFill>
                                    <a:latin typeface="Cambria Math" charset="0"/>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𝑤</m:t>
                                    </m:r>
                                  </m:e>
                                  <m:sub>
                                    <m:r>
                                      <a:rPr lang="en-US" sz="1600" i="1">
                                        <a:solidFill>
                                          <a:srgbClr val="0070C0"/>
                                        </a:solidFill>
                                        <a:latin typeface="Cambria Math" charset="0"/>
                                      </a:rPr>
                                      <m:t>1</m:t>
                                    </m:r>
                                    <m:r>
                                      <a:rPr lang="en-US" sz="1600" i="1">
                                        <a:solidFill>
                                          <a:srgbClr val="0070C0"/>
                                        </a:solidFill>
                                        <a:latin typeface="Cambria Math" charset="0"/>
                                      </a:rPr>
                                      <m:t>𝑖𝑗</m:t>
                                    </m:r>
                                  </m:sub>
                                </m:sSub>
                              </m:den>
                            </m:f>
                            <m:f>
                              <m:fPr>
                                <m:ctrlPr>
                                  <a:rPr lang="en-US" sz="1600" i="1">
                                    <a:solidFill>
                                      <a:srgbClr val="0070C0"/>
                                    </a:solidFill>
                                    <a:latin typeface="Cambria Math" panose="02040503050406030204" pitchFamily="18" charset="0"/>
                                  </a:rPr>
                                </m:ctrlPr>
                              </m:fPr>
                              <m:num>
                                <m:r>
                                  <a:rPr lang="en-US" sz="1600" i="1">
                                    <a:solidFill>
                                      <a:srgbClr val="0070C0"/>
                                    </a:solidFill>
                                    <a:latin typeface="Cambria Math" charset="0"/>
                                  </a:rPr>
                                  <m:t>𝜕</m:t>
                                </m:r>
                                <m:r>
                                  <a:rPr lang="en-US" sz="1600" i="1">
                                    <a:solidFill>
                                      <a:srgbClr val="0070C0"/>
                                    </a:solidFill>
                                    <a:latin typeface="Cambria Math" charset="0"/>
                                  </a:rPr>
                                  <m:t>𝐿</m:t>
                                </m:r>
                              </m:num>
                              <m:den>
                                <m:r>
                                  <a:rPr lang="en-US" sz="1600" i="1">
                                    <a:solidFill>
                                      <a:srgbClr val="0070C0"/>
                                    </a:solidFill>
                                    <a:latin typeface="Cambria Math" charset="0"/>
                                  </a:rPr>
                                  <m:t>𝜕</m:t>
                                </m:r>
                                <m:r>
                                  <a:rPr lang="en-US" sz="1600" i="1">
                                    <a:solidFill>
                                      <a:srgbClr val="0070C0"/>
                                    </a:solidFill>
                                    <a:latin typeface="Cambria Math" panose="02040503050406030204" pitchFamily="18" charset="0"/>
                                  </a:rPr>
                                  <m:t>𝑧</m:t>
                                </m:r>
                              </m:den>
                            </m:f>
                          </m:e>
                          <m:sub>
                            <m:r>
                              <a:rPr lang="en-US" sz="1600" i="1">
                                <a:solidFill>
                                  <a:srgbClr val="0070C0"/>
                                </a:solidFill>
                                <a:latin typeface="Cambria Math" panose="02040503050406030204" pitchFamily="18" charset="0"/>
                              </a:rPr>
                              <m:t>𝑖</m:t>
                            </m:r>
                          </m:sub>
                        </m:sSub>
                      </m:oMath>
                    </m:oMathPara>
                  </a14:m>
                  <a:endParaRPr lang="en-US" sz="1600" dirty="0">
                    <a:solidFill>
                      <a:srgbClr val="0070C0"/>
                    </a:solidFill>
                  </a:endParaRPr>
                </a:p>
              </p:txBody>
            </p:sp>
          </mc:Choice>
          <mc:Fallback>
            <p:sp>
              <p:nvSpPr>
                <p:cNvPr id="109" name="Rectangle 108"/>
                <p:cNvSpPr>
                  <a:spLocks noRot="1" noChangeAspect="1" noMove="1" noResize="1" noEditPoints="1" noAdjustHandles="1" noChangeArrowheads="1" noChangeShapeType="1" noTextEdit="1"/>
                </p:cNvSpPr>
                <p:nvPr/>
              </p:nvSpPr>
              <p:spPr>
                <a:xfrm>
                  <a:off x="899791" y="4085164"/>
                  <a:ext cx="1345224" cy="497492"/>
                </a:xfrm>
                <a:prstGeom prst="rect">
                  <a:avLst/>
                </a:prstGeom>
                <a:blipFill>
                  <a:blip r:embed="rId20"/>
                  <a:stretch>
                    <a:fillRect b="-1923"/>
                  </a:stretch>
                </a:blipFill>
              </p:spPr>
              <p:txBody>
                <a:bodyPr/>
                <a:lstStyle/>
                <a:p>
                  <a:r>
                    <a:rPr lang="en-US">
                      <a:noFill/>
                    </a:rPr>
                    <a:t> </a:t>
                  </a:r>
                </a:p>
              </p:txBody>
            </p:sp>
          </mc:Fallback>
        </mc:AlternateContent>
      </p:grpSp>
      <p:grpSp>
        <p:nvGrpSpPr>
          <p:cNvPr id="4" name="Group 3"/>
          <p:cNvGrpSpPr/>
          <p:nvPr/>
        </p:nvGrpSpPr>
        <p:grpSpPr>
          <a:xfrm>
            <a:off x="5839444" y="1529754"/>
            <a:ext cx="4229633" cy="3654733"/>
            <a:chOff x="4379582" y="1147315"/>
            <a:chExt cx="3172225" cy="2741050"/>
          </a:xfrm>
        </p:grpSpPr>
        <p:grpSp>
          <p:nvGrpSpPr>
            <p:cNvPr id="100" name="Group 99"/>
            <p:cNvGrpSpPr/>
            <p:nvPr/>
          </p:nvGrpSpPr>
          <p:grpSpPr>
            <a:xfrm>
              <a:off x="4379582" y="1147315"/>
              <a:ext cx="3172225" cy="1889246"/>
              <a:chOff x="5013051" y="1187796"/>
              <a:chExt cx="3172225" cy="1889246"/>
            </a:xfrm>
          </p:grpSpPr>
          <p:sp>
            <p:nvSpPr>
              <p:cNvPr id="101" name="Rectangle 100"/>
              <p:cNvSpPr/>
              <p:nvPr/>
            </p:nvSpPr>
            <p:spPr>
              <a:xfrm>
                <a:off x="5013051" y="2707712"/>
                <a:ext cx="2219587" cy="369330"/>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02" name="Rectangle 101"/>
                  <p:cNvSpPr/>
                  <p:nvPr/>
                </p:nvSpPr>
                <p:spPr>
                  <a:xfrm>
                    <a:off x="5692814" y="1187796"/>
                    <a:ext cx="2492462" cy="4756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solidFill>
                                    <a:srgbClr val="00B050"/>
                                  </a:solidFill>
                                  <a:latin typeface="Cambria Math" panose="02040503050406030204" pitchFamily="18" charset="0"/>
                                </a:rPr>
                              </m:ctrlPr>
                            </m:sSubPr>
                            <m:e>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𝑎</m:t>
                                      </m:r>
                                    </m:e>
                                    <m:sub>
                                      <m:r>
                                        <a:rPr lang="en-US" sz="1600" i="1">
                                          <a:solidFill>
                                            <a:srgbClr val="00B050"/>
                                          </a:solidFill>
                                          <a:latin typeface="Cambria Math" charset="0"/>
                                        </a:rPr>
                                        <m:t>𝑘</m:t>
                                      </m:r>
                                    </m:sub>
                                  </m:sSub>
                                </m:den>
                              </m:f>
                            </m:e>
                            <m:sub/>
                          </m:sSub>
                          <m:r>
                            <a:rPr lang="en-US" sz="1600" i="1">
                              <a:solidFill>
                                <a:srgbClr val="00B050"/>
                              </a:solidFill>
                              <a:latin typeface="Cambria Math" charset="0"/>
                            </a:rPr>
                            <m:t>=(</m:t>
                          </m:r>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𝑎</m:t>
                                  </m:r>
                                </m:e>
                                <m:sub>
                                  <m:r>
                                    <a:rPr lang="en-US" sz="1600" i="1">
                                      <a:solidFill>
                                        <a:srgbClr val="00B050"/>
                                      </a:solidFill>
                                      <a:latin typeface="Cambria Math" charset="0"/>
                                    </a:rPr>
                                    <m:t>𝑘</m:t>
                                  </m:r>
                                </m:sub>
                              </m:sSub>
                            </m:den>
                          </m:f>
                          <m:nary>
                            <m:naryPr>
                              <m:chr m:val="∑"/>
                              <m:limLoc m:val="subSup"/>
                              <m:ctrlPr>
                                <a:rPr lang="en-US" sz="1600" i="1">
                                  <a:solidFill>
                                    <a:srgbClr val="00B050"/>
                                  </a:solidFill>
                                  <a:latin typeface="Cambria Math" panose="02040503050406030204" pitchFamily="18" charset="0"/>
                                </a:rPr>
                              </m:ctrlPr>
                            </m:naryPr>
                            <m:sub>
                              <m:r>
                                <m:rPr>
                                  <m:brk m:alnAt="25"/>
                                </m:rPr>
                                <a:rPr lang="en-US" sz="1600" i="1">
                                  <a:solidFill>
                                    <a:srgbClr val="00B050"/>
                                  </a:solidFill>
                                  <a:latin typeface="Cambria Math" charset="0"/>
                                </a:rPr>
                                <m:t>𝑖</m:t>
                              </m:r>
                              <m:r>
                                <a:rPr lang="en-US" sz="1600" i="1">
                                  <a:solidFill>
                                    <a:srgbClr val="00B050"/>
                                  </a:solidFill>
                                  <a:latin typeface="Cambria Math" charset="0"/>
                                </a:rPr>
                                <m:t>=0</m:t>
                              </m:r>
                            </m:sub>
                            <m:sup>
                              <m:r>
                                <a:rPr lang="en-US" sz="1600" i="1">
                                  <a:solidFill>
                                    <a:srgbClr val="00B050"/>
                                  </a:solidFill>
                                  <a:latin typeface="Cambria Math" charset="0"/>
                                </a:rPr>
                                <m:t>𝑛</m:t>
                              </m:r>
                            </m:sup>
                            <m:e>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𝑤</m:t>
                                  </m:r>
                                </m:e>
                                <m:sub>
                                  <m:r>
                                    <a:rPr lang="en-US" sz="1600" i="1">
                                      <a:solidFill>
                                        <a:srgbClr val="00B050"/>
                                      </a:solidFill>
                                      <a:latin typeface="Cambria Math" charset="0"/>
                                    </a:rPr>
                                    <m:t>2</m:t>
                                  </m:r>
                                  <m:r>
                                    <a:rPr lang="en-US" sz="1600" i="1">
                                      <a:solidFill>
                                        <a:srgbClr val="00B050"/>
                                      </a:solidFill>
                                      <a:latin typeface="Cambria Math" charset="0"/>
                                    </a:rPr>
                                    <m:t>𝑖</m:t>
                                  </m:r>
                                </m:sub>
                              </m:sSub>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𝑎</m:t>
                                  </m:r>
                                </m:e>
                                <m:sub>
                                  <m:r>
                                    <a:rPr lang="en-US" sz="1600" i="1">
                                      <a:solidFill>
                                        <a:srgbClr val="00B050"/>
                                      </a:solidFill>
                                      <a:latin typeface="Cambria Math" charset="0"/>
                                    </a:rPr>
                                    <m:t>𝑖</m:t>
                                  </m:r>
                                </m:sub>
                              </m:sSub>
                            </m:e>
                          </m:nary>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𝑏</m:t>
                              </m:r>
                            </m:e>
                            <m:sub>
                              <m:r>
                                <a:rPr lang="en-US" sz="1600" i="1">
                                  <a:solidFill>
                                    <a:srgbClr val="00B050"/>
                                  </a:solidFill>
                                  <a:latin typeface="Cambria Math" charset="0"/>
                                </a:rPr>
                                <m:t>2</m:t>
                              </m:r>
                            </m:sub>
                          </m:sSub>
                          <m:r>
                            <a:rPr lang="en-US" sz="1600" i="1">
                              <a:solidFill>
                                <a:srgbClr val="00B050"/>
                              </a:solidFill>
                              <a:latin typeface="Cambria Math" charset="0"/>
                            </a:rPr>
                            <m:t>)</m:t>
                          </m:r>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𝑝</m:t>
                                  </m:r>
                                </m:e>
                                <m:sub>
                                  <m:r>
                                    <a:rPr lang="en-US" sz="1600" i="1">
                                      <a:solidFill>
                                        <a:srgbClr val="00B050"/>
                                      </a:solidFill>
                                      <a:latin typeface="Cambria Math" charset="0"/>
                                    </a:rPr>
                                    <m:t>1</m:t>
                                  </m:r>
                                </m:sub>
                              </m:sSub>
                            </m:den>
                          </m:f>
                        </m:oMath>
                      </m:oMathPara>
                    </a14:m>
                    <a:endParaRPr lang="en-US" sz="1600" dirty="0">
                      <a:solidFill>
                        <a:srgbClr val="00B050"/>
                      </a:solidFill>
                    </a:endParaRPr>
                  </a:p>
                </p:txBody>
              </p:sp>
            </mc:Choice>
            <mc:Fallback>
              <p:sp>
                <p:nvSpPr>
                  <p:cNvPr id="102" name="Rectangle 101"/>
                  <p:cNvSpPr>
                    <a:spLocks noRot="1" noChangeAspect="1" noMove="1" noResize="1" noEditPoints="1" noAdjustHandles="1" noChangeArrowheads="1" noChangeShapeType="1" noTextEdit="1"/>
                  </p:cNvSpPr>
                  <p:nvPr/>
                </p:nvSpPr>
                <p:spPr>
                  <a:xfrm>
                    <a:off x="5692814" y="1187796"/>
                    <a:ext cx="2492462" cy="475611"/>
                  </a:xfrm>
                  <a:prstGeom prst="rect">
                    <a:avLst/>
                  </a:prstGeom>
                  <a:blipFill>
                    <a:blip r:embed="rId21"/>
                    <a:stretch>
                      <a:fillRect t="-133333" b="-196078"/>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10" name="Rectangle 109"/>
                <p:cNvSpPr/>
                <p:nvPr/>
              </p:nvSpPr>
              <p:spPr>
                <a:xfrm>
                  <a:off x="5141663" y="3412754"/>
                  <a:ext cx="1266693" cy="4756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solidFill>
                                  <a:srgbClr val="0070C0"/>
                                </a:solidFill>
                                <a:latin typeface="Cambria Math" panose="02040503050406030204" pitchFamily="18" charset="0"/>
                              </a:rPr>
                            </m:ctrlPr>
                          </m:sSubPr>
                          <m:e>
                            <m:f>
                              <m:fPr>
                                <m:ctrlPr>
                                  <a:rPr lang="en-US" sz="1600" i="1">
                                    <a:solidFill>
                                      <a:srgbClr val="0070C0"/>
                                    </a:solidFill>
                                    <a:latin typeface="Cambria Math" panose="02040503050406030204" pitchFamily="18" charset="0"/>
                                  </a:rPr>
                                </m:ctrlPr>
                              </m:fPr>
                              <m:num>
                                <m:r>
                                  <a:rPr lang="en-US" sz="1600" i="1">
                                    <a:solidFill>
                                      <a:srgbClr val="0070C0"/>
                                    </a:solidFill>
                                    <a:latin typeface="Cambria Math" charset="0"/>
                                  </a:rPr>
                                  <m:t>𝜕</m:t>
                                </m:r>
                                <m:r>
                                  <a:rPr lang="en-US" sz="1600" i="1">
                                    <a:solidFill>
                                      <a:srgbClr val="0070C0"/>
                                    </a:solidFill>
                                    <a:latin typeface="Cambria Math" charset="0"/>
                                  </a:rPr>
                                  <m:t>𝐿</m:t>
                                </m:r>
                              </m:num>
                              <m:den>
                                <m:r>
                                  <a:rPr lang="en-US" sz="1600" i="1">
                                    <a:solidFill>
                                      <a:srgbClr val="0070C0"/>
                                    </a:solidFill>
                                    <a:latin typeface="Cambria Math" charset="0"/>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𝑤</m:t>
                                    </m:r>
                                  </m:e>
                                  <m:sub>
                                    <m:r>
                                      <a:rPr lang="en-US" sz="1600" i="1">
                                        <a:solidFill>
                                          <a:srgbClr val="0070C0"/>
                                        </a:solidFill>
                                        <a:latin typeface="Cambria Math" charset="0"/>
                                      </a:rPr>
                                      <m:t>2</m:t>
                                    </m:r>
                                    <m:r>
                                      <a:rPr lang="en-US" sz="1600" i="1">
                                        <a:solidFill>
                                          <a:srgbClr val="0070C0"/>
                                        </a:solidFill>
                                        <a:latin typeface="Cambria Math" charset="0"/>
                                      </a:rPr>
                                      <m:t>𝑖</m:t>
                                    </m:r>
                                  </m:sub>
                                </m:sSub>
                              </m:den>
                            </m:f>
                            <m:r>
                              <a:rPr lang="en-US" sz="1600" i="1">
                                <a:solidFill>
                                  <a:srgbClr val="0070C0"/>
                                </a:solidFill>
                                <a:latin typeface="Cambria Math" charset="0"/>
                              </a:rPr>
                              <m:t>=</m:t>
                            </m:r>
                            <m:f>
                              <m:fPr>
                                <m:ctrlPr>
                                  <a:rPr lang="en-US" sz="1600" i="1">
                                    <a:solidFill>
                                      <a:srgbClr val="0070C0"/>
                                    </a:solidFill>
                                    <a:latin typeface="Cambria Math" panose="02040503050406030204" pitchFamily="18" charset="0"/>
                                  </a:rPr>
                                </m:ctrlPr>
                              </m:fPr>
                              <m:num>
                                <m:r>
                                  <a:rPr lang="en-US" sz="1600" i="1">
                                    <a:solidFill>
                                      <a:srgbClr val="0070C0"/>
                                    </a:solidFill>
                                    <a:latin typeface="Cambria Math" charset="0"/>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panose="02040503050406030204" pitchFamily="18" charset="0"/>
                                      </a:rPr>
                                      <m:t>𝑝</m:t>
                                    </m:r>
                                  </m:e>
                                  <m:sub>
                                    <m:r>
                                      <a:rPr lang="en-US" sz="1600" i="1">
                                        <a:solidFill>
                                          <a:srgbClr val="0070C0"/>
                                        </a:solidFill>
                                        <a:latin typeface="Cambria Math" panose="02040503050406030204" pitchFamily="18" charset="0"/>
                                      </a:rPr>
                                      <m:t>1</m:t>
                                    </m:r>
                                  </m:sub>
                                </m:sSub>
                              </m:num>
                              <m:den>
                                <m:r>
                                  <a:rPr lang="en-US" sz="1600" i="1">
                                    <a:solidFill>
                                      <a:srgbClr val="0070C0"/>
                                    </a:solidFill>
                                    <a:latin typeface="Cambria Math" charset="0"/>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𝑤</m:t>
                                    </m:r>
                                  </m:e>
                                  <m:sub>
                                    <m:r>
                                      <a:rPr lang="en-US" sz="1600" i="1">
                                        <a:solidFill>
                                          <a:srgbClr val="0070C0"/>
                                        </a:solidFill>
                                        <a:latin typeface="Cambria Math" charset="0"/>
                                      </a:rPr>
                                      <m:t>2</m:t>
                                    </m:r>
                                    <m:r>
                                      <a:rPr lang="en-US" sz="1600" i="1">
                                        <a:solidFill>
                                          <a:srgbClr val="0070C0"/>
                                        </a:solidFill>
                                        <a:latin typeface="Cambria Math" charset="0"/>
                                      </a:rPr>
                                      <m:t>𝑖</m:t>
                                    </m:r>
                                  </m:sub>
                                </m:sSub>
                              </m:den>
                            </m:f>
                            <m:f>
                              <m:fPr>
                                <m:ctrlPr>
                                  <a:rPr lang="en-US" sz="1600" i="1">
                                    <a:solidFill>
                                      <a:srgbClr val="0070C0"/>
                                    </a:solidFill>
                                    <a:latin typeface="Cambria Math" panose="02040503050406030204" pitchFamily="18" charset="0"/>
                                  </a:rPr>
                                </m:ctrlPr>
                              </m:fPr>
                              <m:num>
                                <m:r>
                                  <a:rPr lang="en-US" sz="1600" i="1">
                                    <a:solidFill>
                                      <a:srgbClr val="0070C0"/>
                                    </a:solidFill>
                                    <a:latin typeface="Cambria Math" charset="0"/>
                                  </a:rPr>
                                  <m:t>𝜕</m:t>
                                </m:r>
                                <m:r>
                                  <a:rPr lang="en-US" sz="1600" i="1">
                                    <a:solidFill>
                                      <a:srgbClr val="0070C0"/>
                                    </a:solidFill>
                                    <a:latin typeface="Cambria Math" charset="0"/>
                                  </a:rPr>
                                  <m:t>𝐿</m:t>
                                </m:r>
                              </m:num>
                              <m:den>
                                <m:r>
                                  <a:rPr lang="en-US" sz="1600" i="1">
                                    <a:solidFill>
                                      <a:srgbClr val="0070C0"/>
                                    </a:solidFill>
                                    <a:latin typeface="Cambria Math" charset="0"/>
                                  </a:rPr>
                                  <m:t>𝜕</m:t>
                                </m:r>
                                <m:r>
                                  <a:rPr lang="en-US" sz="1600" i="1">
                                    <a:solidFill>
                                      <a:srgbClr val="0070C0"/>
                                    </a:solidFill>
                                    <a:latin typeface="Cambria Math" panose="02040503050406030204" pitchFamily="18" charset="0"/>
                                  </a:rPr>
                                  <m:t>𝑝</m:t>
                                </m:r>
                              </m:den>
                            </m:f>
                          </m:e>
                          <m:sub>
                            <m:r>
                              <a:rPr lang="en-US" sz="1600" i="1">
                                <a:solidFill>
                                  <a:srgbClr val="0070C0"/>
                                </a:solidFill>
                                <a:latin typeface="Cambria Math" panose="02040503050406030204" pitchFamily="18" charset="0"/>
                              </a:rPr>
                              <m:t>1</m:t>
                            </m:r>
                          </m:sub>
                        </m:sSub>
                      </m:oMath>
                    </m:oMathPara>
                  </a14:m>
                  <a:endParaRPr lang="en-US" sz="1600" dirty="0">
                    <a:solidFill>
                      <a:srgbClr val="0070C0"/>
                    </a:solidFill>
                  </a:endParaRPr>
                </a:p>
              </p:txBody>
            </p:sp>
          </mc:Choice>
          <mc:Fallback>
            <p:sp>
              <p:nvSpPr>
                <p:cNvPr id="110" name="Rectangle 109"/>
                <p:cNvSpPr>
                  <a:spLocks noRot="1" noChangeAspect="1" noMove="1" noResize="1" noEditPoints="1" noAdjustHandles="1" noChangeArrowheads="1" noChangeShapeType="1" noTextEdit="1"/>
                </p:cNvSpPr>
                <p:nvPr/>
              </p:nvSpPr>
              <p:spPr>
                <a:xfrm>
                  <a:off x="5141663" y="3412754"/>
                  <a:ext cx="1266693" cy="475611"/>
                </a:xfrm>
                <a:prstGeom prst="rect">
                  <a:avLst/>
                </a:prstGeom>
                <a:blipFill>
                  <a:blip r:embed="rId2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6326988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7EFBF-D2D3-4D4A-AB87-3BD0BBF2DE05}"/>
              </a:ext>
            </a:extLst>
          </p:cNvPr>
          <p:cNvPicPr>
            <a:picLocks noChangeAspect="1"/>
          </p:cNvPicPr>
          <p:nvPr/>
        </p:nvPicPr>
        <p:blipFill>
          <a:blip r:embed="rId2"/>
          <a:stretch>
            <a:fillRect/>
          </a:stretch>
        </p:blipFill>
        <p:spPr>
          <a:xfrm>
            <a:off x="557937" y="316419"/>
            <a:ext cx="8169065" cy="6097296"/>
          </a:xfrm>
          <a:prstGeom prst="rect">
            <a:avLst/>
          </a:prstGeom>
        </p:spPr>
      </p:pic>
      <p:sp>
        <p:nvSpPr>
          <p:cNvPr id="3" name="TextBox 2">
            <a:extLst>
              <a:ext uri="{FF2B5EF4-FFF2-40B4-BE49-F238E27FC236}">
                <a16:creationId xmlns:a16="http://schemas.microsoft.com/office/drawing/2014/main" id="{C068B02D-F145-3A40-9D8E-ADC9E8DBC900}"/>
              </a:ext>
            </a:extLst>
          </p:cNvPr>
          <p:cNvSpPr txBox="1"/>
          <p:nvPr/>
        </p:nvSpPr>
        <p:spPr>
          <a:xfrm>
            <a:off x="9433302" y="1911457"/>
            <a:ext cx="1663917" cy="1569660"/>
          </a:xfrm>
          <a:prstGeom prst="rect">
            <a:avLst/>
          </a:prstGeom>
          <a:noFill/>
        </p:spPr>
        <p:txBody>
          <a:bodyPr wrap="none" rtlCol="0">
            <a:spAutoFit/>
          </a:bodyPr>
          <a:lstStyle/>
          <a:p>
            <a:r>
              <a:rPr lang="en-US" sz="2400" dirty="0" err="1"/>
              <a:t>Softmax</a:t>
            </a:r>
            <a:endParaRPr lang="en-US" sz="2400" dirty="0"/>
          </a:p>
          <a:p>
            <a:r>
              <a:rPr lang="en-US" sz="2400" dirty="0"/>
              <a:t>+ Negative</a:t>
            </a:r>
            <a:br>
              <a:rPr lang="en-US" sz="2400" dirty="0"/>
            </a:br>
            <a:r>
              <a:rPr lang="en-US" sz="2400" dirty="0"/>
              <a:t>   Log</a:t>
            </a:r>
          </a:p>
          <a:p>
            <a:r>
              <a:rPr lang="en-US" sz="2400" dirty="0"/>
              <a:t>   Likelihood</a:t>
            </a:r>
          </a:p>
        </p:txBody>
      </p:sp>
    </p:spTree>
    <p:extLst>
      <p:ext uri="{BB962C8B-B14F-4D97-AF65-F5344CB8AC3E}">
        <p14:creationId xmlns:p14="http://schemas.microsoft.com/office/powerpoint/2010/main" val="75789490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68B02D-F145-3A40-9D8E-ADC9E8DBC900}"/>
              </a:ext>
            </a:extLst>
          </p:cNvPr>
          <p:cNvSpPr txBox="1"/>
          <p:nvPr/>
        </p:nvSpPr>
        <p:spPr>
          <a:xfrm>
            <a:off x="9433302" y="1911458"/>
            <a:ext cx="955711" cy="830997"/>
          </a:xfrm>
          <a:prstGeom prst="rect">
            <a:avLst/>
          </a:prstGeom>
          <a:noFill/>
        </p:spPr>
        <p:txBody>
          <a:bodyPr wrap="none" rtlCol="0">
            <a:spAutoFit/>
          </a:bodyPr>
          <a:lstStyle/>
          <a:p>
            <a:r>
              <a:rPr lang="en-US" sz="2400" dirty="0"/>
              <a:t>Linear</a:t>
            </a:r>
          </a:p>
          <a:p>
            <a:r>
              <a:rPr lang="en-US" sz="2400" dirty="0"/>
              <a:t>layer</a:t>
            </a:r>
          </a:p>
        </p:txBody>
      </p:sp>
      <p:pic>
        <p:nvPicPr>
          <p:cNvPr id="4" name="Picture 3">
            <a:extLst>
              <a:ext uri="{FF2B5EF4-FFF2-40B4-BE49-F238E27FC236}">
                <a16:creationId xmlns:a16="http://schemas.microsoft.com/office/drawing/2014/main" id="{F4DDCB09-1A5E-7D4C-BD39-233EA585B5D3}"/>
              </a:ext>
            </a:extLst>
          </p:cNvPr>
          <p:cNvPicPr>
            <a:picLocks noChangeAspect="1"/>
          </p:cNvPicPr>
          <p:nvPr/>
        </p:nvPicPr>
        <p:blipFill>
          <a:blip r:embed="rId2"/>
          <a:stretch>
            <a:fillRect/>
          </a:stretch>
        </p:blipFill>
        <p:spPr>
          <a:xfrm>
            <a:off x="194734" y="757983"/>
            <a:ext cx="8956609" cy="4800743"/>
          </a:xfrm>
          <a:prstGeom prst="rect">
            <a:avLst/>
          </a:prstGeom>
        </p:spPr>
      </p:pic>
    </p:spTree>
    <p:extLst>
      <p:ext uri="{BB962C8B-B14F-4D97-AF65-F5344CB8AC3E}">
        <p14:creationId xmlns:p14="http://schemas.microsoft.com/office/powerpoint/2010/main" val="78319371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68B02D-F145-3A40-9D8E-ADC9E8DBC900}"/>
              </a:ext>
            </a:extLst>
          </p:cNvPr>
          <p:cNvSpPr txBox="1"/>
          <p:nvPr/>
        </p:nvSpPr>
        <p:spPr>
          <a:xfrm>
            <a:off x="9433302" y="1911458"/>
            <a:ext cx="820289" cy="830997"/>
          </a:xfrm>
          <a:prstGeom prst="rect">
            <a:avLst/>
          </a:prstGeom>
          <a:noFill/>
        </p:spPr>
        <p:txBody>
          <a:bodyPr wrap="none" rtlCol="0">
            <a:spAutoFit/>
          </a:bodyPr>
          <a:lstStyle/>
          <a:p>
            <a:r>
              <a:rPr lang="en-US" sz="2400" dirty="0" err="1"/>
              <a:t>ReLU</a:t>
            </a:r>
            <a:endParaRPr lang="en-US" sz="2400" dirty="0"/>
          </a:p>
          <a:p>
            <a:r>
              <a:rPr lang="en-US" sz="2400" dirty="0"/>
              <a:t>layer</a:t>
            </a:r>
          </a:p>
        </p:txBody>
      </p:sp>
      <p:pic>
        <p:nvPicPr>
          <p:cNvPr id="2" name="Picture 1">
            <a:extLst>
              <a:ext uri="{FF2B5EF4-FFF2-40B4-BE49-F238E27FC236}">
                <a16:creationId xmlns:a16="http://schemas.microsoft.com/office/drawing/2014/main" id="{40AEC161-5B52-9B48-9571-7F453AA32084}"/>
              </a:ext>
            </a:extLst>
          </p:cNvPr>
          <p:cNvPicPr>
            <a:picLocks noChangeAspect="1"/>
          </p:cNvPicPr>
          <p:nvPr/>
        </p:nvPicPr>
        <p:blipFill>
          <a:blip r:embed="rId2"/>
          <a:stretch>
            <a:fillRect/>
          </a:stretch>
        </p:blipFill>
        <p:spPr>
          <a:xfrm>
            <a:off x="385019" y="1096832"/>
            <a:ext cx="8652933" cy="3352800"/>
          </a:xfrm>
          <a:prstGeom prst="rect">
            <a:avLst/>
          </a:prstGeom>
        </p:spPr>
      </p:pic>
    </p:spTree>
    <p:extLst>
      <p:ext uri="{BB962C8B-B14F-4D97-AF65-F5344CB8AC3E}">
        <p14:creationId xmlns:p14="http://schemas.microsoft.com/office/powerpoint/2010/main" val="161442111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4CE25-EE65-2141-876C-FC6B8603C5F8}"/>
              </a:ext>
            </a:extLst>
          </p:cNvPr>
          <p:cNvSpPr txBox="1">
            <a:spLocks/>
          </p:cNvSpPr>
          <p:nvPr/>
        </p:nvSpPr>
        <p:spPr>
          <a:xfrm>
            <a:off x="838200" y="366185"/>
            <a:ext cx="10515600" cy="132503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dirty="0">
                <a:solidFill>
                  <a:schemeClr val="accent1"/>
                </a:solidFill>
              </a:rPr>
              <a:t>Two-layer Neural Network – Forward Pass</a:t>
            </a:r>
          </a:p>
        </p:txBody>
      </p:sp>
      <p:pic>
        <p:nvPicPr>
          <p:cNvPr id="3" name="Picture 2">
            <a:extLst>
              <a:ext uri="{FF2B5EF4-FFF2-40B4-BE49-F238E27FC236}">
                <a16:creationId xmlns:a16="http://schemas.microsoft.com/office/drawing/2014/main" id="{EE54F229-4264-1048-8050-1EB5042DF6D6}"/>
              </a:ext>
            </a:extLst>
          </p:cNvPr>
          <p:cNvPicPr>
            <a:picLocks noChangeAspect="1"/>
          </p:cNvPicPr>
          <p:nvPr/>
        </p:nvPicPr>
        <p:blipFill>
          <a:blip r:embed="rId2"/>
          <a:stretch>
            <a:fillRect/>
          </a:stretch>
        </p:blipFill>
        <p:spPr>
          <a:xfrm>
            <a:off x="967639" y="1028701"/>
            <a:ext cx="7463439" cy="5304969"/>
          </a:xfrm>
          <a:prstGeom prst="rect">
            <a:avLst/>
          </a:prstGeom>
        </p:spPr>
      </p:pic>
    </p:spTree>
    <p:extLst>
      <p:ext uri="{BB962C8B-B14F-4D97-AF65-F5344CB8AC3E}">
        <p14:creationId xmlns:p14="http://schemas.microsoft.com/office/powerpoint/2010/main" val="205480092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C931-C826-E247-9799-2E2E62E85643}"/>
              </a:ext>
            </a:extLst>
          </p:cNvPr>
          <p:cNvSpPr>
            <a:spLocks noGrp="1"/>
          </p:cNvSpPr>
          <p:nvPr>
            <p:ph type="title"/>
          </p:nvPr>
        </p:nvSpPr>
        <p:spPr/>
        <p:txBody>
          <a:bodyPr/>
          <a:lstStyle/>
          <a:p>
            <a:r>
              <a:rPr lang="en-US"/>
              <a:t>Stochastic Gradient Descent</a:t>
            </a:r>
          </a:p>
        </p:txBody>
      </p:sp>
      <p:sp>
        <p:nvSpPr>
          <p:cNvPr id="3" name="Content Placeholder 2">
            <a:extLst>
              <a:ext uri="{FF2B5EF4-FFF2-40B4-BE49-F238E27FC236}">
                <a16:creationId xmlns:a16="http://schemas.microsoft.com/office/drawing/2014/main" id="{DE23E528-4E31-F345-AC82-A32467B1B6DF}"/>
              </a:ext>
            </a:extLst>
          </p:cNvPr>
          <p:cNvSpPr>
            <a:spLocks noGrp="1"/>
          </p:cNvSpPr>
          <p:nvPr>
            <p:ph idx="1"/>
          </p:nvPr>
        </p:nvSpPr>
        <p:spPr/>
        <p:txBody>
          <a:bodyPr/>
          <a:lstStyle/>
          <a:p>
            <a:r>
              <a:rPr lang="en-US"/>
              <a:t>How to choose the right batch size B?</a:t>
            </a:r>
          </a:p>
          <a:p>
            <a:r>
              <a:rPr lang="en-US"/>
              <a:t>How to choose the right learning rate lambda?</a:t>
            </a:r>
          </a:p>
          <a:p>
            <a:r>
              <a:rPr lang="en-US"/>
              <a:t>How to choose the right loss function, e.g. is least squares good enough?</a:t>
            </a:r>
          </a:p>
          <a:p>
            <a:r>
              <a:rPr lang="en-US"/>
              <a:t>How to choose the right function/classifier, e.g. linear, quadratic, neural network with 1 layer, 2 layers, etc?</a:t>
            </a:r>
          </a:p>
        </p:txBody>
      </p:sp>
    </p:spTree>
    <p:extLst>
      <p:ext uri="{BB962C8B-B14F-4D97-AF65-F5344CB8AC3E}">
        <p14:creationId xmlns:p14="http://schemas.microsoft.com/office/powerpoint/2010/main" val="3990672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4CE25-EE65-2141-876C-FC6B8603C5F8}"/>
              </a:ext>
            </a:extLst>
          </p:cNvPr>
          <p:cNvSpPr txBox="1">
            <a:spLocks/>
          </p:cNvSpPr>
          <p:nvPr/>
        </p:nvSpPr>
        <p:spPr>
          <a:xfrm>
            <a:off x="838200" y="366185"/>
            <a:ext cx="10515600" cy="132503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dirty="0">
                <a:solidFill>
                  <a:schemeClr val="accent1"/>
                </a:solidFill>
              </a:rPr>
              <a:t>Two-layer Neural Network – Backward Pass</a:t>
            </a:r>
          </a:p>
        </p:txBody>
      </p:sp>
      <p:pic>
        <p:nvPicPr>
          <p:cNvPr id="4" name="Picture 3">
            <a:extLst>
              <a:ext uri="{FF2B5EF4-FFF2-40B4-BE49-F238E27FC236}">
                <a16:creationId xmlns:a16="http://schemas.microsoft.com/office/drawing/2014/main" id="{11B21023-8C91-EE44-A0D0-B36F41137B48}"/>
              </a:ext>
            </a:extLst>
          </p:cNvPr>
          <p:cNvPicPr>
            <a:picLocks noChangeAspect="1"/>
          </p:cNvPicPr>
          <p:nvPr/>
        </p:nvPicPr>
        <p:blipFill>
          <a:blip r:embed="rId2"/>
          <a:stretch>
            <a:fillRect/>
          </a:stretch>
        </p:blipFill>
        <p:spPr>
          <a:xfrm>
            <a:off x="950563" y="1326280"/>
            <a:ext cx="7370019" cy="5270259"/>
          </a:xfrm>
          <a:prstGeom prst="rect">
            <a:avLst/>
          </a:prstGeom>
        </p:spPr>
      </p:pic>
    </p:spTree>
    <p:extLst>
      <p:ext uri="{BB962C8B-B14F-4D97-AF65-F5344CB8AC3E}">
        <p14:creationId xmlns:p14="http://schemas.microsoft.com/office/powerpoint/2010/main" val="345006813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Automatic Differentiation</a:t>
            </a:r>
          </a:p>
        </p:txBody>
      </p:sp>
      <p:sp>
        <p:nvSpPr>
          <p:cNvPr id="5" name="TextBox 4"/>
          <p:cNvSpPr txBox="1"/>
          <p:nvPr/>
        </p:nvSpPr>
        <p:spPr>
          <a:xfrm>
            <a:off x="2511688" y="2137874"/>
            <a:ext cx="6267803" cy="8617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algn="ctr" defTabSz="609585" latinLnBrk="1" hangingPunct="0"/>
            <a:r>
              <a:rPr lang="en-US" sz="2400" dirty="0">
                <a:solidFill>
                  <a:srgbClr val="000000"/>
                </a:solidFill>
                <a:latin typeface="Calibri"/>
                <a:ea typeface="Calibri"/>
                <a:cs typeface="Calibri"/>
                <a:sym typeface="Calibri"/>
              </a:rPr>
              <a:t>You only need to write code for the forward pass,</a:t>
            </a:r>
          </a:p>
          <a:p>
            <a:pPr algn="ctr" defTabSz="609585" latinLnBrk="1" hangingPunct="0"/>
            <a:r>
              <a:rPr lang="en-US" sz="2400" dirty="0">
                <a:solidFill>
                  <a:srgbClr val="000000"/>
                </a:solidFill>
              </a:rPr>
              <a:t>backward pass is computed automatically.</a:t>
            </a:r>
            <a:endParaRPr lang="en-US" sz="2400" dirty="0">
              <a:solidFill>
                <a:srgbClr val="0000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97140C31-EDA2-914D-B931-F756A467CC46}"/>
              </a:ext>
            </a:extLst>
          </p:cNvPr>
          <p:cNvSpPr txBox="1"/>
          <p:nvPr/>
        </p:nvSpPr>
        <p:spPr>
          <a:xfrm>
            <a:off x="1065604" y="4059811"/>
            <a:ext cx="3945311" cy="1938992"/>
          </a:xfrm>
          <a:prstGeom prst="rect">
            <a:avLst/>
          </a:prstGeom>
          <a:noFill/>
        </p:spPr>
        <p:txBody>
          <a:bodyPr wrap="none" rtlCol="0">
            <a:spAutoFit/>
          </a:bodyPr>
          <a:lstStyle/>
          <a:p>
            <a:r>
              <a:rPr lang="en-US" sz="2400" dirty="0" err="1"/>
              <a:t>Pytorch</a:t>
            </a:r>
            <a:r>
              <a:rPr lang="en-US" sz="2400" dirty="0"/>
              <a:t> (Facebook -- mostly):</a:t>
            </a:r>
          </a:p>
          <a:p>
            <a:endParaRPr lang="en-US" sz="2400" dirty="0"/>
          </a:p>
          <a:p>
            <a:r>
              <a:rPr lang="en-US" sz="2400" dirty="0" err="1"/>
              <a:t>Tensorflow</a:t>
            </a:r>
            <a:r>
              <a:rPr lang="en-US" sz="2400" dirty="0"/>
              <a:t> (Google -- mostly):</a:t>
            </a:r>
          </a:p>
          <a:p>
            <a:endParaRPr lang="en-US" sz="2400" dirty="0"/>
          </a:p>
          <a:p>
            <a:r>
              <a:rPr lang="en-US" sz="2400" dirty="0" err="1"/>
              <a:t>MXNet</a:t>
            </a:r>
            <a:r>
              <a:rPr lang="en-US" sz="2400" dirty="0"/>
              <a:t> (Amazon -- mostly): </a:t>
            </a:r>
          </a:p>
        </p:txBody>
      </p:sp>
      <p:sp>
        <p:nvSpPr>
          <p:cNvPr id="4" name="Rectangle 3">
            <a:extLst>
              <a:ext uri="{FF2B5EF4-FFF2-40B4-BE49-F238E27FC236}">
                <a16:creationId xmlns:a16="http://schemas.microsoft.com/office/drawing/2014/main" id="{A331B8D5-BFBC-0145-94D0-46F3AD7AD895}"/>
              </a:ext>
            </a:extLst>
          </p:cNvPr>
          <p:cNvSpPr/>
          <p:nvPr/>
        </p:nvSpPr>
        <p:spPr>
          <a:xfrm>
            <a:off x="5937317" y="4059812"/>
            <a:ext cx="2717539" cy="461665"/>
          </a:xfrm>
          <a:prstGeom prst="rect">
            <a:avLst/>
          </a:prstGeom>
        </p:spPr>
        <p:txBody>
          <a:bodyPr wrap="none">
            <a:spAutoFit/>
          </a:bodyPr>
          <a:lstStyle/>
          <a:p>
            <a:r>
              <a:rPr lang="en-US" sz="2400" dirty="0"/>
              <a:t>https://</a:t>
            </a:r>
            <a:r>
              <a:rPr lang="en-US" sz="2400" dirty="0" err="1"/>
              <a:t>pytorch.org</a:t>
            </a:r>
            <a:r>
              <a:rPr lang="en-US" sz="2400" dirty="0"/>
              <a:t>/</a:t>
            </a:r>
          </a:p>
        </p:txBody>
      </p:sp>
      <p:sp>
        <p:nvSpPr>
          <p:cNvPr id="6" name="Rectangle 5">
            <a:extLst>
              <a:ext uri="{FF2B5EF4-FFF2-40B4-BE49-F238E27FC236}">
                <a16:creationId xmlns:a16="http://schemas.microsoft.com/office/drawing/2014/main" id="{4C6EFB14-B657-F749-B557-FB4E165710A0}"/>
              </a:ext>
            </a:extLst>
          </p:cNvPr>
          <p:cNvSpPr/>
          <p:nvPr/>
        </p:nvSpPr>
        <p:spPr>
          <a:xfrm>
            <a:off x="5937317" y="4798475"/>
            <a:ext cx="3802259" cy="461665"/>
          </a:xfrm>
          <a:prstGeom prst="rect">
            <a:avLst/>
          </a:prstGeom>
        </p:spPr>
        <p:txBody>
          <a:bodyPr wrap="none">
            <a:spAutoFit/>
          </a:bodyPr>
          <a:lstStyle/>
          <a:p>
            <a:r>
              <a:rPr lang="en-US" sz="2400" dirty="0"/>
              <a:t>https://</a:t>
            </a:r>
            <a:r>
              <a:rPr lang="en-US" sz="2400" dirty="0" err="1"/>
              <a:t>www.tensorflow.org</a:t>
            </a:r>
            <a:r>
              <a:rPr lang="en-US" sz="2400" dirty="0"/>
              <a:t>/</a:t>
            </a:r>
          </a:p>
        </p:txBody>
      </p:sp>
      <p:sp>
        <p:nvSpPr>
          <p:cNvPr id="7" name="Rectangle 6">
            <a:extLst>
              <a:ext uri="{FF2B5EF4-FFF2-40B4-BE49-F238E27FC236}">
                <a16:creationId xmlns:a16="http://schemas.microsoft.com/office/drawing/2014/main" id="{C94186B2-0F15-6145-A46D-1E29E11490EE}"/>
              </a:ext>
            </a:extLst>
          </p:cNvPr>
          <p:cNvSpPr/>
          <p:nvPr/>
        </p:nvSpPr>
        <p:spPr>
          <a:xfrm>
            <a:off x="5937317" y="5537138"/>
            <a:ext cx="5416483" cy="461665"/>
          </a:xfrm>
          <a:prstGeom prst="rect">
            <a:avLst/>
          </a:prstGeom>
        </p:spPr>
        <p:txBody>
          <a:bodyPr wrap="none">
            <a:spAutoFit/>
          </a:bodyPr>
          <a:lstStyle/>
          <a:p>
            <a:r>
              <a:rPr lang="en-US" sz="2400" dirty="0"/>
              <a:t>https://mxnet.apache.org/versions/1.9.0/</a:t>
            </a:r>
          </a:p>
        </p:txBody>
      </p:sp>
    </p:spTree>
    <p:extLst>
      <p:ext uri="{BB962C8B-B14F-4D97-AF65-F5344CB8AC3E}">
        <p14:creationId xmlns:p14="http://schemas.microsoft.com/office/powerpoint/2010/main" val="255165947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Defining a Model in </a:t>
            </a:r>
            <a:r>
              <a:rPr lang="en-US" dirty="0" err="1">
                <a:solidFill>
                  <a:schemeClr val="accent1"/>
                </a:solidFill>
              </a:rPr>
              <a:t>Pytorch</a:t>
            </a:r>
            <a:r>
              <a:rPr lang="en-US" dirty="0">
                <a:solidFill>
                  <a:schemeClr val="accent1"/>
                </a:solidFill>
              </a:rPr>
              <a:t> (Two Layer NN)</a:t>
            </a:r>
          </a:p>
        </p:txBody>
      </p:sp>
      <p:pic>
        <p:nvPicPr>
          <p:cNvPr id="8" name="Picture 7">
            <a:extLst>
              <a:ext uri="{FF2B5EF4-FFF2-40B4-BE49-F238E27FC236}">
                <a16:creationId xmlns:a16="http://schemas.microsoft.com/office/drawing/2014/main" id="{8D6CBD7B-5DD7-DB4E-BD84-5BD02F6EA968}"/>
              </a:ext>
            </a:extLst>
          </p:cNvPr>
          <p:cNvPicPr>
            <a:picLocks noChangeAspect="1"/>
          </p:cNvPicPr>
          <p:nvPr/>
        </p:nvPicPr>
        <p:blipFill>
          <a:blip r:embed="rId2"/>
          <a:stretch>
            <a:fillRect/>
          </a:stretch>
        </p:blipFill>
        <p:spPr>
          <a:xfrm>
            <a:off x="1154051" y="2012625"/>
            <a:ext cx="7486637" cy="4073041"/>
          </a:xfrm>
          <a:prstGeom prst="rect">
            <a:avLst/>
          </a:prstGeom>
        </p:spPr>
      </p:pic>
    </p:spTree>
    <p:extLst>
      <p:ext uri="{BB962C8B-B14F-4D97-AF65-F5344CB8AC3E}">
        <p14:creationId xmlns:p14="http://schemas.microsoft.com/office/powerpoint/2010/main" val="291617831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1. Creating Model, Loss, Optimizer</a:t>
            </a:r>
          </a:p>
        </p:txBody>
      </p:sp>
      <p:pic>
        <p:nvPicPr>
          <p:cNvPr id="3" name="Picture 2">
            <a:extLst>
              <a:ext uri="{FF2B5EF4-FFF2-40B4-BE49-F238E27FC236}">
                <a16:creationId xmlns:a16="http://schemas.microsoft.com/office/drawing/2014/main" id="{C9CFD6C7-F0FC-9A4B-9FE9-CFD17387A878}"/>
              </a:ext>
            </a:extLst>
          </p:cNvPr>
          <p:cNvPicPr>
            <a:picLocks noChangeAspect="1"/>
          </p:cNvPicPr>
          <p:nvPr/>
        </p:nvPicPr>
        <p:blipFill>
          <a:blip r:embed="rId2"/>
          <a:stretch>
            <a:fillRect/>
          </a:stretch>
        </p:blipFill>
        <p:spPr>
          <a:xfrm>
            <a:off x="950993" y="2132164"/>
            <a:ext cx="4318000" cy="795867"/>
          </a:xfrm>
          <a:prstGeom prst="rect">
            <a:avLst/>
          </a:prstGeom>
        </p:spPr>
      </p:pic>
      <p:pic>
        <p:nvPicPr>
          <p:cNvPr id="4" name="Picture 3">
            <a:extLst>
              <a:ext uri="{FF2B5EF4-FFF2-40B4-BE49-F238E27FC236}">
                <a16:creationId xmlns:a16="http://schemas.microsoft.com/office/drawing/2014/main" id="{A4C63053-DFE2-F942-AFB0-BBBACDD5DA9B}"/>
              </a:ext>
            </a:extLst>
          </p:cNvPr>
          <p:cNvPicPr>
            <a:picLocks noChangeAspect="1"/>
          </p:cNvPicPr>
          <p:nvPr/>
        </p:nvPicPr>
        <p:blipFill>
          <a:blip r:embed="rId3"/>
          <a:stretch>
            <a:fillRect/>
          </a:stretch>
        </p:blipFill>
        <p:spPr>
          <a:xfrm>
            <a:off x="950993" y="3610961"/>
            <a:ext cx="8128000" cy="1557867"/>
          </a:xfrm>
          <a:prstGeom prst="rect">
            <a:avLst/>
          </a:prstGeom>
        </p:spPr>
      </p:pic>
    </p:spTree>
    <p:extLst>
      <p:ext uri="{BB962C8B-B14F-4D97-AF65-F5344CB8AC3E}">
        <p14:creationId xmlns:p14="http://schemas.microsoft.com/office/powerpoint/2010/main" val="207592394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2. Running forward and backward on a batch</a:t>
            </a:r>
          </a:p>
        </p:txBody>
      </p:sp>
      <p:pic>
        <p:nvPicPr>
          <p:cNvPr id="5" name="Picture 4">
            <a:extLst>
              <a:ext uri="{FF2B5EF4-FFF2-40B4-BE49-F238E27FC236}">
                <a16:creationId xmlns:a16="http://schemas.microsoft.com/office/drawing/2014/main" id="{3CD89E39-D8AE-ED4E-B709-1D61150B367D}"/>
              </a:ext>
            </a:extLst>
          </p:cNvPr>
          <p:cNvPicPr>
            <a:picLocks noChangeAspect="1"/>
          </p:cNvPicPr>
          <p:nvPr/>
        </p:nvPicPr>
        <p:blipFill rotWithShape="1">
          <a:blip r:embed="rId2"/>
          <a:srcRect t="51685"/>
          <a:stretch/>
        </p:blipFill>
        <p:spPr>
          <a:xfrm>
            <a:off x="1028773" y="3512071"/>
            <a:ext cx="8212667" cy="2110783"/>
          </a:xfrm>
          <a:prstGeom prst="rect">
            <a:avLst/>
          </a:prstGeom>
        </p:spPr>
      </p:pic>
      <p:pic>
        <p:nvPicPr>
          <p:cNvPr id="6" name="Picture 5">
            <a:extLst>
              <a:ext uri="{FF2B5EF4-FFF2-40B4-BE49-F238E27FC236}">
                <a16:creationId xmlns:a16="http://schemas.microsoft.com/office/drawing/2014/main" id="{30E946D9-F21B-464A-BC19-AC934C4B8E23}"/>
              </a:ext>
            </a:extLst>
          </p:cNvPr>
          <p:cNvPicPr>
            <a:picLocks noChangeAspect="1"/>
          </p:cNvPicPr>
          <p:nvPr/>
        </p:nvPicPr>
        <p:blipFill rotWithShape="1">
          <a:blip r:embed="rId2"/>
          <a:srcRect b="77089"/>
          <a:stretch/>
        </p:blipFill>
        <p:spPr>
          <a:xfrm>
            <a:off x="1028773" y="1965667"/>
            <a:ext cx="8212667" cy="1000932"/>
          </a:xfrm>
          <a:prstGeom prst="rect">
            <a:avLst/>
          </a:prstGeom>
        </p:spPr>
      </p:pic>
      <p:sp>
        <p:nvSpPr>
          <p:cNvPr id="7" name="TextBox 6">
            <a:extLst>
              <a:ext uri="{FF2B5EF4-FFF2-40B4-BE49-F238E27FC236}">
                <a16:creationId xmlns:a16="http://schemas.microsoft.com/office/drawing/2014/main" id="{FDA29B0E-B940-C44B-80AB-450D7781C5A7}"/>
              </a:ext>
            </a:extLst>
          </p:cNvPr>
          <p:cNvSpPr txBox="1"/>
          <p:nvPr/>
        </p:nvSpPr>
        <p:spPr>
          <a:xfrm>
            <a:off x="2603716" y="6168326"/>
            <a:ext cx="5795626" cy="461665"/>
          </a:xfrm>
          <a:prstGeom prst="rect">
            <a:avLst/>
          </a:prstGeom>
          <a:noFill/>
        </p:spPr>
        <p:txBody>
          <a:bodyPr wrap="none" rtlCol="0">
            <a:spAutoFit/>
          </a:bodyPr>
          <a:lstStyle/>
          <a:p>
            <a:r>
              <a:rPr lang="en-US" sz="2400" dirty="0"/>
              <a:t>Compare this to what we had to do for </a:t>
            </a:r>
            <a:r>
              <a:rPr lang="en-US" sz="2400" dirty="0" err="1"/>
              <a:t>toynn</a:t>
            </a:r>
            <a:endParaRPr lang="en-US" sz="2400" dirty="0"/>
          </a:p>
        </p:txBody>
      </p:sp>
    </p:spTree>
    <p:extLst>
      <p:ext uri="{BB962C8B-B14F-4D97-AF65-F5344CB8AC3E}">
        <p14:creationId xmlns:p14="http://schemas.microsoft.com/office/powerpoint/2010/main" val="8109809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41A3A2-F571-A644-938E-D3DF1E32FAA5}"/>
              </a:ext>
            </a:extLst>
          </p:cNvPr>
          <p:cNvSpPr>
            <a:spLocks noGrp="1"/>
          </p:cNvSpPr>
          <p:nvPr>
            <p:ph type="sldNum" sz="quarter" idx="12"/>
          </p:nvPr>
        </p:nvSpPr>
        <p:spPr/>
        <p:txBody>
          <a:bodyPr/>
          <a:lstStyle/>
          <a:p>
            <a:fld id="{03315DE8-E84B-A141-B26C-CDB1CE99E005}" type="slidenum">
              <a:rPr lang="en-US" smtClean="0"/>
              <a:t>54</a:t>
            </a:fld>
            <a:endParaRPr lang="en-US"/>
          </a:p>
        </p:txBody>
      </p:sp>
      <p:sp>
        <p:nvSpPr>
          <p:cNvPr id="3" name="Title 2">
            <a:extLst>
              <a:ext uri="{FF2B5EF4-FFF2-40B4-BE49-F238E27FC236}">
                <a16:creationId xmlns:a16="http://schemas.microsoft.com/office/drawing/2014/main" id="{C506C0A3-D530-554B-A00D-E20A4C90A982}"/>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9826593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4474226" y="1217625"/>
            <a:ext cx="2830327" cy="461665"/>
          </a:xfrm>
          <a:prstGeom prst="rect">
            <a:avLst/>
          </a:prstGeom>
          <a:noFill/>
        </p:spPr>
        <p:txBody>
          <a:bodyPr wrap="none" rtlCol="0">
            <a:spAutoFit/>
          </a:bodyPr>
          <a:lstStyle/>
          <a:p>
            <a:r>
              <a:rPr lang="en-US" sz="2400" dirty="0"/>
              <a:t>This is what we have:</a:t>
            </a:r>
          </a:p>
        </p:txBody>
      </p:sp>
      <p:pic>
        <p:nvPicPr>
          <p:cNvPr id="14" name="Picture 13">
            <a:extLst>
              <a:ext uri="{FF2B5EF4-FFF2-40B4-BE49-F238E27FC236}">
                <a16:creationId xmlns:a16="http://schemas.microsoft.com/office/drawing/2014/main" id="{60300A0E-471C-6C46-AC9A-404B187C8ADB}"/>
              </a:ext>
            </a:extLst>
          </p:cNvPr>
          <p:cNvPicPr>
            <a:picLocks noChangeAspect="1"/>
          </p:cNvPicPr>
          <p:nvPr/>
        </p:nvPicPr>
        <p:blipFill>
          <a:blip r:embed="rId2"/>
          <a:stretch>
            <a:fillRect/>
          </a:stretch>
        </p:blipFill>
        <p:spPr>
          <a:xfrm>
            <a:off x="1534333" y="2163653"/>
            <a:ext cx="9144000" cy="1202267"/>
          </a:xfrm>
          <a:prstGeom prst="rect">
            <a:avLst/>
          </a:prstGeom>
        </p:spPr>
      </p:pic>
    </p:spTree>
    <p:extLst>
      <p:ext uri="{BB962C8B-B14F-4D97-AF65-F5344CB8AC3E}">
        <p14:creationId xmlns:p14="http://schemas.microsoft.com/office/powerpoint/2010/main" val="777278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4474226" y="1217625"/>
            <a:ext cx="2830327" cy="461665"/>
          </a:xfrm>
          <a:prstGeom prst="rect">
            <a:avLst/>
          </a:prstGeom>
          <a:noFill/>
        </p:spPr>
        <p:txBody>
          <a:bodyPr wrap="none" rtlCol="0">
            <a:spAutoFit/>
          </a:bodyPr>
          <a:lstStyle/>
          <a:p>
            <a:r>
              <a:rPr lang="en-US" sz="2400" dirty="0"/>
              <a:t>This is what we have:</a:t>
            </a:r>
          </a:p>
        </p:txBody>
      </p:sp>
      <p:pic>
        <p:nvPicPr>
          <p:cNvPr id="14" name="Picture 13">
            <a:extLst>
              <a:ext uri="{FF2B5EF4-FFF2-40B4-BE49-F238E27FC236}">
                <a16:creationId xmlns:a16="http://schemas.microsoft.com/office/drawing/2014/main" id="{60300A0E-471C-6C46-AC9A-404B187C8ADB}"/>
              </a:ext>
            </a:extLst>
          </p:cNvPr>
          <p:cNvPicPr>
            <a:picLocks noChangeAspect="1"/>
          </p:cNvPicPr>
          <p:nvPr/>
        </p:nvPicPr>
        <p:blipFill>
          <a:blip r:embed="rId2"/>
          <a:stretch>
            <a:fillRect/>
          </a:stretch>
        </p:blipFill>
        <p:spPr>
          <a:xfrm>
            <a:off x="1534333" y="2163653"/>
            <a:ext cx="9144000" cy="1202267"/>
          </a:xfrm>
          <a:prstGeom prst="rect">
            <a:avLst/>
          </a:prstGeom>
        </p:spPr>
      </p:pic>
      <p:pic>
        <p:nvPicPr>
          <p:cNvPr id="15" name="Picture 14">
            <a:extLst>
              <a:ext uri="{FF2B5EF4-FFF2-40B4-BE49-F238E27FC236}">
                <a16:creationId xmlns:a16="http://schemas.microsoft.com/office/drawing/2014/main" id="{C77B7359-3B99-ED4D-A267-6EC04ECD6A1C}"/>
              </a:ext>
            </a:extLst>
          </p:cNvPr>
          <p:cNvPicPr>
            <a:picLocks noChangeAspect="1"/>
          </p:cNvPicPr>
          <p:nvPr/>
        </p:nvPicPr>
        <p:blipFill>
          <a:blip r:embed="rId3"/>
          <a:stretch>
            <a:fillRect/>
          </a:stretch>
        </p:blipFill>
        <p:spPr>
          <a:xfrm>
            <a:off x="3598875" y="3933446"/>
            <a:ext cx="4199467" cy="1236133"/>
          </a:xfrm>
          <a:prstGeom prst="rect">
            <a:avLst/>
          </a:prstGeom>
        </p:spPr>
      </p:pic>
      <p:grpSp>
        <p:nvGrpSpPr>
          <p:cNvPr id="4" name="Group 3">
            <a:extLst>
              <a:ext uri="{FF2B5EF4-FFF2-40B4-BE49-F238E27FC236}">
                <a16:creationId xmlns:a16="http://schemas.microsoft.com/office/drawing/2014/main" id="{762F3EA9-6409-8840-B8AA-423A20B7FFA6}"/>
              </a:ext>
            </a:extLst>
          </p:cNvPr>
          <p:cNvGrpSpPr/>
          <p:nvPr/>
        </p:nvGrpSpPr>
        <p:grpSpPr>
          <a:xfrm>
            <a:off x="2252422" y="6121171"/>
            <a:ext cx="6858348" cy="461665"/>
            <a:chOff x="1689316" y="4590878"/>
            <a:chExt cx="5143761" cy="346249"/>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5F8603A-7BF8-A542-B121-A60B73322B6D}"/>
                    </a:ext>
                  </a:extLst>
                </p:cNvPr>
                <p:cNvSpPr txBox="1"/>
                <p:nvPr/>
              </p:nvSpPr>
              <p:spPr>
                <a:xfrm>
                  <a:off x="3095563" y="4630953"/>
                  <a:ext cx="3737514" cy="2891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,2</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,3</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,4</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oMath>
                    </m:oMathPara>
                  </a14:m>
                  <a:endParaRPr lang="en-US" sz="2400" dirty="0"/>
                </a:p>
              </p:txBody>
            </p:sp>
          </mc:Choice>
          <mc:Fallback xmlns="">
            <p:sp>
              <p:nvSpPr>
                <p:cNvPr id="7" name="TextBox 6">
                  <a:extLst>
                    <a:ext uri="{FF2B5EF4-FFF2-40B4-BE49-F238E27FC236}">
                      <a16:creationId xmlns:a16="http://schemas.microsoft.com/office/drawing/2014/main" id="{C5F8603A-7BF8-A542-B121-A60B73322B6D}"/>
                    </a:ext>
                  </a:extLst>
                </p:cNvPr>
                <p:cNvSpPr txBox="1">
                  <a:spLocks noRot="1" noChangeAspect="1" noMove="1" noResize="1" noEditPoints="1" noAdjustHandles="1" noChangeArrowheads="1" noChangeShapeType="1" noTextEdit="1"/>
                </p:cNvSpPr>
                <p:nvPr/>
              </p:nvSpPr>
              <p:spPr>
                <a:xfrm>
                  <a:off x="3095563" y="4630953"/>
                  <a:ext cx="3737514" cy="289166"/>
                </a:xfrm>
                <a:prstGeom prst="rect">
                  <a:avLst/>
                </a:prstGeom>
                <a:blipFill>
                  <a:blip r:embed="rId4"/>
                  <a:stretch>
                    <a:fillRect b="-29032"/>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31F9BE6-8C58-A64F-840B-586007215774}"/>
                </a:ext>
              </a:extLst>
            </p:cNvPr>
            <p:cNvSpPr txBox="1"/>
            <p:nvPr/>
          </p:nvSpPr>
          <p:spPr>
            <a:xfrm>
              <a:off x="1689316" y="4590878"/>
              <a:ext cx="1111892" cy="346249"/>
            </a:xfrm>
            <a:prstGeom prst="rect">
              <a:avLst/>
            </a:prstGeom>
            <a:noFill/>
          </p:spPr>
          <p:txBody>
            <a:bodyPr wrap="none" rtlCol="0">
              <a:spAutoFit/>
            </a:bodyPr>
            <a:lstStyle/>
            <a:p>
              <a:r>
                <a:rPr lang="en-US" sz="2400" dirty="0"/>
                <a:t>Reminder:</a:t>
              </a:r>
            </a:p>
          </p:txBody>
        </p:sp>
      </p:grpSp>
    </p:spTree>
    <p:extLst>
      <p:ext uri="{BB962C8B-B14F-4D97-AF65-F5344CB8AC3E}">
        <p14:creationId xmlns:p14="http://schemas.microsoft.com/office/powerpoint/2010/main" val="101570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4474226" y="1217625"/>
            <a:ext cx="2830327" cy="461665"/>
          </a:xfrm>
          <a:prstGeom prst="rect">
            <a:avLst/>
          </a:prstGeom>
          <a:noFill/>
        </p:spPr>
        <p:txBody>
          <a:bodyPr wrap="none" rtlCol="0">
            <a:spAutoFit/>
          </a:bodyPr>
          <a:lstStyle/>
          <a:p>
            <a:r>
              <a:rPr lang="en-US" sz="2400" dirty="0"/>
              <a:t>This is what we have:</a:t>
            </a:r>
          </a:p>
        </p:txBody>
      </p:sp>
      <p:pic>
        <p:nvPicPr>
          <p:cNvPr id="15" name="Picture 14">
            <a:extLst>
              <a:ext uri="{FF2B5EF4-FFF2-40B4-BE49-F238E27FC236}">
                <a16:creationId xmlns:a16="http://schemas.microsoft.com/office/drawing/2014/main" id="{8D77BDD0-D0D3-2847-82EC-70270FC39FA2}"/>
              </a:ext>
            </a:extLst>
          </p:cNvPr>
          <p:cNvPicPr>
            <a:picLocks noChangeAspect="1"/>
          </p:cNvPicPr>
          <p:nvPr/>
        </p:nvPicPr>
        <p:blipFill>
          <a:blip r:embed="rId2"/>
          <a:stretch>
            <a:fillRect/>
          </a:stretch>
        </p:blipFill>
        <p:spPr>
          <a:xfrm>
            <a:off x="3722861" y="2067255"/>
            <a:ext cx="4199467" cy="1236133"/>
          </a:xfrm>
          <a:prstGeom prst="rect">
            <a:avLst/>
          </a:prstGeom>
        </p:spPr>
      </p:pic>
    </p:spTree>
    <p:extLst>
      <p:ext uri="{BB962C8B-B14F-4D97-AF65-F5344CB8AC3E}">
        <p14:creationId xmlns:p14="http://schemas.microsoft.com/office/powerpoint/2010/main" val="3359926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4474226" y="1217625"/>
            <a:ext cx="2830327" cy="461665"/>
          </a:xfrm>
          <a:prstGeom prst="rect">
            <a:avLst/>
          </a:prstGeom>
          <a:noFill/>
        </p:spPr>
        <p:txBody>
          <a:bodyPr wrap="none" rtlCol="0">
            <a:spAutoFit/>
          </a:bodyPr>
          <a:lstStyle/>
          <a:p>
            <a:r>
              <a:rPr lang="en-US" sz="2400" dirty="0"/>
              <a:t>This is what we have:</a:t>
            </a:r>
          </a:p>
        </p:txBody>
      </p:sp>
      <p:sp>
        <p:nvSpPr>
          <p:cNvPr id="7" name="TextBox 6">
            <a:extLst>
              <a:ext uri="{FF2B5EF4-FFF2-40B4-BE49-F238E27FC236}">
                <a16:creationId xmlns:a16="http://schemas.microsoft.com/office/drawing/2014/main" id="{487E5EE6-4179-924C-9AEC-F06E1059D8F9}"/>
              </a:ext>
            </a:extLst>
          </p:cNvPr>
          <p:cNvSpPr txBox="1"/>
          <p:nvPr/>
        </p:nvSpPr>
        <p:spPr>
          <a:xfrm>
            <a:off x="4474225" y="3877244"/>
            <a:ext cx="2867323" cy="461665"/>
          </a:xfrm>
          <a:prstGeom prst="rect">
            <a:avLst/>
          </a:prstGeom>
          <a:noFill/>
        </p:spPr>
        <p:txBody>
          <a:bodyPr wrap="none" rtlCol="0">
            <a:spAutoFit/>
          </a:bodyPr>
          <a:lstStyle/>
          <a:p>
            <a:r>
              <a:rPr lang="en-US" sz="2400" dirty="0"/>
              <a:t>This is what we need:</a:t>
            </a:r>
          </a:p>
        </p:txBody>
      </p:sp>
      <p:pic>
        <p:nvPicPr>
          <p:cNvPr id="8" name="Picture 7">
            <a:extLst>
              <a:ext uri="{FF2B5EF4-FFF2-40B4-BE49-F238E27FC236}">
                <a16:creationId xmlns:a16="http://schemas.microsoft.com/office/drawing/2014/main" id="{F2315BCD-F12F-224E-81BB-FEE19741215F}"/>
              </a:ext>
            </a:extLst>
          </p:cNvPr>
          <p:cNvPicPr>
            <a:picLocks noChangeAspect="1"/>
          </p:cNvPicPr>
          <p:nvPr/>
        </p:nvPicPr>
        <p:blipFill>
          <a:blip r:embed="rId2"/>
          <a:stretch>
            <a:fillRect/>
          </a:stretch>
        </p:blipFill>
        <p:spPr>
          <a:xfrm>
            <a:off x="2294897" y="5203411"/>
            <a:ext cx="948267" cy="1100667"/>
          </a:xfrm>
          <a:prstGeom prst="rect">
            <a:avLst/>
          </a:prstGeom>
        </p:spPr>
      </p:pic>
      <p:pic>
        <p:nvPicPr>
          <p:cNvPr id="9" name="Picture 8">
            <a:extLst>
              <a:ext uri="{FF2B5EF4-FFF2-40B4-BE49-F238E27FC236}">
                <a16:creationId xmlns:a16="http://schemas.microsoft.com/office/drawing/2014/main" id="{C5DC3E37-A9B4-D045-8251-821EBCB55E8E}"/>
              </a:ext>
            </a:extLst>
          </p:cNvPr>
          <p:cNvPicPr>
            <a:picLocks noChangeAspect="1"/>
          </p:cNvPicPr>
          <p:nvPr/>
        </p:nvPicPr>
        <p:blipFill>
          <a:blip r:embed="rId3"/>
          <a:stretch>
            <a:fillRect/>
          </a:stretch>
        </p:blipFill>
        <p:spPr>
          <a:xfrm>
            <a:off x="7062165" y="5237277"/>
            <a:ext cx="711200" cy="1066800"/>
          </a:xfrm>
          <a:prstGeom prst="rect">
            <a:avLst/>
          </a:prstGeom>
        </p:spPr>
      </p:pic>
      <p:sp>
        <p:nvSpPr>
          <p:cNvPr id="10" name="TextBox 9">
            <a:extLst>
              <a:ext uri="{FF2B5EF4-FFF2-40B4-BE49-F238E27FC236}">
                <a16:creationId xmlns:a16="http://schemas.microsoft.com/office/drawing/2014/main" id="{C119A869-F2DB-264C-B5AE-5F4F911835FD}"/>
              </a:ext>
            </a:extLst>
          </p:cNvPr>
          <p:cNvSpPr txBox="1"/>
          <p:nvPr/>
        </p:nvSpPr>
        <p:spPr>
          <a:xfrm>
            <a:off x="3451929" y="5424406"/>
            <a:ext cx="1273041" cy="461665"/>
          </a:xfrm>
          <a:prstGeom prst="rect">
            <a:avLst/>
          </a:prstGeom>
          <a:noFill/>
        </p:spPr>
        <p:txBody>
          <a:bodyPr wrap="none" rtlCol="0">
            <a:spAutoFit/>
          </a:bodyPr>
          <a:lstStyle/>
          <a:p>
            <a:r>
              <a:rPr lang="en-US" sz="2400" dirty="0"/>
              <a:t>for each </a:t>
            </a:r>
          </a:p>
        </p:txBody>
      </p:sp>
      <p:sp>
        <p:nvSpPr>
          <p:cNvPr id="11" name="TextBox 10">
            <a:extLst>
              <a:ext uri="{FF2B5EF4-FFF2-40B4-BE49-F238E27FC236}">
                <a16:creationId xmlns:a16="http://schemas.microsoft.com/office/drawing/2014/main" id="{5A98089B-C3A8-8B4D-B544-FF785ACFE7C0}"/>
              </a:ext>
            </a:extLst>
          </p:cNvPr>
          <p:cNvSpPr txBox="1"/>
          <p:nvPr/>
        </p:nvSpPr>
        <p:spPr>
          <a:xfrm>
            <a:off x="8170302" y="5424406"/>
            <a:ext cx="1273041" cy="461665"/>
          </a:xfrm>
          <a:prstGeom prst="rect">
            <a:avLst/>
          </a:prstGeom>
          <a:noFill/>
        </p:spPr>
        <p:txBody>
          <a:bodyPr wrap="none" rtlCol="0">
            <a:spAutoFit/>
          </a:bodyPr>
          <a:lstStyle/>
          <a:p>
            <a:r>
              <a:rPr lang="en-US" sz="2400" dirty="0"/>
              <a:t>for each </a:t>
            </a:r>
          </a:p>
        </p:txBody>
      </p:sp>
      <p:pic>
        <p:nvPicPr>
          <p:cNvPr id="12" name="Picture 11">
            <a:extLst>
              <a:ext uri="{FF2B5EF4-FFF2-40B4-BE49-F238E27FC236}">
                <a16:creationId xmlns:a16="http://schemas.microsoft.com/office/drawing/2014/main" id="{F377672C-BC71-2746-A8D0-37C55D593BD1}"/>
              </a:ext>
            </a:extLst>
          </p:cNvPr>
          <p:cNvPicPr>
            <a:picLocks noChangeAspect="1"/>
          </p:cNvPicPr>
          <p:nvPr/>
        </p:nvPicPr>
        <p:blipFill rotWithShape="1">
          <a:blip r:embed="rId2"/>
          <a:srcRect l="33656" t="54332"/>
          <a:stretch/>
        </p:blipFill>
        <p:spPr>
          <a:xfrm>
            <a:off x="4879472" y="5517397"/>
            <a:ext cx="629117" cy="502655"/>
          </a:xfrm>
          <a:prstGeom prst="rect">
            <a:avLst/>
          </a:prstGeom>
        </p:spPr>
      </p:pic>
      <p:pic>
        <p:nvPicPr>
          <p:cNvPr id="13" name="Picture 12">
            <a:extLst>
              <a:ext uri="{FF2B5EF4-FFF2-40B4-BE49-F238E27FC236}">
                <a16:creationId xmlns:a16="http://schemas.microsoft.com/office/drawing/2014/main" id="{ED0D6DE8-4AAA-7A44-9EDC-37B83B575FDD}"/>
              </a:ext>
            </a:extLst>
          </p:cNvPr>
          <p:cNvPicPr>
            <a:picLocks noChangeAspect="1"/>
          </p:cNvPicPr>
          <p:nvPr/>
        </p:nvPicPr>
        <p:blipFill rotWithShape="1">
          <a:blip r:embed="rId3"/>
          <a:srcRect l="43327" t="50000"/>
          <a:stretch/>
        </p:blipFill>
        <p:spPr>
          <a:xfrm>
            <a:off x="9515114" y="5486651"/>
            <a:ext cx="403060" cy="533400"/>
          </a:xfrm>
          <a:prstGeom prst="rect">
            <a:avLst/>
          </a:prstGeom>
        </p:spPr>
      </p:pic>
      <p:pic>
        <p:nvPicPr>
          <p:cNvPr id="4" name="Picture 3">
            <a:extLst>
              <a:ext uri="{FF2B5EF4-FFF2-40B4-BE49-F238E27FC236}">
                <a16:creationId xmlns:a16="http://schemas.microsoft.com/office/drawing/2014/main" id="{4E78641F-23CC-3F4F-8E45-C4EB39A4C4E6}"/>
              </a:ext>
            </a:extLst>
          </p:cNvPr>
          <p:cNvPicPr>
            <a:picLocks noChangeAspect="1"/>
          </p:cNvPicPr>
          <p:nvPr/>
        </p:nvPicPr>
        <p:blipFill>
          <a:blip r:embed="rId4"/>
          <a:stretch>
            <a:fillRect/>
          </a:stretch>
        </p:blipFill>
        <p:spPr>
          <a:xfrm>
            <a:off x="3722861" y="2067255"/>
            <a:ext cx="4199467" cy="1236133"/>
          </a:xfrm>
          <a:prstGeom prst="rect">
            <a:avLst/>
          </a:prstGeom>
        </p:spPr>
      </p:pic>
    </p:spTree>
    <p:extLst>
      <p:ext uri="{BB962C8B-B14F-4D97-AF65-F5344CB8AC3E}">
        <p14:creationId xmlns:p14="http://schemas.microsoft.com/office/powerpoint/2010/main" val="4244906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Linear Regression</a:t>
            </a:r>
          </a:p>
        </p:txBody>
      </p:sp>
      <p:sp>
        <p:nvSpPr>
          <p:cNvPr id="21" name="TextBox 20"/>
          <p:cNvSpPr txBox="1"/>
          <p:nvPr/>
        </p:nvSpPr>
        <p:spPr>
          <a:xfrm>
            <a:off x="3889825" y="1173363"/>
            <a:ext cx="4129783"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rPr>
              <a:t>Example</a:t>
            </a:r>
            <a:r>
              <a:rPr lang="en-US" sz="2400">
                <a:solidFill>
                  <a:srgbClr val="000000"/>
                </a:solidFill>
              </a:rPr>
              <a:t>: Hollywood movie data</a:t>
            </a:r>
            <a:endParaRPr lang="en-US" sz="2400" dirty="0">
              <a:solidFill>
                <a:srgbClr val="000000"/>
              </a:solidFill>
              <a:latin typeface="Calibri"/>
              <a:ea typeface="Calibri"/>
              <a:cs typeface="Calibri"/>
              <a:sym typeface="Calibri"/>
            </a:endParaRPr>
          </a:p>
        </p:txBody>
      </p:sp>
      <p:sp>
        <p:nvSpPr>
          <p:cNvPr id="22" name="TextBox 21"/>
          <p:cNvSpPr txBox="1"/>
          <p:nvPr/>
        </p:nvSpPr>
        <p:spPr>
          <a:xfrm>
            <a:off x="2307988" y="2389448"/>
            <a:ext cx="1064777" cy="61555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algn="ctr" defTabSz="609585" latinLnBrk="1" hangingPunct="0"/>
            <a:r>
              <a:rPr lang="en-US" sz="1600" b="1" dirty="0">
                <a:solidFill>
                  <a:srgbClr val="000000"/>
                </a:solidFill>
              </a:rPr>
              <a:t>production</a:t>
            </a:r>
          </a:p>
          <a:p>
            <a:pPr algn="ctr" defTabSz="609585" latinLnBrk="1" hangingPunct="0"/>
            <a:r>
              <a:rPr lang="en-US" sz="1600" b="1" dirty="0">
                <a:solidFill>
                  <a:srgbClr val="000000"/>
                </a:solidFill>
                <a:sym typeface="Calibri"/>
              </a:rPr>
              <a:t>costs</a:t>
            </a:r>
          </a:p>
        </p:txBody>
      </p:sp>
      <p:sp>
        <p:nvSpPr>
          <p:cNvPr id="23" name="TextBox 22"/>
          <p:cNvSpPr txBox="1"/>
          <p:nvPr/>
        </p:nvSpPr>
        <p:spPr>
          <a:xfrm>
            <a:off x="3587461" y="2389446"/>
            <a:ext cx="1185001" cy="61555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algn="ctr" defTabSz="609585" latinLnBrk="1" hangingPunct="0"/>
            <a:r>
              <a:rPr lang="en-US" sz="1600" b="1" dirty="0">
                <a:solidFill>
                  <a:srgbClr val="000000"/>
                </a:solidFill>
              </a:rPr>
              <a:t>promotional</a:t>
            </a:r>
            <a:br>
              <a:rPr lang="en-US" sz="1600" b="1" dirty="0">
                <a:solidFill>
                  <a:srgbClr val="000000"/>
                </a:solidFill>
              </a:rPr>
            </a:br>
            <a:r>
              <a:rPr lang="en-US" sz="1600" b="1" dirty="0">
                <a:solidFill>
                  <a:srgbClr val="000000"/>
                </a:solidFill>
              </a:rPr>
              <a:t>costs</a:t>
            </a:r>
            <a:endParaRPr lang="en-US" sz="1600" b="1" dirty="0">
              <a:solidFill>
                <a:srgbClr val="000000"/>
              </a:solidFill>
              <a:sym typeface="Calibri"/>
            </a:endParaRPr>
          </a:p>
        </p:txBody>
      </p:sp>
      <p:sp>
        <p:nvSpPr>
          <p:cNvPr id="24" name="TextBox 23"/>
          <p:cNvSpPr txBox="1"/>
          <p:nvPr/>
        </p:nvSpPr>
        <p:spPr>
          <a:xfrm>
            <a:off x="4985659" y="2389446"/>
            <a:ext cx="980138" cy="61555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algn="ctr" defTabSz="609585" latinLnBrk="1" hangingPunct="0"/>
            <a:r>
              <a:rPr lang="en-US" sz="1600" b="1" dirty="0">
                <a:solidFill>
                  <a:srgbClr val="000000"/>
                </a:solidFill>
              </a:rPr>
              <a:t>genre of</a:t>
            </a:r>
          </a:p>
          <a:p>
            <a:pPr algn="ctr" defTabSz="609585" latinLnBrk="1" hangingPunct="0"/>
            <a:r>
              <a:rPr lang="en-US" sz="1600" b="1" dirty="0">
                <a:solidFill>
                  <a:srgbClr val="000000"/>
                </a:solidFill>
                <a:sym typeface="Calibri"/>
              </a:rPr>
              <a:t>the movie</a:t>
            </a:r>
          </a:p>
        </p:txBody>
      </p:sp>
      <p:sp>
        <p:nvSpPr>
          <p:cNvPr id="25" name="TextBox 24"/>
          <p:cNvSpPr txBox="1"/>
          <p:nvPr/>
        </p:nvSpPr>
        <p:spPr>
          <a:xfrm>
            <a:off x="6177127" y="2389446"/>
            <a:ext cx="962184" cy="61555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algn="ctr" defTabSz="609585" latinLnBrk="1" hangingPunct="0"/>
            <a:r>
              <a:rPr lang="en-US" sz="1600" b="1" dirty="0">
                <a:solidFill>
                  <a:srgbClr val="000000"/>
                </a:solidFill>
              </a:rPr>
              <a:t>box office</a:t>
            </a:r>
            <a:br>
              <a:rPr lang="en-US" sz="1600" b="1" dirty="0">
                <a:solidFill>
                  <a:srgbClr val="000000"/>
                </a:solidFill>
              </a:rPr>
            </a:br>
            <a:r>
              <a:rPr lang="en-US" sz="1600" b="1" dirty="0">
                <a:solidFill>
                  <a:srgbClr val="000000"/>
                </a:solidFill>
              </a:rPr>
              <a:t>first week</a:t>
            </a:r>
            <a:endParaRPr lang="en-US" sz="1600" b="1" dirty="0">
              <a:solidFill>
                <a:srgbClr val="000000"/>
              </a:solidFill>
              <a:sym typeface="Calibri"/>
            </a:endParaRPr>
          </a:p>
        </p:txBody>
      </p:sp>
      <p:sp>
        <p:nvSpPr>
          <p:cNvPr id="26" name="TextBox 25"/>
          <p:cNvSpPr txBox="1"/>
          <p:nvPr/>
        </p:nvSpPr>
        <p:spPr>
          <a:xfrm>
            <a:off x="8568982" y="2387564"/>
            <a:ext cx="1263229" cy="61555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algn="ctr" defTabSz="609585" latinLnBrk="1" hangingPunct="0"/>
            <a:r>
              <a:rPr lang="en-US" sz="1600" b="1" dirty="0">
                <a:solidFill>
                  <a:srgbClr val="000000"/>
                </a:solidFill>
              </a:rPr>
              <a:t>total revenue</a:t>
            </a:r>
            <a:br>
              <a:rPr lang="en-US" sz="1600" b="1" dirty="0">
                <a:solidFill>
                  <a:srgbClr val="000000"/>
                </a:solidFill>
              </a:rPr>
            </a:br>
            <a:r>
              <a:rPr lang="en-US" sz="1600" b="1" dirty="0">
                <a:solidFill>
                  <a:srgbClr val="000000"/>
                </a:solidFill>
              </a:rPr>
              <a:t>USA</a:t>
            </a:r>
            <a:endParaRPr lang="en-US" sz="1600" b="1" dirty="0">
              <a:solidFill>
                <a:srgbClr val="000000"/>
              </a:solidFill>
              <a:sym typeface="Calibri"/>
            </a:endParaRPr>
          </a:p>
        </p:txBody>
      </p:sp>
      <p:sp>
        <p:nvSpPr>
          <p:cNvPr id="27" name="TextBox 26"/>
          <p:cNvSpPr txBox="1"/>
          <p:nvPr/>
        </p:nvSpPr>
        <p:spPr>
          <a:xfrm>
            <a:off x="10050704" y="2420717"/>
            <a:ext cx="1263229" cy="61555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algn="ctr" defTabSz="609585" latinLnBrk="1" hangingPunct="0"/>
            <a:r>
              <a:rPr lang="en-US" sz="1600" b="1" dirty="0">
                <a:solidFill>
                  <a:srgbClr val="000000"/>
                </a:solidFill>
              </a:rPr>
              <a:t>total revenue</a:t>
            </a:r>
            <a:br>
              <a:rPr lang="en-US" sz="1600" b="1" dirty="0">
                <a:solidFill>
                  <a:srgbClr val="000000"/>
                </a:solidFill>
              </a:rPr>
            </a:br>
            <a:r>
              <a:rPr lang="en-US" sz="1600" b="1" dirty="0">
                <a:solidFill>
                  <a:srgbClr val="000000"/>
                </a:solidFill>
              </a:rPr>
              <a:t>international</a:t>
            </a:r>
            <a:endParaRPr lang="en-US" sz="1600" b="1" dirty="0">
              <a:solidFill>
                <a:srgbClr val="000000"/>
              </a:solidFill>
              <a:sym typeface="Calibri"/>
            </a:endParaRPr>
          </a:p>
        </p:txBody>
      </p:sp>
      <p:sp>
        <p:nvSpPr>
          <p:cNvPr id="29" name="TextBox 28"/>
          <p:cNvSpPr txBox="1"/>
          <p:nvPr/>
        </p:nvSpPr>
        <p:spPr>
          <a:xfrm>
            <a:off x="7353674" y="2383817"/>
            <a:ext cx="997579" cy="61555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algn="ctr" defTabSz="609585" latinLnBrk="1" hangingPunct="0"/>
            <a:r>
              <a:rPr lang="en-US" sz="1600" b="1" dirty="0">
                <a:solidFill>
                  <a:srgbClr val="000000"/>
                </a:solidFill>
              </a:rPr>
              <a:t>total book</a:t>
            </a:r>
          </a:p>
          <a:p>
            <a:pPr algn="ctr" defTabSz="609585" latinLnBrk="1" hangingPunct="0"/>
            <a:r>
              <a:rPr lang="en-US" sz="1600" b="1" dirty="0">
                <a:solidFill>
                  <a:srgbClr val="000000"/>
                </a:solidFill>
                <a:sym typeface="Calibri"/>
              </a:rPr>
              <a:t>sales</a:t>
            </a:r>
          </a:p>
        </p:txBody>
      </p:sp>
      <mc:AlternateContent xmlns:mc="http://schemas.openxmlformats.org/markup-compatibility/2006" xmlns:a14="http://schemas.microsoft.com/office/drawing/2010/main">
        <mc:Choice Requires="a14">
          <p:sp>
            <p:nvSpPr>
              <p:cNvPr id="4" name="Rectangle 3"/>
              <p:cNvSpPr/>
              <p:nvPr/>
            </p:nvSpPr>
            <p:spPr>
              <a:xfrm>
                <a:off x="3681919" y="3036267"/>
                <a:ext cx="762453"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2</m:t>
                          </m:r>
                        </m:sub>
                        <m:sup>
                          <m:r>
                            <a:rPr lang="en-US" sz="2400" i="1">
                              <a:solidFill>
                                <a:srgbClr val="000000"/>
                              </a:solidFill>
                              <a:latin typeface="Cambria Math" charset="0"/>
                            </a:rPr>
                            <m:t>(1)</m:t>
                          </m:r>
                        </m:sup>
                      </m:sSubSup>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3681919" y="3036267"/>
                <a:ext cx="762453" cy="553998"/>
              </a:xfrm>
              <a:prstGeom prst="rect">
                <a:avLst/>
              </a:prstGeom>
              <a:blipFill>
                <a:blip r:embed="rId2"/>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374929" y="3036267"/>
                <a:ext cx="762453" cy="553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1</m:t>
                          </m:r>
                        </m:sub>
                        <m:sup>
                          <m:r>
                            <a:rPr lang="en-US" sz="2400" i="1">
                              <a:solidFill>
                                <a:srgbClr val="000000"/>
                              </a:solidFill>
                              <a:latin typeface="Cambria Math" charset="0"/>
                            </a:rPr>
                            <m:t>(1)</m:t>
                          </m:r>
                        </m:sup>
                      </m:sSubSup>
                    </m:oMath>
                  </m:oMathPara>
                </a14:m>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2374929" y="3036267"/>
                <a:ext cx="762453" cy="553613"/>
              </a:xfrm>
              <a:prstGeom prst="rect">
                <a:avLst/>
              </a:prstGeom>
              <a:blipFill>
                <a:blip r:embed="rId3"/>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988910" y="3036267"/>
                <a:ext cx="762453" cy="5558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3</m:t>
                          </m:r>
                        </m:sub>
                        <m:sup>
                          <m:r>
                            <a:rPr lang="en-US" sz="2400" i="1">
                              <a:solidFill>
                                <a:srgbClr val="000000"/>
                              </a:solidFill>
                              <a:latin typeface="Cambria Math" charset="0"/>
                            </a:rPr>
                            <m:t>(1)</m:t>
                          </m:r>
                        </m:sup>
                      </m:sSubSup>
                    </m:oMath>
                  </m:oMathPara>
                </a14:m>
                <a:endParaRPr lang="en-US" sz="2400" dirty="0"/>
              </a:p>
            </p:txBody>
          </p:sp>
        </mc:Choice>
        <mc:Fallback xmlns="">
          <p:sp>
            <p:nvSpPr>
              <p:cNvPr id="15" name="Rectangle 14"/>
              <p:cNvSpPr>
                <a:spLocks noRot="1" noChangeAspect="1" noMove="1" noResize="1" noEditPoints="1" noAdjustHandles="1" noChangeArrowheads="1" noChangeShapeType="1" noTextEdit="1"/>
              </p:cNvSpPr>
              <p:nvPr/>
            </p:nvSpPr>
            <p:spPr>
              <a:xfrm>
                <a:off x="4988910" y="3036267"/>
                <a:ext cx="762453" cy="555858"/>
              </a:xfrm>
              <a:prstGeom prst="rect">
                <a:avLst/>
              </a:prstGeom>
              <a:blipFill>
                <a:blip r:embed="rId4"/>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295901" y="3036267"/>
                <a:ext cx="762453" cy="5532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4</m:t>
                          </m:r>
                        </m:sub>
                        <m:sup>
                          <m:r>
                            <a:rPr lang="en-US" sz="2400" i="1">
                              <a:solidFill>
                                <a:srgbClr val="000000"/>
                              </a:solidFill>
                              <a:latin typeface="Cambria Math" charset="0"/>
                            </a:rPr>
                            <m:t>(1)</m:t>
                          </m:r>
                        </m:sup>
                      </m:sSubSup>
                    </m:oMath>
                  </m:oMathPara>
                </a14:m>
                <a:endParaRPr lang="en-US" sz="2400" dirty="0"/>
              </a:p>
            </p:txBody>
          </p:sp>
        </mc:Choice>
        <mc:Fallback xmlns="">
          <p:sp>
            <p:nvSpPr>
              <p:cNvPr id="16" name="Rectangle 15"/>
              <p:cNvSpPr>
                <a:spLocks noRot="1" noChangeAspect="1" noMove="1" noResize="1" noEditPoints="1" noAdjustHandles="1" noChangeArrowheads="1" noChangeShapeType="1" noTextEdit="1"/>
              </p:cNvSpPr>
              <p:nvPr/>
            </p:nvSpPr>
            <p:spPr>
              <a:xfrm>
                <a:off x="6295901" y="3036267"/>
                <a:ext cx="762453" cy="553228"/>
              </a:xfrm>
              <a:prstGeom prst="rect">
                <a:avLst/>
              </a:prstGeom>
              <a:blipFill>
                <a:blip r:embed="rId5"/>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7602891" y="3036267"/>
                <a:ext cx="762453" cy="558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5</m:t>
                          </m:r>
                        </m:sub>
                        <m:sup>
                          <m:r>
                            <a:rPr lang="en-US" sz="2400" i="1">
                              <a:solidFill>
                                <a:srgbClr val="000000"/>
                              </a:solidFill>
                              <a:latin typeface="Cambria Math" charset="0"/>
                            </a:rPr>
                            <m:t>(1)</m:t>
                          </m:r>
                        </m:sup>
                      </m:sSubSup>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7602891" y="3036267"/>
                <a:ext cx="762453" cy="558936"/>
              </a:xfrm>
              <a:prstGeom prst="rect">
                <a:avLst/>
              </a:prstGeom>
              <a:blipFill>
                <a:blip r:embed="rId6"/>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8909881" y="3036267"/>
                <a:ext cx="768672" cy="553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𝑦</m:t>
                          </m:r>
                        </m:e>
                        <m:sub>
                          <m:r>
                            <a:rPr lang="en-US" sz="2400" i="1">
                              <a:solidFill>
                                <a:srgbClr val="000000"/>
                              </a:solidFill>
                              <a:latin typeface="Cambria Math" charset="0"/>
                            </a:rPr>
                            <m:t>1</m:t>
                          </m:r>
                        </m:sub>
                        <m:sup>
                          <m:r>
                            <a:rPr lang="en-US" sz="2400" i="1">
                              <a:solidFill>
                                <a:srgbClr val="000000"/>
                              </a:solidFill>
                              <a:latin typeface="Cambria Math" charset="0"/>
                            </a:rPr>
                            <m:t>(1)</m:t>
                          </m:r>
                        </m:sup>
                      </m:sSubSup>
                    </m:oMath>
                  </m:oMathPara>
                </a14:m>
                <a:endParaRPr lang="en-US" sz="2400" dirty="0"/>
              </a:p>
            </p:txBody>
          </p:sp>
        </mc:Choice>
        <mc:Fallback xmlns="">
          <p:sp>
            <p:nvSpPr>
              <p:cNvPr id="18" name="Rectangle 17"/>
              <p:cNvSpPr>
                <a:spLocks noRot="1" noChangeAspect="1" noMove="1" noResize="1" noEditPoints="1" noAdjustHandles="1" noChangeArrowheads="1" noChangeShapeType="1" noTextEdit="1"/>
              </p:cNvSpPr>
              <p:nvPr/>
            </p:nvSpPr>
            <p:spPr>
              <a:xfrm>
                <a:off x="8909881" y="3036267"/>
                <a:ext cx="768672" cy="553613"/>
              </a:xfrm>
              <a:prstGeom prst="rect">
                <a:avLst/>
              </a:prstGeom>
              <a:blipFill>
                <a:blip r:embed="rId7"/>
                <a:stretch>
                  <a:fillRect b="-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0216869" y="3036267"/>
                <a:ext cx="768672"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𝑦</m:t>
                          </m:r>
                        </m:e>
                        <m:sub>
                          <m:r>
                            <a:rPr lang="en-US" sz="2400" i="1">
                              <a:solidFill>
                                <a:srgbClr val="000000"/>
                              </a:solidFill>
                              <a:latin typeface="Cambria Math" charset="0"/>
                            </a:rPr>
                            <m:t>2</m:t>
                          </m:r>
                        </m:sub>
                        <m:sup>
                          <m:r>
                            <a:rPr lang="en-US" sz="2400" i="1">
                              <a:solidFill>
                                <a:srgbClr val="000000"/>
                              </a:solidFill>
                              <a:latin typeface="Cambria Math" charset="0"/>
                            </a:rPr>
                            <m:t>(1)</m:t>
                          </m:r>
                        </m:sup>
                      </m:sSubSup>
                    </m:oMath>
                  </m:oMathPara>
                </a14:m>
                <a:endParaRPr lang="en-US" sz="2400" dirty="0"/>
              </a:p>
            </p:txBody>
          </p:sp>
        </mc:Choice>
        <mc:Fallback xmlns="">
          <p:sp>
            <p:nvSpPr>
              <p:cNvPr id="19" name="Rectangle 18"/>
              <p:cNvSpPr>
                <a:spLocks noRot="1" noChangeAspect="1" noMove="1" noResize="1" noEditPoints="1" noAdjustHandles="1" noChangeArrowheads="1" noChangeShapeType="1" noTextEdit="1"/>
              </p:cNvSpPr>
              <p:nvPr/>
            </p:nvSpPr>
            <p:spPr>
              <a:xfrm>
                <a:off x="10216869" y="3036267"/>
                <a:ext cx="768672" cy="553998"/>
              </a:xfrm>
              <a:prstGeom prst="rect">
                <a:avLst/>
              </a:prstGeom>
              <a:blipFill>
                <a:blip r:embed="rId8"/>
                <a:stretch>
                  <a:fillRect b="-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3681919" y="3656517"/>
                <a:ext cx="762453"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2</m:t>
                          </m:r>
                        </m:sub>
                        <m:sup>
                          <m:r>
                            <a:rPr lang="en-US" sz="2400" i="1">
                              <a:solidFill>
                                <a:srgbClr val="000000"/>
                              </a:solidFill>
                              <a:latin typeface="Cambria Math" charset="0"/>
                            </a:rPr>
                            <m:t>(2)</m:t>
                          </m:r>
                        </m:sup>
                      </m:sSubSup>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3681919" y="3656517"/>
                <a:ext cx="762453" cy="553998"/>
              </a:xfrm>
              <a:prstGeom prst="rect">
                <a:avLst/>
              </a:prstGeom>
              <a:blipFill>
                <a:blip r:embed="rId9"/>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2374929" y="3656518"/>
                <a:ext cx="762453" cy="553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1</m:t>
                          </m:r>
                        </m:sub>
                        <m:sup>
                          <m:r>
                            <a:rPr lang="en-US" sz="2400" i="1">
                              <a:solidFill>
                                <a:srgbClr val="000000"/>
                              </a:solidFill>
                              <a:latin typeface="Cambria Math" charset="0"/>
                            </a:rPr>
                            <m:t>(2)</m:t>
                          </m:r>
                        </m:sup>
                      </m:sSubSup>
                    </m:oMath>
                  </m:oMathPara>
                </a14:m>
                <a:endParaRPr lang="en-US" sz="2400" dirty="0"/>
              </a:p>
            </p:txBody>
          </p:sp>
        </mc:Choice>
        <mc:Fallback xmlns="">
          <p:sp>
            <p:nvSpPr>
              <p:cNvPr id="28" name="Rectangle 27"/>
              <p:cNvSpPr>
                <a:spLocks noRot="1" noChangeAspect="1" noMove="1" noResize="1" noEditPoints="1" noAdjustHandles="1" noChangeArrowheads="1" noChangeShapeType="1" noTextEdit="1"/>
              </p:cNvSpPr>
              <p:nvPr/>
            </p:nvSpPr>
            <p:spPr>
              <a:xfrm>
                <a:off x="2374929" y="3656518"/>
                <a:ext cx="762453" cy="553613"/>
              </a:xfrm>
              <a:prstGeom prst="rect">
                <a:avLst/>
              </a:prstGeom>
              <a:blipFill>
                <a:blip r:embed="rId10"/>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988910" y="3656517"/>
                <a:ext cx="762453" cy="5558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3</m:t>
                          </m:r>
                        </m:sub>
                        <m:sup>
                          <m:r>
                            <a:rPr lang="en-US" sz="2400" i="1">
                              <a:solidFill>
                                <a:srgbClr val="000000"/>
                              </a:solidFill>
                              <a:latin typeface="Cambria Math" charset="0"/>
                            </a:rPr>
                            <m:t>(2)</m:t>
                          </m:r>
                        </m:sup>
                      </m:sSubSup>
                    </m:oMath>
                  </m:oMathPara>
                </a14:m>
                <a:endParaRPr lang="en-US" sz="2400" dirty="0"/>
              </a:p>
            </p:txBody>
          </p:sp>
        </mc:Choice>
        <mc:Fallback xmlns="">
          <p:sp>
            <p:nvSpPr>
              <p:cNvPr id="30" name="Rectangle 29"/>
              <p:cNvSpPr>
                <a:spLocks noRot="1" noChangeAspect="1" noMove="1" noResize="1" noEditPoints="1" noAdjustHandles="1" noChangeArrowheads="1" noChangeShapeType="1" noTextEdit="1"/>
              </p:cNvSpPr>
              <p:nvPr/>
            </p:nvSpPr>
            <p:spPr>
              <a:xfrm>
                <a:off x="4988910" y="3656517"/>
                <a:ext cx="762453" cy="555858"/>
              </a:xfrm>
              <a:prstGeom prst="rect">
                <a:avLst/>
              </a:prstGeom>
              <a:blipFill>
                <a:blip r:embed="rId11"/>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6295901" y="3656518"/>
                <a:ext cx="762453" cy="5532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4</m:t>
                          </m:r>
                        </m:sub>
                        <m:sup>
                          <m:r>
                            <a:rPr lang="en-US" sz="2400" i="1">
                              <a:solidFill>
                                <a:srgbClr val="000000"/>
                              </a:solidFill>
                              <a:latin typeface="Cambria Math" charset="0"/>
                            </a:rPr>
                            <m:t>(2)</m:t>
                          </m:r>
                        </m:sup>
                      </m:sSubSup>
                    </m:oMath>
                  </m:oMathPara>
                </a14:m>
                <a:endParaRPr lang="en-US" sz="2400" dirty="0"/>
              </a:p>
            </p:txBody>
          </p:sp>
        </mc:Choice>
        <mc:Fallback xmlns="">
          <p:sp>
            <p:nvSpPr>
              <p:cNvPr id="31" name="Rectangle 30"/>
              <p:cNvSpPr>
                <a:spLocks noRot="1" noChangeAspect="1" noMove="1" noResize="1" noEditPoints="1" noAdjustHandles="1" noChangeArrowheads="1" noChangeShapeType="1" noTextEdit="1"/>
              </p:cNvSpPr>
              <p:nvPr/>
            </p:nvSpPr>
            <p:spPr>
              <a:xfrm>
                <a:off x="6295901" y="3656518"/>
                <a:ext cx="762453" cy="553228"/>
              </a:xfrm>
              <a:prstGeom prst="rect">
                <a:avLst/>
              </a:prstGeom>
              <a:blipFill>
                <a:blip r:embed="rId12"/>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7602891" y="3656517"/>
                <a:ext cx="762453" cy="558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5</m:t>
                          </m:r>
                        </m:sub>
                        <m:sup>
                          <m:r>
                            <a:rPr lang="en-US" sz="2400" i="1">
                              <a:solidFill>
                                <a:srgbClr val="000000"/>
                              </a:solidFill>
                              <a:latin typeface="Cambria Math" charset="0"/>
                            </a:rPr>
                            <m:t>(2)</m:t>
                          </m:r>
                        </m:sup>
                      </m:sSubSup>
                    </m:oMath>
                  </m:oMathPara>
                </a14:m>
                <a:endParaRPr lang="en-US" sz="2400" dirty="0"/>
              </a:p>
            </p:txBody>
          </p:sp>
        </mc:Choice>
        <mc:Fallback xmlns="">
          <p:sp>
            <p:nvSpPr>
              <p:cNvPr id="32" name="Rectangle 31"/>
              <p:cNvSpPr>
                <a:spLocks noRot="1" noChangeAspect="1" noMove="1" noResize="1" noEditPoints="1" noAdjustHandles="1" noChangeArrowheads="1" noChangeShapeType="1" noTextEdit="1"/>
              </p:cNvSpPr>
              <p:nvPr/>
            </p:nvSpPr>
            <p:spPr>
              <a:xfrm>
                <a:off x="7602891" y="3656517"/>
                <a:ext cx="762453" cy="558936"/>
              </a:xfrm>
              <a:prstGeom prst="rect">
                <a:avLst/>
              </a:prstGeom>
              <a:blipFill>
                <a:blip r:embed="rId13"/>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8909881" y="3656518"/>
                <a:ext cx="768672" cy="553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𝑦</m:t>
                          </m:r>
                        </m:e>
                        <m:sub>
                          <m:r>
                            <a:rPr lang="en-US" sz="2400" i="1">
                              <a:solidFill>
                                <a:srgbClr val="000000"/>
                              </a:solidFill>
                              <a:latin typeface="Cambria Math" charset="0"/>
                            </a:rPr>
                            <m:t>1</m:t>
                          </m:r>
                        </m:sub>
                        <m:sup>
                          <m:r>
                            <a:rPr lang="en-US" sz="2400" i="1">
                              <a:solidFill>
                                <a:srgbClr val="000000"/>
                              </a:solidFill>
                              <a:latin typeface="Cambria Math" charset="0"/>
                            </a:rPr>
                            <m:t>(2)</m:t>
                          </m:r>
                        </m:sup>
                      </m:sSubSup>
                    </m:oMath>
                  </m:oMathPara>
                </a14:m>
                <a:endParaRPr lang="en-US" sz="2400" dirty="0"/>
              </a:p>
            </p:txBody>
          </p:sp>
        </mc:Choice>
        <mc:Fallback xmlns="">
          <p:sp>
            <p:nvSpPr>
              <p:cNvPr id="33" name="Rectangle 32"/>
              <p:cNvSpPr>
                <a:spLocks noRot="1" noChangeAspect="1" noMove="1" noResize="1" noEditPoints="1" noAdjustHandles="1" noChangeArrowheads="1" noChangeShapeType="1" noTextEdit="1"/>
              </p:cNvSpPr>
              <p:nvPr/>
            </p:nvSpPr>
            <p:spPr>
              <a:xfrm>
                <a:off x="8909881" y="3656518"/>
                <a:ext cx="768672" cy="553613"/>
              </a:xfrm>
              <a:prstGeom prst="rect">
                <a:avLst/>
              </a:prstGeom>
              <a:blipFill>
                <a:blip r:embed="rId14"/>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0216869" y="3656517"/>
                <a:ext cx="768672"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𝑦</m:t>
                          </m:r>
                        </m:e>
                        <m:sub>
                          <m:r>
                            <a:rPr lang="en-US" sz="2400" i="1">
                              <a:solidFill>
                                <a:srgbClr val="000000"/>
                              </a:solidFill>
                              <a:latin typeface="Cambria Math" charset="0"/>
                            </a:rPr>
                            <m:t>2</m:t>
                          </m:r>
                        </m:sub>
                        <m:sup>
                          <m:r>
                            <a:rPr lang="en-US" sz="2400" i="1">
                              <a:solidFill>
                                <a:srgbClr val="000000"/>
                              </a:solidFill>
                              <a:latin typeface="Cambria Math" charset="0"/>
                            </a:rPr>
                            <m:t>(2)</m:t>
                          </m:r>
                        </m:sup>
                      </m:sSubSup>
                    </m:oMath>
                  </m:oMathPara>
                </a14:m>
                <a:endParaRPr lang="en-US" sz="2400" dirty="0"/>
              </a:p>
            </p:txBody>
          </p:sp>
        </mc:Choice>
        <mc:Fallback xmlns="">
          <p:sp>
            <p:nvSpPr>
              <p:cNvPr id="34" name="Rectangle 33"/>
              <p:cNvSpPr>
                <a:spLocks noRot="1" noChangeAspect="1" noMove="1" noResize="1" noEditPoints="1" noAdjustHandles="1" noChangeArrowheads="1" noChangeShapeType="1" noTextEdit="1"/>
              </p:cNvSpPr>
              <p:nvPr/>
            </p:nvSpPr>
            <p:spPr>
              <a:xfrm>
                <a:off x="10216869" y="3656517"/>
                <a:ext cx="768672" cy="553998"/>
              </a:xfrm>
              <a:prstGeom prst="rect">
                <a:avLst/>
              </a:prstGeom>
              <a:blipFill>
                <a:blip r:embed="rId15"/>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3681919" y="4292849"/>
                <a:ext cx="762453"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2</m:t>
                          </m:r>
                        </m:sub>
                        <m:sup>
                          <m:r>
                            <a:rPr lang="en-US" sz="2400" i="1">
                              <a:solidFill>
                                <a:srgbClr val="000000"/>
                              </a:solidFill>
                              <a:latin typeface="Cambria Math" charset="0"/>
                            </a:rPr>
                            <m:t>(3)</m:t>
                          </m:r>
                        </m:sup>
                      </m:sSubSup>
                    </m:oMath>
                  </m:oMathPara>
                </a14:m>
                <a:endParaRPr lang="en-US" sz="2400" dirty="0"/>
              </a:p>
            </p:txBody>
          </p:sp>
        </mc:Choice>
        <mc:Fallback xmlns="">
          <p:sp>
            <p:nvSpPr>
              <p:cNvPr id="35" name="Rectangle 34"/>
              <p:cNvSpPr>
                <a:spLocks noRot="1" noChangeAspect="1" noMove="1" noResize="1" noEditPoints="1" noAdjustHandles="1" noChangeArrowheads="1" noChangeShapeType="1" noTextEdit="1"/>
              </p:cNvSpPr>
              <p:nvPr/>
            </p:nvSpPr>
            <p:spPr>
              <a:xfrm>
                <a:off x="3681919" y="4292849"/>
                <a:ext cx="762453" cy="553998"/>
              </a:xfrm>
              <a:prstGeom prst="rect">
                <a:avLst/>
              </a:prstGeom>
              <a:blipFill>
                <a:blip r:embed="rId16"/>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2374929" y="4292850"/>
                <a:ext cx="762453" cy="553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1</m:t>
                          </m:r>
                        </m:sub>
                        <m:sup>
                          <m:r>
                            <a:rPr lang="en-US" sz="2400" i="1">
                              <a:solidFill>
                                <a:srgbClr val="000000"/>
                              </a:solidFill>
                              <a:latin typeface="Cambria Math" charset="0"/>
                            </a:rPr>
                            <m:t>(3)</m:t>
                          </m:r>
                        </m:sup>
                      </m:sSubSup>
                    </m:oMath>
                  </m:oMathPara>
                </a14:m>
                <a:endParaRPr lang="en-US" sz="2400" dirty="0"/>
              </a:p>
            </p:txBody>
          </p:sp>
        </mc:Choice>
        <mc:Fallback xmlns="">
          <p:sp>
            <p:nvSpPr>
              <p:cNvPr id="36" name="Rectangle 35"/>
              <p:cNvSpPr>
                <a:spLocks noRot="1" noChangeAspect="1" noMove="1" noResize="1" noEditPoints="1" noAdjustHandles="1" noChangeArrowheads="1" noChangeShapeType="1" noTextEdit="1"/>
              </p:cNvSpPr>
              <p:nvPr/>
            </p:nvSpPr>
            <p:spPr>
              <a:xfrm>
                <a:off x="2374929" y="4292850"/>
                <a:ext cx="762453" cy="553613"/>
              </a:xfrm>
              <a:prstGeom prst="rect">
                <a:avLst/>
              </a:prstGeom>
              <a:blipFill>
                <a:blip r:embed="rId17"/>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4988910" y="4292849"/>
                <a:ext cx="762453" cy="5558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3</m:t>
                          </m:r>
                        </m:sub>
                        <m:sup>
                          <m:r>
                            <a:rPr lang="en-US" sz="2400" i="1">
                              <a:solidFill>
                                <a:srgbClr val="000000"/>
                              </a:solidFill>
                              <a:latin typeface="Cambria Math" charset="0"/>
                            </a:rPr>
                            <m:t>(3)</m:t>
                          </m:r>
                        </m:sup>
                      </m:sSubSup>
                    </m:oMath>
                  </m:oMathPara>
                </a14:m>
                <a:endParaRPr lang="en-US" sz="2400" dirty="0"/>
              </a:p>
            </p:txBody>
          </p:sp>
        </mc:Choice>
        <mc:Fallback xmlns="">
          <p:sp>
            <p:nvSpPr>
              <p:cNvPr id="37" name="Rectangle 36"/>
              <p:cNvSpPr>
                <a:spLocks noRot="1" noChangeAspect="1" noMove="1" noResize="1" noEditPoints="1" noAdjustHandles="1" noChangeArrowheads="1" noChangeShapeType="1" noTextEdit="1"/>
              </p:cNvSpPr>
              <p:nvPr/>
            </p:nvSpPr>
            <p:spPr>
              <a:xfrm>
                <a:off x="4988910" y="4292849"/>
                <a:ext cx="762453" cy="555858"/>
              </a:xfrm>
              <a:prstGeom prst="rect">
                <a:avLst/>
              </a:prstGeom>
              <a:blipFill>
                <a:blip r:embed="rId18"/>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6295901" y="4292850"/>
                <a:ext cx="762453" cy="5532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4</m:t>
                          </m:r>
                        </m:sub>
                        <m:sup>
                          <m:r>
                            <a:rPr lang="en-US" sz="2400" i="1">
                              <a:solidFill>
                                <a:srgbClr val="000000"/>
                              </a:solidFill>
                              <a:latin typeface="Cambria Math" charset="0"/>
                            </a:rPr>
                            <m:t>(3)</m:t>
                          </m:r>
                        </m:sup>
                      </m:sSubSup>
                    </m:oMath>
                  </m:oMathPara>
                </a14:m>
                <a:endParaRPr lang="en-US" sz="2400" dirty="0"/>
              </a:p>
            </p:txBody>
          </p:sp>
        </mc:Choice>
        <mc:Fallback xmlns="">
          <p:sp>
            <p:nvSpPr>
              <p:cNvPr id="38" name="Rectangle 37"/>
              <p:cNvSpPr>
                <a:spLocks noRot="1" noChangeAspect="1" noMove="1" noResize="1" noEditPoints="1" noAdjustHandles="1" noChangeArrowheads="1" noChangeShapeType="1" noTextEdit="1"/>
              </p:cNvSpPr>
              <p:nvPr/>
            </p:nvSpPr>
            <p:spPr>
              <a:xfrm>
                <a:off x="6295901" y="4292850"/>
                <a:ext cx="762453" cy="553228"/>
              </a:xfrm>
              <a:prstGeom prst="rect">
                <a:avLst/>
              </a:prstGeom>
              <a:blipFill>
                <a:blip r:embed="rId19"/>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p:cNvSpPr/>
              <p:nvPr/>
            </p:nvSpPr>
            <p:spPr>
              <a:xfrm>
                <a:off x="7602891" y="4292849"/>
                <a:ext cx="762453" cy="558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5</m:t>
                          </m:r>
                        </m:sub>
                        <m:sup>
                          <m:r>
                            <a:rPr lang="en-US" sz="2400" i="1">
                              <a:solidFill>
                                <a:srgbClr val="000000"/>
                              </a:solidFill>
                              <a:latin typeface="Cambria Math" charset="0"/>
                            </a:rPr>
                            <m:t>(3)</m:t>
                          </m:r>
                        </m:sup>
                      </m:sSubSup>
                    </m:oMath>
                  </m:oMathPara>
                </a14:m>
                <a:endParaRPr lang="en-US" sz="2400" dirty="0"/>
              </a:p>
            </p:txBody>
          </p:sp>
        </mc:Choice>
        <mc:Fallback xmlns="">
          <p:sp>
            <p:nvSpPr>
              <p:cNvPr id="39" name="Rectangle 38"/>
              <p:cNvSpPr>
                <a:spLocks noRot="1" noChangeAspect="1" noMove="1" noResize="1" noEditPoints="1" noAdjustHandles="1" noChangeArrowheads="1" noChangeShapeType="1" noTextEdit="1"/>
              </p:cNvSpPr>
              <p:nvPr/>
            </p:nvSpPr>
            <p:spPr>
              <a:xfrm>
                <a:off x="7602891" y="4292849"/>
                <a:ext cx="762453" cy="558936"/>
              </a:xfrm>
              <a:prstGeom prst="rect">
                <a:avLst/>
              </a:prstGeom>
              <a:blipFill>
                <a:blip r:embed="rId20"/>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8909881" y="4292850"/>
                <a:ext cx="768672" cy="553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𝑦</m:t>
                          </m:r>
                        </m:e>
                        <m:sub>
                          <m:r>
                            <a:rPr lang="en-US" sz="2400" i="1">
                              <a:solidFill>
                                <a:srgbClr val="000000"/>
                              </a:solidFill>
                              <a:latin typeface="Cambria Math" charset="0"/>
                            </a:rPr>
                            <m:t>1</m:t>
                          </m:r>
                        </m:sub>
                        <m:sup>
                          <m:r>
                            <a:rPr lang="en-US" sz="2400" i="1">
                              <a:solidFill>
                                <a:srgbClr val="000000"/>
                              </a:solidFill>
                              <a:latin typeface="Cambria Math" charset="0"/>
                            </a:rPr>
                            <m:t>(3)</m:t>
                          </m:r>
                        </m:sup>
                      </m:sSubSup>
                    </m:oMath>
                  </m:oMathPara>
                </a14:m>
                <a:endParaRPr lang="en-US" sz="2400" dirty="0"/>
              </a:p>
            </p:txBody>
          </p:sp>
        </mc:Choice>
        <mc:Fallback xmlns="">
          <p:sp>
            <p:nvSpPr>
              <p:cNvPr id="40" name="Rectangle 39"/>
              <p:cNvSpPr>
                <a:spLocks noRot="1" noChangeAspect="1" noMove="1" noResize="1" noEditPoints="1" noAdjustHandles="1" noChangeArrowheads="1" noChangeShapeType="1" noTextEdit="1"/>
              </p:cNvSpPr>
              <p:nvPr/>
            </p:nvSpPr>
            <p:spPr>
              <a:xfrm>
                <a:off x="8909881" y="4292850"/>
                <a:ext cx="768672" cy="553613"/>
              </a:xfrm>
              <a:prstGeom prst="rect">
                <a:avLst/>
              </a:prstGeom>
              <a:blipFill>
                <a:blip r:embed="rId21"/>
                <a:stretch>
                  <a:fillRect b="-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10216869" y="4292849"/>
                <a:ext cx="768672"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𝑦</m:t>
                          </m:r>
                        </m:e>
                        <m:sub>
                          <m:r>
                            <a:rPr lang="en-US" sz="2400" i="1">
                              <a:solidFill>
                                <a:srgbClr val="000000"/>
                              </a:solidFill>
                              <a:latin typeface="Cambria Math" charset="0"/>
                            </a:rPr>
                            <m:t>2</m:t>
                          </m:r>
                        </m:sub>
                        <m:sup>
                          <m:r>
                            <a:rPr lang="en-US" sz="2400" i="1">
                              <a:solidFill>
                                <a:srgbClr val="000000"/>
                              </a:solidFill>
                              <a:latin typeface="Cambria Math" charset="0"/>
                            </a:rPr>
                            <m:t>(3)</m:t>
                          </m:r>
                        </m:sup>
                      </m:sSubSup>
                    </m:oMath>
                  </m:oMathPara>
                </a14:m>
                <a:endParaRPr lang="en-US" sz="2400" dirty="0"/>
              </a:p>
            </p:txBody>
          </p:sp>
        </mc:Choice>
        <mc:Fallback xmlns="">
          <p:sp>
            <p:nvSpPr>
              <p:cNvPr id="41" name="Rectangle 40"/>
              <p:cNvSpPr>
                <a:spLocks noRot="1" noChangeAspect="1" noMove="1" noResize="1" noEditPoints="1" noAdjustHandles="1" noChangeArrowheads="1" noChangeShapeType="1" noTextEdit="1"/>
              </p:cNvSpPr>
              <p:nvPr/>
            </p:nvSpPr>
            <p:spPr>
              <a:xfrm>
                <a:off x="10216869" y="4292849"/>
                <a:ext cx="768672" cy="553998"/>
              </a:xfrm>
              <a:prstGeom prst="rect">
                <a:avLst/>
              </a:prstGeom>
              <a:blipFill>
                <a:blip r:embed="rId22"/>
                <a:stretch>
                  <a:fillRect b="-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3681919" y="4932332"/>
                <a:ext cx="762453"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2</m:t>
                          </m:r>
                        </m:sub>
                        <m:sup>
                          <m:r>
                            <a:rPr lang="en-US" sz="2400" i="1">
                              <a:solidFill>
                                <a:srgbClr val="000000"/>
                              </a:solidFill>
                              <a:latin typeface="Cambria Math" charset="0"/>
                            </a:rPr>
                            <m:t>(4)</m:t>
                          </m:r>
                        </m:sup>
                      </m:sSubSup>
                    </m:oMath>
                  </m:oMathPara>
                </a14:m>
                <a:endParaRPr lang="en-US" sz="2400" dirty="0"/>
              </a:p>
            </p:txBody>
          </p:sp>
        </mc:Choice>
        <mc:Fallback xmlns="">
          <p:sp>
            <p:nvSpPr>
              <p:cNvPr id="42" name="Rectangle 41"/>
              <p:cNvSpPr>
                <a:spLocks noRot="1" noChangeAspect="1" noMove="1" noResize="1" noEditPoints="1" noAdjustHandles="1" noChangeArrowheads="1" noChangeShapeType="1" noTextEdit="1"/>
              </p:cNvSpPr>
              <p:nvPr/>
            </p:nvSpPr>
            <p:spPr>
              <a:xfrm>
                <a:off x="3681919" y="4932332"/>
                <a:ext cx="762453" cy="553998"/>
              </a:xfrm>
              <a:prstGeom prst="rect">
                <a:avLst/>
              </a:prstGeom>
              <a:blipFill>
                <a:blip r:embed="rId23"/>
                <a:stretch>
                  <a:fillRect b="-2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2374929" y="4932333"/>
                <a:ext cx="762453" cy="553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1</m:t>
                          </m:r>
                        </m:sub>
                        <m:sup>
                          <m:r>
                            <a:rPr lang="en-US" sz="2400" i="1">
                              <a:solidFill>
                                <a:srgbClr val="000000"/>
                              </a:solidFill>
                              <a:latin typeface="Cambria Math" charset="0"/>
                            </a:rPr>
                            <m:t>(4)</m:t>
                          </m:r>
                        </m:sup>
                      </m:sSubSup>
                    </m:oMath>
                  </m:oMathPara>
                </a14:m>
                <a:endParaRPr lang="en-US" sz="2400" dirty="0"/>
              </a:p>
            </p:txBody>
          </p:sp>
        </mc:Choice>
        <mc:Fallback xmlns="">
          <p:sp>
            <p:nvSpPr>
              <p:cNvPr id="43" name="Rectangle 42"/>
              <p:cNvSpPr>
                <a:spLocks noRot="1" noChangeAspect="1" noMove="1" noResize="1" noEditPoints="1" noAdjustHandles="1" noChangeArrowheads="1" noChangeShapeType="1" noTextEdit="1"/>
              </p:cNvSpPr>
              <p:nvPr/>
            </p:nvSpPr>
            <p:spPr>
              <a:xfrm>
                <a:off x="2374929" y="4932333"/>
                <a:ext cx="762453" cy="553613"/>
              </a:xfrm>
              <a:prstGeom prst="rect">
                <a:avLst/>
              </a:prstGeom>
              <a:blipFill>
                <a:blip r:embed="rId24"/>
                <a:stretch>
                  <a:fillRect b="-2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4988910" y="4932332"/>
                <a:ext cx="762453" cy="5558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3</m:t>
                          </m:r>
                        </m:sub>
                        <m:sup>
                          <m:r>
                            <a:rPr lang="en-US" sz="2400" i="1">
                              <a:solidFill>
                                <a:srgbClr val="000000"/>
                              </a:solidFill>
                              <a:latin typeface="Cambria Math" charset="0"/>
                            </a:rPr>
                            <m:t>(4)</m:t>
                          </m:r>
                        </m:sup>
                      </m:sSubSup>
                    </m:oMath>
                  </m:oMathPara>
                </a14:m>
                <a:endParaRPr lang="en-US" sz="2400" dirty="0"/>
              </a:p>
            </p:txBody>
          </p:sp>
        </mc:Choice>
        <mc:Fallback xmlns="">
          <p:sp>
            <p:nvSpPr>
              <p:cNvPr id="44" name="Rectangle 43"/>
              <p:cNvSpPr>
                <a:spLocks noRot="1" noChangeAspect="1" noMove="1" noResize="1" noEditPoints="1" noAdjustHandles="1" noChangeArrowheads="1" noChangeShapeType="1" noTextEdit="1"/>
              </p:cNvSpPr>
              <p:nvPr/>
            </p:nvSpPr>
            <p:spPr>
              <a:xfrm>
                <a:off x="4988910" y="4932332"/>
                <a:ext cx="762453" cy="555858"/>
              </a:xfrm>
              <a:prstGeom prst="rect">
                <a:avLst/>
              </a:prstGeom>
              <a:blipFill>
                <a:blip r:embed="rId25"/>
                <a:stretch>
                  <a:fillRect b="-2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6295901" y="4932332"/>
                <a:ext cx="762453" cy="5532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4</m:t>
                          </m:r>
                        </m:sub>
                        <m:sup>
                          <m:r>
                            <a:rPr lang="en-US" sz="2400" i="1">
                              <a:solidFill>
                                <a:srgbClr val="000000"/>
                              </a:solidFill>
                              <a:latin typeface="Cambria Math" charset="0"/>
                            </a:rPr>
                            <m:t>(4)</m:t>
                          </m:r>
                        </m:sup>
                      </m:sSubSup>
                    </m:oMath>
                  </m:oMathPara>
                </a14:m>
                <a:endParaRPr lang="en-US" sz="2400" dirty="0"/>
              </a:p>
            </p:txBody>
          </p:sp>
        </mc:Choice>
        <mc:Fallback xmlns="">
          <p:sp>
            <p:nvSpPr>
              <p:cNvPr id="45" name="Rectangle 44"/>
              <p:cNvSpPr>
                <a:spLocks noRot="1" noChangeAspect="1" noMove="1" noResize="1" noEditPoints="1" noAdjustHandles="1" noChangeArrowheads="1" noChangeShapeType="1" noTextEdit="1"/>
              </p:cNvSpPr>
              <p:nvPr/>
            </p:nvSpPr>
            <p:spPr>
              <a:xfrm>
                <a:off x="6295901" y="4932332"/>
                <a:ext cx="762453" cy="553228"/>
              </a:xfrm>
              <a:prstGeom prst="rect">
                <a:avLst/>
              </a:prstGeom>
              <a:blipFill>
                <a:blip r:embed="rId26"/>
                <a:stretch>
                  <a:fillRect b="-2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7602891" y="4932332"/>
                <a:ext cx="762453" cy="558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5</m:t>
                          </m:r>
                        </m:sub>
                        <m:sup>
                          <m:r>
                            <a:rPr lang="en-US" sz="2400" i="1">
                              <a:solidFill>
                                <a:srgbClr val="000000"/>
                              </a:solidFill>
                              <a:latin typeface="Cambria Math" charset="0"/>
                            </a:rPr>
                            <m:t>(4)</m:t>
                          </m:r>
                        </m:sup>
                      </m:sSubSup>
                    </m:oMath>
                  </m:oMathPara>
                </a14:m>
                <a:endParaRPr lang="en-US" sz="2400" dirty="0"/>
              </a:p>
            </p:txBody>
          </p:sp>
        </mc:Choice>
        <mc:Fallback xmlns="">
          <p:sp>
            <p:nvSpPr>
              <p:cNvPr id="46" name="Rectangle 45"/>
              <p:cNvSpPr>
                <a:spLocks noRot="1" noChangeAspect="1" noMove="1" noResize="1" noEditPoints="1" noAdjustHandles="1" noChangeArrowheads="1" noChangeShapeType="1" noTextEdit="1"/>
              </p:cNvSpPr>
              <p:nvPr/>
            </p:nvSpPr>
            <p:spPr>
              <a:xfrm>
                <a:off x="7602891" y="4932332"/>
                <a:ext cx="762453" cy="558936"/>
              </a:xfrm>
              <a:prstGeom prst="rect">
                <a:avLst/>
              </a:prstGeom>
              <a:blipFill>
                <a:blip r:embed="rId27"/>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8909881" y="4932333"/>
                <a:ext cx="768672" cy="553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𝑦</m:t>
                          </m:r>
                        </m:e>
                        <m:sub>
                          <m:r>
                            <a:rPr lang="en-US" sz="2400" i="1">
                              <a:solidFill>
                                <a:srgbClr val="000000"/>
                              </a:solidFill>
                              <a:latin typeface="Cambria Math" charset="0"/>
                            </a:rPr>
                            <m:t>1</m:t>
                          </m:r>
                        </m:sub>
                        <m:sup>
                          <m:r>
                            <a:rPr lang="en-US" sz="2400" i="1">
                              <a:solidFill>
                                <a:srgbClr val="000000"/>
                              </a:solidFill>
                              <a:latin typeface="Cambria Math" charset="0"/>
                            </a:rPr>
                            <m:t>(4)</m:t>
                          </m:r>
                        </m:sup>
                      </m:sSubSup>
                    </m:oMath>
                  </m:oMathPara>
                </a14:m>
                <a:endParaRPr lang="en-US" sz="2400" dirty="0"/>
              </a:p>
            </p:txBody>
          </p:sp>
        </mc:Choice>
        <mc:Fallback xmlns="">
          <p:sp>
            <p:nvSpPr>
              <p:cNvPr id="47" name="Rectangle 46"/>
              <p:cNvSpPr>
                <a:spLocks noRot="1" noChangeAspect="1" noMove="1" noResize="1" noEditPoints="1" noAdjustHandles="1" noChangeArrowheads="1" noChangeShapeType="1" noTextEdit="1"/>
              </p:cNvSpPr>
              <p:nvPr/>
            </p:nvSpPr>
            <p:spPr>
              <a:xfrm>
                <a:off x="8909881" y="4932333"/>
                <a:ext cx="768672" cy="553613"/>
              </a:xfrm>
              <a:prstGeom prst="rect">
                <a:avLst/>
              </a:prstGeom>
              <a:blipFill>
                <a:blip r:embed="rId28"/>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10216870" y="4932332"/>
                <a:ext cx="829373" cy="55399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𝑦</m:t>
                          </m:r>
                        </m:e>
                        <m:sub>
                          <m:r>
                            <a:rPr lang="en-US" sz="2400" i="1">
                              <a:solidFill>
                                <a:srgbClr val="000000"/>
                              </a:solidFill>
                              <a:latin typeface="Cambria Math" charset="0"/>
                            </a:rPr>
                            <m:t>2</m:t>
                          </m:r>
                        </m:sub>
                        <m:sup>
                          <m:r>
                            <a:rPr lang="en-US" sz="2400" i="1">
                              <a:solidFill>
                                <a:srgbClr val="000000"/>
                              </a:solidFill>
                              <a:latin typeface="Cambria Math" charset="0"/>
                            </a:rPr>
                            <m:t>(4)</m:t>
                          </m:r>
                        </m:sup>
                      </m:sSubSup>
                    </m:oMath>
                  </m:oMathPara>
                </a14:m>
                <a:endParaRPr lang="en-US" sz="2400" dirty="0"/>
              </a:p>
            </p:txBody>
          </p:sp>
        </mc:Choice>
        <mc:Fallback xmlns="">
          <p:sp>
            <p:nvSpPr>
              <p:cNvPr id="48" name="Rectangle 47"/>
              <p:cNvSpPr>
                <a:spLocks noRot="1" noChangeAspect="1" noMove="1" noResize="1" noEditPoints="1" noAdjustHandles="1" noChangeArrowheads="1" noChangeShapeType="1" noTextEdit="1"/>
              </p:cNvSpPr>
              <p:nvPr/>
            </p:nvSpPr>
            <p:spPr>
              <a:xfrm>
                <a:off x="10216870" y="4932332"/>
                <a:ext cx="829373" cy="553998"/>
              </a:xfrm>
              <a:prstGeom prst="rect">
                <a:avLst/>
              </a:prstGeom>
              <a:blipFill>
                <a:blip r:embed="rId29"/>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p:cNvSpPr/>
              <p:nvPr/>
            </p:nvSpPr>
            <p:spPr>
              <a:xfrm>
                <a:off x="3681919" y="5564164"/>
                <a:ext cx="762453"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2</m:t>
                          </m:r>
                        </m:sub>
                        <m:sup>
                          <m:r>
                            <a:rPr lang="en-US" sz="2400" i="1">
                              <a:solidFill>
                                <a:srgbClr val="000000"/>
                              </a:solidFill>
                              <a:latin typeface="Cambria Math" charset="0"/>
                            </a:rPr>
                            <m:t>(5)</m:t>
                          </m:r>
                        </m:sup>
                      </m:sSubSup>
                    </m:oMath>
                  </m:oMathPara>
                </a14:m>
                <a:endParaRPr lang="en-US" sz="2400" dirty="0"/>
              </a:p>
            </p:txBody>
          </p:sp>
        </mc:Choice>
        <mc:Fallback xmlns="">
          <p:sp>
            <p:nvSpPr>
              <p:cNvPr id="56" name="Rectangle 55"/>
              <p:cNvSpPr>
                <a:spLocks noRot="1" noChangeAspect="1" noMove="1" noResize="1" noEditPoints="1" noAdjustHandles="1" noChangeArrowheads="1" noChangeShapeType="1" noTextEdit="1"/>
              </p:cNvSpPr>
              <p:nvPr/>
            </p:nvSpPr>
            <p:spPr>
              <a:xfrm>
                <a:off x="3681919" y="5564164"/>
                <a:ext cx="762453" cy="553998"/>
              </a:xfrm>
              <a:prstGeom prst="rect">
                <a:avLst/>
              </a:prstGeom>
              <a:blipFill>
                <a:blip r:embed="rId30"/>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ectangle 56"/>
              <p:cNvSpPr/>
              <p:nvPr/>
            </p:nvSpPr>
            <p:spPr>
              <a:xfrm>
                <a:off x="2374929" y="5564165"/>
                <a:ext cx="762453" cy="553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1</m:t>
                          </m:r>
                        </m:sub>
                        <m:sup>
                          <m:r>
                            <a:rPr lang="en-US" sz="2400" i="1">
                              <a:solidFill>
                                <a:srgbClr val="000000"/>
                              </a:solidFill>
                              <a:latin typeface="Cambria Math" charset="0"/>
                            </a:rPr>
                            <m:t>(5)</m:t>
                          </m:r>
                        </m:sup>
                      </m:sSubSup>
                    </m:oMath>
                  </m:oMathPara>
                </a14:m>
                <a:endParaRPr lang="en-US" sz="2400" dirty="0"/>
              </a:p>
            </p:txBody>
          </p:sp>
        </mc:Choice>
        <mc:Fallback xmlns="">
          <p:sp>
            <p:nvSpPr>
              <p:cNvPr id="57" name="Rectangle 56"/>
              <p:cNvSpPr>
                <a:spLocks noRot="1" noChangeAspect="1" noMove="1" noResize="1" noEditPoints="1" noAdjustHandles="1" noChangeArrowheads="1" noChangeShapeType="1" noTextEdit="1"/>
              </p:cNvSpPr>
              <p:nvPr/>
            </p:nvSpPr>
            <p:spPr>
              <a:xfrm>
                <a:off x="2374929" y="5564165"/>
                <a:ext cx="762453" cy="553613"/>
              </a:xfrm>
              <a:prstGeom prst="rect">
                <a:avLst/>
              </a:prstGeom>
              <a:blipFill>
                <a:blip r:embed="rId31"/>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p:cNvSpPr/>
              <p:nvPr/>
            </p:nvSpPr>
            <p:spPr>
              <a:xfrm>
                <a:off x="4988910" y="5564164"/>
                <a:ext cx="762453" cy="5558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3</m:t>
                          </m:r>
                        </m:sub>
                        <m:sup>
                          <m:r>
                            <a:rPr lang="en-US" sz="2400" i="1">
                              <a:solidFill>
                                <a:srgbClr val="000000"/>
                              </a:solidFill>
                              <a:latin typeface="Cambria Math" charset="0"/>
                            </a:rPr>
                            <m:t>(5)</m:t>
                          </m:r>
                        </m:sup>
                      </m:sSubSup>
                    </m:oMath>
                  </m:oMathPara>
                </a14:m>
                <a:endParaRPr lang="en-US" sz="2400" dirty="0"/>
              </a:p>
            </p:txBody>
          </p:sp>
        </mc:Choice>
        <mc:Fallback xmlns="">
          <p:sp>
            <p:nvSpPr>
              <p:cNvPr id="58" name="Rectangle 57"/>
              <p:cNvSpPr>
                <a:spLocks noRot="1" noChangeAspect="1" noMove="1" noResize="1" noEditPoints="1" noAdjustHandles="1" noChangeArrowheads="1" noChangeShapeType="1" noTextEdit="1"/>
              </p:cNvSpPr>
              <p:nvPr/>
            </p:nvSpPr>
            <p:spPr>
              <a:xfrm>
                <a:off x="4988910" y="5564164"/>
                <a:ext cx="762453" cy="555858"/>
              </a:xfrm>
              <a:prstGeom prst="rect">
                <a:avLst/>
              </a:prstGeom>
              <a:blipFill>
                <a:blip r:embed="rId32"/>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6295901" y="5564164"/>
                <a:ext cx="762453" cy="5532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4</m:t>
                          </m:r>
                        </m:sub>
                        <m:sup>
                          <m:r>
                            <a:rPr lang="en-US" sz="2400" i="1">
                              <a:solidFill>
                                <a:srgbClr val="000000"/>
                              </a:solidFill>
                              <a:latin typeface="Cambria Math" charset="0"/>
                            </a:rPr>
                            <m:t>(5)</m:t>
                          </m:r>
                        </m:sup>
                      </m:sSubSup>
                    </m:oMath>
                  </m:oMathPara>
                </a14:m>
                <a:endParaRPr lang="en-US" sz="2400" dirty="0"/>
              </a:p>
            </p:txBody>
          </p:sp>
        </mc:Choice>
        <mc:Fallback xmlns="">
          <p:sp>
            <p:nvSpPr>
              <p:cNvPr id="59" name="Rectangle 58"/>
              <p:cNvSpPr>
                <a:spLocks noRot="1" noChangeAspect="1" noMove="1" noResize="1" noEditPoints="1" noAdjustHandles="1" noChangeArrowheads="1" noChangeShapeType="1" noTextEdit="1"/>
              </p:cNvSpPr>
              <p:nvPr/>
            </p:nvSpPr>
            <p:spPr>
              <a:xfrm>
                <a:off x="6295901" y="5564164"/>
                <a:ext cx="762453" cy="553228"/>
              </a:xfrm>
              <a:prstGeom prst="rect">
                <a:avLst/>
              </a:prstGeom>
              <a:blipFill>
                <a:blip r:embed="rId33"/>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7602891" y="5564164"/>
                <a:ext cx="762453" cy="558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𝑥</m:t>
                          </m:r>
                        </m:e>
                        <m:sub>
                          <m:r>
                            <a:rPr lang="en-US" sz="2400" i="1">
                              <a:solidFill>
                                <a:srgbClr val="000000"/>
                              </a:solidFill>
                              <a:latin typeface="Cambria Math" charset="0"/>
                            </a:rPr>
                            <m:t>5</m:t>
                          </m:r>
                        </m:sub>
                        <m:sup>
                          <m:r>
                            <a:rPr lang="en-US" sz="2400" i="1">
                              <a:solidFill>
                                <a:srgbClr val="000000"/>
                              </a:solidFill>
                              <a:latin typeface="Cambria Math" charset="0"/>
                            </a:rPr>
                            <m:t>(5)</m:t>
                          </m:r>
                        </m:sup>
                      </m:sSubSup>
                    </m:oMath>
                  </m:oMathPara>
                </a14:m>
                <a:endParaRPr lang="en-US" sz="2400" dirty="0"/>
              </a:p>
            </p:txBody>
          </p:sp>
        </mc:Choice>
        <mc:Fallback xmlns="">
          <p:sp>
            <p:nvSpPr>
              <p:cNvPr id="60" name="Rectangle 59"/>
              <p:cNvSpPr>
                <a:spLocks noRot="1" noChangeAspect="1" noMove="1" noResize="1" noEditPoints="1" noAdjustHandles="1" noChangeArrowheads="1" noChangeShapeType="1" noTextEdit="1"/>
              </p:cNvSpPr>
              <p:nvPr/>
            </p:nvSpPr>
            <p:spPr>
              <a:xfrm>
                <a:off x="7602891" y="5564164"/>
                <a:ext cx="762453" cy="558936"/>
              </a:xfrm>
              <a:prstGeom prst="rect">
                <a:avLst/>
              </a:prstGeom>
              <a:blipFill>
                <a:blip r:embed="rId34"/>
                <a:stretch>
                  <a:fillRect b="-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8909881" y="5564165"/>
                <a:ext cx="768672" cy="553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𝑦</m:t>
                          </m:r>
                        </m:e>
                        <m:sub>
                          <m:r>
                            <a:rPr lang="en-US" sz="2400" i="1">
                              <a:solidFill>
                                <a:srgbClr val="000000"/>
                              </a:solidFill>
                              <a:latin typeface="Cambria Math" charset="0"/>
                            </a:rPr>
                            <m:t>1</m:t>
                          </m:r>
                        </m:sub>
                        <m:sup>
                          <m:r>
                            <a:rPr lang="en-US" sz="2400" i="1">
                              <a:solidFill>
                                <a:srgbClr val="000000"/>
                              </a:solidFill>
                              <a:latin typeface="Cambria Math" charset="0"/>
                            </a:rPr>
                            <m:t>(5)</m:t>
                          </m:r>
                        </m:sup>
                      </m:sSubSup>
                    </m:oMath>
                  </m:oMathPara>
                </a14:m>
                <a:endParaRPr lang="en-US" sz="2400" dirty="0"/>
              </a:p>
            </p:txBody>
          </p:sp>
        </mc:Choice>
        <mc:Fallback xmlns="">
          <p:sp>
            <p:nvSpPr>
              <p:cNvPr id="61" name="Rectangle 60"/>
              <p:cNvSpPr>
                <a:spLocks noRot="1" noChangeAspect="1" noMove="1" noResize="1" noEditPoints="1" noAdjustHandles="1" noChangeArrowheads="1" noChangeShapeType="1" noTextEdit="1"/>
              </p:cNvSpPr>
              <p:nvPr/>
            </p:nvSpPr>
            <p:spPr>
              <a:xfrm>
                <a:off x="8909881" y="5564165"/>
                <a:ext cx="768672" cy="553613"/>
              </a:xfrm>
              <a:prstGeom prst="rect">
                <a:avLst/>
              </a:prstGeom>
              <a:blipFill>
                <a:blip r:embed="rId35"/>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10216869" y="5564164"/>
                <a:ext cx="768672"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charset="0"/>
                            </a:rPr>
                            <m:t>𝑦</m:t>
                          </m:r>
                        </m:e>
                        <m:sub>
                          <m:r>
                            <a:rPr lang="en-US" sz="2400" i="1">
                              <a:solidFill>
                                <a:srgbClr val="000000"/>
                              </a:solidFill>
                              <a:latin typeface="Cambria Math" charset="0"/>
                            </a:rPr>
                            <m:t>2</m:t>
                          </m:r>
                        </m:sub>
                        <m:sup>
                          <m:r>
                            <a:rPr lang="en-US" sz="2400" i="1">
                              <a:solidFill>
                                <a:srgbClr val="000000"/>
                              </a:solidFill>
                              <a:latin typeface="Cambria Math" charset="0"/>
                            </a:rPr>
                            <m:t>(5)</m:t>
                          </m:r>
                        </m:sup>
                      </m:sSubSup>
                    </m:oMath>
                  </m:oMathPara>
                </a14:m>
                <a:endParaRPr lang="en-US" sz="2400" dirty="0"/>
              </a:p>
            </p:txBody>
          </p:sp>
        </mc:Choice>
        <mc:Fallback xmlns="">
          <p:sp>
            <p:nvSpPr>
              <p:cNvPr id="62" name="Rectangle 61"/>
              <p:cNvSpPr>
                <a:spLocks noRot="1" noChangeAspect="1" noMove="1" noResize="1" noEditPoints="1" noAdjustHandles="1" noChangeArrowheads="1" noChangeShapeType="1" noTextEdit="1"/>
              </p:cNvSpPr>
              <p:nvPr/>
            </p:nvSpPr>
            <p:spPr>
              <a:xfrm>
                <a:off x="10216869" y="5564164"/>
                <a:ext cx="768672" cy="553998"/>
              </a:xfrm>
              <a:prstGeom prst="rect">
                <a:avLst/>
              </a:prstGeom>
              <a:blipFill>
                <a:blip r:embed="rId36"/>
                <a:stretch>
                  <a:fillRect b="-4651"/>
                </a:stretch>
              </a:blipFill>
            </p:spPr>
            <p:txBody>
              <a:bodyPr/>
              <a:lstStyle/>
              <a:p>
                <a:r>
                  <a:rPr lang="en-US">
                    <a:noFill/>
                  </a:rPr>
                  <a:t> </a:t>
                </a:r>
              </a:p>
            </p:txBody>
          </p:sp>
        </mc:Fallback>
      </mc:AlternateContent>
      <p:grpSp>
        <p:nvGrpSpPr>
          <p:cNvPr id="5" name="Group 4"/>
          <p:cNvGrpSpPr/>
          <p:nvPr/>
        </p:nvGrpSpPr>
        <p:grpSpPr>
          <a:xfrm>
            <a:off x="2157984" y="1745080"/>
            <a:ext cx="6274280" cy="4472840"/>
            <a:chOff x="1618488" y="1308810"/>
            <a:chExt cx="4705710" cy="3354630"/>
          </a:xfrm>
        </p:grpSpPr>
        <p:sp>
          <p:nvSpPr>
            <p:cNvPr id="11" name="Rectangle 10"/>
            <p:cNvSpPr/>
            <p:nvPr/>
          </p:nvSpPr>
          <p:spPr>
            <a:xfrm>
              <a:off x="1618488" y="1783080"/>
              <a:ext cx="4705710" cy="2880360"/>
            </a:xfrm>
            <a:prstGeom prst="rect">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63" name="TextBox 62"/>
            <p:cNvSpPr txBox="1"/>
            <p:nvPr/>
          </p:nvSpPr>
          <p:spPr>
            <a:xfrm>
              <a:off x="3040580" y="1308810"/>
              <a:ext cx="213243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400" dirty="0">
                  <a:solidFill>
                    <a:srgbClr val="FF0000"/>
                  </a:solidFill>
                  <a:latin typeface="Calibri"/>
                  <a:ea typeface="Calibri"/>
                  <a:cs typeface="Calibri"/>
                  <a:sym typeface="Calibri"/>
                </a:rPr>
                <a:t>input variables x</a:t>
              </a:r>
            </a:p>
          </p:txBody>
        </p:sp>
      </p:grpSp>
      <p:grpSp>
        <p:nvGrpSpPr>
          <p:cNvPr id="6" name="Group 5"/>
          <p:cNvGrpSpPr/>
          <p:nvPr/>
        </p:nvGrpSpPr>
        <p:grpSpPr>
          <a:xfrm>
            <a:off x="8564099" y="1745080"/>
            <a:ext cx="3018301" cy="4472840"/>
            <a:chOff x="6423074" y="1308810"/>
            <a:chExt cx="2263726" cy="3354630"/>
          </a:xfrm>
        </p:grpSpPr>
        <p:sp>
          <p:nvSpPr>
            <p:cNvPr id="64" name="Rectangle 63"/>
            <p:cNvSpPr/>
            <p:nvPr/>
          </p:nvSpPr>
          <p:spPr>
            <a:xfrm>
              <a:off x="6423074" y="1783080"/>
              <a:ext cx="2112886" cy="2880360"/>
            </a:xfrm>
            <a:prstGeom prst="rect">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65" name="TextBox 64"/>
            <p:cNvSpPr txBox="1"/>
            <p:nvPr/>
          </p:nvSpPr>
          <p:spPr>
            <a:xfrm>
              <a:off x="6554369" y="1308810"/>
              <a:ext cx="213243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400" dirty="0">
                  <a:solidFill>
                    <a:srgbClr val="FF0000"/>
                  </a:solidFill>
                  <a:latin typeface="Calibri"/>
                  <a:ea typeface="Calibri"/>
                  <a:cs typeface="Calibri"/>
                  <a:sym typeface="Calibri"/>
                </a:rPr>
                <a:t>output variables y</a:t>
              </a:r>
            </a:p>
          </p:txBody>
        </p:sp>
      </p:grpSp>
      <p:sp>
        <p:nvSpPr>
          <p:cNvPr id="52" name="Rectangle 51"/>
          <p:cNvSpPr/>
          <p:nvPr/>
        </p:nvSpPr>
        <p:spPr>
          <a:xfrm>
            <a:off x="1938528" y="3017520"/>
            <a:ext cx="9643872" cy="1828800"/>
          </a:xfrm>
          <a:prstGeom prst="rect">
            <a:avLst/>
          </a:prstGeom>
          <a:noFill/>
          <a:ln w="254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53" name="TextBox 52"/>
          <p:cNvSpPr txBox="1"/>
          <p:nvPr/>
        </p:nvSpPr>
        <p:spPr>
          <a:xfrm>
            <a:off x="538303" y="5085796"/>
            <a:ext cx="1284644" cy="8617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609585" latinLnBrk="1" hangingPunct="0"/>
            <a:r>
              <a:rPr lang="en-US" sz="2400" dirty="0">
                <a:solidFill>
                  <a:srgbClr val="0070C0"/>
                </a:solidFill>
                <a:latin typeface="Calibri"/>
                <a:ea typeface="Calibri"/>
                <a:cs typeface="Calibri"/>
                <a:sym typeface="Calibri"/>
              </a:rPr>
              <a:t>test</a:t>
            </a:r>
          </a:p>
          <a:p>
            <a:pPr algn="ctr" defTabSz="609585" latinLnBrk="1" hangingPunct="0"/>
            <a:r>
              <a:rPr lang="en-US" sz="2400" dirty="0">
                <a:solidFill>
                  <a:srgbClr val="0070C0"/>
                </a:solidFill>
              </a:rPr>
              <a:t>data</a:t>
            </a:r>
            <a:endParaRPr lang="en-US" sz="2400" dirty="0">
              <a:solidFill>
                <a:srgbClr val="0070C0"/>
              </a:solidFill>
              <a:sym typeface="Calibri"/>
            </a:endParaRPr>
          </a:p>
        </p:txBody>
      </p:sp>
      <p:sp>
        <p:nvSpPr>
          <p:cNvPr id="55" name="Rectangle 54"/>
          <p:cNvSpPr/>
          <p:nvPr/>
        </p:nvSpPr>
        <p:spPr>
          <a:xfrm>
            <a:off x="1938529" y="4937760"/>
            <a:ext cx="9643871" cy="1188720"/>
          </a:xfrm>
          <a:prstGeom prst="rect">
            <a:avLst/>
          </a:prstGeom>
          <a:noFill/>
          <a:ln w="254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66" name="TextBox 65"/>
          <p:cNvSpPr txBox="1"/>
          <p:nvPr/>
        </p:nvSpPr>
        <p:spPr>
          <a:xfrm>
            <a:off x="542691" y="3621935"/>
            <a:ext cx="1284644" cy="8617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609585" latinLnBrk="1" hangingPunct="0"/>
            <a:r>
              <a:rPr lang="en-US" sz="2400" dirty="0">
                <a:solidFill>
                  <a:srgbClr val="0070C0"/>
                </a:solidFill>
                <a:latin typeface="Calibri"/>
                <a:ea typeface="Calibri"/>
                <a:cs typeface="Calibri"/>
                <a:sym typeface="Calibri"/>
              </a:rPr>
              <a:t>training</a:t>
            </a:r>
          </a:p>
          <a:p>
            <a:pPr algn="ctr" defTabSz="609585" latinLnBrk="1" hangingPunct="0"/>
            <a:r>
              <a:rPr lang="en-US" sz="2400" dirty="0">
                <a:solidFill>
                  <a:srgbClr val="0070C0"/>
                </a:solidFill>
              </a:rPr>
              <a:t>data</a:t>
            </a:r>
            <a:endParaRPr lang="en-US" sz="2400" dirty="0">
              <a:solidFill>
                <a:srgbClr val="0070C0"/>
              </a:solidFill>
              <a:sym typeface="Calibri"/>
            </a:endParaRPr>
          </a:p>
        </p:txBody>
      </p:sp>
    </p:spTree>
    <p:extLst>
      <p:ext uri="{BB962C8B-B14F-4D97-AF65-F5344CB8AC3E}">
        <p14:creationId xmlns:p14="http://schemas.microsoft.com/office/powerpoint/2010/main" val="705095211"/>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4474226" y="1217625"/>
            <a:ext cx="2830327" cy="461665"/>
          </a:xfrm>
          <a:prstGeom prst="rect">
            <a:avLst/>
          </a:prstGeom>
          <a:noFill/>
        </p:spPr>
        <p:txBody>
          <a:bodyPr wrap="none" rtlCol="0">
            <a:spAutoFit/>
          </a:bodyPr>
          <a:lstStyle/>
          <a:p>
            <a:r>
              <a:rPr lang="en-US" sz="2400" dirty="0"/>
              <a:t>This is what we have:</a:t>
            </a:r>
          </a:p>
        </p:txBody>
      </p:sp>
      <p:sp>
        <p:nvSpPr>
          <p:cNvPr id="7" name="TextBox 6">
            <a:extLst>
              <a:ext uri="{FF2B5EF4-FFF2-40B4-BE49-F238E27FC236}">
                <a16:creationId xmlns:a16="http://schemas.microsoft.com/office/drawing/2014/main" id="{487E5EE6-4179-924C-9AEC-F06E1059D8F9}"/>
              </a:ext>
            </a:extLst>
          </p:cNvPr>
          <p:cNvSpPr txBox="1"/>
          <p:nvPr/>
        </p:nvSpPr>
        <p:spPr>
          <a:xfrm>
            <a:off x="4134425" y="4029277"/>
            <a:ext cx="3863430" cy="461665"/>
          </a:xfrm>
          <a:prstGeom prst="rect">
            <a:avLst/>
          </a:prstGeom>
          <a:noFill/>
        </p:spPr>
        <p:txBody>
          <a:bodyPr wrap="none" rtlCol="0">
            <a:spAutoFit/>
          </a:bodyPr>
          <a:lstStyle/>
          <a:p>
            <a:r>
              <a:rPr lang="en-US" sz="2400" dirty="0"/>
              <a:t>Step 1: Chain Rule of Calculus</a:t>
            </a:r>
          </a:p>
        </p:txBody>
      </p:sp>
      <p:pic>
        <p:nvPicPr>
          <p:cNvPr id="9" name="Picture 8">
            <a:extLst>
              <a:ext uri="{FF2B5EF4-FFF2-40B4-BE49-F238E27FC236}">
                <a16:creationId xmlns:a16="http://schemas.microsoft.com/office/drawing/2014/main" id="{C5DC3E37-A9B4-D045-8251-821EBCB55E8E}"/>
              </a:ext>
            </a:extLst>
          </p:cNvPr>
          <p:cNvPicPr>
            <a:picLocks noChangeAspect="1"/>
          </p:cNvPicPr>
          <p:nvPr/>
        </p:nvPicPr>
        <p:blipFill>
          <a:blip r:embed="rId2"/>
          <a:stretch>
            <a:fillRect/>
          </a:stretch>
        </p:blipFill>
        <p:spPr>
          <a:xfrm>
            <a:off x="7062165" y="5237277"/>
            <a:ext cx="711200" cy="1066800"/>
          </a:xfrm>
          <a:prstGeom prst="rect">
            <a:avLst/>
          </a:prstGeom>
        </p:spPr>
      </p:pic>
      <p:pic>
        <p:nvPicPr>
          <p:cNvPr id="4" name="Picture 3">
            <a:extLst>
              <a:ext uri="{FF2B5EF4-FFF2-40B4-BE49-F238E27FC236}">
                <a16:creationId xmlns:a16="http://schemas.microsoft.com/office/drawing/2014/main" id="{4E78641F-23CC-3F4F-8E45-C4EB39A4C4E6}"/>
              </a:ext>
            </a:extLst>
          </p:cNvPr>
          <p:cNvPicPr>
            <a:picLocks noChangeAspect="1"/>
          </p:cNvPicPr>
          <p:nvPr/>
        </p:nvPicPr>
        <p:blipFill>
          <a:blip r:embed="rId3"/>
          <a:stretch>
            <a:fillRect/>
          </a:stretch>
        </p:blipFill>
        <p:spPr>
          <a:xfrm>
            <a:off x="3722861" y="2067255"/>
            <a:ext cx="4199467" cy="1236133"/>
          </a:xfrm>
          <a:prstGeom prst="rect">
            <a:avLst/>
          </a:prstGeom>
        </p:spPr>
      </p:pic>
      <p:pic>
        <p:nvPicPr>
          <p:cNvPr id="3" name="Picture 2">
            <a:extLst>
              <a:ext uri="{FF2B5EF4-FFF2-40B4-BE49-F238E27FC236}">
                <a16:creationId xmlns:a16="http://schemas.microsoft.com/office/drawing/2014/main" id="{A1734F9E-76B4-E14F-B9A3-E564B691CF7C}"/>
              </a:ext>
            </a:extLst>
          </p:cNvPr>
          <p:cNvPicPr>
            <a:picLocks noChangeAspect="1"/>
          </p:cNvPicPr>
          <p:nvPr/>
        </p:nvPicPr>
        <p:blipFill rotWithShape="1">
          <a:blip r:embed="rId4"/>
          <a:srcRect t="5831"/>
          <a:stretch/>
        </p:blipFill>
        <p:spPr>
          <a:xfrm>
            <a:off x="2224160" y="5237277"/>
            <a:ext cx="2777067" cy="1100273"/>
          </a:xfrm>
          <a:prstGeom prst="rect">
            <a:avLst/>
          </a:prstGeom>
        </p:spPr>
      </p:pic>
      <p:pic>
        <p:nvPicPr>
          <p:cNvPr id="5" name="Picture 4">
            <a:extLst>
              <a:ext uri="{FF2B5EF4-FFF2-40B4-BE49-F238E27FC236}">
                <a16:creationId xmlns:a16="http://schemas.microsoft.com/office/drawing/2014/main" id="{6B1BC0D9-ED2F-6141-A2A3-D233EE811B9B}"/>
              </a:ext>
            </a:extLst>
          </p:cNvPr>
          <p:cNvPicPr>
            <a:picLocks noChangeAspect="1"/>
          </p:cNvPicPr>
          <p:nvPr/>
        </p:nvPicPr>
        <p:blipFill>
          <a:blip r:embed="rId5"/>
          <a:stretch>
            <a:fillRect/>
          </a:stretch>
        </p:blipFill>
        <p:spPr>
          <a:xfrm>
            <a:off x="7773365" y="5247608"/>
            <a:ext cx="1659467" cy="999067"/>
          </a:xfrm>
          <a:prstGeom prst="rect">
            <a:avLst/>
          </a:prstGeom>
        </p:spPr>
      </p:pic>
    </p:spTree>
    <p:extLst>
      <p:ext uri="{BB962C8B-B14F-4D97-AF65-F5344CB8AC3E}">
        <p14:creationId xmlns:p14="http://schemas.microsoft.com/office/powerpoint/2010/main" val="13151033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4474226" y="1217625"/>
            <a:ext cx="2830327" cy="461665"/>
          </a:xfrm>
          <a:prstGeom prst="rect">
            <a:avLst/>
          </a:prstGeom>
          <a:noFill/>
        </p:spPr>
        <p:txBody>
          <a:bodyPr wrap="none" rtlCol="0">
            <a:spAutoFit/>
          </a:bodyPr>
          <a:lstStyle/>
          <a:p>
            <a:r>
              <a:rPr lang="en-US" sz="2400" dirty="0"/>
              <a:t>This is what we have:</a:t>
            </a:r>
          </a:p>
        </p:txBody>
      </p:sp>
      <p:sp>
        <p:nvSpPr>
          <p:cNvPr id="7" name="TextBox 6">
            <a:extLst>
              <a:ext uri="{FF2B5EF4-FFF2-40B4-BE49-F238E27FC236}">
                <a16:creationId xmlns:a16="http://schemas.microsoft.com/office/drawing/2014/main" id="{487E5EE6-4179-924C-9AEC-F06E1059D8F9}"/>
              </a:ext>
            </a:extLst>
          </p:cNvPr>
          <p:cNvSpPr txBox="1"/>
          <p:nvPr/>
        </p:nvSpPr>
        <p:spPr>
          <a:xfrm>
            <a:off x="4134425" y="4029277"/>
            <a:ext cx="3863430" cy="461665"/>
          </a:xfrm>
          <a:prstGeom prst="rect">
            <a:avLst/>
          </a:prstGeom>
          <a:noFill/>
        </p:spPr>
        <p:txBody>
          <a:bodyPr wrap="none" rtlCol="0">
            <a:spAutoFit/>
          </a:bodyPr>
          <a:lstStyle/>
          <a:p>
            <a:r>
              <a:rPr lang="en-US" sz="2400" dirty="0"/>
              <a:t>Step 1: Chain Rule of Calculus</a:t>
            </a:r>
          </a:p>
        </p:txBody>
      </p:sp>
      <p:pic>
        <p:nvPicPr>
          <p:cNvPr id="9" name="Picture 8">
            <a:extLst>
              <a:ext uri="{FF2B5EF4-FFF2-40B4-BE49-F238E27FC236}">
                <a16:creationId xmlns:a16="http://schemas.microsoft.com/office/drawing/2014/main" id="{C5DC3E37-A9B4-D045-8251-821EBCB55E8E}"/>
              </a:ext>
            </a:extLst>
          </p:cNvPr>
          <p:cNvPicPr>
            <a:picLocks noChangeAspect="1"/>
          </p:cNvPicPr>
          <p:nvPr/>
        </p:nvPicPr>
        <p:blipFill>
          <a:blip r:embed="rId2"/>
          <a:stretch>
            <a:fillRect/>
          </a:stretch>
        </p:blipFill>
        <p:spPr>
          <a:xfrm>
            <a:off x="7062165" y="5237277"/>
            <a:ext cx="711200" cy="1066800"/>
          </a:xfrm>
          <a:prstGeom prst="rect">
            <a:avLst/>
          </a:prstGeom>
        </p:spPr>
      </p:pic>
      <p:pic>
        <p:nvPicPr>
          <p:cNvPr id="4" name="Picture 3">
            <a:extLst>
              <a:ext uri="{FF2B5EF4-FFF2-40B4-BE49-F238E27FC236}">
                <a16:creationId xmlns:a16="http://schemas.microsoft.com/office/drawing/2014/main" id="{4E78641F-23CC-3F4F-8E45-C4EB39A4C4E6}"/>
              </a:ext>
            </a:extLst>
          </p:cNvPr>
          <p:cNvPicPr>
            <a:picLocks noChangeAspect="1"/>
          </p:cNvPicPr>
          <p:nvPr/>
        </p:nvPicPr>
        <p:blipFill>
          <a:blip r:embed="rId3"/>
          <a:stretch>
            <a:fillRect/>
          </a:stretch>
        </p:blipFill>
        <p:spPr>
          <a:xfrm>
            <a:off x="3722861" y="2067255"/>
            <a:ext cx="4199467" cy="1236133"/>
          </a:xfrm>
          <a:prstGeom prst="rect">
            <a:avLst/>
          </a:prstGeom>
        </p:spPr>
      </p:pic>
      <p:pic>
        <p:nvPicPr>
          <p:cNvPr id="3" name="Picture 2">
            <a:extLst>
              <a:ext uri="{FF2B5EF4-FFF2-40B4-BE49-F238E27FC236}">
                <a16:creationId xmlns:a16="http://schemas.microsoft.com/office/drawing/2014/main" id="{A1734F9E-76B4-E14F-B9A3-E564B691CF7C}"/>
              </a:ext>
            </a:extLst>
          </p:cNvPr>
          <p:cNvPicPr>
            <a:picLocks noChangeAspect="1"/>
          </p:cNvPicPr>
          <p:nvPr/>
        </p:nvPicPr>
        <p:blipFill rotWithShape="1">
          <a:blip r:embed="rId4"/>
          <a:srcRect t="5831"/>
          <a:stretch/>
        </p:blipFill>
        <p:spPr>
          <a:xfrm>
            <a:off x="2224160" y="5237277"/>
            <a:ext cx="2777067" cy="1100273"/>
          </a:xfrm>
          <a:prstGeom prst="rect">
            <a:avLst/>
          </a:prstGeom>
        </p:spPr>
      </p:pic>
      <p:pic>
        <p:nvPicPr>
          <p:cNvPr id="5" name="Picture 4">
            <a:extLst>
              <a:ext uri="{FF2B5EF4-FFF2-40B4-BE49-F238E27FC236}">
                <a16:creationId xmlns:a16="http://schemas.microsoft.com/office/drawing/2014/main" id="{6B1BC0D9-ED2F-6141-A2A3-D233EE811B9B}"/>
              </a:ext>
            </a:extLst>
          </p:cNvPr>
          <p:cNvPicPr>
            <a:picLocks noChangeAspect="1"/>
          </p:cNvPicPr>
          <p:nvPr/>
        </p:nvPicPr>
        <p:blipFill>
          <a:blip r:embed="rId5"/>
          <a:stretch>
            <a:fillRect/>
          </a:stretch>
        </p:blipFill>
        <p:spPr>
          <a:xfrm>
            <a:off x="7773365" y="5247608"/>
            <a:ext cx="1659467" cy="999067"/>
          </a:xfrm>
          <a:prstGeom prst="rect">
            <a:avLst/>
          </a:prstGeom>
        </p:spPr>
      </p:pic>
      <p:sp>
        <p:nvSpPr>
          <p:cNvPr id="8" name="Rectangle 7">
            <a:extLst>
              <a:ext uri="{FF2B5EF4-FFF2-40B4-BE49-F238E27FC236}">
                <a16:creationId xmlns:a16="http://schemas.microsoft.com/office/drawing/2014/main" id="{6D81EFC0-0766-314D-A37D-E3956A9D9B2D}"/>
              </a:ext>
            </a:extLst>
          </p:cNvPr>
          <p:cNvSpPr/>
          <p:nvPr/>
        </p:nvSpPr>
        <p:spPr>
          <a:xfrm>
            <a:off x="4215540" y="5236126"/>
            <a:ext cx="754691"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7254C8E2-0502-A747-97A7-22020ED73BBA}"/>
              </a:ext>
            </a:extLst>
          </p:cNvPr>
          <p:cNvSpPr/>
          <p:nvPr/>
        </p:nvSpPr>
        <p:spPr>
          <a:xfrm>
            <a:off x="8758265" y="5265978"/>
            <a:ext cx="754691"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64516AB8-8E74-964C-AC36-11B27B7644D6}"/>
              </a:ext>
            </a:extLst>
          </p:cNvPr>
          <p:cNvSpPr txBox="1"/>
          <p:nvPr/>
        </p:nvSpPr>
        <p:spPr>
          <a:xfrm>
            <a:off x="5085541" y="4673737"/>
            <a:ext cx="1957587" cy="379656"/>
          </a:xfrm>
          <a:prstGeom prst="rect">
            <a:avLst/>
          </a:prstGeom>
          <a:noFill/>
        </p:spPr>
        <p:txBody>
          <a:bodyPr wrap="none" rtlCol="0">
            <a:spAutoFit/>
          </a:bodyPr>
          <a:lstStyle/>
          <a:p>
            <a:r>
              <a:rPr lang="en-US" sz="1867" dirty="0">
                <a:solidFill>
                  <a:srgbClr val="FF0000"/>
                </a:solidFill>
              </a:rPr>
              <a:t>Let’s do these first</a:t>
            </a:r>
          </a:p>
        </p:txBody>
      </p:sp>
    </p:spTree>
    <p:extLst>
      <p:ext uri="{BB962C8B-B14F-4D97-AF65-F5344CB8AC3E}">
        <p14:creationId xmlns:p14="http://schemas.microsoft.com/office/powerpoint/2010/main" val="20971097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pic>
        <p:nvPicPr>
          <p:cNvPr id="3" name="Picture 2">
            <a:extLst>
              <a:ext uri="{FF2B5EF4-FFF2-40B4-BE49-F238E27FC236}">
                <a16:creationId xmlns:a16="http://schemas.microsoft.com/office/drawing/2014/main" id="{A1734F9E-76B4-E14F-B9A3-E564B691CF7C}"/>
              </a:ext>
            </a:extLst>
          </p:cNvPr>
          <p:cNvPicPr>
            <a:picLocks noChangeAspect="1"/>
          </p:cNvPicPr>
          <p:nvPr/>
        </p:nvPicPr>
        <p:blipFill rotWithShape="1">
          <a:blip r:embed="rId2"/>
          <a:srcRect l="71708" t="5831"/>
          <a:stretch/>
        </p:blipFill>
        <p:spPr>
          <a:xfrm>
            <a:off x="3347635" y="1269712"/>
            <a:ext cx="785687" cy="1100273"/>
          </a:xfrm>
          <a:prstGeom prst="rect">
            <a:avLst/>
          </a:prstGeom>
        </p:spPr>
      </p:pic>
      <p:pic>
        <p:nvPicPr>
          <p:cNvPr id="5" name="Picture 4">
            <a:extLst>
              <a:ext uri="{FF2B5EF4-FFF2-40B4-BE49-F238E27FC236}">
                <a16:creationId xmlns:a16="http://schemas.microsoft.com/office/drawing/2014/main" id="{6B1BC0D9-ED2F-6141-A2A3-D233EE811B9B}"/>
              </a:ext>
            </a:extLst>
          </p:cNvPr>
          <p:cNvPicPr>
            <a:picLocks noChangeAspect="1"/>
          </p:cNvPicPr>
          <p:nvPr/>
        </p:nvPicPr>
        <p:blipFill rotWithShape="1">
          <a:blip r:embed="rId3"/>
          <a:srcRect l="57483"/>
          <a:stretch/>
        </p:blipFill>
        <p:spPr>
          <a:xfrm>
            <a:off x="7859366" y="1280043"/>
            <a:ext cx="705561" cy="999067"/>
          </a:xfrm>
          <a:prstGeom prst="rect">
            <a:avLst/>
          </a:prstGeom>
        </p:spPr>
      </p:pic>
      <p:sp>
        <p:nvSpPr>
          <p:cNvPr id="8" name="Rectangle 7">
            <a:extLst>
              <a:ext uri="{FF2B5EF4-FFF2-40B4-BE49-F238E27FC236}">
                <a16:creationId xmlns:a16="http://schemas.microsoft.com/office/drawing/2014/main" id="{6D81EFC0-0766-314D-A37D-E3956A9D9B2D}"/>
              </a:ext>
            </a:extLst>
          </p:cNvPr>
          <p:cNvSpPr/>
          <p:nvPr/>
        </p:nvSpPr>
        <p:spPr>
          <a:xfrm>
            <a:off x="3347636" y="1268561"/>
            <a:ext cx="754691"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7254C8E2-0502-A747-97A7-22020ED73BBA}"/>
              </a:ext>
            </a:extLst>
          </p:cNvPr>
          <p:cNvSpPr/>
          <p:nvPr/>
        </p:nvSpPr>
        <p:spPr>
          <a:xfrm>
            <a:off x="7890361" y="1298413"/>
            <a:ext cx="754691"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43892A0-5E2F-A84A-BAD7-B5126B457FA7}"/>
                  </a:ext>
                </a:extLst>
              </p:cNvPr>
              <p:cNvSpPr txBox="1"/>
              <p:nvPr/>
            </p:nvSpPr>
            <p:spPr>
              <a:xfrm>
                <a:off x="1265398" y="2778834"/>
                <a:ext cx="5892639"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,2</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,3</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3</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,4</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4</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oMath>
                  </m:oMathPara>
                </a14:m>
                <a:endParaRPr lang="en-US" sz="2400" dirty="0"/>
              </a:p>
            </p:txBody>
          </p:sp>
        </mc:Choice>
        <mc:Fallback xmlns="">
          <p:sp>
            <p:nvSpPr>
              <p:cNvPr id="10" name="TextBox 9">
                <a:extLst>
                  <a:ext uri="{FF2B5EF4-FFF2-40B4-BE49-F238E27FC236}">
                    <a16:creationId xmlns:a16="http://schemas.microsoft.com/office/drawing/2014/main" id="{543892A0-5E2F-A84A-BAD7-B5126B457FA7}"/>
                  </a:ext>
                </a:extLst>
              </p:cNvPr>
              <p:cNvSpPr txBox="1">
                <a:spLocks noRot="1" noChangeAspect="1" noMove="1" noResize="1" noEditPoints="1" noAdjustHandles="1" noChangeArrowheads="1" noChangeShapeType="1" noTextEdit="1"/>
              </p:cNvSpPr>
              <p:nvPr/>
            </p:nvSpPr>
            <p:spPr>
              <a:xfrm>
                <a:off x="1265398" y="2778834"/>
                <a:ext cx="5892639" cy="385555"/>
              </a:xfrm>
              <a:prstGeom prst="rect">
                <a:avLst/>
              </a:prstGeom>
              <a:blipFill>
                <a:blip r:embed="rId4"/>
                <a:stretch>
                  <a:fillRect l="-215" b="-28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D9D47CC-091A-7146-8986-66F3F229AC17}"/>
                  </a:ext>
                </a:extLst>
              </p:cNvPr>
              <p:cNvSpPr txBox="1"/>
              <p:nvPr/>
            </p:nvSpPr>
            <p:spPr>
              <a:xfrm>
                <a:off x="538790" y="3506112"/>
                <a:ext cx="7017627" cy="7929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 3</m:t>
                              </m:r>
                            </m:sub>
                          </m:sSub>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 3</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,2</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,3</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3</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,4</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4</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oMath>
                  </m:oMathPara>
                </a14:m>
                <a:endParaRPr lang="en-US" sz="2400" dirty="0"/>
              </a:p>
            </p:txBody>
          </p:sp>
        </mc:Choice>
        <mc:Fallback xmlns="">
          <p:sp>
            <p:nvSpPr>
              <p:cNvPr id="17" name="TextBox 16">
                <a:extLst>
                  <a:ext uri="{FF2B5EF4-FFF2-40B4-BE49-F238E27FC236}">
                    <a16:creationId xmlns:a16="http://schemas.microsoft.com/office/drawing/2014/main" id="{4D9D47CC-091A-7146-8986-66F3F229AC17}"/>
                  </a:ext>
                </a:extLst>
              </p:cNvPr>
              <p:cNvSpPr txBox="1">
                <a:spLocks noRot="1" noChangeAspect="1" noMove="1" noResize="1" noEditPoints="1" noAdjustHandles="1" noChangeArrowheads="1" noChangeShapeType="1" noTextEdit="1"/>
              </p:cNvSpPr>
              <p:nvPr/>
            </p:nvSpPr>
            <p:spPr>
              <a:xfrm>
                <a:off x="538790" y="3506112"/>
                <a:ext cx="7017627" cy="792974"/>
              </a:xfrm>
              <a:prstGeom prst="rect">
                <a:avLst/>
              </a:prstGeom>
              <a:blipFill>
                <a:blip r:embed="rId5"/>
                <a:stretch>
                  <a:fillRect l="-722" t="-1587" b="-6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DB8C632-9949-204A-9FC3-79348C5B2009}"/>
                  </a:ext>
                </a:extLst>
              </p:cNvPr>
              <p:cNvSpPr txBox="1"/>
              <p:nvPr/>
            </p:nvSpPr>
            <p:spPr>
              <a:xfrm>
                <a:off x="2927403" y="4501557"/>
                <a:ext cx="1444305" cy="7929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 3</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3</m:t>
                          </m:r>
                        </m:sub>
                      </m:sSub>
                    </m:oMath>
                  </m:oMathPara>
                </a14:m>
                <a:endParaRPr lang="en-US" sz="2400" dirty="0"/>
              </a:p>
            </p:txBody>
          </p:sp>
        </mc:Choice>
        <mc:Fallback xmlns="">
          <p:sp>
            <p:nvSpPr>
              <p:cNvPr id="18" name="TextBox 17">
                <a:extLst>
                  <a:ext uri="{FF2B5EF4-FFF2-40B4-BE49-F238E27FC236}">
                    <a16:creationId xmlns:a16="http://schemas.microsoft.com/office/drawing/2014/main" id="{8DB8C632-9949-204A-9FC3-79348C5B2009}"/>
                  </a:ext>
                </a:extLst>
              </p:cNvPr>
              <p:cNvSpPr txBox="1">
                <a:spLocks noRot="1" noChangeAspect="1" noMove="1" noResize="1" noEditPoints="1" noAdjustHandles="1" noChangeArrowheads="1" noChangeShapeType="1" noTextEdit="1"/>
              </p:cNvSpPr>
              <p:nvPr/>
            </p:nvSpPr>
            <p:spPr>
              <a:xfrm>
                <a:off x="2927403" y="4501557"/>
                <a:ext cx="1444305" cy="792974"/>
              </a:xfrm>
              <a:prstGeom prst="rect">
                <a:avLst/>
              </a:prstGeom>
              <a:blipFill>
                <a:blip r:embed="rId6"/>
                <a:stretch>
                  <a:fillRect l="-4348" t="-1563" r="-870" b="-4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6E1D6F3-43E7-3C4D-A22A-E652A5239950}"/>
                  </a:ext>
                </a:extLst>
              </p:cNvPr>
              <p:cNvSpPr txBox="1"/>
              <p:nvPr/>
            </p:nvSpPr>
            <p:spPr>
              <a:xfrm>
                <a:off x="3015962" y="5692461"/>
                <a:ext cx="1384225" cy="8065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 </m:t>
                              </m:r>
                              <m:r>
                                <a:rPr lang="en-US" sz="2400" i="1">
                                  <a:latin typeface="Cambria Math" panose="02040503050406030204" pitchFamily="18" charset="0"/>
                                </a:rPr>
                                <m:t>𝑗</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𝑗</m:t>
                          </m:r>
                        </m:sub>
                      </m:sSub>
                    </m:oMath>
                  </m:oMathPara>
                </a14:m>
                <a:endParaRPr lang="en-US" sz="2400" dirty="0"/>
              </a:p>
            </p:txBody>
          </p:sp>
        </mc:Choice>
        <mc:Fallback xmlns="">
          <p:sp>
            <p:nvSpPr>
              <p:cNvPr id="19" name="TextBox 18">
                <a:extLst>
                  <a:ext uri="{FF2B5EF4-FFF2-40B4-BE49-F238E27FC236}">
                    <a16:creationId xmlns:a16="http://schemas.microsoft.com/office/drawing/2014/main" id="{26E1D6F3-43E7-3C4D-A22A-E652A5239950}"/>
                  </a:ext>
                </a:extLst>
              </p:cNvPr>
              <p:cNvSpPr txBox="1">
                <a:spLocks noRot="1" noChangeAspect="1" noMove="1" noResize="1" noEditPoints="1" noAdjustHandles="1" noChangeArrowheads="1" noChangeShapeType="1" noTextEdit="1"/>
              </p:cNvSpPr>
              <p:nvPr/>
            </p:nvSpPr>
            <p:spPr>
              <a:xfrm>
                <a:off x="3015962" y="5692461"/>
                <a:ext cx="1384225" cy="806503"/>
              </a:xfrm>
              <a:prstGeom prst="rect">
                <a:avLst/>
              </a:prstGeom>
              <a:blipFill>
                <a:blip r:embed="rId7"/>
                <a:stretch>
                  <a:fillRect l="-5455" t="-1563" r="-2727" b="-10938"/>
                </a:stretch>
              </a:blipFill>
            </p:spPr>
            <p:txBody>
              <a:bodyPr/>
              <a:lstStyle/>
              <a:p>
                <a:r>
                  <a:rPr lang="en-US">
                    <a:noFill/>
                  </a:rPr>
                  <a:t> </a:t>
                </a:r>
              </a:p>
            </p:txBody>
          </p:sp>
        </mc:Fallback>
      </mc:AlternateContent>
    </p:spTree>
    <p:extLst>
      <p:ext uri="{BB962C8B-B14F-4D97-AF65-F5344CB8AC3E}">
        <p14:creationId xmlns:p14="http://schemas.microsoft.com/office/powerpoint/2010/main" val="96169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pic>
        <p:nvPicPr>
          <p:cNvPr id="5" name="Picture 4">
            <a:extLst>
              <a:ext uri="{FF2B5EF4-FFF2-40B4-BE49-F238E27FC236}">
                <a16:creationId xmlns:a16="http://schemas.microsoft.com/office/drawing/2014/main" id="{6B1BC0D9-ED2F-6141-A2A3-D233EE811B9B}"/>
              </a:ext>
            </a:extLst>
          </p:cNvPr>
          <p:cNvPicPr>
            <a:picLocks noChangeAspect="1"/>
          </p:cNvPicPr>
          <p:nvPr/>
        </p:nvPicPr>
        <p:blipFill rotWithShape="1">
          <a:blip r:embed="rId2"/>
          <a:srcRect l="57483"/>
          <a:stretch/>
        </p:blipFill>
        <p:spPr>
          <a:xfrm>
            <a:off x="7859366" y="1280043"/>
            <a:ext cx="705561" cy="999067"/>
          </a:xfrm>
          <a:prstGeom prst="rect">
            <a:avLst/>
          </a:prstGeom>
        </p:spPr>
      </p:pic>
      <p:sp>
        <p:nvSpPr>
          <p:cNvPr id="8" name="Rectangle 7">
            <a:extLst>
              <a:ext uri="{FF2B5EF4-FFF2-40B4-BE49-F238E27FC236}">
                <a16:creationId xmlns:a16="http://schemas.microsoft.com/office/drawing/2014/main" id="{6D81EFC0-0766-314D-A37D-E3956A9D9B2D}"/>
              </a:ext>
            </a:extLst>
          </p:cNvPr>
          <p:cNvSpPr/>
          <p:nvPr/>
        </p:nvSpPr>
        <p:spPr>
          <a:xfrm>
            <a:off x="3347636" y="1268561"/>
            <a:ext cx="1431075"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7254C8E2-0502-A747-97A7-22020ED73BBA}"/>
              </a:ext>
            </a:extLst>
          </p:cNvPr>
          <p:cNvSpPr/>
          <p:nvPr/>
        </p:nvSpPr>
        <p:spPr>
          <a:xfrm>
            <a:off x="7890361" y="1298413"/>
            <a:ext cx="754691"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43892A0-5E2F-A84A-BAD7-B5126B457FA7}"/>
                  </a:ext>
                </a:extLst>
              </p:cNvPr>
              <p:cNvSpPr txBox="1"/>
              <p:nvPr/>
            </p:nvSpPr>
            <p:spPr>
              <a:xfrm>
                <a:off x="6169973" y="2809830"/>
                <a:ext cx="5892639"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,2</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,3</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3</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,4</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4</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oMath>
                  </m:oMathPara>
                </a14:m>
                <a:endParaRPr lang="en-US" sz="2400" dirty="0"/>
              </a:p>
            </p:txBody>
          </p:sp>
        </mc:Choice>
        <mc:Fallback xmlns="">
          <p:sp>
            <p:nvSpPr>
              <p:cNvPr id="10" name="TextBox 9">
                <a:extLst>
                  <a:ext uri="{FF2B5EF4-FFF2-40B4-BE49-F238E27FC236}">
                    <a16:creationId xmlns:a16="http://schemas.microsoft.com/office/drawing/2014/main" id="{543892A0-5E2F-A84A-BAD7-B5126B457FA7}"/>
                  </a:ext>
                </a:extLst>
              </p:cNvPr>
              <p:cNvSpPr txBox="1">
                <a:spLocks noRot="1" noChangeAspect="1" noMove="1" noResize="1" noEditPoints="1" noAdjustHandles="1" noChangeArrowheads="1" noChangeShapeType="1" noTextEdit="1"/>
              </p:cNvSpPr>
              <p:nvPr/>
            </p:nvSpPr>
            <p:spPr>
              <a:xfrm>
                <a:off x="6169973" y="2809830"/>
                <a:ext cx="5892639" cy="385555"/>
              </a:xfrm>
              <a:prstGeom prst="rect">
                <a:avLst/>
              </a:prstGeom>
              <a:blipFill>
                <a:blip r:embed="rId3"/>
                <a:stretch>
                  <a:fillRect l="-215" b="-29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6E1D6F3-43E7-3C4D-A22A-E652A5239950}"/>
                  </a:ext>
                </a:extLst>
              </p:cNvPr>
              <p:cNvSpPr txBox="1"/>
              <p:nvPr/>
            </p:nvSpPr>
            <p:spPr>
              <a:xfrm>
                <a:off x="3347637" y="1399881"/>
                <a:ext cx="1384225" cy="8065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 </m:t>
                              </m:r>
                              <m:r>
                                <a:rPr lang="en-US" sz="2400" i="1">
                                  <a:latin typeface="Cambria Math" panose="02040503050406030204" pitchFamily="18" charset="0"/>
                                </a:rPr>
                                <m:t>𝑗</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𝑗</m:t>
                          </m:r>
                        </m:sub>
                      </m:sSub>
                    </m:oMath>
                  </m:oMathPara>
                </a14:m>
                <a:endParaRPr lang="en-US" sz="2400" dirty="0"/>
              </a:p>
            </p:txBody>
          </p:sp>
        </mc:Choice>
        <mc:Fallback xmlns="">
          <p:sp>
            <p:nvSpPr>
              <p:cNvPr id="19" name="TextBox 18">
                <a:extLst>
                  <a:ext uri="{FF2B5EF4-FFF2-40B4-BE49-F238E27FC236}">
                    <a16:creationId xmlns:a16="http://schemas.microsoft.com/office/drawing/2014/main" id="{26E1D6F3-43E7-3C4D-A22A-E652A5239950}"/>
                  </a:ext>
                </a:extLst>
              </p:cNvPr>
              <p:cNvSpPr txBox="1">
                <a:spLocks noRot="1" noChangeAspect="1" noMove="1" noResize="1" noEditPoints="1" noAdjustHandles="1" noChangeArrowheads="1" noChangeShapeType="1" noTextEdit="1"/>
              </p:cNvSpPr>
              <p:nvPr/>
            </p:nvSpPr>
            <p:spPr>
              <a:xfrm>
                <a:off x="3347637" y="1399881"/>
                <a:ext cx="1384225" cy="806503"/>
              </a:xfrm>
              <a:prstGeom prst="rect">
                <a:avLst/>
              </a:prstGeom>
              <a:blipFill>
                <a:blip r:embed="rId4"/>
                <a:stretch>
                  <a:fillRect l="-4545" t="-1563" r="-2727"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516C54C-3549-5948-97FA-CB363FDFA8C7}"/>
                  </a:ext>
                </a:extLst>
              </p:cNvPr>
              <p:cNvSpPr txBox="1"/>
              <p:nvPr/>
            </p:nvSpPr>
            <p:spPr>
              <a:xfrm>
                <a:off x="4764936" y="3568106"/>
                <a:ext cx="6558590" cy="7646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,2</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,3</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3</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,4</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4</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oMath>
                  </m:oMathPara>
                </a14:m>
                <a:endParaRPr lang="en-US" sz="2400" dirty="0"/>
              </a:p>
            </p:txBody>
          </p:sp>
        </mc:Choice>
        <mc:Fallback xmlns="">
          <p:sp>
            <p:nvSpPr>
              <p:cNvPr id="12" name="TextBox 11">
                <a:extLst>
                  <a:ext uri="{FF2B5EF4-FFF2-40B4-BE49-F238E27FC236}">
                    <a16:creationId xmlns:a16="http://schemas.microsoft.com/office/drawing/2014/main" id="{6516C54C-3549-5948-97FA-CB363FDFA8C7}"/>
                  </a:ext>
                </a:extLst>
              </p:cNvPr>
              <p:cNvSpPr txBox="1">
                <a:spLocks noRot="1" noChangeAspect="1" noMove="1" noResize="1" noEditPoints="1" noAdjustHandles="1" noChangeArrowheads="1" noChangeShapeType="1" noTextEdit="1"/>
              </p:cNvSpPr>
              <p:nvPr/>
            </p:nvSpPr>
            <p:spPr>
              <a:xfrm>
                <a:off x="4764936" y="3568106"/>
                <a:ext cx="6558590" cy="764697"/>
              </a:xfrm>
              <a:prstGeom prst="rect">
                <a:avLst/>
              </a:prstGeom>
              <a:blipFill>
                <a:blip r:embed="rId5"/>
                <a:stretch>
                  <a:fillRect l="-774"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9E00E46-2AC9-CA4C-9648-396F273FDFE9}"/>
                  </a:ext>
                </a:extLst>
              </p:cNvPr>
              <p:cNvSpPr txBox="1"/>
              <p:nvPr/>
            </p:nvSpPr>
            <p:spPr>
              <a:xfrm>
                <a:off x="8018623" y="4737210"/>
                <a:ext cx="1088888" cy="7646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den>
                      </m:f>
                      <m:r>
                        <a:rPr lang="en-US" sz="2400" i="1">
                          <a:latin typeface="Cambria Math" panose="02040503050406030204" pitchFamily="18" charset="0"/>
                        </a:rPr>
                        <m:t>=1</m:t>
                      </m:r>
                    </m:oMath>
                  </m:oMathPara>
                </a14:m>
                <a:endParaRPr lang="en-US" sz="2400" dirty="0"/>
              </a:p>
            </p:txBody>
          </p:sp>
        </mc:Choice>
        <mc:Fallback xmlns="">
          <p:sp>
            <p:nvSpPr>
              <p:cNvPr id="13" name="TextBox 12">
                <a:extLst>
                  <a:ext uri="{FF2B5EF4-FFF2-40B4-BE49-F238E27FC236}">
                    <a16:creationId xmlns:a16="http://schemas.microsoft.com/office/drawing/2014/main" id="{69E00E46-2AC9-CA4C-9648-396F273FDFE9}"/>
                  </a:ext>
                </a:extLst>
              </p:cNvPr>
              <p:cNvSpPr txBox="1">
                <a:spLocks noRot="1" noChangeAspect="1" noMove="1" noResize="1" noEditPoints="1" noAdjustHandles="1" noChangeArrowheads="1" noChangeShapeType="1" noTextEdit="1"/>
              </p:cNvSpPr>
              <p:nvPr/>
            </p:nvSpPr>
            <p:spPr>
              <a:xfrm>
                <a:off x="8018623" y="4737210"/>
                <a:ext cx="1088888" cy="764697"/>
              </a:xfrm>
              <a:prstGeom prst="rect">
                <a:avLst/>
              </a:prstGeom>
              <a:blipFill>
                <a:blip r:embed="rId6"/>
                <a:stretch>
                  <a:fillRect l="-6897" r="-5747" b="-9677"/>
                </a:stretch>
              </a:blipFill>
            </p:spPr>
            <p:txBody>
              <a:bodyPr/>
              <a:lstStyle/>
              <a:p>
                <a:r>
                  <a:rPr lang="en-US">
                    <a:noFill/>
                  </a:rPr>
                  <a:t> </a:t>
                </a:r>
              </a:p>
            </p:txBody>
          </p:sp>
        </mc:Fallback>
      </mc:AlternateContent>
    </p:spTree>
    <p:extLst>
      <p:ext uri="{BB962C8B-B14F-4D97-AF65-F5344CB8AC3E}">
        <p14:creationId xmlns:p14="http://schemas.microsoft.com/office/powerpoint/2010/main" val="206377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8" name="Rectangle 7">
            <a:extLst>
              <a:ext uri="{FF2B5EF4-FFF2-40B4-BE49-F238E27FC236}">
                <a16:creationId xmlns:a16="http://schemas.microsoft.com/office/drawing/2014/main" id="{6D81EFC0-0766-314D-A37D-E3956A9D9B2D}"/>
              </a:ext>
            </a:extLst>
          </p:cNvPr>
          <p:cNvSpPr/>
          <p:nvPr/>
        </p:nvSpPr>
        <p:spPr>
          <a:xfrm>
            <a:off x="3347636" y="1268561"/>
            <a:ext cx="1431075"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7254C8E2-0502-A747-97A7-22020ED73BBA}"/>
              </a:ext>
            </a:extLst>
          </p:cNvPr>
          <p:cNvSpPr/>
          <p:nvPr/>
        </p:nvSpPr>
        <p:spPr>
          <a:xfrm>
            <a:off x="7890361" y="1298413"/>
            <a:ext cx="1294969"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6E1D6F3-43E7-3C4D-A22A-E652A5239950}"/>
                  </a:ext>
                </a:extLst>
              </p:cNvPr>
              <p:cNvSpPr txBox="1"/>
              <p:nvPr/>
            </p:nvSpPr>
            <p:spPr>
              <a:xfrm>
                <a:off x="3347637" y="1399881"/>
                <a:ext cx="1384225" cy="8065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 </m:t>
                              </m:r>
                              <m:r>
                                <a:rPr lang="en-US" sz="2400" i="1">
                                  <a:latin typeface="Cambria Math" panose="02040503050406030204" pitchFamily="18" charset="0"/>
                                </a:rPr>
                                <m:t>𝑗</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𝑗</m:t>
                          </m:r>
                        </m:sub>
                      </m:sSub>
                    </m:oMath>
                  </m:oMathPara>
                </a14:m>
                <a:endParaRPr lang="en-US" sz="2400" dirty="0"/>
              </a:p>
            </p:txBody>
          </p:sp>
        </mc:Choice>
        <mc:Fallback xmlns="">
          <p:sp>
            <p:nvSpPr>
              <p:cNvPr id="19" name="TextBox 18">
                <a:extLst>
                  <a:ext uri="{FF2B5EF4-FFF2-40B4-BE49-F238E27FC236}">
                    <a16:creationId xmlns:a16="http://schemas.microsoft.com/office/drawing/2014/main" id="{26E1D6F3-43E7-3C4D-A22A-E652A5239950}"/>
                  </a:ext>
                </a:extLst>
              </p:cNvPr>
              <p:cNvSpPr txBox="1">
                <a:spLocks noRot="1" noChangeAspect="1" noMove="1" noResize="1" noEditPoints="1" noAdjustHandles="1" noChangeArrowheads="1" noChangeShapeType="1" noTextEdit="1"/>
              </p:cNvSpPr>
              <p:nvPr/>
            </p:nvSpPr>
            <p:spPr>
              <a:xfrm>
                <a:off x="3347637" y="1399881"/>
                <a:ext cx="1384225" cy="806503"/>
              </a:xfrm>
              <a:prstGeom prst="rect">
                <a:avLst/>
              </a:prstGeom>
              <a:blipFill>
                <a:blip r:embed="rId2"/>
                <a:stretch>
                  <a:fillRect l="-4545" t="-1563" r="-2727"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9E00E46-2AC9-CA4C-9648-396F273FDFE9}"/>
                  </a:ext>
                </a:extLst>
              </p:cNvPr>
              <p:cNvSpPr txBox="1"/>
              <p:nvPr/>
            </p:nvSpPr>
            <p:spPr>
              <a:xfrm>
                <a:off x="8018623" y="1441602"/>
                <a:ext cx="1088888" cy="7646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den>
                      </m:f>
                      <m:r>
                        <a:rPr lang="en-US" sz="2400" i="1">
                          <a:latin typeface="Cambria Math" panose="02040503050406030204" pitchFamily="18" charset="0"/>
                        </a:rPr>
                        <m:t>=1</m:t>
                      </m:r>
                    </m:oMath>
                  </m:oMathPara>
                </a14:m>
                <a:endParaRPr lang="en-US" sz="2400" dirty="0"/>
              </a:p>
            </p:txBody>
          </p:sp>
        </mc:Choice>
        <mc:Fallback xmlns="">
          <p:sp>
            <p:nvSpPr>
              <p:cNvPr id="13" name="TextBox 12">
                <a:extLst>
                  <a:ext uri="{FF2B5EF4-FFF2-40B4-BE49-F238E27FC236}">
                    <a16:creationId xmlns:a16="http://schemas.microsoft.com/office/drawing/2014/main" id="{69E00E46-2AC9-CA4C-9648-396F273FDFE9}"/>
                  </a:ext>
                </a:extLst>
              </p:cNvPr>
              <p:cNvSpPr txBox="1">
                <a:spLocks noRot="1" noChangeAspect="1" noMove="1" noResize="1" noEditPoints="1" noAdjustHandles="1" noChangeArrowheads="1" noChangeShapeType="1" noTextEdit="1"/>
              </p:cNvSpPr>
              <p:nvPr/>
            </p:nvSpPr>
            <p:spPr>
              <a:xfrm>
                <a:off x="8018623" y="1441602"/>
                <a:ext cx="1088888" cy="764697"/>
              </a:xfrm>
              <a:prstGeom prst="rect">
                <a:avLst/>
              </a:prstGeom>
              <a:blipFill>
                <a:blip r:embed="rId3"/>
                <a:stretch>
                  <a:fillRect l="-6897" t="-1639" r="-5747" b="-9836"/>
                </a:stretch>
              </a:blipFill>
            </p:spPr>
            <p:txBody>
              <a:bodyPr/>
              <a:lstStyle/>
              <a:p>
                <a:r>
                  <a:rPr lang="en-US">
                    <a:noFill/>
                  </a:rPr>
                  <a:t> </a:t>
                </a:r>
              </a:p>
            </p:txBody>
          </p:sp>
        </mc:Fallback>
      </mc:AlternateContent>
    </p:spTree>
    <p:extLst>
      <p:ext uri="{BB962C8B-B14F-4D97-AF65-F5344CB8AC3E}">
        <p14:creationId xmlns:p14="http://schemas.microsoft.com/office/powerpoint/2010/main" val="27695079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4474226" y="1217625"/>
            <a:ext cx="2830327" cy="461665"/>
          </a:xfrm>
          <a:prstGeom prst="rect">
            <a:avLst/>
          </a:prstGeom>
          <a:noFill/>
        </p:spPr>
        <p:txBody>
          <a:bodyPr wrap="none" rtlCol="0">
            <a:spAutoFit/>
          </a:bodyPr>
          <a:lstStyle/>
          <a:p>
            <a:r>
              <a:rPr lang="en-US" sz="2400" dirty="0"/>
              <a:t>This is what we have:</a:t>
            </a:r>
          </a:p>
        </p:txBody>
      </p:sp>
      <p:sp>
        <p:nvSpPr>
          <p:cNvPr id="7" name="TextBox 6">
            <a:extLst>
              <a:ext uri="{FF2B5EF4-FFF2-40B4-BE49-F238E27FC236}">
                <a16:creationId xmlns:a16="http://schemas.microsoft.com/office/drawing/2014/main" id="{487E5EE6-4179-924C-9AEC-F06E1059D8F9}"/>
              </a:ext>
            </a:extLst>
          </p:cNvPr>
          <p:cNvSpPr txBox="1"/>
          <p:nvPr/>
        </p:nvSpPr>
        <p:spPr>
          <a:xfrm>
            <a:off x="4134425" y="4029277"/>
            <a:ext cx="3863430" cy="461665"/>
          </a:xfrm>
          <a:prstGeom prst="rect">
            <a:avLst/>
          </a:prstGeom>
          <a:noFill/>
        </p:spPr>
        <p:txBody>
          <a:bodyPr wrap="none" rtlCol="0">
            <a:spAutoFit/>
          </a:bodyPr>
          <a:lstStyle/>
          <a:p>
            <a:r>
              <a:rPr lang="en-US" sz="2400" dirty="0"/>
              <a:t>Step 1: Chain Rule of Calculus</a:t>
            </a:r>
          </a:p>
        </p:txBody>
      </p:sp>
      <p:pic>
        <p:nvPicPr>
          <p:cNvPr id="9" name="Picture 8">
            <a:extLst>
              <a:ext uri="{FF2B5EF4-FFF2-40B4-BE49-F238E27FC236}">
                <a16:creationId xmlns:a16="http://schemas.microsoft.com/office/drawing/2014/main" id="{C5DC3E37-A9B4-D045-8251-821EBCB55E8E}"/>
              </a:ext>
            </a:extLst>
          </p:cNvPr>
          <p:cNvPicPr>
            <a:picLocks noChangeAspect="1"/>
          </p:cNvPicPr>
          <p:nvPr/>
        </p:nvPicPr>
        <p:blipFill>
          <a:blip r:embed="rId2"/>
          <a:stretch>
            <a:fillRect/>
          </a:stretch>
        </p:blipFill>
        <p:spPr>
          <a:xfrm>
            <a:off x="7062165" y="5237277"/>
            <a:ext cx="711200" cy="1066800"/>
          </a:xfrm>
          <a:prstGeom prst="rect">
            <a:avLst/>
          </a:prstGeom>
        </p:spPr>
      </p:pic>
      <p:pic>
        <p:nvPicPr>
          <p:cNvPr id="4" name="Picture 3">
            <a:extLst>
              <a:ext uri="{FF2B5EF4-FFF2-40B4-BE49-F238E27FC236}">
                <a16:creationId xmlns:a16="http://schemas.microsoft.com/office/drawing/2014/main" id="{4E78641F-23CC-3F4F-8E45-C4EB39A4C4E6}"/>
              </a:ext>
            </a:extLst>
          </p:cNvPr>
          <p:cNvPicPr>
            <a:picLocks noChangeAspect="1"/>
          </p:cNvPicPr>
          <p:nvPr/>
        </p:nvPicPr>
        <p:blipFill>
          <a:blip r:embed="rId3"/>
          <a:stretch>
            <a:fillRect/>
          </a:stretch>
        </p:blipFill>
        <p:spPr>
          <a:xfrm>
            <a:off x="3722861" y="2067255"/>
            <a:ext cx="4199467" cy="1236133"/>
          </a:xfrm>
          <a:prstGeom prst="rect">
            <a:avLst/>
          </a:prstGeom>
        </p:spPr>
      </p:pic>
      <p:pic>
        <p:nvPicPr>
          <p:cNvPr id="3" name="Picture 2">
            <a:extLst>
              <a:ext uri="{FF2B5EF4-FFF2-40B4-BE49-F238E27FC236}">
                <a16:creationId xmlns:a16="http://schemas.microsoft.com/office/drawing/2014/main" id="{A1734F9E-76B4-E14F-B9A3-E564B691CF7C}"/>
              </a:ext>
            </a:extLst>
          </p:cNvPr>
          <p:cNvPicPr>
            <a:picLocks noChangeAspect="1"/>
          </p:cNvPicPr>
          <p:nvPr/>
        </p:nvPicPr>
        <p:blipFill rotWithShape="1">
          <a:blip r:embed="rId4"/>
          <a:srcRect t="5831"/>
          <a:stretch/>
        </p:blipFill>
        <p:spPr>
          <a:xfrm>
            <a:off x="2224160" y="5237277"/>
            <a:ext cx="2777067" cy="1100273"/>
          </a:xfrm>
          <a:prstGeom prst="rect">
            <a:avLst/>
          </a:prstGeom>
        </p:spPr>
      </p:pic>
      <p:pic>
        <p:nvPicPr>
          <p:cNvPr id="5" name="Picture 4">
            <a:extLst>
              <a:ext uri="{FF2B5EF4-FFF2-40B4-BE49-F238E27FC236}">
                <a16:creationId xmlns:a16="http://schemas.microsoft.com/office/drawing/2014/main" id="{6B1BC0D9-ED2F-6141-A2A3-D233EE811B9B}"/>
              </a:ext>
            </a:extLst>
          </p:cNvPr>
          <p:cNvPicPr>
            <a:picLocks noChangeAspect="1"/>
          </p:cNvPicPr>
          <p:nvPr/>
        </p:nvPicPr>
        <p:blipFill>
          <a:blip r:embed="rId5"/>
          <a:stretch>
            <a:fillRect/>
          </a:stretch>
        </p:blipFill>
        <p:spPr>
          <a:xfrm>
            <a:off x="7773365" y="5247608"/>
            <a:ext cx="1659467" cy="999067"/>
          </a:xfrm>
          <a:prstGeom prst="rect">
            <a:avLst/>
          </a:prstGeom>
        </p:spPr>
      </p:pic>
      <p:sp>
        <p:nvSpPr>
          <p:cNvPr id="8" name="Rectangle 7">
            <a:extLst>
              <a:ext uri="{FF2B5EF4-FFF2-40B4-BE49-F238E27FC236}">
                <a16:creationId xmlns:a16="http://schemas.microsoft.com/office/drawing/2014/main" id="{6D81EFC0-0766-314D-A37D-E3956A9D9B2D}"/>
              </a:ext>
            </a:extLst>
          </p:cNvPr>
          <p:cNvSpPr/>
          <p:nvPr/>
        </p:nvSpPr>
        <p:spPr>
          <a:xfrm>
            <a:off x="3512951" y="5286634"/>
            <a:ext cx="754691"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7254C8E2-0502-A747-97A7-22020ED73BBA}"/>
              </a:ext>
            </a:extLst>
          </p:cNvPr>
          <p:cNvSpPr/>
          <p:nvPr/>
        </p:nvSpPr>
        <p:spPr>
          <a:xfrm>
            <a:off x="8078240" y="5254486"/>
            <a:ext cx="754691"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64516AB8-8E74-964C-AC36-11B27B7644D6}"/>
              </a:ext>
            </a:extLst>
          </p:cNvPr>
          <p:cNvSpPr txBox="1"/>
          <p:nvPr/>
        </p:nvSpPr>
        <p:spPr>
          <a:xfrm>
            <a:off x="4267642" y="4666353"/>
            <a:ext cx="3865995" cy="379656"/>
          </a:xfrm>
          <a:prstGeom prst="rect">
            <a:avLst/>
          </a:prstGeom>
          <a:noFill/>
        </p:spPr>
        <p:txBody>
          <a:bodyPr wrap="none" rtlCol="0">
            <a:spAutoFit/>
          </a:bodyPr>
          <a:lstStyle/>
          <a:p>
            <a:r>
              <a:rPr lang="en-US" sz="1867" dirty="0">
                <a:solidFill>
                  <a:srgbClr val="FF0000"/>
                </a:solidFill>
              </a:rPr>
              <a:t>Now let’s do this one (same for both!)</a:t>
            </a:r>
          </a:p>
        </p:txBody>
      </p:sp>
    </p:spTree>
    <p:extLst>
      <p:ext uri="{BB962C8B-B14F-4D97-AF65-F5344CB8AC3E}">
        <p14:creationId xmlns:p14="http://schemas.microsoft.com/office/powerpoint/2010/main" val="12411191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pic>
        <p:nvPicPr>
          <p:cNvPr id="4" name="Picture 3">
            <a:extLst>
              <a:ext uri="{FF2B5EF4-FFF2-40B4-BE49-F238E27FC236}">
                <a16:creationId xmlns:a16="http://schemas.microsoft.com/office/drawing/2014/main" id="{2F168BF4-CBEE-CA4C-BEA3-EEB32F199BE5}"/>
              </a:ext>
            </a:extLst>
          </p:cNvPr>
          <p:cNvPicPr>
            <a:picLocks noChangeAspect="1"/>
          </p:cNvPicPr>
          <p:nvPr/>
        </p:nvPicPr>
        <p:blipFill>
          <a:blip r:embed="rId2"/>
          <a:stretch>
            <a:fillRect/>
          </a:stretch>
        </p:blipFill>
        <p:spPr>
          <a:xfrm>
            <a:off x="4629061" y="978062"/>
            <a:ext cx="3589867" cy="1134533"/>
          </a:xfrm>
          <a:prstGeom prst="rect">
            <a:avLst/>
          </a:prstGeom>
        </p:spPr>
      </p:pic>
      <p:pic>
        <p:nvPicPr>
          <p:cNvPr id="5" name="Picture 4">
            <a:extLst>
              <a:ext uri="{FF2B5EF4-FFF2-40B4-BE49-F238E27FC236}">
                <a16:creationId xmlns:a16="http://schemas.microsoft.com/office/drawing/2014/main" id="{D333CDBA-36B4-7F40-A0B7-A7A0968BCFDA}"/>
              </a:ext>
            </a:extLst>
          </p:cNvPr>
          <p:cNvPicPr>
            <a:picLocks noChangeAspect="1"/>
          </p:cNvPicPr>
          <p:nvPr/>
        </p:nvPicPr>
        <p:blipFill>
          <a:blip r:embed="rId3"/>
          <a:stretch>
            <a:fillRect/>
          </a:stretch>
        </p:blipFill>
        <p:spPr>
          <a:xfrm>
            <a:off x="4434328" y="2112595"/>
            <a:ext cx="3979333" cy="1083733"/>
          </a:xfrm>
          <a:prstGeom prst="rect">
            <a:avLst/>
          </a:prstGeom>
        </p:spPr>
      </p:pic>
      <p:pic>
        <p:nvPicPr>
          <p:cNvPr id="6" name="Picture 5">
            <a:extLst>
              <a:ext uri="{FF2B5EF4-FFF2-40B4-BE49-F238E27FC236}">
                <a16:creationId xmlns:a16="http://schemas.microsoft.com/office/drawing/2014/main" id="{3FEF236D-B1AD-CB44-A4FD-AB7F2D62A6C6}"/>
              </a:ext>
            </a:extLst>
          </p:cNvPr>
          <p:cNvPicPr>
            <a:picLocks noChangeAspect="1"/>
          </p:cNvPicPr>
          <p:nvPr/>
        </p:nvPicPr>
        <p:blipFill rotWithShape="1">
          <a:blip r:embed="rId4"/>
          <a:srcRect l="48641" t="5831" r="27548"/>
          <a:stretch/>
        </p:blipFill>
        <p:spPr>
          <a:xfrm>
            <a:off x="3792825" y="1177163"/>
            <a:ext cx="528512" cy="879389"/>
          </a:xfrm>
          <a:prstGeom prst="rect">
            <a:avLst/>
          </a:prstGeom>
        </p:spPr>
      </p:pic>
      <p:pic>
        <p:nvPicPr>
          <p:cNvPr id="7" name="Picture 6">
            <a:extLst>
              <a:ext uri="{FF2B5EF4-FFF2-40B4-BE49-F238E27FC236}">
                <a16:creationId xmlns:a16="http://schemas.microsoft.com/office/drawing/2014/main" id="{7742311C-9C18-7146-944D-4E0796DB76E1}"/>
              </a:ext>
            </a:extLst>
          </p:cNvPr>
          <p:cNvPicPr>
            <a:picLocks noChangeAspect="1"/>
          </p:cNvPicPr>
          <p:nvPr/>
        </p:nvPicPr>
        <p:blipFill rotWithShape="1">
          <a:blip r:embed="rId3"/>
          <a:srcRect r="91825"/>
          <a:stretch/>
        </p:blipFill>
        <p:spPr>
          <a:xfrm>
            <a:off x="4321337" y="978767"/>
            <a:ext cx="325312" cy="1083733"/>
          </a:xfrm>
          <a:prstGeom prst="rect">
            <a:avLst/>
          </a:prstGeom>
        </p:spPr>
      </p:pic>
      <p:sp>
        <p:nvSpPr>
          <p:cNvPr id="3" name="TextBox 2">
            <a:extLst>
              <a:ext uri="{FF2B5EF4-FFF2-40B4-BE49-F238E27FC236}">
                <a16:creationId xmlns:a16="http://schemas.microsoft.com/office/drawing/2014/main" id="{96BBB377-B68E-CC41-9FA0-EC5500AA3459}"/>
              </a:ext>
            </a:extLst>
          </p:cNvPr>
          <p:cNvSpPr txBox="1"/>
          <p:nvPr/>
        </p:nvSpPr>
        <p:spPr>
          <a:xfrm>
            <a:off x="2448733" y="4084641"/>
            <a:ext cx="6950877" cy="461665"/>
          </a:xfrm>
          <a:prstGeom prst="rect">
            <a:avLst/>
          </a:prstGeom>
          <a:noFill/>
        </p:spPr>
        <p:txBody>
          <a:bodyPr wrap="none" rtlCol="0">
            <a:spAutoFit/>
          </a:bodyPr>
          <a:lstStyle/>
          <a:p>
            <a:r>
              <a:rPr lang="en-US" sz="2400" dirty="0"/>
              <a:t>In our cat, dog, bear classification example: </a:t>
            </a:r>
            <a:r>
              <a:rPr lang="en-US" sz="2400" dirty="0" err="1"/>
              <a:t>i</a:t>
            </a:r>
            <a:r>
              <a:rPr lang="en-US" sz="2400" dirty="0"/>
              <a:t> = {0, 1, 2}</a:t>
            </a:r>
          </a:p>
        </p:txBody>
      </p:sp>
    </p:spTree>
    <p:extLst>
      <p:ext uri="{BB962C8B-B14F-4D97-AF65-F5344CB8AC3E}">
        <p14:creationId xmlns:p14="http://schemas.microsoft.com/office/powerpoint/2010/main" val="37013563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pic>
        <p:nvPicPr>
          <p:cNvPr id="4" name="Picture 3">
            <a:extLst>
              <a:ext uri="{FF2B5EF4-FFF2-40B4-BE49-F238E27FC236}">
                <a16:creationId xmlns:a16="http://schemas.microsoft.com/office/drawing/2014/main" id="{2F168BF4-CBEE-CA4C-BEA3-EEB32F199BE5}"/>
              </a:ext>
            </a:extLst>
          </p:cNvPr>
          <p:cNvPicPr>
            <a:picLocks noChangeAspect="1"/>
          </p:cNvPicPr>
          <p:nvPr/>
        </p:nvPicPr>
        <p:blipFill>
          <a:blip r:embed="rId2"/>
          <a:stretch>
            <a:fillRect/>
          </a:stretch>
        </p:blipFill>
        <p:spPr>
          <a:xfrm>
            <a:off x="4629061" y="978062"/>
            <a:ext cx="3589867" cy="1134533"/>
          </a:xfrm>
          <a:prstGeom prst="rect">
            <a:avLst/>
          </a:prstGeom>
        </p:spPr>
      </p:pic>
      <p:pic>
        <p:nvPicPr>
          <p:cNvPr id="5" name="Picture 4">
            <a:extLst>
              <a:ext uri="{FF2B5EF4-FFF2-40B4-BE49-F238E27FC236}">
                <a16:creationId xmlns:a16="http://schemas.microsoft.com/office/drawing/2014/main" id="{D333CDBA-36B4-7F40-A0B7-A7A0968BCFDA}"/>
              </a:ext>
            </a:extLst>
          </p:cNvPr>
          <p:cNvPicPr>
            <a:picLocks noChangeAspect="1"/>
          </p:cNvPicPr>
          <p:nvPr/>
        </p:nvPicPr>
        <p:blipFill>
          <a:blip r:embed="rId3"/>
          <a:stretch>
            <a:fillRect/>
          </a:stretch>
        </p:blipFill>
        <p:spPr>
          <a:xfrm>
            <a:off x="4434328" y="2112595"/>
            <a:ext cx="3979333" cy="1083733"/>
          </a:xfrm>
          <a:prstGeom prst="rect">
            <a:avLst/>
          </a:prstGeom>
        </p:spPr>
      </p:pic>
      <p:pic>
        <p:nvPicPr>
          <p:cNvPr id="6" name="Picture 5">
            <a:extLst>
              <a:ext uri="{FF2B5EF4-FFF2-40B4-BE49-F238E27FC236}">
                <a16:creationId xmlns:a16="http://schemas.microsoft.com/office/drawing/2014/main" id="{3FEF236D-B1AD-CB44-A4FD-AB7F2D62A6C6}"/>
              </a:ext>
            </a:extLst>
          </p:cNvPr>
          <p:cNvPicPr>
            <a:picLocks noChangeAspect="1"/>
          </p:cNvPicPr>
          <p:nvPr/>
        </p:nvPicPr>
        <p:blipFill rotWithShape="1">
          <a:blip r:embed="rId4"/>
          <a:srcRect l="48641" t="5831" r="27548"/>
          <a:stretch/>
        </p:blipFill>
        <p:spPr>
          <a:xfrm>
            <a:off x="3792825" y="1177163"/>
            <a:ext cx="528512" cy="879389"/>
          </a:xfrm>
          <a:prstGeom prst="rect">
            <a:avLst/>
          </a:prstGeom>
        </p:spPr>
      </p:pic>
      <p:pic>
        <p:nvPicPr>
          <p:cNvPr id="7" name="Picture 6">
            <a:extLst>
              <a:ext uri="{FF2B5EF4-FFF2-40B4-BE49-F238E27FC236}">
                <a16:creationId xmlns:a16="http://schemas.microsoft.com/office/drawing/2014/main" id="{7742311C-9C18-7146-944D-4E0796DB76E1}"/>
              </a:ext>
            </a:extLst>
          </p:cNvPr>
          <p:cNvPicPr>
            <a:picLocks noChangeAspect="1"/>
          </p:cNvPicPr>
          <p:nvPr/>
        </p:nvPicPr>
        <p:blipFill rotWithShape="1">
          <a:blip r:embed="rId3"/>
          <a:srcRect r="91825"/>
          <a:stretch/>
        </p:blipFill>
        <p:spPr>
          <a:xfrm>
            <a:off x="4321337" y="978767"/>
            <a:ext cx="325312" cy="1083733"/>
          </a:xfrm>
          <a:prstGeom prst="rect">
            <a:avLst/>
          </a:prstGeom>
        </p:spPr>
      </p:pic>
      <p:sp>
        <p:nvSpPr>
          <p:cNvPr id="3" name="TextBox 2">
            <a:extLst>
              <a:ext uri="{FF2B5EF4-FFF2-40B4-BE49-F238E27FC236}">
                <a16:creationId xmlns:a16="http://schemas.microsoft.com/office/drawing/2014/main" id="{96BBB377-B68E-CC41-9FA0-EC5500AA3459}"/>
              </a:ext>
            </a:extLst>
          </p:cNvPr>
          <p:cNvSpPr txBox="1"/>
          <p:nvPr/>
        </p:nvSpPr>
        <p:spPr>
          <a:xfrm>
            <a:off x="2448733" y="4084641"/>
            <a:ext cx="6950877" cy="461665"/>
          </a:xfrm>
          <a:prstGeom prst="rect">
            <a:avLst/>
          </a:prstGeom>
          <a:noFill/>
        </p:spPr>
        <p:txBody>
          <a:bodyPr wrap="none" rtlCol="0">
            <a:spAutoFit/>
          </a:bodyPr>
          <a:lstStyle/>
          <a:p>
            <a:r>
              <a:rPr lang="en-US" sz="2400" dirty="0"/>
              <a:t>In our cat, dog, bear classification example: </a:t>
            </a:r>
            <a:r>
              <a:rPr lang="en-US" sz="2400" dirty="0" err="1"/>
              <a:t>i</a:t>
            </a:r>
            <a:r>
              <a:rPr lang="en-US" sz="2400" dirty="0"/>
              <a:t> = {0, 1, 2}</a:t>
            </a:r>
          </a:p>
        </p:txBody>
      </p:sp>
      <p:sp>
        <p:nvSpPr>
          <p:cNvPr id="8" name="TextBox 7">
            <a:extLst>
              <a:ext uri="{FF2B5EF4-FFF2-40B4-BE49-F238E27FC236}">
                <a16:creationId xmlns:a16="http://schemas.microsoft.com/office/drawing/2014/main" id="{CF771653-2791-0644-8A57-B74EACE2436B}"/>
              </a:ext>
            </a:extLst>
          </p:cNvPr>
          <p:cNvSpPr txBox="1"/>
          <p:nvPr/>
        </p:nvSpPr>
        <p:spPr>
          <a:xfrm>
            <a:off x="1453545" y="5475386"/>
            <a:ext cx="2499915" cy="461665"/>
          </a:xfrm>
          <a:prstGeom prst="rect">
            <a:avLst/>
          </a:prstGeom>
          <a:noFill/>
        </p:spPr>
        <p:txBody>
          <a:bodyPr wrap="none" rtlCol="0">
            <a:spAutoFit/>
          </a:bodyPr>
          <a:lstStyle/>
          <a:p>
            <a:r>
              <a:rPr lang="en-US" sz="2400" dirty="0"/>
              <a:t>Let’s say:  label = 1</a:t>
            </a:r>
          </a:p>
        </p:txBody>
      </p:sp>
      <p:sp>
        <p:nvSpPr>
          <p:cNvPr id="9" name="TextBox 8">
            <a:extLst>
              <a:ext uri="{FF2B5EF4-FFF2-40B4-BE49-F238E27FC236}">
                <a16:creationId xmlns:a16="http://schemas.microsoft.com/office/drawing/2014/main" id="{BADB1E25-A8DB-5D4D-98F7-D783586C30BD}"/>
              </a:ext>
            </a:extLst>
          </p:cNvPr>
          <p:cNvSpPr txBox="1"/>
          <p:nvPr/>
        </p:nvSpPr>
        <p:spPr>
          <a:xfrm>
            <a:off x="5868694" y="5517762"/>
            <a:ext cx="1452577" cy="461665"/>
          </a:xfrm>
          <a:prstGeom prst="rect">
            <a:avLst/>
          </a:prstGeom>
          <a:noFill/>
        </p:spPr>
        <p:txBody>
          <a:bodyPr wrap="none" rtlCol="0">
            <a:spAutoFit/>
          </a:bodyPr>
          <a:lstStyle/>
          <a:p>
            <a:r>
              <a:rPr lang="en-US" sz="2400" dirty="0"/>
              <a:t>We need: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13619B1-8937-4C47-8613-0A18AA53E676}"/>
                  </a:ext>
                </a:extLst>
              </p:cNvPr>
              <p:cNvSpPr txBox="1"/>
              <p:nvPr/>
            </p:nvSpPr>
            <p:spPr>
              <a:xfrm>
                <a:off x="7937227" y="5329117"/>
                <a:ext cx="562398" cy="7650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solidFill>
                                <a:schemeClr val="tx1">
                                  <a:lumMod val="50000"/>
                                  <a:lumOff val="50000"/>
                                </a:schemeClr>
                              </a:solidFill>
                              <a:latin typeface="Cambria Math" panose="02040503050406030204" pitchFamily="18" charset="0"/>
                            </a:rPr>
                          </m:ctrlPr>
                        </m:fPr>
                        <m:num>
                          <m:r>
                            <a:rPr lang="en-US" sz="2400" i="1">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ℓ</m:t>
                          </m:r>
                        </m:num>
                        <m:den>
                          <m:r>
                            <a:rPr lang="en-US" sz="2400" i="1">
                              <a:solidFill>
                                <a:schemeClr val="tx1">
                                  <a:lumMod val="50000"/>
                                  <a:lumOff val="50000"/>
                                </a:schemeClr>
                              </a:solidFill>
                              <a:latin typeface="Cambria Math" panose="02040503050406030204" pitchFamily="18" charset="0"/>
                            </a:rPr>
                            <m:t>𝜕</m:t>
                          </m:r>
                          <m:sSub>
                            <m:sSubPr>
                              <m:ctrlPr>
                                <a:rPr lang="en-US" sz="2400" i="1">
                                  <a:solidFill>
                                    <a:schemeClr val="tx1">
                                      <a:lumMod val="50000"/>
                                      <a:lumOff val="50000"/>
                                    </a:schemeClr>
                                  </a:solidFill>
                                  <a:latin typeface="Cambria Math" panose="02040503050406030204" pitchFamily="18" charset="0"/>
                                </a:rPr>
                              </m:ctrlPr>
                            </m:sSubPr>
                            <m:e>
                              <m:r>
                                <a:rPr lang="en-US" sz="2400" i="1">
                                  <a:solidFill>
                                    <a:schemeClr val="tx1">
                                      <a:lumMod val="50000"/>
                                      <a:lumOff val="50000"/>
                                    </a:schemeClr>
                                  </a:solidFill>
                                  <a:latin typeface="Cambria Math" panose="02040503050406030204" pitchFamily="18" charset="0"/>
                                </a:rPr>
                                <m:t>𝑎</m:t>
                              </m:r>
                            </m:e>
                            <m:sub>
                              <m:r>
                                <a:rPr lang="en-US" sz="2400" i="1">
                                  <a:solidFill>
                                    <a:schemeClr val="tx1">
                                      <a:lumMod val="50000"/>
                                      <a:lumOff val="50000"/>
                                    </a:schemeClr>
                                  </a:solidFill>
                                  <a:latin typeface="Cambria Math" panose="02040503050406030204" pitchFamily="18" charset="0"/>
                                </a:rPr>
                                <m:t>0</m:t>
                              </m:r>
                            </m:sub>
                          </m:sSub>
                        </m:den>
                      </m:f>
                    </m:oMath>
                  </m:oMathPara>
                </a14:m>
                <a:endParaRPr lang="en-US" sz="2400" dirty="0">
                  <a:solidFill>
                    <a:schemeClr val="tx1">
                      <a:lumMod val="50000"/>
                      <a:lumOff val="50000"/>
                    </a:schemeClr>
                  </a:solidFill>
                </a:endParaRPr>
              </a:p>
            </p:txBody>
          </p:sp>
        </mc:Choice>
        <mc:Fallback xmlns="">
          <p:sp>
            <p:nvSpPr>
              <p:cNvPr id="10" name="TextBox 9">
                <a:extLst>
                  <a:ext uri="{FF2B5EF4-FFF2-40B4-BE49-F238E27FC236}">
                    <a16:creationId xmlns:a16="http://schemas.microsoft.com/office/drawing/2014/main" id="{A13619B1-8937-4C47-8613-0A18AA53E676}"/>
                  </a:ext>
                </a:extLst>
              </p:cNvPr>
              <p:cNvSpPr txBox="1">
                <a:spLocks noRot="1" noChangeAspect="1" noMove="1" noResize="1" noEditPoints="1" noAdjustHandles="1" noChangeArrowheads="1" noChangeShapeType="1" noTextEdit="1"/>
              </p:cNvSpPr>
              <p:nvPr/>
            </p:nvSpPr>
            <p:spPr>
              <a:xfrm>
                <a:off x="7937227" y="5329117"/>
                <a:ext cx="562398" cy="765018"/>
              </a:xfrm>
              <a:prstGeom prst="rect">
                <a:avLst/>
              </a:prstGeom>
              <a:blipFill>
                <a:blip r:embed="rId5"/>
                <a:stretch>
                  <a:fillRect l="-10870" r="-4348" b="-80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4B84953-A9D4-E74A-B727-B38B28BC8393}"/>
                  </a:ext>
                </a:extLst>
              </p:cNvPr>
              <p:cNvSpPr txBox="1"/>
              <p:nvPr/>
            </p:nvSpPr>
            <p:spPr>
              <a:xfrm>
                <a:off x="9038402" y="5329117"/>
                <a:ext cx="555280" cy="762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solidFill>
                                <a:schemeClr val="tx1">
                                  <a:lumMod val="50000"/>
                                  <a:lumOff val="50000"/>
                                </a:schemeClr>
                              </a:solidFill>
                              <a:latin typeface="Cambria Math" panose="02040503050406030204" pitchFamily="18" charset="0"/>
                            </a:rPr>
                          </m:ctrlPr>
                        </m:fPr>
                        <m:num>
                          <m:r>
                            <a:rPr lang="en-US" sz="2400" i="1">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ℓ</m:t>
                          </m:r>
                        </m:num>
                        <m:den>
                          <m:r>
                            <a:rPr lang="en-US" sz="2400" i="1">
                              <a:solidFill>
                                <a:schemeClr val="tx1">
                                  <a:lumMod val="50000"/>
                                  <a:lumOff val="50000"/>
                                </a:schemeClr>
                              </a:solidFill>
                              <a:latin typeface="Cambria Math" panose="02040503050406030204" pitchFamily="18" charset="0"/>
                            </a:rPr>
                            <m:t>𝜕</m:t>
                          </m:r>
                          <m:sSub>
                            <m:sSubPr>
                              <m:ctrlPr>
                                <a:rPr lang="en-US" sz="2400" i="1">
                                  <a:solidFill>
                                    <a:schemeClr val="tx1">
                                      <a:lumMod val="50000"/>
                                      <a:lumOff val="50000"/>
                                    </a:schemeClr>
                                  </a:solidFill>
                                  <a:latin typeface="Cambria Math" panose="02040503050406030204" pitchFamily="18" charset="0"/>
                                </a:rPr>
                              </m:ctrlPr>
                            </m:sSubPr>
                            <m:e>
                              <m:r>
                                <a:rPr lang="en-US" sz="2400" i="1">
                                  <a:solidFill>
                                    <a:schemeClr val="tx1">
                                      <a:lumMod val="50000"/>
                                      <a:lumOff val="50000"/>
                                    </a:schemeClr>
                                  </a:solidFill>
                                  <a:latin typeface="Cambria Math" panose="02040503050406030204" pitchFamily="18" charset="0"/>
                                </a:rPr>
                                <m:t>𝑎</m:t>
                              </m:r>
                            </m:e>
                            <m:sub>
                              <m:r>
                                <a:rPr lang="en-US" sz="2400" i="1">
                                  <a:solidFill>
                                    <a:schemeClr val="tx1">
                                      <a:lumMod val="50000"/>
                                      <a:lumOff val="50000"/>
                                    </a:schemeClr>
                                  </a:solidFill>
                                  <a:latin typeface="Cambria Math" panose="02040503050406030204" pitchFamily="18" charset="0"/>
                                </a:rPr>
                                <m:t>1</m:t>
                              </m:r>
                            </m:sub>
                          </m:sSub>
                        </m:den>
                      </m:f>
                    </m:oMath>
                  </m:oMathPara>
                </a14:m>
                <a:endParaRPr lang="en-US" sz="2400" dirty="0">
                  <a:solidFill>
                    <a:schemeClr val="tx1">
                      <a:lumMod val="50000"/>
                      <a:lumOff val="50000"/>
                    </a:schemeClr>
                  </a:solidFill>
                </a:endParaRPr>
              </a:p>
            </p:txBody>
          </p:sp>
        </mc:Choice>
        <mc:Fallback xmlns="">
          <p:sp>
            <p:nvSpPr>
              <p:cNvPr id="11" name="TextBox 10">
                <a:extLst>
                  <a:ext uri="{FF2B5EF4-FFF2-40B4-BE49-F238E27FC236}">
                    <a16:creationId xmlns:a16="http://schemas.microsoft.com/office/drawing/2014/main" id="{14B84953-A9D4-E74A-B727-B38B28BC8393}"/>
                  </a:ext>
                </a:extLst>
              </p:cNvPr>
              <p:cNvSpPr txBox="1">
                <a:spLocks noRot="1" noChangeAspect="1" noMove="1" noResize="1" noEditPoints="1" noAdjustHandles="1" noChangeArrowheads="1" noChangeShapeType="1" noTextEdit="1"/>
              </p:cNvSpPr>
              <p:nvPr/>
            </p:nvSpPr>
            <p:spPr>
              <a:xfrm>
                <a:off x="9038402" y="5329117"/>
                <a:ext cx="555280" cy="762709"/>
              </a:xfrm>
              <a:prstGeom prst="rect">
                <a:avLst/>
              </a:prstGeom>
              <a:blipFill>
                <a:blip r:embed="rId6"/>
                <a:stretch>
                  <a:fillRect l="-13333" r="-4444"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729AF14-ECE2-7842-9944-16F355022676}"/>
                  </a:ext>
                </a:extLst>
              </p:cNvPr>
              <p:cNvSpPr txBox="1"/>
              <p:nvPr/>
            </p:nvSpPr>
            <p:spPr>
              <a:xfrm>
                <a:off x="10139576" y="5329116"/>
                <a:ext cx="562398" cy="762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solidFill>
                                <a:schemeClr val="tx1">
                                  <a:lumMod val="50000"/>
                                  <a:lumOff val="50000"/>
                                </a:schemeClr>
                              </a:solidFill>
                              <a:latin typeface="Cambria Math" panose="02040503050406030204" pitchFamily="18" charset="0"/>
                            </a:rPr>
                          </m:ctrlPr>
                        </m:fPr>
                        <m:num>
                          <m:r>
                            <a:rPr lang="en-US" sz="2400" i="1">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ℓ</m:t>
                          </m:r>
                        </m:num>
                        <m:den>
                          <m:r>
                            <a:rPr lang="en-US" sz="2400" i="1">
                              <a:solidFill>
                                <a:schemeClr val="tx1">
                                  <a:lumMod val="50000"/>
                                  <a:lumOff val="50000"/>
                                </a:schemeClr>
                              </a:solidFill>
                              <a:latin typeface="Cambria Math" panose="02040503050406030204" pitchFamily="18" charset="0"/>
                            </a:rPr>
                            <m:t>𝜕</m:t>
                          </m:r>
                          <m:sSub>
                            <m:sSubPr>
                              <m:ctrlPr>
                                <a:rPr lang="en-US" sz="2400" i="1">
                                  <a:solidFill>
                                    <a:schemeClr val="tx1">
                                      <a:lumMod val="50000"/>
                                      <a:lumOff val="50000"/>
                                    </a:schemeClr>
                                  </a:solidFill>
                                  <a:latin typeface="Cambria Math" panose="02040503050406030204" pitchFamily="18" charset="0"/>
                                </a:rPr>
                              </m:ctrlPr>
                            </m:sSubPr>
                            <m:e>
                              <m:r>
                                <a:rPr lang="en-US" sz="2400" i="1">
                                  <a:solidFill>
                                    <a:schemeClr val="tx1">
                                      <a:lumMod val="50000"/>
                                      <a:lumOff val="50000"/>
                                    </a:schemeClr>
                                  </a:solidFill>
                                  <a:latin typeface="Cambria Math" panose="02040503050406030204" pitchFamily="18" charset="0"/>
                                </a:rPr>
                                <m:t>𝑎</m:t>
                              </m:r>
                            </m:e>
                            <m:sub>
                              <m:r>
                                <a:rPr lang="en-US" sz="2400" i="1">
                                  <a:solidFill>
                                    <a:schemeClr val="tx1">
                                      <a:lumMod val="50000"/>
                                      <a:lumOff val="50000"/>
                                    </a:schemeClr>
                                  </a:solidFill>
                                  <a:latin typeface="Cambria Math" panose="02040503050406030204" pitchFamily="18" charset="0"/>
                                </a:rPr>
                                <m:t>2</m:t>
                              </m:r>
                            </m:sub>
                          </m:sSub>
                        </m:den>
                      </m:f>
                    </m:oMath>
                  </m:oMathPara>
                </a14:m>
                <a:endParaRPr lang="en-US" sz="2400" dirty="0">
                  <a:solidFill>
                    <a:schemeClr val="tx1">
                      <a:lumMod val="50000"/>
                      <a:lumOff val="50000"/>
                    </a:schemeClr>
                  </a:solidFill>
                </a:endParaRPr>
              </a:p>
            </p:txBody>
          </p:sp>
        </mc:Choice>
        <mc:Fallback xmlns="">
          <p:sp>
            <p:nvSpPr>
              <p:cNvPr id="12" name="TextBox 11">
                <a:extLst>
                  <a:ext uri="{FF2B5EF4-FFF2-40B4-BE49-F238E27FC236}">
                    <a16:creationId xmlns:a16="http://schemas.microsoft.com/office/drawing/2014/main" id="{6729AF14-ECE2-7842-9944-16F355022676}"/>
                  </a:ext>
                </a:extLst>
              </p:cNvPr>
              <p:cNvSpPr txBox="1">
                <a:spLocks noRot="1" noChangeAspect="1" noMove="1" noResize="1" noEditPoints="1" noAdjustHandles="1" noChangeArrowheads="1" noChangeShapeType="1" noTextEdit="1"/>
              </p:cNvSpPr>
              <p:nvPr/>
            </p:nvSpPr>
            <p:spPr>
              <a:xfrm>
                <a:off x="10139576" y="5329116"/>
                <a:ext cx="562398" cy="762709"/>
              </a:xfrm>
              <a:prstGeom prst="rect">
                <a:avLst/>
              </a:prstGeom>
              <a:blipFill>
                <a:blip r:embed="rId7"/>
                <a:stretch>
                  <a:fillRect l="-13333" r="-4444" b="-9836"/>
                </a:stretch>
              </a:blipFill>
            </p:spPr>
            <p:txBody>
              <a:bodyPr/>
              <a:lstStyle/>
              <a:p>
                <a:r>
                  <a:rPr lang="en-US">
                    <a:noFill/>
                  </a:rPr>
                  <a:t> </a:t>
                </a:r>
              </a:p>
            </p:txBody>
          </p:sp>
        </mc:Fallback>
      </mc:AlternateContent>
    </p:spTree>
    <p:extLst>
      <p:ext uri="{BB962C8B-B14F-4D97-AF65-F5344CB8AC3E}">
        <p14:creationId xmlns:p14="http://schemas.microsoft.com/office/powerpoint/2010/main" val="33238621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33CDBA-36B4-7F40-A0B7-A7A0968BCFDA}"/>
              </a:ext>
            </a:extLst>
          </p:cNvPr>
          <p:cNvPicPr>
            <a:picLocks noChangeAspect="1"/>
          </p:cNvPicPr>
          <p:nvPr/>
        </p:nvPicPr>
        <p:blipFill>
          <a:blip r:embed="rId2"/>
          <a:stretch>
            <a:fillRect/>
          </a:stretch>
        </p:blipFill>
        <p:spPr>
          <a:xfrm>
            <a:off x="4275354" y="1088335"/>
            <a:ext cx="3979333" cy="1083733"/>
          </a:xfrm>
          <a:prstGeom prst="rect">
            <a:avLst/>
          </a:prstGeom>
        </p:spPr>
      </p:pic>
      <p:pic>
        <p:nvPicPr>
          <p:cNvPr id="6" name="Picture 5">
            <a:extLst>
              <a:ext uri="{FF2B5EF4-FFF2-40B4-BE49-F238E27FC236}">
                <a16:creationId xmlns:a16="http://schemas.microsoft.com/office/drawing/2014/main" id="{0891AC3C-ECA3-0245-A4E4-656A207EDDD3}"/>
              </a:ext>
            </a:extLst>
          </p:cNvPr>
          <p:cNvPicPr>
            <a:picLocks noChangeAspect="1"/>
          </p:cNvPicPr>
          <p:nvPr/>
        </p:nvPicPr>
        <p:blipFill rotWithShape="1">
          <a:blip r:embed="rId3"/>
          <a:srcRect b="72256"/>
          <a:stretch/>
        </p:blipFill>
        <p:spPr>
          <a:xfrm>
            <a:off x="2492103" y="2611204"/>
            <a:ext cx="6034608" cy="1117467"/>
          </a:xfrm>
          <a:prstGeom prst="rect">
            <a:avLst/>
          </a:prstGeom>
        </p:spPr>
      </p:pic>
      <p:pic>
        <p:nvPicPr>
          <p:cNvPr id="7" name="Picture 6">
            <a:extLst>
              <a:ext uri="{FF2B5EF4-FFF2-40B4-BE49-F238E27FC236}">
                <a16:creationId xmlns:a16="http://schemas.microsoft.com/office/drawing/2014/main" id="{C8D9223B-9FC4-7048-AC66-14C7A821DE98}"/>
              </a:ext>
            </a:extLst>
          </p:cNvPr>
          <p:cNvPicPr>
            <a:picLocks noChangeAspect="1"/>
          </p:cNvPicPr>
          <p:nvPr/>
        </p:nvPicPr>
        <p:blipFill rotWithShape="1">
          <a:blip r:embed="rId3"/>
          <a:srcRect t="28217" b="52890"/>
          <a:stretch/>
        </p:blipFill>
        <p:spPr>
          <a:xfrm>
            <a:off x="2413445" y="3942738"/>
            <a:ext cx="6034608" cy="760953"/>
          </a:xfrm>
          <a:prstGeom prst="rect">
            <a:avLst/>
          </a:prstGeom>
        </p:spPr>
      </p:pic>
      <p:pic>
        <p:nvPicPr>
          <p:cNvPr id="8" name="Picture 7">
            <a:extLst>
              <a:ext uri="{FF2B5EF4-FFF2-40B4-BE49-F238E27FC236}">
                <a16:creationId xmlns:a16="http://schemas.microsoft.com/office/drawing/2014/main" id="{CFE24EEC-1A7C-4148-90B9-C5C72182B902}"/>
              </a:ext>
            </a:extLst>
          </p:cNvPr>
          <p:cNvPicPr>
            <a:picLocks noChangeAspect="1"/>
          </p:cNvPicPr>
          <p:nvPr/>
        </p:nvPicPr>
        <p:blipFill rotWithShape="1">
          <a:blip r:embed="rId3"/>
          <a:srcRect t="46851" b="33863"/>
          <a:stretch/>
        </p:blipFill>
        <p:spPr>
          <a:xfrm>
            <a:off x="2492103" y="4831029"/>
            <a:ext cx="6034608" cy="776748"/>
          </a:xfrm>
          <a:prstGeom prst="rect">
            <a:avLst/>
          </a:prstGeom>
        </p:spPr>
      </p:pic>
      <p:pic>
        <p:nvPicPr>
          <p:cNvPr id="9" name="Picture 8">
            <a:extLst>
              <a:ext uri="{FF2B5EF4-FFF2-40B4-BE49-F238E27FC236}">
                <a16:creationId xmlns:a16="http://schemas.microsoft.com/office/drawing/2014/main" id="{FDA02D10-3E31-2B42-9CF0-E21260433065}"/>
              </a:ext>
            </a:extLst>
          </p:cNvPr>
          <p:cNvPicPr>
            <a:picLocks noChangeAspect="1"/>
          </p:cNvPicPr>
          <p:nvPr/>
        </p:nvPicPr>
        <p:blipFill rotWithShape="1">
          <a:blip r:embed="rId3"/>
          <a:srcRect t="65727" b="17428"/>
          <a:stretch/>
        </p:blipFill>
        <p:spPr>
          <a:xfrm>
            <a:off x="2220079" y="6007972"/>
            <a:ext cx="6034608" cy="678427"/>
          </a:xfrm>
          <a:prstGeom prst="rect">
            <a:avLst/>
          </a:prstGeom>
        </p:spPr>
      </p:pic>
      <p:sp>
        <p:nvSpPr>
          <p:cNvPr id="10" name="Title 1">
            <a:extLst>
              <a:ext uri="{FF2B5EF4-FFF2-40B4-BE49-F238E27FC236}">
                <a16:creationId xmlns:a16="http://schemas.microsoft.com/office/drawing/2014/main" id="{74EC9E01-9051-884B-9754-9CD5AE936AE5}"/>
              </a:ext>
            </a:extLst>
          </p:cNvPr>
          <p:cNvSpPr txBox="1">
            <a:spLocks/>
          </p:cNvSpPr>
          <p:nvPr/>
        </p:nvSpPr>
        <p:spPr>
          <a:xfrm>
            <a:off x="848533" y="0"/>
            <a:ext cx="10515600" cy="978061"/>
          </a:xfrm>
          <a:prstGeom prst="rect">
            <a:avLst/>
          </a:prstGeom>
          <a:ln w="12700">
            <a:miter lim="400000"/>
          </a:ln>
        </p:spPr>
        <p:txBody>
          <a:bodyPr vert="horz" lIns="0" tIns="0" rIns="0" bIns="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09585"/>
            <a:r>
              <a:rPr lang="en-US" sz="3733">
                <a:solidFill>
                  <a:srgbClr val="215380"/>
                </a:solidFill>
                <a:latin typeface="+mn-lt"/>
                <a:ea typeface="+mn-ea"/>
                <a:cs typeface="+mn-cs"/>
                <a:sym typeface="Calibri"/>
              </a:rPr>
              <a:t>Computing Analytic Gradients</a:t>
            </a:r>
            <a:endParaRPr lang="en-US" sz="3733" dirty="0">
              <a:solidFill>
                <a:srgbClr val="215380"/>
              </a:solidFill>
              <a:latin typeface="+mn-lt"/>
              <a:ea typeface="+mn-ea"/>
              <a:cs typeface="+mn-cs"/>
              <a:sym typeface="Calibri"/>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409D81B-04FE-5045-9B26-1992ADEA3394}"/>
                  </a:ext>
                </a:extLst>
              </p:cNvPr>
              <p:cNvSpPr txBox="1"/>
              <p:nvPr/>
            </p:nvSpPr>
            <p:spPr>
              <a:xfrm>
                <a:off x="848533" y="2522047"/>
                <a:ext cx="562398" cy="7650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solidFill>
                                <a:schemeClr val="tx1">
                                  <a:lumMod val="50000"/>
                                  <a:lumOff val="50000"/>
                                </a:schemeClr>
                              </a:solidFill>
                              <a:latin typeface="Cambria Math" panose="02040503050406030204" pitchFamily="18" charset="0"/>
                            </a:rPr>
                          </m:ctrlPr>
                        </m:fPr>
                        <m:num>
                          <m:r>
                            <a:rPr lang="en-US" sz="2400" i="1">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ℓ</m:t>
                          </m:r>
                        </m:num>
                        <m:den>
                          <m:r>
                            <a:rPr lang="en-US" sz="2400" i="1">
                              <a:solidFill>
                                <a:schemeClr val="tx1">
                                  <a:lumMod val="50000"/>
                                  <a:lumOff val="50000"/>
                                </a:schemeClr>
                              </a:solidFill>
                              <a:latin typeface="Cambria Math" panose="02040503050406030204" pitchFamily="18" charset="0"/>
                            </a:rPr>
                            <m:t>𝜕</m:t>
                          </m:r>
                          <m:sSub>
                            <m:sSubPr>
                              <m:ctrlPr>
                                <a:rPr lang="en-US" sz="2400" i="1">
                                  <a:solidFill>
                                    <a:schemeClr val="tx1">
                                      <a:lumMod val="50000"/>
                                      <a:lumOff val="50000"/>
                                    </a:schemeClr>
                                  </a:solidFill>
                                  <a:latin typeface="Cambria Math" panose="02040503050406030204" pitchFamily="18" charset="0"/>
                                </a:rPr>
                              </m:ctrlPr>
                            </m:sSubPr>
                            <m:e>
                              <m:r>
                                <a:rPr lang="en-US" sz="2400" i="1">
                                  <a:solidFill>
                                    <a:schemeClr val="tx1">
                                      <a:lumMod val="50000"/>
                                      <a:lumOff val="50000"/>
                                    </a:schemeClr>
                                  </a:solidFill>
                                  <a:latin typeface="Cambria Math" panose="02040503050406030204" pitchFamily="18" charset="0"/>
                                </a:rPr>
                                <m:t>𝑎</m:t>
                              </m:r>
                            </m:e>
                            <m:sub>
                              <m:r>
                                <a:rPr lang="en-US" sz="2400" i="1">
                                  <a:solidFill>
                                    <a:schemeClr val="tx1">
                                      <a:lumMod val="50000"/>
                                      <a:lumOff val="50000"/>
                                    </a:schemeClr>
                                  </a:solidFill>
                                  <a:latin typeface="Cambria Math" panose="02040503050406030204" pitchFamily="18" charset="0"/>
                                </a:rPr>
                                <m:t>0</m:t>
                              </m:r>
                            </m:sub>
                          </m:sSub>
                        </m:den>
                      </m:f>
                    </m:oMath>
                  </m:oMathPara>
                </a14:m>
                <a:endParaRPr lang="en-US" sz="2400" dirty="0">
                  <a:solidFill>
                    <a:schemeClr val="tx1">
                      <a:lumMod val="50000"/>
                      <a:lumOff val="50000"/>
                    </a:schemeClr>
                  </a:solidFill>
                </a:endParaRPr>
              </a:p>
            </p:txBody>
          </p:sp>
        </mc:Choice>
        <mc:Fallback xmlns="">
          <p:sp>
            <p:nvSpPr>
              <p:cNvPr id="11" name="TextBox 10">
                <a:extLst>
                  <a:ext uri="{FF2B5EF4-FFF2-40B4-BE49-F238E27FC236}">
                    <a16:creationId xmlns:a16="http://schemas.microsoft.com/office/drawing/2014/main" id="{C409D81B-04FE-5045-9B26-1992ADEA3394}"/>
                  </a:ext>
                </a:extLst>
              </p:cNvPr>
              <p:cNvSpPr txBox="1">
                <a:spLocks noRot="1" noChangeAspect="1" noMove="1" noResize="1" noEditPoints="1" noAdjustHandles="1" noChangeArrowheads="1" noChangeShapeType="1" noTextEdit="1"/>
              </p:cNvSpPr>
              <p:nvPr/>
            </p:nvSpPr>
            <p:spPr>
              <a:xfrm>
                <a:off x="848533" y="2522047"/>
                <a:ext cx="562398" cy="765018"/>
              </a:xfrm>
              <a:prstGeom prst="rect">
                <a:avLst/>
              </a:prstGeom>
              <a:blipFill>
                <a:blip r:embed="rId4"/>
                <a:stretch>
                  <a:fillRect l="-13333" t="-1639" r="-4444"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A8BF5CD-8055-2849-BF40-547A464F0EF3}"/>
                  </a:ext>
                </a:extLst>
              </p:cNvPr>
              <p:cNvSpPr txBox="1"/>
              <p:nvPr/>
            </p:nvSpPr>
            <p:spPr>
              <a:xfrm>
                <a:off x="1624932" y="2522048"/>
                <a:ext cx="562398" cy="762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solidFill>
                                <a:schemeClr val="tx1">
                                  <a:lumMod val="50000"/>
                                  <a:lumOff val="50000"/>
                                </a:schemeClr>
                              </a:solidFill>
                              <a:latin typeface="Cambria Math" panose="02040503050406030204" pitchFamily="18" charset="0"/>
                            </a:rPr>
                          </m:ctrlPr>
                        </m:fPr>
                        <m:num>
                          <m:r>
                            <a:rPr lang="en-US" sz="2400" i="1">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ℓ</m:t>
                          </m:r>
                        </m:num>
                        <m:den>
                          <m:r>
                            <a:rPr lang="en-US" sz="2400" i="1">
                              <a:solidFill>
                                <a:schemeClr val="tx1">
                                  <a:lumMod val="50000"/>
                                  <a:lumOff val="50000"/>
                                </a:schemeClr>
                              </a:solidFill>
                              <a:latin typeface="Cambria Math" panose="02040503050406030204" pitchFamily="18" charset="0"/>
                            </a:rPr>
                            <m:t>𝜕</m:t>
                          </m:r>
                          <m:sSub>
                            <m:sSubPr>
                              <m:ctrlPr>
                                <a:rPr lang="en-US" sz="2400" i="1">
                                  <a:solidFill>
                                    <a:schemeClr val="tx1">
                                      <a:lumMod val="50000"/>
                                      <a:lumOff val="50000"/>
                                    </a:schemeClr>
                                  </a:solidFill>
                                  <a:latin typeface="Cambria Math" panose="02040503050406030204" pitchFamily="18" charset="0"/>
                                </a:rPr>
                              </m:ctrlPr>
                            </m:sSubPr>
                            <m:e>
                              <m:r>
                                <a:rPr lang="en-US" sz="2400" i="1">
                                  <a:solidFill>
                                    <a:schemeClr val="tx1">
                                      <a:lumMod val="50000"/>
                                      <a:lumOff val="50000"/>
                                    </a:schemeClr>
                                  </a:solidFill>
                                  <a:latin typeface="Cambria Math" panose="02040503050406030204" pitchFamily="18" charset="0"/>
                                </a:rPr>
                                <m:t>𝑎</m:t>
                              </m:r>
                            </m:e>
                            <m:sub>
                              <m:r>
                                <a:rPr lang="en-US" sz="2400" i="1">
                                  <a:solidFill>
                                    <a:schemeClr val="tx1">
                                      <a:lumMod val="50000"/>
                                      <a:lumOff val="50000"/>
                                    </a:schemeClr>
                                  </a:solidFill>
                                  <a:latin typeface="Cambria Math" panose="02040503050406030204" pitchFamily="18" charset="0"/>
                                </a:rPr>
                                <m:t>2</m:t>
                              </m:r>
                            </m:sub>
                          </m:sSub>
                        </m:den>
                      </m:f>
                    </m:oMath>
                  </m:oMathPara>
                </a14:m>
                <a:endParaRPr lang="en-US" sz="2400" dirty="0">
                  <a:solidFill>
                    <a:schemeClr val="tx1">
                      <a:lumMod val="50000"/>
                      <a:lumOff val="50000"/>
                    </a:schemeClr>
                  </a:solidFill>
                </a:endParaRPr>
              </a:p>
            </p:txBody>
          </p:sp>
        </mc:Choice>
        <mc:Fallback xmlns="">
          <p:sp>
            <p:nvSpPr>
              <p:cNvPr id="12" name="TextBox 11">
                <a:extLst>
                  <a:ext uri="{FF2B5EF4-FFF2-40B4-BE49-F238E27FC236}">
                    <a16:creationId xmlns:a16="http://schemas.microsoft.com/office/drawing/2014/main" id="{6A8BF5CD-8055-2849-BF40-547A464F0EF3}"/>
                  </a:ext>
                </a:extLst>
              </p:cNvPr>
              <p:cNvSpPr txBox="1">
                <a:spLocks noRot="1" noChangeAspect="1" noMove="1" noResize="1" noEditPoints="1" noAdjustHandles="1" noChangeArrowheads="1" noChangeShapeType="1" noTextEdit="1"/>
              </p:cNvSpPr>
              <p:nvPr/>
            </p:nvSpPr>
            <p:spPr>
              <a:xfrm>
                <a:off x="1624932" y="2522048"/>
                <a:ext cx="562398" cy="762709"/>
              </a:xfrm>
              <a:prstGeom prst="rect">
                <a:avLst/>
              </a:prstGeom>
              <a:blipFill>
                <a:blip r:embed="rId5"/>
                <a:stretch>
                  <a:fillRect l="-15556" t="-1639" r="-4444"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259B142-2AD7-0248-9BCA-96B86D714346}"/>
                  </a:ext>
                </a:extLst>
              </p:cNvPr>
              <p:cNvSpPr txBox="1"/>
              <p:nvPr/>
            </p:nvSpPr>
            <p:spPr>
              <a:xfrm>
                <a:off x="7353122" y="6092847"/>
                <a:ext cx="64485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oMath>
                  </m:oMathPara>
                </a14:m>
                <a:endParaRPr lang="en-US" sz="2400" dirty="0"/>
              </a:p>
            </p:txBody>
          </p:sp>
        </mc:Choice>
        <mc:Fallback xmlns="">
          <p:sp>
            <p:nvSpPr>
              <p:cNvPr id="13" name="TextBox 12">
                <a:extLst>
                  <a:ext uri="{FF2B5EF4-FFF2-40B4-BE49-F238E27FC236}">
                    <a16:creationId xmlns:a16="http://schemas.microsoft.com/office/drawing/2014/main" id="{8259B142-2AD7-0248-9BCA-96B86D714346}"/>
                  </a:ext>
                </a:extLst>
              </p:cNvPr>
              <p:cNvSpPr txBox="1">
                <a:spLocks noRot="1" noChangeAspect="1" noMove="1" noResize="1" noEditPoints="1" noAdjustHandles="1" noChangeArrowheads="1" noChangeShapeType="1" noTextEdit="1"/>
              </p:cNvSpPr>
              <p:nvPr/>
            </p:nvSpPr>
            <p:spPr>
              <a:xfrm>
                <a:off x="7353122" y="6092847"/>
                <a:ext cx="644856" cy="369332"/>
              </a:xfrm>
              <a:prstGeom prst="rect">
                <a:avLst/>
              </a:prstGeom>
              <a:blipFill>
                <a:blip r:embed="rId6"/>
                <a:stretch>
                  <a:fillRect l="-3846" t="-13333" r="-3846" b="-23333"/>
                </a:stretch>
              </a:blipFill>
            </p:spPr>
            <p:txBody>
              <a:bodyPr/>
              <a:lstStyle/>
              <a:p>
                <a:r>
                  <a:rPr lang="en-US">
                    <a:noFill/>
                  </a:rPr>
                  <a:t> </a:t>
                </a:r>
              </a:p>
            </p:txBody>
          </p:sp>
        </mc:Fallback>
      </mc:AlternateContent>
    </p:spTree>
    <p:extLst>
      <p:ext uri="{BB962C8B-B14F-4D97-AF65-F5344CB8AC3E}">
        <p14:creationId xmlns:p14="http://schemas.microsoft.com/office/powerpoint/2010/main" val="406117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733">
                <a:solidFill>
                  <a:srgbClr val="FFFFFF"/>
                </a:solidFill>
              </a:rPr>
              <a:t>68</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Remember this slide?</a:t>
            </a:r>
            <a:endParaRPr sz="4267" dirty="0"/>
          </a:p>
        </p:txBody>
      </p:sp>
      <p:grpSp>
        <p:nvGrpSpPr>
          <p:cNvPr id="10" name="Group 9"/>
          <p:cNvGrpSpPr/>
          <p:nvPr/>
        </p:nvGrpSpPr>
        <p:grpSpPr>
          <a:xfrm>
            <a:off x="4100404" y="2095735"/>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819385" y="2141618"/>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9385" y="2141618"/>
                <a:ext cx="2752548" cy="328231"/>
              </a:xfrm>
              <a:prstGeom prst="rect">
                <a:avLst/>
              </a:prstGeom>
              <a:blipFill>
                <a:blip r:embed="rId3"/>
                <a:stretch>
                  <a:fillRect l="-917" t="-3704" r="-2752"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6898023" y="2134988"/>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6898023" y="2134988"/>
                <a:ext cx="2349746" cy="328231"/>
              </a:xfrm>
              <a:prstGeom prst="rect">
                <a:avLst/>
              </a:prstGeom>
              <a:blipFill>
                <a:blip r:embed="rId4"/>
                <a:stretch>
                  <a:fillRect l="-2688" t="-23077" r="-3226" b="-3846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072549" y="2770640"/>
                <a:ext cx="685800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1</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1</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2</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2</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3</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3</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4</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4</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𝑏</m:t>
                          </m:r>
                        </m:e>
                        <m:sub>
                          <m:r>
                            <a:rPr lang="en-US" sz="2400" i="1">
                              <a:solidFill>
                                <a:srgbClr val="7030A0"/>
                              </a:solidFill>
                              <a:latin typeface="Cambria Math" charset="0"/>
                            </a:rPr>
                            <m:t>𝑐</m:t>
                          </m:r>
                        </m:sub>
                      </m:sSub>
                    </m:oMath>
                  </m:oMathPara>
                </a14:m>
                <a:endParaRPr lang="en-US" sz="2400" dirty="0"/>
              </a:p>
            </p:txBody>
          </p:sp>
        </mc:Choice>
        <mc:Fallback xmlns="">
          <p:sp>
            <p:nvSpPr>
              <p:cNvPr id="2" name="Rectangle 1"/>
              <p:cNvSpPr>
                <a:spLocks noRot="1" noChangeAspect="1" noMove="1" noResize="1" noEditPoints="1" noAdjustHandles="1" noChangeArrowheads="1" noChangeShapeType="1" noTextEdit="1"/>
              </p:cNvSpPr>
              <p:nvPr/>
            </p:nvSpPr>
            <p:spPr>
              <a:xfrm>
                <a:off x="2072549" y="2770640"/>
                <a:ext cx="6858000" cy="461665"/>
              </a:xfrm>
              <a:prstGeom prst="rect">
                <a:avLst/>
              </a:prstGeom>
              <a:blipFill>
                <a:blip r:embed="rId5"/>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2266561" y="3261452"/>
                <a:ext cx="632410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1</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1</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2</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2</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3</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3</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4</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4</m:t>
                          </m:r>
                        </m:sub>
                      </m:sSub>
                      <m:r>
                        <a:rPr lang="en-US" sz="2400" i="1">
                          <a:solidFill>
                            <a:srgbClr val="7030A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𝑏</m:t>
                          </m:r>
                        </m:e>
                        <m:sub>
                          <m:r>
                            <a:rPr lang="en-US" sz="2400" i="1">
                              <a:solidFill>
                                <a:srgbClr val="FF0000"/>
                              </a:solidFill>
                              <a:latin typeface="Cambria Math" charset="0"/>
                            </a:rPr>
                            <m:t>𝑑</m:t>
                          </m:r>
                        </m:sub>
                      </m:sSub>
                    </m:oMath>
                  </m:oMathPara>
                </a14:m>
                <a:endParaRPr lang="en-US" sz="2400" dirty="0"/>
              </a:p>
            </p:txBody>
          </p:sp>
        </mc:Choice>
        <mc:Fallback xmlns="">
          <p:sp>
            <p:nvSpPr>
              <p:cNvPr id="41" name="Rectangle 40"/>
              <p:cNvSpPr>
                <a:spLocks noRot="1" noChangeAspect="1" noMove="1" noResize="1" noEditPoints="1" noAdjustHandles="1" noChangeArrowheads="1" noChangeShapeType="1" noTextEdit="1"/>
              </p:cNvSpPr>
              <p:nvPr/>
            </p:nvSpPr>
            <p:spPr>
              <a:xfrm>
                <a:off x="2266561" y="3261452"/>
                <a:ext cx="6324103" cy="461665"/>
              </a:xfrm>
              <a:prstGeom prst="rect">
                <a:avLst/>
              </a:prstGeom>
              <a:blipFill>
                <a:blip r:embed="rId6"/>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2266562" y="3772192"/>
                <a:ext cx="62642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1</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1</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2</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2</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3</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3</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4</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4</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𝑏</m:t>
                          </m:r>
                        </m:e>
                        <m:sub>
                          <m:r>
                            <a:rPr lang="en-US" sz="2400" i="1">
                              <a:solidFill>
                                <a:srgbClr val="0070C0"/>
                              </a:solidFill>
                              <a:latin typeface="Cambria Math" charset="0"/>
                            </a:rPr>
                            <m:t>𝑏</m:t>
                          </m:r>
                        </m:sub>
                      </m:sSub>
                    </m:oMath>
                  </m:oMathPara>
                </a14:m>
                <a:endParaRPr lang="en-US" sz="2400" dirty="0"/>
              </a:p>
            </p:txBody>
          </p:sp>
        </mc:Choice>
        <mc:Fallback xmlns="">
          <p:sp>
            <p:nvSpPr>
              <p:cNvPr id="42" name="Rectangle 41"/>
              <p:cNvSpPr>
                <a:spLocks noRot="1" noChangeAspect="1" noMove="1" noResize="1" noEditPoints="1" noAdjustHandles="1" noChangeArrowheads="1" noChangeShapeType="1" noTextEdit="1"/>
              </p:cNvSpPr>
              <p:nvPr/>
            </p:nvSpPr>
            <p:spPr>
              <a:xfrm>
                <a:off x="2266562" y="3772192"/>
                <a:ext cx="6264214" cy="461665"/>
              </a:xfrm>
              <a:prstGeom prst="rect">
                <a:avLst/>
              </a:prstGeom>
              <a:blipFill>
                <a:blip r:embed="rId7"/>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395894" y="4724913"/>
                <a:ext cx="368703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𝑓</m:t>
                          </m:r>
                        </m:e>
                        <m:sub>
                          <m:r>
                            <a:rPr lang="en-US" sz="2400" i="1">
                              <a:solidFill>
                                <a:srgbClr val="7030A0"/>
                              </a:solidFill>
                              <a:latin typeface="Cambria Math" charset="0"/>
                            </a:rPr>
                            <m:t>𝑐</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3395894" y="4724913"/>
                <a:ext cx="3687035" cy="461665"/>
              </a:xfrm>
              <a:prstGeom prst="rect">
                <a:avLst/>
              </a:prstGeom>
              <a:blipFill>
                <a:blip r:embed="rId8"/>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3395893" y="5217356"/>
                <a:ext cx="376058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𝑓</m:t>
                          </m:r>
                        </m:e>
                        <m:sub>
                          <m:r>
                            <a:rPr lang="en-US" sz="2400" i="1">
                              <a:solidFill>
                                <a:srgbClr val="FF0000"/>
                              </a:solidFill>
                              <a:latin typeface="Cambria Math" charset="0"/>
                            </a:rPr>
                            <m:t>𝑑</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xmlns="">
          <p:sp>
            <p:nvSpPr>
              <p:cNvPr id="44" name="Rectangle 43"/>
              <p:cNvSpPr>
                <a:spLocks noRot="1" noChangeAspect="1" noMove="1" noResize="1" noEditPoints="1" noAdjustHandles="1" noChangeArrowheads="1" noChangeShapeType="1" noTextEdit="1"/>
              </p:cNvSpPr>
              <p:nvPr/>
            </p:nvSpPr>
            <p:spPr>
              <a:xfrm>
                <a:off x="3395893" y="5217356"/>
                <a:ext cx="3760581" cy="461665"/>
              </a:xfrm>
              <a:prstGeom prst="rect">
                <a:avLst/>
              </a:prstGeom>
              <a:blipFill>
                <a:blip r:embed="rId9"/>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3395892" y="5709798"/>
                <a:ext cx="374346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B0F0"/>
                              </a:solidFill>
                              <a:latin typeface="Cambria Math" panose="02040503050406030204" pitchFamily="18" charset="0"/>
                            </a:rPr>
                          </m:ctrlPr>
                        </m:sSubPr>
                        <m:e>
                          <m:r>
                            <a:rPr lang="en-US" sz="2400" i="1">
                              <a:solidFill>
                                <a:srgbClr val="00B0F0"/>
                              </a:solidFill>
                              <a:latin typeface="Cambria Math" charset="0"/>
                            </a:rPr>
                            <m:t>𝑓</m:t>
                          </m:r>
                        </m:e>
                        <m:sub>
                          <m:r>
                            <a:rPr lang="en-US" sz="2400" i="1">
                              <a:solidFill>
                                <a:srgbClr val="00B0F0"/>
                              </a:solidFill>
                              <a:latin typeface="Cambria Math" charset="0"/>
                            </a:rPr>
                            <m:t>𝑏</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00B0F0"/>
                                  </a:solidFill>
                                  <a:latin typeface="Cambria Math" panose="02040503050406030204" pitchFamily="18" charset="0"/>
                                </a:rPr>
                              </m:ctrlPr>
                            </m:sSubPr>
                            <m:e>
                              <m:r>
                                <a:rPr lang="en-US" sz="2400" i="1">
                                  <a:solidFill>
                                    <a:srgbClr val="00B0F0"/>
                                  </a:solidFill>
                                  <a:latin typeface="Cambria Math" charset="0"/>
                                </a:rPr>
                                <m:t>𝑔</m:t>
                              </m:r>
                            </m:e>
                            <m:sub>
                              <m:r>
                                <a:rPr lang="en-US" sz="2400" i="1">
                                  <a:solidFill>
                                    <a:srgbClr val="00B0F0"/>
                                  </a:solidFill>
                                  <a:latin typeface="Cambria Math" charset="0"/>
                                </a:rPr>
                                <m:t>𝑏</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xmlns="">
          <p:sp>
            <p:nvSpPr>
              <p:cNvPr id="45" name="Rectangle 44"/>
              <p:cNvSpPr>
                <a:spLocks noRot="1" noChangeAspect="1" noMove="1" noResize="1" noEditPoints="1" noAdjustHandles="1" noChangeArrowheads="1" noChangeShapeType="1" noTextEdit="1"/>
              </p:cNvSpPr>
              <p:nvPr/>
            </p:nvSpPr>
            <p:spPr>
              <a:xfrm>
                <a:off x="3395892" y="5709798"/>
                <a:ext cx="3743461" cy="461665"/>
              </a:xfrm>
              <a:prstGeom prst="rect">
                <a:avLst/>
              </a:prstGeom>
              <a:blipFill>
                <a:blip r:embed="rId10"/>
                <a:stretch>
                  <a:fillRect b="-18919"/>
                </a:stretch>
              </a:blipFill>
            </p:spPr>
            <p:txBody>
              <a:bodyPr/>
              <a:lstStyle/>
              <a:p>
                <a:r>
                  <a:rPr lang="en-US">
                    <a:noFill/>
                  </a:rPr>
                  <a:t> </a:t>
                </a:r>
              </a:p>
            </p:txBody>
          </p:sp>
        </mc:Fallback>
      </mc:AlternateContent>
    </p:spTree>
    <p:extLst>
      <p:ext uri="{BB962C8B-B14F-4D97-AF65-F5344CB8AC3E}">
        <p14:creationId xmlns:p14="http://schemas.microsoft.com/office/powerpoint/2010/main" val="348831620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a:extLst>
              <a:ext uri="{FF2B5EF4-FFF2-40B4-BE49-F238E27FC236}">
                <a16:creationId xmlns:a16="http://schemas.microsoft.com/office/drawing/2014/main" id="{FB7E4D78-6037-F544-802A-F8C2DC9418AC}"/>
              </a:ext>
            </a:extLst>
          </p:cNvPr>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Training, Validation (Dev), Test Sets</a:t>
            </a:r>
            <a:endParaRPr sz="4267" dirty="0"/>
          </a:p>
        </p:txBody>
      </p:sp>
      <p:sp>
        <p:nvSpPr>
          <p:cNvPr id="3" name="Rectangle 2">
            <a:extLst>
              <a:ext uri="{FF2B5EF4-FFF2-40B4-BE49-F238E27FC236}">
                <a16:creationId xmlns:a16="http://schemas.microsoft.com/office/drawing/2014/main" id="{5BD5433F-AC48-EB49-843F-1EEE549EED28}"/>
              </a:ext>
            </a:extLst>
          </p:cNvPr>
          <p:cNvSpPr/>
          <p:nvPr/>
        </p:nvSpPr>
        <p:spPr>
          <a:xfrm>
            <a:off x="671594" y="1250199"/>
            <a:ext cx="6984569"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Training Set</a:t>
            </a:r>
          </a:p>
        </p:txBody>
      </p:sp>
      <p:sp>
        <p:nvSpPr>
          <p:cNvPr id="4" name="Rectangle 3">
            <a:extLst>
              <a:ext uri="{FF2B5EF4-FFF2-40B4-BE49-F238E27FC236}">
                <a16:creationId xmlns:a16="http://schemas.microsoft.com/office/drawing/2014/main" id="{8D924DA5-3281-BB46-A710-1D54C3CF9A2D}"/>
              </a:ext>
            </a:extLst>
          </p:cNvPr>
          <p:cNvSpPr/>
          <p:nvPr/>
        </p:nvSpPr>
        <p:spPr>
          <a:xfrm>
            <a:off x="7919633" y="1250199"/>
            <a:ext cx="1518835"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Validation Set</a:t>
            </a:r>
          </a:p>
        </p:txBody>
      </p:sp>
      <p:sp>
        <p:nvSpPr>
          <p:cNvPr id="5" name="Rectangle 4">
            <a:extLst>
              <a:ext uri="{FF2B5EF4-FFF2-40B4-BE49-F238E27FC236}">
                <a16:creationId xmlns:a16="http://schemas.microsoft.com/office/drawing/2014/main" id="{212FBC38-EC6F-DC4F-AC80-8B786B775E03}"/>
              </a:ext>
            </a:extLst>
          </p:cNvPr>
          <p:cNvSpPr/>
          <p:nvPr/>
        </p:nvSpPr>
        <p:spPr>
          <a:xfrm>
            <a:off x="9701939" y="1250199"/>
            <a:ext cx="1580827"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Testing Set</a:t>
            </a:r>
          </a:p>
        </p:txBody>
      </p:sp>
    </p:spTree>
    <p:extLst>
      <p:ext uri="{BB962C8B-B14F-4D97-AF65-F5344CB8AC3E}">
        <p14:creationId xmlns:p14="http://schemas.microsoft.com/office/powerpoint/2010/main" val="2235868031"/>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33CDBA-36B4-7F40-A0B7-A7A0968BCFDA}"/>
              </a:ext>
            </a:extLst>
          </p:cNvPr>
          <p:cNvPicPr>
            <a:picLocks noChangeAspect="1"/>
          </p:cNvPicPr>
          <p:nvPr/>
        </p:nvPicPr>
        <p:blipFill>
          <a:blip r:embed="rId2"/>
          <a:stretch>
            <a:fillRect/>
          </a:stretch>
        </p:blipFill>
        <p:spPr>
          <a:xfrm>
            <a:off x="4275354" y="1088335"/>
            <a:ext cx="3979333" cy="1083733"/>
          </a:xfrm>
          <a:prstGeom prst="rect">
            <a:avLst/>
          </a:prstGeom>
        </p:spPr>
      </p:pic>
      <p:pic>
        <p:nvPicPr>
          <p:cNvPr id="6" name="Picture 5">
            <a:extLst>
              <a:ext uri="{FF2B5EF4-FFF2-40B4-BE49-F238E27FC236}">
                <a16:creationId xmlns:a16="http://schemas.microsoft.com/office/drawing/2014/main" id="{0891AC3C-ECA3-0245-A4E4-656A207EDDD3}"/>
              </a:ext>
            </a:extLst>
          </p:cNvPr>
          <p:cNvPicPr>
            <a:picLocks noChangeAspect="1"/>
          </p:cNvPicPr>
          <p:nvPr/>
        </p:nvPicPr>
        <p:blipFill rotWithShape="1">
          <a:blip r:embed="rId3"/>
          <a:srcRect b="72256"/>
          <a:stretch/>
        </p:blipFill>
        <p:spPr>
          <a:xfrm>
            <a:off x="2492103" y="2611204"/>
            <a:ext cx="6034608" cy="1117467"/>
          </a:xfrm>
          <a:prstGeom prst="rect">
            <a:avLst/>
          </a:prstGeom>
        </p:spPr>
      </p:pic>
      <p:pic>
        <p:nvPicPr>
          <p:cNvPr id="7" name="Picture 6">
            <a:extLst>
              <a:ext uri="{FF2B5EF4-FFF2-40B4-BE49-F238E27FC236}">
                <a16:creationId xmlns:a16="http://schemas.microsoft.com/office/drawing/2014/main" id="{C8D9223B-9FC4-7048-AC66-14C7A821DE98}"/>
              </a:ext>
            </a:extLst>
          </p:cNvPr>
          <p:cNvPicPr>
            <a:picLocks noChangeAspect="1"/>
          </p:cNvPicPr>
          <p:nvPr/>
        </p:nvPicPr>
        <p:blipFill rotWithShape="1">
          <a:blip r:embed="rId3"/>
          <a:srcRect t="28217" b="52890"/>
          <a:stretch/>
        </p:blipFill>
        <p:spPr>
          <a:xfrm>
            <a:off x="2413445" y="3942738"/>
            <a:ext cx="6034608" cy="760953"/>
          </a:xfrm>
          <a:prstGeom prst="rect">
            <a:avLst/>
          </a:prstGeom>
        </p:spPr>
      </p:pic>
      <p:pic>
        <p:nvPicPr>
          <p:cNvPr id="8" name="Picture 7">
            <a:extLst>
              <a:ext uri="{FF2B5EF4-FFF2-40B4-BE49-F238E27FC236}">
                <a16:creationId xmlns:a16="http://schemas.microsoft.com/office/drawing/2014/main" id="{CFE24EEC-1A7C-4148-90B9-C5C72182B902}"/>
              </a:ext>
            </a:extLst>
          </p:cNvPr>
          <p:cNvPicPr>
            <a:picLocks noChangeAspect="1"/>
          </p:cNvPicPr>
          <p:nvPr/>
        </p:nvPicPr>
        <p:blipFill rotWithShape="1">
          <a:blip r:embed="rId3"/>
          <a:srcRect t="46851" b="33863"/>
          <a:stretch/>
        </p:blipFill>
        <p:spPr>
          <a:xfrm>
            <a:off x="2492103" y="4831029"/>
            <a:ext cx="6034608" cy="776748"/>
          </a:xfrm>
          <a:prstGeom prst="rect">
            <a:avLst/>
          </a:prstGeom>
        </p:spPr>
      </p:pic>
      <p:pic>
        <p:nvPicPr>
          <p:cNvPr id="9" name="Picture 8">
            <a:extLst>
              <a:ext uri="{FF2B5EF4-FFF2-40B4-BE49-F238E27FC236}">
                <a16:creationId xmlns:a16="http://schemas.microsoft.com/office/drawing/2014/main" id="{FDA02D10-3E31-2B42-9CF0-E21260433065}"/>
              </a:ext>
            </a:extLst>
          </p:cNvPr>
          <p:cNvPicPr>
            <a:picLocks noChangeAspect="1"/>
          </p:cNvPicPr>
          <p:nvPr/>
        </p:nvPicPr>
        <p:blipFill rotWithShape="1">
          <a:blip r:embed="rId3"/>
          <a:srcRect t="65727" b="17428"/>
          <a:stretch/>
        </p:blipFill>
        <p:spPr>
          <a:xfrm>
            <a:off x="2220079" y="6007972"/>
            <a:ext cx="6034608" cy="678427"/>
          </a:xfrm>
          <a:prstGeom prst="rect">
            <a:avLst/>
          </a:prstGeom>
        </p:spPr>
      </p:pic>
      <p:sp>
        <p:nvSpPr>
          <p:cNvPr id="10" name="Title 1">
            <a:extLst>
              <a:ext uri="{FF2B5EF4-FFF2-40B4-BE49-F238E27FC236}">
                <a16:creationId xmlns:a16="http://schemas.microsoft.com/office/drawing/2014/main" id="{74EC9E01-9051-884B-9754-9CD5AE936AE5}"/>
              </a:ext>
            </a:extLst>
          </p:cNvPr>
          <p:cNvSpPr txBox="1">
            <a:spLocks/>
          </p:cNvSpPr>
          <p:nvPr/>
        </p:nvSpPr>
        <p:spPr>
          <a:xfrm>
            <a:off x="848533" y="0"/>
            <a:ext cx="10515600" cy="978061"/>
          </a:xfrm>
          <a:prstGeom prst="rect">
            <a:avLst/>
          </a:prstGeom>
          <a:ln w="12700">
            <a:miter lim="400000"/>
          </a:ln>
        </p:spPr>
        <p:txBody>
          <a:bodyPr vert="horz" lIns="0" tIns="0" rIns="0" bIns="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09585"/>
            <a:r>
              <a:rPr lang="en-US" sz="3733">
                <a:solidFill>
                  <a:srgbClr val="215380"/>
                </a:solidFill>
                <a:latin typeface="+mn-lt"/>
                <a:ea typeface="+mn-ea"/>
                <a:cs typeface="+mn-cs"/>
                <a:sym typeface="Calibri"/>
              </a:rPr>
              <a:t>Computing Analytic Gradients</a:t>
            </a:r>
            <a:endParaRPr lang="en-US" sz="3733" dirty="0">
              <a:solidFill>
                <a:srgbClr val="215380"/>
              </a:solidFill>
              <a:latin typeface="+mn-lt"/>
              <a:ea typeface="+mn-ea"/>
              <a:cs typeface="+mn-cs"/>
              <a:sym typeface="Calibri"/>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409D81B-04FE-5045-9B26-1992ADEA3394}"/>
                  </a:ext>
                </a:extLst>
              </p:cNvPr>
              <p:cNvSpPr txBox="1"/>
              <p:nvPr/>
            </p:nvSpPr>
            <p:spPr>
              <a:xfrm>
                <a:off x="848533" y="2522047"/>
                <a:ext cx="562398" cy="7650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solidFill>
                                <a:schemeClr val="tx1">
                                  <a:lumMod val="50000"/>
                                  <a:lumOff val="50000"/>
                                </a:schemeClr>
                              </a:solidFill>
                              <a:latin typeface="Cambria Math" panose="02040503050406030204" pitchFamily="18" charset="0"/>
                            </a:rPr>
                          </m:ctrlPr>
                        </m:fPr>
                        <m:num>
                          <m:r>
                            <a:rPr lang="en-US" sz="2400" i="1">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ℓ</m:t>
                          </m:r>
                        </m:num>
                        <m:den>
                          <m:r>
                            <a:rPr lang="en-US" sz="2400" i="1">
                              <a:solidFill>
                                <a:schemeClr val="tx1">
                                  <a:lumMod val="50000"/>
                                  <a:lumOff val="50000"/>
                                </a:schemeClr>
                              </a:solidFill>
                              <a:latin typeface="Cambria Math" panose="02040503050406030204" pitchFamily="18" charset="0"/>
                            </a:rPr>
                            <m:t>𝜕</m:t>
                          </m:r>
                          <m:sSub>
                            <m:sSubPr>
                              <m:ctrlPr>
                                <a:rPr lang="en-US" sz="2400" i="1">
                                  <a:solidFill>
                                    <a:schemeClr val="tx1">
                                      <a:lumMod val="50000"/>
                                      <a:lumOff val="50000"/>
                                    </a:schemeClr>
                                  </a:solidFill>
                                  <a:latin typeface="Cambria Math" panose="02040503050406030204" pitchFamily="18" charset="0"/>
                                </a:rPr>
                              </m:ctrlPr>
                            </m:sSubPr>
                            <m:e>
                              <m:r>
                                <a:rPr lang="en-US" sz="2400" i="1">
                                  <a:solidFill>
                                    <a:schemeClr val="tx1">
                                      <a:lumMod val="50000"/>
                                      <a:lumOff val="50000"/>
                                    </a:schemeClr>
                                  </a:solidFill>
                                  <a:latin typeface="Cambria Math" panose="02040503050406030204" pitchFamily="18" charset="0"/>
                                </a:rPr>
                                <m:t>𝑎</m:t>
                              </m:r>
                            </m:e>
                            <m:sub>
                              <m:r>
                                <a:rPr lang="en-US" sz="2400" i="1">
                                  <a:solidFill>
                                    <a:schemeClr val="tx1">
                                      <a:lumMod val="50000"/>
                                      <a:lumOff val="50000"/>
                                    </a:schemeClr>
                                  </a:solidFill>
                                  <a:latin typeface="Cambria Math" panose="02040503050406030204" pitchFamily="18" charset="0"/>
                                </a:rPr>
                                <m:t>0</m:t>
                              </m:r>
                            </m:sub>
                          </m:sSub>
                        </m:den>
                      </m:f>
                    </m:oMath>
                  </m:oMathPara>
                </a14:m>
                <a:endParaRPr lang="en-US" sz="2400" dirty="0">
                  <a:solidFill>
                    <a:schemeClr val="tx1">
                      <a:lumMod val="50000"/>
                      <a:lumOff val="50000"/>
                    </a:schemeClr>
                  </a:solidFill>
                </a:endParaRPr>
              </a:p>
            </p:txBody>
          </p:sp>
        </mc:Choice>
        <mc:Fallback xmlns="">
          <p:sp>
            <p:nvSpPr>
              <p:cNvPr id="11" name="TextBox 10">
                <a:extLst>
                  <a:ext uri="{FF2B5EF4-FFF2-40B4-BE49-F238E27FC236}">
                    <a16:creationId xmlns:a16="http://schemas.microsoft.com/office/drawing/2014/main" id="{C409D81B-04FE-5045-9B26-1992ADEA3394}"/>
                  </a:ext>
                </a:extLst>
              </p:cNvPr>
              <p:cNvSpPr txBox="1">
                <a:spLocks noRot="1" noChangeAspect="1" noMove="1" noResize="1" noEditPoints="1" noAdjustHandles="1" noChangeArrowheads="1" noChangeShapeType="1" noTextEdit="1"/>
              </p:cNvSpPr>
              <p:nvPr/>
            </p:nvSpPr>
            <p:spPr>
              <a:xfrm>
                <a:off x="848533" y="2522047"/>
                <a:ext cx="562398" cy="765018"/>
              </a:xfrm>
              <a:prstGeom prst="rect">
                <a:avLst/>
              </a:prstGeom>
              <a:blipFill>
                <a:blip r:embed="rId4"/>
                <a:stretch>
                  <a:fillRect l="-13333" t="-1639" r="-4444"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A8BF5CD-8055-2849-BF40-547A464F0EF3}"/>
                  </a:ext>
                </a:extLst>
              </p:cNvPr>
              <p:cNvSpPr txBox="1"/>
              <p:nvPr/>
            </p:nvSpPr>
            <p:spPr>
              <a:xfrm>
                <a:off x="1624932" y="2522048"/>
                <a:ext cx="562398" cy="762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solidFill>
                                <a:schemeClr val="tx1">
                                  <a:lumMod val="50000"/>
                                  <a:lumOff val="50000"/>
                                </a:schemeClr>
                              </a:solidFill>
                              <a:latin typeface="Cambria Math" panose="02040503050406030204" pitchFamily="18" charset="0"/>
                            </a:rPr>
                          </m:ctrlPr>
                        </m:fPr>
                        <m:num>
                          <m:r>
                            <a:rPr lang="en-US" sz="2400" i="1">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ℓ</m:t>
                          </m:r>
                        </m:num>
                        <m:den>
                          <m:r>
                            <a:rPr lang="en-US" sz="2400" i="1">
                              <a:solidFill>
                                <a:schemeClr val="tx1">
                                  <a:lumMod val="50000"/>
                                  <a:lumOff val="50000"/>
                                </a:schemeClr>
                              </a:solidFill>
                              <a:latin typeface="Cambria Math" panose="02040503050406030204" pitchFamily="18" charset="0"/>
                            </a:rPr>
                            <m:t>𝜕</m:t>
                          </m:r>
                          <m:sSub>
                            <m:sSubPr>
                              <m:ctrlPr>
                                <a:rPr lang="en-US" sz="2400" i="1">
                                  <a:solidFill>
                                    <a:schemeClr val="tx1">
                                      <a:lumMod val="50000"/>
                                      <a:lumOff val="50000"/>
                                    </a:schemeClr>
                                  </a:solidFill>
                                  <a:latin typeface="Cambria Math" panose="02040503050406030204" pitchFamily="18" charset="0"/>
                                </a:rPr>
                              </m:ctrlPr>
                            </m:sSubPr>
                            <m:e>
                              <m:r>
                                <a:rPr lang="en-US" sz="2400" i="1">
                                  <a:solidFill>
                                    <a:schemeClr val="tx1">
                                      <a:lumMod val="50000"/>
                                      <a:lumOff val="50000"/>
                                    </a:schemeClr>
                                  </a:solidFill>
                                  <a:latin typeface="Cambria Math" panose="02040503050406030204" pitchFamily="18" charset="0"/>
                                </a:rPr>
                                <m:t>𝑎</m:t>
                              </m:r>
                            </m:e>
                            <m:sub>
                              <m:r>
                                <a:rPr lang="en-US" sz="2400" i="1">
                                  <a:solidFill>
                                    <a:schemeClr val="tx1">
                                      <a:lumMod val="50000"/>
                                      <a:lumOff val="50000"/>
                                    </a:schemeClr>
                                  </a:solidFill>
                                  <a:latin typeface="Cambria Math" panose="02040503050406030204" pitchFamily="18" charset="0"/>
                                </a:rPr>
                                <m:t>2</m:t>
                              </m:r>
                            </m:sub>
                          </m:sSub>
                        </m:den>
                      </m:f>
                    </m:oMath>
                  </m:oMathPara>
                </a14:m>
                <a:endParaRPr lang="en-US" sz="2400" dirty="0">
                  <a:solidFill>
                    <a:schemeClr val="tx1">
                      <a:lumMod val="50000"/>
                      <a:lumOff val="50000"/>
                    </a:schemeClr>
                  </a:solidFill>
                </a:endParaRPr>
              </a:p>
            </p:txBody>
          </p:sp>
        </mc:Choice>
        <mc:Fallback xmlns="">
          <p:sp>
            <p:nvSpPr>
              <p:cNvPr id="12" name="TextBox 11">
                <a:extLst>
                  <a:ext uri="{FF2B5EF4-FFF2-40B4-BE49-F238E27FC236}">
                    <a16:creationId xmlns:a16="http://schemas.microsoft.com/office/drawing/2014/main" id="{6A8BF5CD-8055-2849-BF40-547A464F0EF3}"/>
                  </a:ext>
                </a:extLst>
              </p:cNvPr>
              <p:cNvSpPr txBox="1">
                <a:spLocks noRot="1" noChangeAspect="1" noMove="1" noResize="1" noEditPoints="1" noAdjustHandles="1" noChangeArrowheads="1" noChangeShapeType="1" noTextEdit="1"/>
              </p:cNvSpPr>
              <p:nvPr/>
            </p:nvSpPr>
            <p:spPr>
              <a:xfrm>
                <a:off x="1624932" y="2522048"/>
                <a:ext cx="562398" cy="762709"/>
              </a:xfrm>
              <a:prstGeom prst="rect">
                <a:avLst/>
              </a:prstGeom>
              <a:blipFill>
                <a:blip r:embed="rId5"/>
                <a:stretch>
                  <a:fillRect l="-15556" t="-1639" r="-4444"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259B142-2AD7-0248-9BCA-96B86D714346}"/>
                  </a:ext>
                </a:extLst>
              </p:cNvPr>
              <p:cNvSpPr txBox="1"/>
              <p:nvPr/>
            </p:nvSpPr>
            <p:spPr>
              <a:xfrm>
                <a:off x="7353122" y="6092847"/>
                <a:ext cx="64485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oMath>
                  </m:oMathPara>
                </a14:m>
                <a:endParaRPr lang="en-US" sz="2400" dirty="0"/>
              </a:p>
            </p:txBody>
          </p:sp>
        </mc:Choice>
        <mc:Fallback xmlns="">
          <p:sp>
            <p:nvSpPr>
              <p:cNvPr id="13" name="TextBox 12">
                <a:extLst>
                  <a:ext uri="{FF2B5EF4-FFF2-40B4-BE49-F238E27FC236}">
                    <a16:creationId xmlns:a16="http://schemas.microsoft.com/office/drawing/2014/main" id="{8259B142-2AD7-0248-9BCA-96B86D714346}"/>
                  </a:ext>
                </a:extLst>
              </p:cNvPr>
              <p:cNvSpPr txBox="1">
                <a:spLocks noRot="1" noChangeAspect="1" noMove="1" noResize="1" noEditPoints="1" noAdjustHandles="1" noChangeArrowheads="1" noChangeShapeType="1" noTextEdit="1"/>
              </p:cNvSpPr>
              <p:nvPr/>
            </p:nvSpPr>
            <p:spPr>
              <a:xfrm>
                <a:off x="7353122" y="6092847"/>
                <a:ext cx="644856" cy="369332"/>
              </a:xfrm>
              <a:prstGeom prst="rect">
                <a:avLst/>
              </a:prstGeom>
              <a:blipFill>
                <a:blip r:embed="rId6"/>
                <a:stretch>
                  <a:fillRect l="-3846" t="-13333" r="-3846" b="-23333"/>
                </a:stretch>
              </a:blipFill>
            </p:spPr>
            <p:txBody>
              <a:bodyPr/>
              <a:lstStyle/>
              <a:p>
                <a:r>
                  <a:rPr lang="en-US">
                    <a:noFill/>
                  </a:rPr>
                  <a:t> </a:t>
                </a:r>
              </a:p>
            </p:txBody>
          </p:sp>
        </mc:Fallback>
      </mc:AlternateContent>
    </p:spTree>
    <p:extLst>
      <p:ext uri="{BB962C8B-B14F-4D97-AF65-F5344CB8AC3E}">
        <p14:creationId xmlns:p14="http://schemas.microsoft.com/office/powerpoint/2010/main" val="6288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2599CF-95FB-B44C-B961-1D027E3B4BA4}"/>
              </a:ext>
            </a:extLst>
          </p:cNvPr>
          <p:cNvPicPr>
            <a:picLocks noChangeAspect="1"/>
          </p:cNvPicPr>
          <p:nvPr/>
        </p:nvPicPr>
        <p:blipFill rotWithShape="1">
          <a:blip r:embed="rId2"/>
          <a:srcRect b="71861"/>
          <a:stretch/>
        </p:blipFill>
        <p:spPr>
          <a:xfrm>
            <a:off x="2337158" y="2641602"/>
            <a:ext cx="7127367" cy="1186453"/>
          </a:xfrm>
          <a:prstGeom prst="rect">
            <a:avLst/>
          </a:prstGeom>
        </p:spPr>
      </p:pic>
      <p:pic>
        <p:nvPicPr>
          <p:cNvPr id="6" name="Picture 5">
            <a:extLst>
              <a:ext uri="{FF2B5EF4-FFF2-40B4-BE49-F238E27FC236}">
                <a16:creationId xmlns:a16="http://schemas.microsoft.com/office/drawing/2014/main" id="{C7C969BD-35C7-DD41-B37E-184A7F67BD21}"/>
              </a:ext>
            </a:extLst>
          </p:cNvPr>
          <p:cNvPicPr>
            <a:picLocks noChangeAspect="1"/>
          </p:cNvPicPr>
          <p:nvPr/>
        </p:nvPicPr>
        <p:blipFill rotWithShape="1">
          <a:blip r:embed="rId2"/>
          <a:srcRect t="29305" b="52273"/>
          <a:stretch/>
        </p:blipFill>
        <p:spPr>
          <a:xfrm>
            <a:off x="2139026" y="4002221"/>
            <a:ext cx="7127367" cy="776748"/>
          </a:xfrm>
          <a:prstGeom prst="rect">
            <a:avLst/>
          </a:prstGeom>
        </p:spPr>
      </p:pic>
      <p:pic>
        <p:nvPicPr>
          <p:cNvPr id="7" name="Picture 6">
            <a:extLst>
              <a:ext uri="{FF2B5EF4-FFF2-40B4-BE49-F238E27FC236}">
                <a16:creationId xmlns:a16="http://schemas.microsoft.com/office/drawing/2014/main" id="{B65C90AC-C86D-F14D-BC08-6340ED6F85A9}"/>
              </a:ext>
            </a:extLst>
          </p:cNvPr>
          <p:cNvPicPr>
            <a:picLocks noChangeAspect="1"/>
          </p:cNvPicPr>
          <p:nvPr/>
        </p:nvPicPr>
        <p:blipFill rotWithShape="1">
          <a:blip r:embed="rId2"/>
          <a:srcRect t="48090" b="33022"/>
          <a:stretch/>
        </p:blipFill>
        <p:spPr>
          <a:xfrm>
            <a:off x="2253642" y="4949989"/>
            <a:ext cx="7127367" cy="796412"/>
          </a:xfrm>
          <a:prstGeom prst="rect">
            <a:avLst/>
          </a:prstGeom>
        </p:spPr>
      </p:pic>
      <p:pic>
        <p:nvPicPr>
          <p:cNvPr id="8" name="Picture 7">
            <a:extLst>
              <a:ext uri="{FF2B5EF4-FFF2-40B4-BE49-F238E27FC236}">
                <a16:creationId xmlns:a16="http://schemas.microsoft.com/office/drawing/2014/main" id="{98885179-ED47-1F40-91A6-FF245917405B}"/>
              </a:ext>
            </a:extLst>
          </p:cNvPr>
          <p:cNvPicPr>
            <a:picLocks noChangeAspect="1"/>
          </p:cNvPicPr>
          <p:nvPr/>
        </p:nvPicPr>
        <p:blipFill rotWithShape="1">
          <a:blip r:embed="rId2"/>
          <a:srcRect t="66549" b="16895"/>
          <a:stretch/>
        </p:blipFill>
        <p:spPr>
          <a:xfrm>
            <a:off x="2139026" y="6037008"/>
            <a:ext cx="7127367" cy="698091"/>
          </a:xfrm>
          <a:prstGeom prst="rect">
            <a:avLst/>
          </a:prstGeom>
        </p:spPr>
      </p:pic>
      <p:sp>
        <p:nvSpPr>
          <p:cNvPr id="10" name="Title 1">
            <a:extLst>
              <a:ext uri="{FF2B5EF4-FFF2-40B4-BE49-F238E27FC236}">
                <a16:creationId xmlns:a16="http://schemas.microsoft.com/office/drawing/2014/main" id="{C1BA8606-B1DE-EC4F-A100-A95592F155DA}"/>
              </a:ext>
            </a:extLst>
          </p:cNvPr>
          <p:cNvSpPr txBox="1">
            <a:spLocks/>
          </p:cNvSpPr>
          <p:nvPr/>
        </p:nvSpPr>
        <p:spPr>
          <a:xfrm>
            <a:off x="848533" y="0"/>
            <a:ext cx="10515600" cy="978061"/>
          </a:xfrm>
          <a:prstGeom prst="rect">
            <a:avLst/>
          </a:prstGeom>
          <a:ln w="12700">
            <a:miter lim="400000"/>
          </a:ln>
        </p:spPr>
        <p:txBody>
          <a:bodyPr vert="horz" lIns="0" tIns="0" rIns="0" bIns="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09585"/>
            <a:r>
              <a:rPr lang="en-US" sz="3733">
                <a:solidFill>
                  <a:srgbClr val="215380"/>
                </a:solidFill>
                <a:latin typeface="+mn-lt"/>
                <a:ea typeface="+mn-ea"/>
                <a:cs typeface="+mn-cs"/>
                <a:sym typeface="Calibri"/>
              </a:rPr>
              <a:t>Computing Analytic Gradients</a:t>
            </a:r>
            <a:endParaRPr lang="en-US" sz="3733" dirty="0">
              <a:solidFill>
                <a:srgbClr val="215380"/>
              </a:solidFill>
              <a:latin typeface="+mn-lt"/>
              <a:ea typeface="+mn-ea"/>
              <a:cs typeface="+mn-cs"/>
              <a:sym typeface="Calibri"/>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DEF4E50-2EF2-3E40-920E-5BE1E70D0FC9}"/>
                  </a:ext>
                </a:extLst>
              </p:cNvPr>
              <p:cNvSpPr txBox="1"/>
              <p:nvPr/>
            </p:nvSpPr>
            <p:spPr>
              <a:xfrm>
                <a:off x="1028504" y="2552492"/>
                <a:ext cx="555280" cy="762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solidFill>
                                <a:schemeClr val="tx1">
                                  <a:lumMod val="50000"/>
                                  <a:lumOff val="50000"/>
                                </a:schemeClr>
                              </a:solidFill>
                              <a:latin typeface="Cambria Math" panose="02040503050406030204" pitchFamily="18" charset="0"/>
                            </a:rPr>
                          </m:ctrlPr>
                        </m:fPr>
                        <m:num>
                          <m:r>
                            <a:rPr lang="en-US" sz="2400" i="1">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ℓ</m:t>
                          </m:r>
                        </m:num>
                        <m:den>
                          <m:r>
                            <a:rPr lang="en-US" sz="2400" i="1">
                              <a:solidFill>
                                <a:schemeClr val="tx1">
                                  <a:lumMod val="50000"/>
                                  <a:lumOff val="50000"/>
                                </a:schemeClr>
                              </a:solidFill>
                              <a:latin typeface="Cambria Math" panose="02040503050406030204" pitchFamily="18" charset="0"/>
                            </a:rPr>
                            <m:t>𝜕</m:t>
                          </m:r>
                          <m:sSub>
                            <m:sSubPr>
                              <m:ctrlPr>
                                <a:rPr lang="en-US" sz="2400" i="1">
                                  <a:solidFill>
                                    <a:schemeClr val="tx1">
                                      <a:lumMod val="50000"/>
                                      <a:lumOff val="50000"/>
                                    </a:schemeClr>
                                  </a:solidFill>
                                  <a:latin typeface="Cambria Math" panose="02040503050406030204" pitchFamily="18" charset="0"/>
                                </a:rPr>
                              </m:ctrlPr>
                            </m:sSubPr>
                            <m:e>
                              <m:r>
                                <a:rPr lang="en-US" sz="2400" i="1">
                                  <a:solidFill>
                                    <a:schemeClr val="tx1">
                                      <a:lumMod val="50000"/>
                                      <a:lumOff val="50000"/>
                                    </a:schemeClr>
                                  </a:solidFill>
                                  <a:latin typeface="Cambria Math" panose="02040503050406030204" pitchFamily="18" charset="0"/>
                                </a:rPr>
                                <m:t>𝑎</m:t>
                              </m:r>
                            </m:e>
                            <m:sub>
                              <m:r>
                                <a:rPr lang="en-US" sz="2400" i="1">
                                  <a:solidFill>
                                    <a:schemeClr val="tx1">
                                      <a:lumMod val="50000"/>
                                      <a:lumOff val="50000"/>
                                    </a:schemeClr>
                                  </a:solidFill>
                                  <a:latin typeface="Cambria Math" panose="02040503050406030204" pitchFamily="18" charset="0"/>
                                </a:rPr>
                                <m:t>1</m:t>
                              </m:r>
                            </m:sub>
                          </m:sSub>
                        </m:den>
                      </m:f>
                    </m:oMath>
                  </m:oMathPara>
                </a14:m>
                <a:endParaRPr lang="en-US" sz="2400" dirty="0">
                  <a:solidFill>
                    <a:schemeClr val="tx1">
                      <a:lumMod val="50000"/>
                      <a:lumOff val="50000"/>
                    </a:schemeClr>
                  </a:solidFill>
                </a:endParaRPr>
              </a:p>
            </p:txBody>
          </p:sp>
        </mc:Choice>
        <mc:Fallback xmlns="">
          <p:sp>
            <p:nvSpPr>
              <p:cNvPr id="11" name="TextBox 10">
                <a:extLst>
                  <a:ext uri="{FF2B5EF4-FFF2-40B4-BE49-F238E27FC236}">
                    <a16:creationId xmlns:a16="http://schemas.microsoft.com/office/drawing/2014/main" id="{EDEF4E50-2EF2-3E40-920E-5BE1E70D0FC9}"/>
                  </a:ext>
                </a:extLst>
              </p:cNvPr>
              <p:cNvSpPr txBox="1">
                <a:spLocks noRot="1" noChangeAspect="1" noMove="1" noResize="1" noEditPoints="1" noAdjustHandles="1" noChangeArrowheads="1" noChangeShapeType="1" noTextEdit="1"/>
              </p:cNvSpPr>
              <p:nvPr/>
            </p:nvSpPr>
            <p:spPr>
              <a:xfrm>
                <a:off x="1028504" y="2552492"/>
                <a:ext cx="555280" cy="762709"/>
              </a:xfrm>
              <a:prstGeom prst="rect">
                <a:avLst/>
              </a:prstGeom>
              <a:blipFill>
                <a:blip r:embed="rId3"/>
                <a:stretch>
                  <a:fillRect l="-15909" t="-1639" r="-4545" b="-8197"/>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2311F1C6-A32C-544B-9721-DA378C7EBC09}"/>
              </a:ext>
            </a:extLst>
          </p:cNvPr>
          <p:cNvPicPr>
            <a:picLocks noChangeAspect="1"/>
          </p:cNvPicPr>
          <p:nvPr/>
        </p:nvPicPr>
        <p:blipFill>
          <a:blip r:embed="rId4"/>
          <a:stretch>
            <a:fillRect/>
          </a:stretch>
        </p:blipFill>
        <p:spPr>
          <a:xfrm>
            <a:off x="4275354" y="1088335"/>
            <a:ext cx="3979333" cy="1083733"/>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86BCFD0-6E78-9D4E-BF0B-7AAC76EE8BD9}"/>
                  </a:ext>
                </a:extLst>
              </p:cNvPr>
              <p:cNvSpPr txBox="1"/>
              <p:nvPr/>
            </p:nvSpPr>
            <p:spPr>
              <a:xfrm>
                <a:off x="9025168" y="6118291"/>
                <a:ext cx="11808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−1</m:t>
                      </m:r>
                    </m:oMath>
                  </m:oMathPara>
                </a14:m>
                <a:endParaRPr lang="en-US" sz="2400" dirty="0"/>
              </a:p>
            </p:txBody>
          </p:sp>
        </mc:Choice>
        <mc:Fallback xmlns="">
          <p:sp>
            <p:nvSpPr>
              <p:cNvPr id="13" name="TextBox 12">
                <a:extLst>
                  <a:ext uri="{FF2B5EF4-FFF2-40B4-BE49-F238E27FC236}">
                    <a16:creationId xmlns:a16="http://schemas.microsoft.com/office/drawing/2014/main" id="{486BCFD0-6E78-9D4E-BF0B-7AAC76EE8BD9}"/>
                  </a:ext>
                </a:extLst>
              </p:cNvPr>
              <p:cNvSpPr txBox="1">
                <a:spLocks noRot="1" noChangeAspect="1" noMove="1" noResize="1" noEditPoints="1" noAdjustHandles="1" noChangeArrowheads="1" noChangeShapeType="1" noTextEdit="1"/>
              </p:cNvSpPr>
              <p:nvPr/>
            </p:nvSpPr>
            <p:spPr>
              <a:xfrm>
                <a:off x="9025168" y="6118291"/>
                <a:ext cx="1180836" cy="369332"/>
              </a:xfrm>
              <a:prstGeom prst="rect">
                <a:avLst/>
              </a:prstGeom>
              <a:blipFill>
                <a:blip r:embed="rId5"/>
                <a:stretch>
                  <a:fillRect l="-2128" t="-13333" r="-5319" b="-23333"/>
                </a:stretch>
              </a:blipFill>
            </p:spPr>
            <p:txBody>
              <a:bodyPr/>
              <a:lstStyle/>
              <a:p>
                <a:r>
                  <a:rPr lang="en-US">
                    <a:noFill/>
                  </a:rPr>
                  <a:t> </a:t>
                </a:r>
              </a:p>
            </p:txBody>
          </p:sp>
        </mc:Fallback>
      </mc:AlternateContent>
    </p:spTree>
    <p:extLst>
      <p:ext uri="{BB962C8B-B14F-4D97-AF65-F5344CB8AC3E}">
        <p14:creationId xmlns:p14="http://schemas.microsoft.com/office/powerpoint/2010/main" val="427235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1BA8606-B1DE-EC4F-A100-A95592F155DA}"/>
              </a:ext>
            </a:extLst>
          </p:cNvPr>
          <p:cNvSpPr txBox="1">
            <a:spLocks/>
          </p:cNvSpPr>
          <p:nvPr/>
        </p:nvSpPr>
        <p:spPr>
          <a:xfrm>
            <a:off x="848533" y="0"/>
            <a:ext cx="10515600" cy="978061"/>
          </a:xfrm>
          <a:prstGeom prst="rect">
            <a:avLst/>
          </a:prstGeom>
          <a:ln w="12700">
            <a:miter lim="400000"/>
          </a:ln>
        </p:spPr>
        <p:txBody>
          <a:bodyPr vert="horz" lIns="0" tIns="0" rIns="0" bIns="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09585"/>
            <a:r>
              <a:rPr lang="en-US" sz="3733" dirty="0">
                <a:solidFill>
                  <a:srgbClr val="215380"/>
                </a:solidFill>
                <a:latin typeface="+mn-lt"/>
                <a:ea typeface="+mn-ea"/>
                <a:cs typeface="+mn-cs"/>
                <a:sym typeface="Calibri"/>
              </a:rPr>
              <a:t>Computing Analytic Gradients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A131F9C-C142-B344-820B-AFF131F5F226}"/>
                  </a:ext>
                </a:extLst>
              </p:cNvPr>
              <p:cNvSpPr txBox="1"/>
              <p:nvPr/>
            </p:nvSpPr>
            <p:spPr>
              <a:xfrm>
                <a:off x="2375352" y="1956124"/>
                <a:ext cx="1267398" cy="7650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0</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0</m:t>
                          </m:r>
                        </m:sub>
                      </m:sSub>
                    </m:oMath>
                  </m:oMathPara>
                </a14:m>
                <a:endParaRPr lang="en-US" sz="2400" dirty="0"/>
              </a:p>
            </p:txBody>
          </p:sp>
        </mc:Choice>
        <mc:Fallback xmlns="">
          <p:sp>
            <p:nvSpPr>
              <p:cNvPr id="14" name="TextBox 13">
                <a:extLst>
                  <a:ext uri="{FF2B5EF4-FFF2-40B4-BE49-F238E27FC236}">
                    <a16:creationId xmlns:a16="http://schemas.microsoft.com/office/drawing/2014/main" id="{5A131F9C-C142-B344-820B-AFF131F5F226}"/>
                  </a:ext>
                </a:extLst>
              </p:cNvPr>
              <p:cNvSpPr txBox="1">
                <a:spLocks noRot="1" noChangeAspect="1" noMove="1" noResize="1" noEditPoints="1" noAdjustHandles="1" noChangeArrowheads="1" noChangeShapeType="1" noTextEdit="1"/>
              </p:cNvSpPr>
              <p:nvPr/>
            </p:nvSpPr>
            <p:spPr>
              <a:xfrm>
                <a:off x="2375352" y="1956124"/>
                <a:ext cx="1267398" cy="765018"/>
              </a:xfrm>
              <a:prstGeom prst="rect">
                <a:avLst/>
              </a:prstGeom>
              <a:blipFill>
                <a:blip r:embed="rId2"/>
                <a:stretch>
                  <a:fillRect l="-5941" t="-1639" r="-990"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5D3CBEC-4558-514C-8BA7-0796C9DBAED1}"/>
                  </a:ext>
                </a:extLst>
              </p:cNvPr>
              <p:cNvSpPr txBox="1"/>
              <p:nvPr/>
            </p:nvSpPr>
            <p:spPr>
              <a:xfrm>
                <a:off x="4973528" y="1956124"/>
                <a:ext cx="1789143" cy="762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1</m:t>
                          </m:r>
                        </m:sub>
                      </m:sSub>
                      <m:r>
                        <a:rPr lang="en-US" sz="2400" i="1">
                          <a:latin typeface="Cambria Math" panose="02040503050406030204" pitchFamily="18" charset="0"/>
                        </a:rPr>
                        <m:t>−1</m:t>
                      </m:r>
                    </m:oMath>
                  </m:oMathPara>
                </a14:m>
                <a:endParaRPr lang="en-US" sz="2400" dirty="0"/>
              </a:p>
            </p:txBody>
          </p:sp>
        </mc:Choice>
        <mc:Fallback xmlns="">
          <p:sp>
            <p:nvSpPr>
              <p:cNvPr id="15" name="TextBox 14">
                <a:extLst>
                  <a:ext uri="{FF2B5EF4-FFF2-40B4-BE49-F238E27FC236}">
                    <a16:creationId xmlns:a16="http://schemas.microsoft.com/office/drawing/2014/main" id="{65D3CBEC-4558-514C-8BA7-0796C9DBAED1}"/>
                  </a:ext>
                </a:extLst>
              </p:cNvPr>
              <p:cNvSpPr txBox="1">
                <a:spLocks noRot="1" noChangeAspect="1" noMove="1" noResize="1" noEditPoints="1" noAdjustHandles="1" noChangeArrowheads="1" noChangeShapeType="1" noTextEdit="1"/>
              </p:cNvSpPr>
              <p:nvPr/>
            </p:nvSpPr>
            <p:spPr>
              <a:xfrm>
                <a:off x="4973528" y="1956124"/>
                <a:ext cx="1789143" cy="762709"/>
              </a:xfrm>
              <a:prstGeom prst="rect">
                <a:avLst/>
              </a:prstGeom>
              <a:blipFill>
                <a:blip r:embed="rId3"/>
                <a:stretch>
                  <a:fillRect l="-3521" t="-1639" r="-3521"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39C3F75-EDEE-FF4B-9386-AF7645C84D75}"/>
                  </a:ext>
                </a:extLst>
              </p:cNvPr>
              <p:cNvSpPr txBox="1"/>
              <p:nvPr/>
            </p:nvSpPr>
            <p:spPr>
              <a:xfrm>
                <a:off x="7766077" y="1956124"/>
                <a:ext cx="1260280" cy="762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2</m:t>
                          </m:r>
                        </m:sub>
                      </m:sSub>
                    </m:oMath>
                  </m:oMathPara>
                </a14:m>
                <a:endParaRPr lang="en-US" sz="2400" dirty="0"/>
              </a:p>
            </p:txBody>
          </p:sp>
        </mc:Choice>
        <mc:Fallback xmlns="">
          <p:sp>
            <p:nvSpPr>
              <p:cNvPr id="16" name="TextBox 15">
                <a:extLst>
                  <a:ext uri="{FF2B5EF4-FFF2-40B4-BE49-F238E27FC236}">
                    <a16:creationId xmlns:a16="http://schemas.microsoft.com/office/drawing/2014/main" id="{339C3F75-EDEE-FF4B-9386-AF7645C84D75}"/>
                  </a:ext>
                </a:extLst>
              </p:cNvPr>
              <p:cNvSpPr txBox="1">
                <a:spLocks noRot="1" noChangeAspect="1" noMove="1" noResize="1" noEditPoints="1" noAdjustHandles="1" noChangeArrowheads="1" noChangeShapeType="1" noTextEdit="1"/>
              </p:cNvSpPr>
              <p:nvPr/>
            </p:nvSpPr>
            <p:spPr>
              <a:xfrm>
                <a:off x="7766077" y="1956124"/>
                <a:ext cx="1260280" cy="762709"/>
              </a:xfrm>
              <a:prstGeom prst="rect">
                <a:avLst/>
              </a:prstGeom>
              <a:blipFill>
                <a:blip r:embed="rId4"/>
                <a:stretch>
                  <a:fillRect l="-6000" t="-1639" r="-2000" b="-8197"/>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2304B2D0-7A07-E04A-9EDD-5C901B1A7B39}"/>
              </a:ext>
            </a:extLst>
          </p:cNvPr>
          <p:cNvSpPr/>
          <p:nvPr/>
        </p:nvSpPr>
        <p:spPr>
          <a:xfrm>
            <a:off x="5197552" y="978062"/>
            <a:ext cx="1236236" cy="461665"/>
          </a:xfrm>
          <a:prstGeom prst="rect">
            <a:avLst/>
          </a:prstGeom>
        </p:spPr>
        <p:txBody>
          <a:bodyPr wrap="none">
            <a:spAutoFit/>
          </a:bodyPr>
          <a:lstStyle/>
          <a:p>
            <a:r>
              <a:rPr lang="en-US" sz="2400" dirty="0"/>
              <a:t>label = 1</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7B05307-90E2-7F49-B5C1-ECCFC4185917}"/>
                  </a:ext>
                </a:extLst>
              </p:cNvPr>
              <p:cNvSpPr/>
              <p:nvPr/>
            </p:nvSpPr>
            <p:spPr>
              <a:xfrm>
                <a:off x="3278485" y="3371751"/>
                <a:ext cx="7247192" cy="1960921"/>
              </a:xfrm>
              <a:prstGeom prst="rect">
                <a:avLst/>
              </a:prstGeom>
            </p:spPr>
            <p:txBody>
              <a:bodyPr wrap="square">
                <a:spAutoFit/>
              </a:bodyPr>
              <a:lstStyle/>
              <a:p>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r>
                          <a:rPr lang="en-US" sz="2400" i="1">
                            <a:latin typeface="Cambria Math" panose="02040503050406030204" pitchFamily="18" charset="0"/>
                          </a:rPr>
                          <m:t>𝑎</m:t>
                        </m:r>
                      </m:den>
                    </m:f>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eqArr>
                          <m:eqArrPr>
                            <m:ctrlPr>
                              <a:rPr lang="en-US" sz="2400" i="1">
                                <a:latin typeface="Cambria Math" panose="02040503050406030204" pitchFamily="18" charset="0"/>
                              </a:rPr>
                            </m:ctrlPr>
                          </m:eqArrPr>
                          <m:e>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0</m:t>
                                    </m:r>
                                  </m:sub>
                                </m:sSub>
                              </m:den>
                            </m:f>
                          </m:e>
                          <m:e>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den>
                            </m:f>
                          </m:e>
                          <m:e>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2</m:t>
                                    </m:r>
                                  </m:sub>
                                </m:sSub>
                              </m:den>
                            </m:f>
                          </m:e>
                        </m:eqArr>
                      </m:e>
                    </m:d>
                  </m:oMath>
                </a14:m>
                <a:r>
                  <a:rPr lang="en-US" sz="2400" dirty="0"/>
                  <a:t>= </a:t>
                </a:r>
                <a14:m>
                  <m:oMath xmlns:m="http://schemas.openxmlformats.org/officeDocument/2006/math">
                    <m:d>
                      <m:dPr>
                        <m:begChr m:val="["/>
                        <m:endChr m:val="]"/>
                        <m:ctrlPr>
                          <a:rPr lang="en-US" sz="2400" i="1">
                            <a:latin typeface="Cambria Math" panose="02040503050406030204" pitchFamily="18" charset="0"/>
                          </a:rPr>
                        </m:ctrlPr>
                      </m:dPr>
                      <m:e>
                        <m:eqArr>
                          <m:eqArrPr>
                            <m:ctrlPr>
                              <a:rPr lang="en-US" sz="2400" i="1">
                                <a:latin typeface="Cambria Math" panose="02040503050406030204" pitchFamily="18" charset="0"/>
                              </a:rPr>
                            </m:ctrlPr>
                          </m:eqArr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0</m:t>
                                </m:r>
                              </m:sub>
                            </m:sSub>
                          </m:e>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1</m:t>
                                </m:r>
                              </m:sub>
                            </m:sSub>
                            <m:r>
                              <a:rPr lang="en-US" sz="2400" i="1">
                                <a:latin typeface="Cambria Math" panose="02040503050406030204" pitchFamily="18" charset="0"/>
                              </a:rPr>
                              <m:t>−1</m:t>
                            </m:r>
                          </m:e>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2</m:t>
                                </m:r>
                              </m:sub>
                            </m:sSub>
                          </m:e>
                        </m:eqArr>
                      </m:e>
                    </m:d>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eqArr>
                          <m:eqArrPr>
                            <m:ctrlPr>
                              <a:rPr lang="en-US" sz="2400" i="1">
                                <a:latin typeface="Cambria Math" panose="02040503050406030204" pitchFamily="18" charset="0"/>
                              </a:rPr>
                            </m:ctrlPr>
                          </m:eqArr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0</m:t>
                                </m:r>
                              </m:sub>
                            </m:sSub>
                          </m:e>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2</m:t>
                                </m:r>
                              </m:sub>
                            </m:sSub>
                          </m:e>
                        </m:eqArr>
                      </m:e>
                    </m:d>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eqArr>
                          <m:eqArrPr>
                            <m:ctrlPr>
                              <a:rPr lang="en-US" sz="2400" i="1">
                                <a:latin typeface="Cambria Math" panose="02040503050406030204" pitchFamily="18" charset="0"/>
                              </a:rPr>
                            </m:ctrlPr>
                          </m:eqArrPr>
                          <m:e>
                            <m:r>
                              <a:rPr lang="en-US" sz="2400" i="1">
                                <a:latin typeface="Cambria Math" panose="02040503050406030204" pitchFamily="18" charset="0"/>
                              </a:rPr>
                              <m:t>0</m:t>
                            </m:r>
                          </m:e>
                          <m:e>
                            <m:r>
                              <a:rPr lang="en-US" sz="2400" i="1">
                                <a:latin typeface="Cambria Math" panose="02040503050406030204" pitchFamily="18" charset="0"/>
                              </a:rPr>
                              <m:t>1</m:t>
                            </m:r>
                          </m:e>
                          <m:e>
                            <m:r>
                              <a:rPr lang="en-US" sz="2400" i="1">
                                <a:latin typeface="Cambria Math" panose="02040503050406030204" pitchFamily="18" charset="0"/>
                              </a:rPr>
                              <m:t>0</m:t>
                            </m:r>
                          </m:e>
                        </m:eqArr>
                      </m:e>
                    </m:d>
                    <m:r>
                      <a:rPr lang="en-US" sz="2400" i="1">
                        <a:latin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r>
                      <a:rPr lang="en-US" sz="2400" i="1">
                        <a:latin typeface="Cambria Math" panose="02040503050406030204" pitchFamily="18" charset="0"/>
                      </a:rPr>
                      <m:t>𝑦</m:t>
                    </m:r>
                  </m:oMath>
                </a14:m>
                <a:endParaRPr lang="en-US" sz="2400" dirty="0"/>
              </a:p>
            </p:txBody>
          </p:sp>
        </mc:Choice>
        <mc:Fallback xmlns="">
          <p:sp>
            <p:nvSpPr>
              <p:cNvPr id="4" name="Rectangle 3">
                <a:extLst>
                  <a:ext uri="{FF2B5EF4-FFF2-40B4-BE49-F238E27FC236}">
                    <a16:creationId xmlns:a16="http://schemas.microsoft.com/office/drawing/2014/main" id="{37B05307-90E2-7F49-B5C1-ECCFC4185917}"/>
                  </a:ext>
                </a:extLst>
              </p:cNvPr>
              <p:cNvSpPr>
                <a:spLocks noRot="1" noChangeAspect="1" noMove="1" noResize="1" noEditPoints="1" noAdjustHandles="1" noChangeArrowheads="1" noChangeShapeType="1" noTextEdit="1"/>
              </p:cNvSpPr>
              <p:nvPr/>
            </p:nvSpPr>
            <p:spPr>
              <a:xfrm>
                <a:off x="3278485" y="3371751"/>
                <a:ext cx="7247192" cy="19609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69201D6-7CD2-AD49-9840-3112E12F7229}"/>
                  </a:ext>
                </a:extLst>
              </p:cNvPr>
              <p:cNvSpPr/>
              <p:nvPr/>
            </p:nvSpPr>
            <p:spPr>
              <a:xfrm>
                <a:off x="5075282" y="5745009"/>
                <a:ext cx="1992147" cy="8570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oMath>
                  </m:oMathPara>
                </a14:m>
                <a:endParaRPr lang="en-US" sz="2400" dirty="0"/>
              </a:p>
            </p:txBody>
          </p:sp>
        </mc:Choice>
        <mc:Fallback xmlns="">
          <p:sp>
            <p:nvSpPr>
              <p:cNvPr id="5" name="Rectangle 4">
                <a:extLst>
                  <a:ext uri="{FF2B5EF4-FFF2-40B4-BE49-F238E27FC236}">
                    <a16:creationId xmlns:a16="http://schemas.microsoft.com/office/drawing/2014/main" id="{069201D6-7CD2-AD49-9840-3112E12F7229}"/>
                  </a:ext>
                </a:extLst>
              </p:cNvPr>
              <p:cNvSpPr>
                <a:spLocks noRot="1" noChangeAspect="1" noMove="1" noResize="1" noEditPoints="1" noAdjustHandles="1" noChangeArrowheads="1" noChangeShapeType="1" noTextEdit="1"/>
              </p:cNvSpPr>
              <p:nvPr/>
            </p:nvSpPr>
            <p:spPr>
              <a:xfrm>
                <a:off x="5075282" y="5745009"/>
                <a:ext cx="1992147" cy="857029"/>
              </a:xfrm>
              <a:prstGeom prst="rect">
                <a:avLst/>
              </a:prstGeom>
              <a:blipFill>
                <a:blip r:embed="rId6"/>
                <a:stretch>
                  <a:fillRect b="-4412"/>
                </a:stretch>
              </a:blipFill>
            </p:spPr>
            <p:txBody>
              <a:bodyPr/>
              <a:lstStyle/>
              <a:p>
                <a:r>
                  <a:rPr lang="en-US">
                    <a:noFill/>
                  </a:rPr>
                  <a:t> </a:t>
                </a:r>
              </a:p>
            </p:txBody>
          </p:sp>
        </mc:Fallback>
      </mc:AlternateContent>
    </p:spTree>
    <p:extLst>
      <p:ext uri="{BB962C8B-B14F-4D97-AF65-F5344CB8AC3E}">
        <p14:creationId xmlns:p14="http://schemas.microsoft.com/office/powerpoint/2010/main" val="20116125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8B3CC6-89D5-D148-87B3-AFF0A57C1988}"/>
              </a:ext>
            </a:extLst>
          </p:cNvPr>
          <p:cNvPicPr>
            <a:picLocks noChangeAspect="1"/>
          </p:cNvPicPr>
          <p:nvPr/>
        </p:nvPicPr>
        <p:blipFill>
          <a:blip r:embed="rId2"/>
          <a:stretch>
            <a:fillRect/>
          </a:stretch>
        </p:blipFill>
        <p:spPr>
          <a:xfrm>
            <a:off x="7236336" y="1527223"/>
            <a:ext cx="711200" cy="1066800"/>
          </a:xfrm>
          <a:prstGeom prst="rect">
            <a:avLst/>
          </a:prstGeom>
        </p:spPr>
      </p:pic>
      <p:pic>
        <p:nvPicPr>
          <p:cNvPr id="5" name="Picture 4">
            <a:extLst>
              <a:ext uri="{FF2B5EF4-FFF2-40B4-BE49-F238E27FC236}">
                <a16:creationId xmlns:a16="http://schemas.microsoft.com/office/drawing/2014/main" id="{21458822-EED6-FD41-8671-E7015B06D6E8}"/>
              </a:ext>
            </a:extLst>
          </p:cNvPr>
          <p:cNvPicPr>
            <a:picLocks noChangeAspect="1"/>
          </p:cNvPicPr>
          <p:nvPr/>
        </p:nvPicPr>
        <p:blipFill rotWithShape="1">
          <a:blip r:embed="rId3"/>
          <a:srcRect t="5831"/>
          <a:stretch/>
        </p:blipFill>
        <p:spPr>
          <a:xfrm>
            <a:off x="2398331" y="1527222"/>
            <a:ext cx="2777067" cy="1100273"/>
          </a:xfrm>
          <a:prstGeom prst="rect">
            <a:avLst/>
          </a:prstGeom>
        </p:spPr>
      </p:pic>
      <p:pic>
        <p:nvPicPr>
          <p:cNvPr id="6" name="Picture 5">
            <a:extLst>
              <a:ext uri="{FF2B5EF4-FFF2-40B4-BE49-F238E27FC236}">
                <a16:creationId xmlns:a16="http://schemas.microsoft.com/office/drawing/2014/main" id="{7736C859-A25E-A64D-B4C6-476061C5F56F}"/>
              </a:ext>
            </a:extLst>
          </p:cNvPr>
          <p:cNvPicPr>
            <a:picLocks noChangeAspect="1"/>
          </p:cNvPicPr>
          <p:nvPr/>
        </p:nvPicPr>
        <p:blipFill>
          <a:blip r:embed="rId4"/>
          <a:stretch>
            <a:fillRect/>
          </a:stretch>
        </p:blipFill>
        <p:spPr>
          <a:xfrm>
            <a:off x="7947536" y="1537553"/>
            <a:ext cx="1659467" cy="999067"/>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03466B6-6EC8-6F4A-B831-86297D9FD300}"/>
                  </a:ext>
                </a:extLst>
              </p:cNvPr>
              <p:cNvSpPr/>
              <p:nvPr/>
            </p:nvSpPr>
            <p:spPr>
              <a:xfrm>
                <a:off x="8028818" y="3156822"/>
                <a:ext cx="1992147" cy="8570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oMath>
                  </m:oMathPara>
                </a14:m>
                <a:endParaRPr lang="en-US" sz="2400" dirty="0"/>
              </a:p>
            </p:txBody>
          </p:sp>
        </mc:Choice>
        <mc:Fallback xmlns="">
          <p:sp>
            <p:nvSpPr>
              <p:cNvPr id="7" name="Rectangle 6">
                <a:extLst>
                  <a:ext uri="{FF2B5EF4-FFF2-40B4-BE49-F238E27FC236}">
                    <a16:creationId xmlns:a16="http://schemas.microsoft.com/office/drawing/2014/main" id="{503466B6-6EC8-6F4A-B831-86297D9FD300}"/>
                  </a:ext>
                </a:extLst>
              </p:cNvPr>
              <p:cNvSpPr>
                <a:spLocks noRot="1" noChangeAspect="1" noMove="1" noResize="1" noEditPoints="1" noAdjustHandles="1" noChangeArrowheads="1" noChangeShapeType="1" noTextEdit="1"/>
              </p:cNvSpPr>
              <p:nvPr/>
            </p:nvSpPr>
            <p:spPr>
              <a:xfrm>
                <a:off x="8028818" y="3156822"/>
                <a:ext cx="1992147" cy="857029"/>
              </a:xfrm>
              <a:prstGeom prst="rect">
                <a:avLst/>
              </a:prstGeom>
              <a:blipFill>
                <a:blip r:embed="rId5"/>
                <a:stretch>
                  <a:fillRect b="-44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4C9BE5A-861E-324F-83D4-1267FF80EFEE}"/>
                  </a:ext>
                </a:extLst>
              </p:cNvPr>
              <p:cNvSpPr txBox="1"/>
              <p:nvPr/>
            </p:nvSpPr>
            <p:spPr>
              <a:xfrm>
                <a:off x="2023934" y="3176657"/>
                <a:ext cx="1384225" cy="8065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 </m:t>
                              </m:r>
                              <m:r>
                                <a:rPr lang="en-US" sz="2400" i="1">
                                  <a:latin typeface="Cambria Math" panose="02040503050406030204" pitchFamily="18" charset="0"/>
                                </a:rPr>
                                <m:t>𝑗</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𝑗</m:t>
                          </m:r>
                        </m:sub>
                      </m:sSub>
                    </m:oMath>
                  </m:oMathPara>
                </a14:m>
                <a:endParaRPr lang="en-US" sz="2400" dirty="0"/>
              </a:p>
            </p:txBody>
          </p:sp>
        </mc:Choice>
        <mc:Fallback xmlns="">
          <p:sp>
            <p:nvSpPr>
              <p:cNvPr id="8" name="TextBox 7">
                <a:extLst>
                  <a:ext uri="{FF2B5EF4-FFF2-40B4-BE49-F238E27FC236}">
                    <a16:creationId xmlns:a16="http://schemas.microsoft.com/office/drawing/2014/main" id="{64C9BE5A-861E-324F-83D4-1267FF80EFEE}"/>
                  </a:ext>
                </a:extLst>
              </p:cNvPr>
              <p:cNvSpPr txBox="1">
                <a:spLocks noRot="1" noChangeAspect="1" noMove="1" noResize="1" noEditPoints="1" noAdjustHandles="1" noChangeArrowheads="1" noChangeShapeType="1" noTextEdit="1"/>
              </p:cNvSpPr>
              <p:nvPr/>
            </p:nvSpPr>
            <p:spPr>
              <a:xfrm>
                <a:off x="2023934" y="3176657"/>
                <a:ext cx="1384225" cy="806503"/>
              </a:xfrm>
              <a:prstGeom prst="rect">
                <a:avLst/>
              </a:prstGeom>
              <a:blipFill>
                <a:blip r:embed="rId6"/>
                <a:stretch>
                  <a:fillRect l="-5455" t="-1563" r="-2727"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1125C68-BA3F-0E40-B592-6E09C95CA96F}"/>
                  </a:ext>
                </a:extLst>
              </p:cNvPr>
              <p:cNvSpPr txBox="1"/>
              <p:nvPr/>
            </p:nvSpPr>
            <p:spPr>
              <a:xfrm>
                <a:off x="5296815" y="3218378"/>
                <a:ext cx="1088888" cy="7646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den>
                      </m:f>
                      <m:r>
                        <a:rPr lang="en-US" sz="2400" i="1">
                          <a:latin typeface="Cambria Math" panose="02040503050406030204" pitchFamily="18" charset="0"/>
                        </a:rPr>
                        <m:t>=1</m:t>
                      </m:r>
                    </m:oMath>
                  </m:oMathPara>
                </a14:m>
                <a:endParaRPr lang="en-US" sz="2400" dirty="0"/>
              </a:p>
            </p:txBody>
          </p:sp>
        </mc:Choice>
        <mc:Fallback xmlns="">
          <p:sp>
            <p:nvSpPr>
              <p:cNvPr id="9" name="TextBox 8">
                <a:extLst>
                  <a:ext uri="{FF2B5EF4-FFF2-40B4-BE49-F238E27FC236}">
                    <a16:creationId xmlns:a16="http://schemas.microsoft.com/office/drawing/2014/main" id="{81125C68-BA3F-0E40-B592-6E09C95CA96F}"/>
                  </a:ext>
                </a:extLst>
              </p:cNvPr>
              <p:cNvSpPr txBox="1">
                <a:spLocks noRot="1" noChangeAspect="1" noMove="1" noResize="1" noEditPoints="1" noAdjustHandles="1" noChangeArrowheads="1" noChangeShapeType="1" noTextEdit="1"/>
              </p:cNvSpPr>
              <p:nvPr/>
            </p:nvSpPr>
            <p:spPr>
              <a:xfrm>
                <a:off x="5296815" y="3218378"/>
                <a:ext cx="1088888" cy="764697"/>
              </a:xfrm>
              <a:prstGeom prst="rect">
                <a:avLst/>
              </a:prstGeom>
              <a:blipFill>
                <a:blip r:embed="rId7"/>
                <a:stretch>
                  <a:fillRect l="-6897" t="-1639" r="-4598" b="-9836"/>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3BE42F5B-8B98-DA4B-8CB6-3C579C1FD056}"/>
              </a:ext>
            </a:extLst>
          </p:cNvPr>
          <p:cNvSpPr txBox="1">
            <a:spLocks/>
          </p:cNvSpPr>
          <p:nvPr/>
        </p:nvSpPr>
        <p:spPr>
          <a:xfrm>
            <a:off x="848533" y="0"/>
            <a:ext cx="10515600" cy="978061"/>
          </a:xfrm>
          <a:prstGeom prst="rect">
            <a:avLst/>
          </a:prstGeom>
          <a:ln w="12700">
            <a:miter lim="400000"/>
          </a:ln>
        </p:spPr>
        <p:txBody>
          <a:bodyPr vert="horz" lIns="0" tIns="0" rIns="0" bIns="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09585"/>
            <a:r>
              <a:rPr lang="en-US" sz="3733" dirty="0">
                <a:solidFill>
                  <a:srgbClr val="215380"/>
                </a:solidFill>
                <a:latin typeface="+mn-lt"/>
                <a:ea typeface="+mn-ea"/>
                <a:cs typeface="+mn-cs"/>
                <a:sym typeface="Calibri"/>
              </a:rPr>
              <a:t>Computing Analytic Gradients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15697E2-A83A-BA41-A8F0-56BFF87C53F8}"/>
                  </a:ext>
                </a:extLst>
              </p:cNvPr>
              <p:cNvSpPr txBox="1"/>
              <p:nvPr/>
            </p:nvSpPr>
            <p:spPr>
              <a:xfrm>
                <a:off x="2639918" y="5244102"/>
                <a:ext cx="2528193" cy="8065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 </m:t>
                              </m:r>
                              <m:r>
                                <a:rPr lang="en-US" sz="2400" i="1">
                                  <a:latin typeface="Cambria Math" panose="02040503050406030204" pitchFamily="18" charset="0"/>
                                </a:rPr>
                                <m:t>𝑗</m:t>
                              </m:r>
                            </m:sub>
                          </m:sSub>
                        </m:den>
                      </m:f>
                      <m:r>
                        <a:rPr lang="en-US" sz="2400" i="1">
                          <a:latin typeface="Cambria Math" panose="02040503050406030204" pitchFamily="18" charset="0"/>
                        </a:rPr>
                        <m:t>=</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𝑗</m:t>
                          </m:r>
                        </m:sub>
                      </m:sSub>
                    </m:oMath>
                  </m:oMathPara>
                </a14:m>
                <a:endParaRPr lang="en-US" sz="2400" dirty="0"/>
              </a:p>
            </p:txBody>
          </p:sp>
        </mc:Choice>
        <mc:Fallback xmlns="">
          <p:sp>
            <p:nvSpPr>
              <p:cNvPr id="11" name="TextBox 10">
                <a:extLst>
                  <a:ext uri="{FF2B5EF4-FFF2-40B4-BE49-F238E27FC236}">
                    <a16:creationId xmlns:a16="http://schemas.microsoft.com/office/drawing/2014/main" id="{315697E2-A83A-BA41-A8F0-56BFF87C53F8}"/>
                  </a:ext>
                </a:extLst>
              </p:cNvPr>
              <p:cNvSpPr txBox="1">
                <a:spLocks noRot="1" noChangeAspect="1" noMove="1" noResize="1" noEditPoints="1" noAdjustHandles="1" noChangeArrowheads="1" noChangeShapeType="1" noTextEdit="1"/>
              </p:cNvSpPr>
              <p:nvPr/>
            </p:nvSpPr>
            <p:spPr>
              <a:xfrm>
                <a:off x="2639918" y="5244102"/>
                <a:ext cx="2528193" cy="806503"/>
              </a:xfrm>
              <a:prstGeom prst="rect">
                <a:avLst/>
              </a:prstGeom>
              <a:blipFill>
                <a:blip r:embed="rId8"/>
                <a:stretch>
                  <a:fillRect l="-2488" r="-995" b="-1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09BE318-E89D-734B-A65F-F5362B9656C0}"/>
                  </a:ext>
                </a:extLst>
              </p:cNvPr>
              <p:cNvSpPr txBox="1"/>
              <p:nvPr/>
            </p:nvSpPr>
            <p:spPr>
              <a:xfrm>
                <a:off x="7456954" y="5264962"/>
                <a:ext cx="2048381" cy="7646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den>
                      </m:f>
                      <m:r>
                        <a:rPr lang="en-US" sz="2400" i="1">
                          <a:latin typeface="Cambria Math" panose="02040503050406030204" pitchFamily="18" charset="0"/>
                        </a:rPr>
                        <m:t>=</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oMath>
                  </m:oMathPara>
                </a14:m>
                <a:endParaRPr lang="en-US" sz="2400" dirty="0"/>
              </a:p>
            </p:txBody>
          </p:sp>
        </mc:Choice>
        <mc:Fallback xmlns="">
          <p:sp>
            <p:nvSpPr>
              <p:cNvPr id="12" name="TextBox 11">
                <a:extLst>
                  <a:ext uri="{FF2B5EF4-FFF2-40B4-BE49-F238E27FC236}">
                    <a16:creationId xmlns:a16="http://schemas.microsoft.com/office/drawing/2014/main" id="{A09BE318-E89D-734B-A65F-F5362B9656C0}"/>
                  </a:ext>
                </a:extLst>
              </p:cNvPr>
              <p:cNvSpPr txBox="1">
                <a:spLocks noRot="1" noChangeAspect="1" noMove="1" noResize="1" noEditPoints="1" noAdjustHandles="1" noChangeArrowheads="1" noChangeShapeType="1" noTextEdit="1"/>
              </p:cNvSpPr>
              <p:nvPr/>
            </p:nvSpPr>
            <p:spPr>
              <a:xfrm>
                <a:off x="7456954" y="5264962"/>
                <a:ext cx="2048381" cy="764697"/>
              </a:xfrm>
              <a:prstGeom prst="rect">
                <a:avLst/>
              </a:prstGeom>
              <a:blipFill>
                <a:blip r:embed="rId9"/>
                <a:stretch>
                  <a:fillRect l="-3704" t="-1639" b="-9836"/>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0103E285-FF1C-C247-957D-8D803393A85F}"/>
              </a:ext>
            </a:extLst>
          </p:cNvPr>
          <p:cNvSpPr/>
          <p:nvPr/>
        </p:nvSpPr>
        <p:spPr>
          <a:xfrm>
            <a:off x="2502756" y="5172314"/>
            <a:ext cx="2672641"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4B1C1005-19B9-D342-AF65-BA119C2A6270}"/>
              </a:ext>
            </a:extLst>
          </p:cNvPr>
          <p:cNvSpPr/>
          <p:nvPr/>
        </p:nvSpPr>
        <p:spPr>
          <a:xfrm>
            <a:off x="7274126" y="5172314"/>
            <a:ext cx="2332876"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4148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a:extLst>
              <a:ext uri="{FF2B5EF4-FFF2-40B4-BE49-F238E27FC236}">
                <a16:creationId xmlns:a16="http://schemas.microsoft.com/office/drawing/2014/main" id="{FB7E4D78-6037-F544-802A-F8C2DC9418AC}"/>
              </a:ext>
            </a:extLst>
          </p:cNvPr>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Training, Validation (Dev), Test Sets</a:t>
            </a:r>
            <a:endParaRPr sz="4267" dirty="0"/>
          </a:p>
        </p:txBody>
      </p:sp>
      <p:sp>
        <p:nvSpPr>
          <p:cNvPr id="6" name="Rectangle 5">
            <a:extLst>
              <a:ext uri="{FF2B5EF4-FFF2-40B4-BE49-F238E27FC236}">
                <a16:creationId xmlns:a16="http://schemas.microsoft.com/office/drawing/2014/main" id="{7E038A99-CCCB-A748-9F1B-23680EC17580}"/>
              </a:ext>
            </a:extLst>
          </p:cNvPr>
          <p:cNvSpPr/>
          <p:nvPr/>
        </p:nvSpPr>
        <p:spPr>
          <a:xfrm>
            <a:off x="488197" y="1121166"/>
            <a:ext cx="9082007" cy="44738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CB1635A9-3C3F-9B46-B661-F81F1EC5FE90}"/>
              </a:ext>
            </a:extLst>
          </p:cNvPr>
          <p:cNvSpPr txBox="1"/>
          <p:nvPr/>
        </p:nvSpPr>
        <p:spPr>
          <a:xfrm>
            <a:off x="2479730" y="6157993"/>
            <a:ext cx="3423373" cy="461665"/>
          </a:xfrm>
          <a:prstGeom prst="rect">
            <a:avLst/>
          </a:prstGeom>
          <a:noFill/>
        </p:spPr>
        <p:txBody>
          <a:bodyPr wrap="none" rtlCol="0">
            <a:spAutoFit/>
          </a:bodyPr>
          <a:lstStyle/>
          <a:p>
            <a:r>
              <a:rPr lang="en-US" sz="2400" dirty="0"/>
              <a:t>Used during development</a:t>
            </a:r>
          </a:p>
        </p:txBody>
      </p:sp>
      <p:sp>
        <p:nvSpPr>
          <p:cNvPr id="8" name="Rectangle 7">
            <a:extLst>
              <a:ext uri="{FF2B5EF4-FFF2-40B4-BE49-F238E27FC236}">
                <a16:creationId xmlns:a16="http://schemas.microsoft.com/office/drawing/2014/main" id="{89A1E6DA-6F63-FB46-9827-13FAC49D6FB4}"/>
              </a:ext>
            </a:extLst>
          </p:cNvPr>
          <p:cNvSpPr/>
          <p:nvPr/>
        </p:nvSpPr>
        <p:spPr>
          <a:xfrm>
            <a:off x="671594" y="1250199"/>
            <a:ext cx="6984569"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Training Set</a:t>
            </a:r>
          </a:p>
        </p:txBody>
      </p:sp>
      <p:sp>
        <p:nvSpPr>
          <p:cNvPr id="9" name="Rectangle 8">
            <a:extLst>
              <a:ext uri="{FF2B5EF4-FFF2-40B4-BE49-F238E27FC236}">
                <a16:creationId xmlns:a16="http://schemas.microsoft.com/office/drawing/2014/main" id="{2E2496FD-1377-3641-A631-C0CBCE0F50E3}"/>
              </a:ext>
            </a:extLst>
          </p:cNvPr>
          <p:cNvSpPr/>
          <p:nvPr/>
        </p:nvSpPr>
        <p:spPr>
          <a:xfrm>
            <a:off x="7919633" y="1250199"/>
            <a:ext cx="1518835"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Validation Set</a:t>
            </a:r>
          </a:p>
        </p:txBody>
      </p:sp>
      <p:sp>
        <p:nvSpPr>
          <p:cNvPr id="10" name="Rectangle 9">
            <a:extLst>
              <a:ext uri="{FF2B5EF4-FFF2-40B4-BE49-F238E27FC236}">
                <a16:creationId xmlns:a16="http://schemas.microsoft.com/office/drawing/2014/main" id="{BAABACE7-3CD8-EC4B-98F1-94F7AC423C2D}"/>
              </a:ext>
            </a:extLst>
          </p:cNvPr>
          <p:cNvSpPr/>
          <p:nvPr/>
        </p:nvSpPr>
        <p:spPr>
          <a:xfrm>
            <a:off x="9701939" y="1250199"/>
            <a:ext cx="1580827"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Testing Set</a:t>
            </a:r>
          </a:p>
        </p:txBody>
      </p:sp>
    </p:spTree>
    <p:extLst>
      <p:ext uri="{BB962C8B-B14F-4D97-AF65-F5344CB8AC3E}">
        <p14:creationId xmlns:p14="http://schemas.microsoft.com/office/powerpoint/2010/main" val="333757396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a:extLst>
              <a:ext uri="{FF2B5EF4-FFF2-40B4-BE49-F238E27FC236}">
                <a16:creationId xmlns:a16="http://schemas.microsoft.com/office/drawing/2014/main" id="{FB7E4D78-6037-F544-802A-F8C2DC9418AC}"/>
              </a:ext>
            </a:extLst>
          </p:cNvPr>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Training, Validation (Dev), Test Sets</a:t>
            </a:r>
            <a:endParaRPr sz="4267" dirty="0"/>
          </a:p>
        </p:txBody>
      </p:sp>
      <p:sp>
        <p:nvSpPr>
          <p:cNvPr id="6" name="Rectangle 5">
            <a:extLst>
              <a:ext uri="{FF2B5EF4-FFF2-40B4-BE49-F238E27FC236}">
                <a16:creationId xmlns:a16="http://schemas.microsoft.com/office/drawing/2014/main" id="{7E038A99-CCCB-A748-9F1B-23680EC17580}"/>
              </a:ext>
            </a:extLst>
          </p:cNvPr>
          <p:cNvSpPr/>
          <p:nvPr/>
        </p:nvSpPr>
        <p:spPr>
          <a:xfrm>
            <a:off x="9526291" y="1121166"/>
            <a:ext cx="1932123" cy="44738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CB1635A9-3C3F-9B46-B661-F81F1EC5FE90}"/>
              </a:ext>
            </a:extLst>
          </p:cNvPr>
          <p:cNvSpPr txBox="1"/>
          <p:nvPr/>
        </p:nvSpPr>
        <p:spPr>
          <a:xfrm>
            <a:off x="774916" y="5564015"/>
            <a:ext cx="11189776" cy="1200329"/>
          </a:xfrm>
          <a:prstGeom prst="rect">
            <a:avLst/>
          </a:prstGeom>
          <a:noFill/>
        </p:spPr>
        <p:txBody>
          <a:bodyPr wrap="square" rtlCol="0">
            <a:spAutoFit/>
          </a:bodyPr>
          <a:lstStyle/>
          <a:p>
            <a:r>
              <a:rPr lang="en-US" sz="2400" dirty="0"/>
              <a:t>Only to be used for evaluating the model at the very end of development and any changes to the model after running it on the test set, could be influenced by what you saw happened on the test set, which would invalidate any future evaluation.</a:t>
            </a:r>
          </a:p>
        </p:txBody>
      </p:sp>
      <p:sp>
        <p:nvSpPr>
          <p:cNvPr id="8" name="Rectangle 7">
            <a:extLst>
              <a:ext uri="{FF2B5EF4-FFF2-40B4-BE49-F238E27FC236}">
                <a16:creationId xmlns:a16="http://schemas.microsoft.com/office/drawing/2014/main" id="{5FDF1E21-09E4-CB4B-9CE4-75D4F8C6AC67}"/>
              </a:ext>
            </a:extLst>
          </p:cNvPr>
          <p:cNvSpPr/>
          <p:nvPr/>
        </p:nvSpPr>
        <p:spPr>
          <a:xfrm>
            <a:off x="671594" y="1250199"/>
            <a:ext cx="6984569"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Training Set</a:t>
            </a:r>
          </a:p>
        </p:txBody>
      </p:sp>
      <p:sp>
        <p:nvSpPr>
          <p:cNvPr id="9" name="Rectangle 8">
            <a:extLst>
              <a:ext uri="{FF2B5EF4-FFF2-40B4-BE49-F238E27FC236}">
                <a16:creationId xmlns:a16="http://schemas.microsoft.com/office/drawing/2014/main" id="{1F3BF931-A856-5445-BEB5-EBD95E4AF9EE}"/>
              </a:ext>
            </a:extLst>
          </p:cNvPr>
          <p:cNvSpPr/>
          <p:nvPr/>
        </p:nvSpPr>
        <p:spPr>
          <a:xfrm>
            <a:off x="7919633" y="1250199"/>
            <a:ext cx="1518835"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Validation Set</a:t>
            </a:r>
          </a:p>
        </p:txBody>
      </p:sp>
      <p:sp>
        <p:nvSpPr>
          <p:cNvPr id="10" name="Rectangle 9">
            <a:extLst>
              <a:ext uri="{FF2B5EF4-FFF2-40B4-BE49-F238E27FC236}">
                <a16:creationId xmlns:a16="http://schemas.microsoft.com/office/drawing/2014/main" id="{7B20803F-EB34-AF4A-AD1D-7D33E1E943A3}"/>
              </a:ext>
            </a:extLst>
          </p:cNvPr>
          <p:cNvSpPr/>
          <p:nvPr/>
        </p:nvSpPr>
        <p:spPr>
          <a:xfrm>
            <a:off x="9701939" y="1250199"/>
            <a:ext cx="1580827"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Testing Set</a:t>
            </a:r>
          </a:p>
        </p:txBody>
      </p:sp>
    </p:spTree>
    <p:extLst>
      <p:ext uri="{BB962C8B-B14F-4D97-AF65-F5344CB8AC3E}">
        <p14:creationId xmlns:p14="http://schemas.microsoft.com/office/powerpoint/2010/main" val="181488913"/>
      </p:ext>
    </p:extLst>
  </p:cSld>
  <p:clrMapOvr>
    <a:masterClrMapping/>
  </p:clrMapOvr>
  <p:transition spd="med"/>
</p:sld>
</file>

<file path=ppt/theme/theme1.xml><?xml version="1.0" encoding="utf-8"?>
<a:theme xmlns:a="http://schemas.openxmlformats.org/drawingml/2006/main" name="lecture-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01" id="{75795CA0-C23F-2643-80D4-D734F2BEFF43}" vid="{36436803-54D7-414B-9BF0-60C473CCA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01" id="{75795CA0-C23F-2643-80D4-D734F2BEFF43}" vid="{36436803-54D7-414B-9BF0-60C473CCA8F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lecture-template</Template>
  <TotalTime>345</TotalTime>
  <Words>3098</Words>
  <Application>Microsoft Macintosh PowerPoint</Application>
  <PresentationFormat>Widescreen</PresentationFormat>
  <Paragraphs>736</Paragraphs>
  <Slides>73</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73</vt:i4>
      </vt:variant>
    </vt:vector>
  </HeadingPairs>
  <TitlesOfParts>
    <vt:vector size="81" baseType="lpstr">
      <vt:lpstr>Arial</vt:lpstr>
      <vt:lpstr>Calibri</vt:lpstr>
      <vt:lpstr>Calibri Light</vt:lpstr>
      <vt:lpstr>Cambria Math</vt:lpstr>
      <vt:lpstr>Helvetica Neue Light</vt:lpstr>
      <vt:lpstr>lecture-template</vt:lpstr>
      <vt:lpstr>Office Theme</vt:lpstr>
      <vt:lpstr>1_Office Theme</vt:lpstr>
      <vt:lpstr>Deep Learning for Vision &amp; Language</vt:lpstr>
      <vt:lpstr>About the class</vt:lpstr>
      <vt:lpstr>https://www.cs.rice.edu/~vo9/deep-vislang/</vt:lpstr>
      <vt:lpstr>PowerPoint Presentation</vt:lpstr>
      <vt:lpstr>Stochastic Gradient Descent</vt:lpstr>
      <vt:lpstr>Linear Regression</vt:lpstr>
      <vt:lpstr>PowerPoint Presentation</vt:lpstr>
      <vt:lpstr>PowerPoint Presentation</vt:lpstr>
      <vt:lpstr>PowerPoint Presentation</vt:lpstr>
      <vt:lpstr>How to pick the right model?</vt:lpstr>
      <vt:lpstr>PowerPoint Presentation</vt:lpstr>
      <vt:lpstr>PowerPoint Presentation</vt:lpstr>
      <vt:lpstr>PowerPoint Presentation</vt:lpstr>
      <vt:lpstr>PowerPoint Presentation</vt:lpstr>
      <vt:lpstr>PowerPoint Presentation</vt:lpstr>
      <vt:lpstr>PowerPoint Presentation</vt:lpstr>
      <vt:lpstr>Overfitting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Automatic Differentiation</vt:lpstr>
      <vt:lpstr>Defining a Model in Pytorch (Two Layer NN)</vt:lpstr>
      <vt:lpstr>1. Creating Model, Loss, Optimizer</vt:lpstr>
      <vt:lpstr>2. Running forward and backward on a batch</vt:lpstr>
      <vt:lpstr>Questions?</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 &amp; Language</dc:title>
  <dc:creator>Ordonez-Roman, Vicente (vo2m)</dc:creator>
  <cp:lastModifiedBy>Ordonez-Roman, Vicente (vo2m)</cp:lastModifiedBy>
  <cp:revision>58</cp:revision>
  <dcterms:created xsi:type="dcterms:W3CDTF">2020-08-27T13:44:04Z</dcterms:created>
  <dcterms:modified xsi:type="dcterms:W3CDTF">2022-01-19T18:43:48Z</dcterms:modified>
</cp:coreProperties>
</file>