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43"/>
  </p:notesMasterIdLst>
  <p:sldIdLst>
    <p:sldId id="256" r:id="rId3"/>
    <p:sldId id="257" r:id="rId4"/>
    <p:sldId id="611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79" r:id="rId14"/>
    <p:sldId id="371" r:id="rId15"/>
    <p:sldId id="372" r:id="rId16"/>
    <p:sldId id="373" r:id="rId17"/>
    <p:sldId id="374" r:id="rId18"/>
    <p:sldId id="375" r:id="rId19"/>
    <p:sldId id="376" r:id="rId20"/>
    <p:sldId id="380" r:id="rId21"/>
    <p:sldId id="381" r:id="rId22"/>
    <p:sldId id="377" r:id="rId23"/>
    <p:sldId id="382" r:id="rId24"/>
    <p:sldId id="388" r:id="rId25"/>
    <p:sldId id="378" r:id="rId26"/>
    <p:sldId id="383" r:id="rId27"/>
    <p:sldId id="384" r:id="rId28"/>
    <p:sldId id="385" r:id="rId29"/>
    <p:sldId id="386" r:id="rId30"/>
    <p:sldId id="387" r:id="rId31"/>
    <p:sldId id="612" r:id="rId32"/>
    <p:sldId id="531" r:id="rId33"/>
    <p:sldId id="576" r:id="rId34"/>
    <p:sldId id="577" r:id="rId35"/>
    <p:sldId id="575" r:id="rId36"/>
    <p:sldId id="578" r:id="rId37"/>
    <p:sldId id="579" r:id="rId38"/>
    <p:sldId id="580" r:id="rId39"/>
    <p:sldId id="581" r:id="rId40"/>
    <p:sldId id="582" r:id="rId41"/>
    <p:sldId id="61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/>
    <p:restoredTop sz="94677"/>
  </p:normalViewPr>
  <p:slideViewPr>
    <p:cSldViewPr snapToGrid="0" snapToObjects="1">
      <p:cViewPr varScale="1">
        <p:scale>
          <a:sx n="139" d="100"/>
          <a:sy n="139" d="100"/>
        </p:scale>
        <p:origin x="3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4819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vision/blob/master/torchvision/models/alexnet.py" TargetMode="Externa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rice.edu/~vo9/deep-vislang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vgg.py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arxiv.org/pdf/1409.1556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hyperlink" Target="https://github.com/kuangliu/pytorch-cifar/blob/master/models/googlenet.py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cs.unc.edu/~wliu/papers/GoogLeNet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resnet.py" TargetMode="External"/><Relationship Id="rId2" Type="http://schemas.openxmlformats.org/officeDocument/2006/relationships/hyperlink" Target="http://felixlaumon.github.io/assets/kaggle-right-whale/resnet.png" TargetMode="Externa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distill.pub/2017/momentum/" TargetMode="Externa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Computer Vision II: Convolutional Neural Network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38216351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3DF4-F544-394D-95F4-830F1C0D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Code for </a:t>
            </a:r>
            <a:r>
              <a:rPr lang="en-US" dirty="0" err="1"/>
              <a:t>Alexnet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4633-6A09-254D-97FA-39DECFE3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analysis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https://github.com/pytorch/vision/blob/master/torchvision/models/alexnet.py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99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77CD3-D79B-7542-BAB3-25D35005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75" y="2404561"/>
            <a:ext cx="6786077" cy="3380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4AD-2A7F-844E-888E-385D75D54C38}"/>
              </a:ext>
            </a:extLst>
          </p:cNvPr>
          <p:cNvSpPr txBox="1"/>
          <p:nvPr/>
        </p:nvSpPr>
        <p:spPr>
          <a:xfrm>
            <a:off x="2355743" y="5890390"/>
            <a:ext cx="272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Srivastava et al 2014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C93A8-7BAB-F142-96D9-D4334B865208}"/>
              </a:ext>
            </a:extLst>
          </p:cNvPr>
          <p:cNvSpPr txBox="1"/>
          <p:nvPr/>
        </p:nvSpPr>
        <p:spPr>
          <a:xfrm>
            <a:off x="8885696" y="3647270"/>
            <a:ext cx="181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model.train</a:t>
            </a:r>
            <a:r>
              <a:rPr lang="en-US" sz="2400" dirty="0"/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E6D30-5C13-834A-AEAC-359491FCF422}"/>
              </a:ext>
            </a:extLst>
          </p:cNvPr>
          <p:cNvSpPr txBox="1"/>
          <p:nvPr/>
        </p:nvSpPr>
        <p:spPr>
          <a:xfrm>
            <a:off x="8925236" y="4367080"/>
            <a:ext cx="1746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model.eval</a:t>
            </a:r>
            <a:r>
              <a:rPr lang="en-US" sz="2400" dirty="0"/>
              <a:t>()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8548A7-BC59-2E4D-887E-118FA6EEE640}"/>
              </a:ext>
            </a:extLst>
          </p:cNvPr>
          <p:cNvSpPr/>
          <p:nvPr/>
        </p:nvSpPr>
        <p:spPr>
          <a:xfrm>
            <a:off x="453475" y="2190427"/>
            <a:ext cx="6882389" cy="42981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D8A5D-D44E-9B42-9D1C-7D1C12E1605A}"/>
              </a:ext>
            </a:extLst>
          </p:cNvPr>
          <p:cNvSpPr txBox="1"/>
          <p:nvPr/>
        </p:nvSpPr>
        <p:spPr>
          <a:xfrm>
            <a:off x="316255" y="1295626"/>
            <a:ext cx="7384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accent1"/>
                  </a:solidFill>
                </a:ln>
              </a:rPr>
              <a:t>Happens for every batch for a different set of connections</a:t>
            </a:r>
            <a:br>
              <a:rPr lang="en-US" sz="2400" dirty="0">
                <a:ln>
                  <a:solidFill>
                    <a:schemeClr val="accent1"/>
                  </a:solidFill>
                </a:ln>
              </a:rPr>
            </a:br>
            <a:r>
              <a:rPr lang="en-US" sz="2400" dirty="0">
                <a:ln>
                  <a:solidFill>
                    <a:schemeClr val="accent1"/>
                  </a:solidFill>
                </a:ln>
              </a:rPr>
              <a:t>only during 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9DF6C-B9B1-4F47-BB1E-30234D32E652}"/>
              </a:ext>
            </a:extLst>
          </p:cNvPr>
          <p:cNvSpPr txBox="1"/>
          <p:nvPr/>
        </p:nvSpPr>
        <p:spPr>
          <a:xfrm>
            <a:off x="9009682" y="2035386"/>
            <a:ext cx="1445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>
                  <a:solidFill>
                    <a:schemeClr val="accent1"/>
                  </a:solidFill>
                </a:ln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1108478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4" y="1354667"/>
            <a:ext cx="6265333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</p:spTree>
    <p:extLst>
      <p:ext uri="{BB962C8B-B14F-4D97-AF65-F5344CB8AC3E}">
        <p14:creationId xmlns:p14="http://schemas.microsoft.com/office/powerpoint/2010/main" val="35043038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4" name="Left Brace 3"/>
          <p:cNvSpPr/>
          <p:nvPr/>
        </p:nvSpPr>
        <p:spPr>
          <a:xfrm>
            <a:off x="2629990" y="135466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5461967" y="381054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4466" y="3182781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4088" y="6056875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41960301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7" name="Rectangle 6"/>
          <p:cNvSpPr/>
          <p:nvPr/>
        </p:nvSpPr>
        <p:spPr>
          <a:xfrm>
            <a:off x="3817856" y="1536569"/>
            <a:ext cx="3704734" cy="3789575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3001290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494A4-88CE-B44F-B27B-5AF724D28F27}"/>
              </a:ext>
            </a:extLst>
          </p:cNvPr>
          <p:cNvSpPr/>
          <p:nvPr/>
        </p:nvSpPr>
        <p:spPr>
          <a:xfrm>
            <a:off x="3676454" y="1423447"/>
            <a:ext cx="3704734" cy="3789575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79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565" y="4998477"/>
            <a:ext cx="1410304" cy="1498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13" y="969554"/>
            <a:ext cx="1462556" cy="1555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23583" y="955040"/>
            <a:ext cx="1444168" cy="158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67" y="3115971"/>
            <a:ext cx="1336284" cy="1515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38810" y="3201115"/>
            <a:ext cx="1538516" cy="1543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615" y="2954895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</p:spTree>
    <p:extLst>
      <p:ext uri="{BB962C8B-B14F-4D97-AF65-F5344CB8AC3E}">
        <p14:creationId xmlns:p14="http://schemas.microsoft.com/office/powerpoint/2010/main" val="1729549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745066" y="1538177"/>
            <a:ext cx="10634133" cy="4302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Using </a:t>
            </a:r>
            <a:r>
              <a:rPr lang="en-US" sz="3200" dirty="0" err="1">
                <a:sym typeface="Helvetica"/>
              </a:rPr>
              <a:t>ReLUs</a:t>
            </a:r>
            <a:r>
              <a:rPr lang="en-US" sz="3200" dirty="0">
                <a:sym typeface="Helvetica"/>
              </a:rPr>
              <a:t> instead of Sigmoid or </a:t>
            </a:r>
            <a:r>
              <a:rPr lang="en-US" sz="3200" dirty="0" err="1">
                <a:sym typeface="Helvetica"/>
              </a:rPr>
              <a:t>Tanh</a:t>
            </a:r>
            <a:endParaRPr lang="en-US" sz="3200" dirty="0">
              <a:sym typeface="Helvetica"/>
            </a:endParaRP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Momentum + Weight Decay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Dropout (Randomly sets Unit outputs to zero during training) 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GPU Computation!</a:t>
            </a:r>
            <a:endParaRPr sz="3200" dirty="0"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Some Important Aspects</a:t>
            </a:r>
            <a:endParaRPr sz="42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32" y="3994924"/>
            <a:ext cx="5215467" cy="18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405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10" y="1154891"/>
            <a:ext cx="5935501" cy="48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559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B4F186-0A96-A94B-BEB9-B0A866E2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About the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E99F-5901-5E48-82A1-D1BFCC76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497" y="804672"/>
            <a:ext cx="5886927" cy="5230368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COMP 646: Deep Learning for Vision and Language</a:t>
            </a:r>
          </a:p>
          <a:p>
            <a:r>
              <a:rPr lang="en-US" sz="1800">
                <a:solidFill>
                  <a:schemeClr val="tx2"/>
                </a:solidFill>
              </a:rPr>
              <a:t>Instructor: </a:t>
            </a:r>
            <a:r>
              <a:rPr lang="en-US" sz="1800" b="1">
                <a:solidFill>
                  <a:schemeClr val="tx2"/>
                </a:solidFill>
              </a:rPr>
              <a:t>Vicente</a:t>
            </a:r>
            <a:r>
              <a:rPr lang="en-US" sz="1800">
                <a:solidFill>
                  <a:schemeClr val="tx2"/>
                </a:solidFill>
              </a:rPr>
              <a:t> Ordóñez (Vicente Ordóñez Román)</a:t>
            </a:r>
          </a:p>
          <a:p>
            <a:r>
              <a:rPr lang="en-US" sz="1800">
                <a:solidFill>
                  <a:schemeClr val="tx2"/>
                </a:solidFill>
              </a:rPr>
              <a:t>Website: </a:t>
            </a:r>
            <a:r>
              <a:rPr lang="en-US" sz="1800">
                <a:solidFill>
                  <a:schemeClr val="tx2"/>
                </a:solidFill>
                <a:hlinkClick r:id="rId2"/>
              </a:rPr>
              <a:t>https://www.cs.rice.edu/~vo9/deep-vislang</a:t>
            </a:r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</a:rPr>
              <a:t>Location: Zoom – Rice Canvas has the links </a:t>
            </a:r>
            <a:r>
              <a:rPr lang="en-US" sz="1800" b="1">
                <a:solidFill>
                  <a:schemeClr val="tx2"/>
                </a:solidFill>
              </a:rPr>
              <a:t>OR</a:t>
            </a:r>
            <a:br>
              <a:rPr lang="en-US" sz="1800">
                <a:solidFill>
                  <a:schemeClr val="tx2"/>
                </a:solidFill>
              </a:rPr>
            </a:br>
            <a:r>
              <a:rPr lang="en-US" sz="1800">
                <a:solidFill>
                  <a:schemeClr val="tx2"/>
                </a:solidFill>
              </a:rPr>
              <a:t>                 Duncan Hall 1070</a:t>
            </a:r>
          </a:p>
          <a:p>
            <a:r>
              <a:rPr lang="en-US" sz="1800">
                <a:solidFill>
                  <a:schemeClr val="tx2"/>
                </a:solidFill>
              </a:rPr>
              <a:t>Times: Mondays, Wednesdays, and Fridays </a:t>
            </a:r>
            <a:br>
              <a:rPr lang="en-US" sz="1800">
                <a:solidFill>
                  <a:schemeClr val="tx2"/>
                </a:solidFill>
              </a:rPr>
            </a:br>
            <a:r>
              <a:rPr lang="en-US" sz="1800">
                <a:solidFill>
                  <a:schemeClr val="tx2"/>
                </a:solidFill>
              </a:rPr>
              <a:t>             from 1pm to 1:50pm Central Time</a:t>
            </a:r>
          </a:p>
          <a:p>
            <a:r>
              <a:rPr lang="en-US" sz="1800">
                <a:solidFill>
                  <a:schemeClr val="tx2"/>
                </a:solidFill>
              </a:rPr>
              <a:t>Office Hours: Fridays 2 to 3pm </a:t>
            </a:r>
          </a:p>
          <a:p>
            <a:r>
              <a:rPr lang="en-US" sz="1800">
                <a:solidFill>
                  <a:schemeClr val="tx2"/>
                </a:solidFill>
              </a:rPr>
              <a:t>Teaching Assistants: Brian Hoepfl, Liuba Orlov Savko </a:t>
            </a:r>
          </a:p>
          <a:p>
            <a:r>
              <a:rPr lang="en-US" sz="1800">
                <a:solidFill>
                  <a:schemeClr val="tx2"/>
                </a:solidFill>
              </a:rPr>
              <a:t>Discussion Forum: Rice Canvas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5129B-48F5-1E44-A1EF-324E02AE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3315DE8-E84B-A141-B26C-CDB1CE99E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8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9" y="1123637"/>
            <a:ext cx="2069592" cy="154118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90346" y="1940505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135085" y="1278676"/>
            <a:ext cx="1706881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(SIFT)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3498" y="1278676"/>
            <a:ext cx="212878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Fisher vectors)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3819" y="1463342"/>
            <a:ext cx="2320376" cy="861772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(SVM 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79102" y="1917281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7448438" y="1911646"/>
            <a:ext cx="333129" cy="2305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4477768" y="631197"/>
            <a:ext cx="37040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266120" y="1871174"/>
            <a:ext cx="333129" cy="2305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2927482" y="4773884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962395" y="3526129"/>
            <a:ext cx="9773989" cy="1972071"/>
            <a:chOff x="721796" y="2644597"/>
            <a:chExt cx="7330492" cy="1479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96" y="2967761"/>
              <a:ext cx="1552194" cy="115588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77886" y="3222540"/>
              <a:ext cx="5040612" cy="646329"/>
            </a:xfrm>
            <a:prstGeom prst="rect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t">
              <a:spAutoFit/>
            </a:bodyPr>
            <a:lstStyle/>
            <a:p>
              <a:pPr algn="ctr"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Convolutional Network</a:t>
              </a:r>
            </a:p>
            <a:p>
              <a:pPr algn="ctr" defTabSz="609585" latinLnBrk="1" hangingPunct="0"/>
              <a:r>
                <a:rPr lang="en-US" sz="2400" dirty="0">
                  <a:solidFill>
                    <a:srgbClr val="000000"/>
                  </a:solidFill>
                </a:rPr>
                <a:t>(includes both feature extraction and classifier)</a:t>
              </a:r>
              <a:endPara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1474" y="2644597"/>
              <a:ext cx="144606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</a:rPr>
                <a:t>Deep Learning</a:t>
              </a:r>
              <a:endPara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02441" y="3528414"/>
              <a:ext cx="249847" cy="1729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659551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60" y="1698543"/>
            <a:ext cx="9469619" cy="3541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2782" y="5274302"/>
            <a:ext cx="9761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vgg.py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36944" y="5939691"/>
            <a:ext cx="406733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Zisserman, 2014.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2062" y="604390"/>
            <a:ext cx="9709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Top-5: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C358E2-FC0E-C344-9366-21E4E098C9B4}"/>
              </a:ext>
            </a:extLst>
          </p:cNvPr>
          <p:cNvSpPr/>
          <p:nvPr/>
        </p:nvSpPr>
        <p:spPr>
          <a:xfrm>
            <a:off x="3786847" y="6358857"/>
            <a:ext cx="4680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arxiv.org</a:t>
            </a:r>
            <a:r>
              <a:rPr lang="en-US" sz="2400" dirty="0">
                <a:hlinkClick r:id="rId4"/>
              </a:rPr>
              <a:t>/pdf/1409.1556.pdf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40752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1454" y="5042222"/>
            <a:ext cx="11087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kuangliu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pytorch-cifar</a:t>
            </a:r>
            <a:r>
              <a:rPr lang="en-US" sz="2400" dirty="0">
                <a:hlinkClick r:id="rId2"/>
              </a:rPr>
              <a:t>/blob/master/models/</a:t>
            </a:r>
            <a:r>
              <a:rPr lang="en-US" sz="2400" dirty="0" err="1">
                <a:hlinkClick r:id="rId2"/>
              </a:rPr>
              <a:t>googlenet.py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5" y="1686715"/>
            <a:ext cx="11321887" cy="3332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4185" y="5856329"/>
            <a:ext cx="250844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5A41F-6ED7-994D-B940-74A034D97F65}"/>
              </a:ext>
            </a:extLst>
          </p:cNvPr>
          <p:cNvSpPr/>
          <p:nvPr/>
        </p:nvSpPr>
        <p:spPr>
          <a:xfrm>
            <a:off x="2119086" y="6311251"/>
            <a:ext cx="8171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www.cs.unc.edu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wliu</a:t>
            </a:r>
            <a:r>
              <a:rPr lang="en-US" sz="2400" dirty="0">
                <a:hlinkClick r:id="rId4"/>
              </a:rPr>
              <a:t>/papers/</a:t>
            </a:r>
            <a:r>
              <a:rPr lang="en-US" sz="2400" dirty="0" err="1">
                <a:hlinkClick r:id="rId4"/>
              </a:rPr>
              <a:t>GoogLeNet.pdf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55744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EBC8-7566-5743-B02D-D84416F1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Refinements – Inception v3, e.g.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4B9CD-40FD-DC4F-8C84-08BEB756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76" y="1735810"/>
            <a:ext cx="4340483" cy="3577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FA388-0EBC-5B48-8ECC-BBC2527E479D}"/>
              </a:ext>
            </a:extLst>
          </p:cNvPr>
          <p:cNvSpPr txBox="1"/>
          <p:nvPr/>
        </p:nvSpPr>
        <p:spPr>
          <a:xfrm>
            <a:off x="1425845" y="5827364"/>
            <a:ext cx="330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GoogLeNet</a:t>
            </a:r>
            <a:r>
              <a:rPr lang="en-US" sz="2400" dirty="0"/>
              <a:t> (Inceptionv1)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BB3A8-C5D7-6F4D-B1FB-755F2AEC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65" y="1560162"/>
            <a:ext cx="4298497" cy="4108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7B5D7-4846-5F40-B877-A7A954C899A7}"/>
              </a:ext>
            </a:extLst>
          </p:cNvPr>
          <p:cNvSpPr txBox="1"/>
          <p:nvPr/>
        </p:nvSpPr>
        <p:spPr>
          <a:xfrm>
            <a:off x="7766374" y="5947906"/>
            <a:ext cx="172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Inception v3</a:t>
            </a:r>
          </a:p>
        </p:txBody>
      </p:sp>
    </p:spTree>
    <p:extLst>
      <p:ext uri="{BB962C8B-B14F-4D97-AF65-F5344CB8AC3E}">
        <p14:creationId xmlns:p14="http://schemas.microsoft.com/office/powerpoint/2010/main" val="24672803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BatchNormalization</a:t>
            </a:r>
            <a:r>
              <a:rPr lang="en-US" dirty="0"/>
              <a:t>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6" y="1417639"/>
            <a:ext cx="6736397" cy="4856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558E61-E10E-344E-821F-CB29595F11EB}"/>
              </a:ext>
            </a:extLst>
          </p:cNvPr>
          <p:cNvSpPr/>
          <p:nvPr/>
        </p:nvSpPr>
        <p:spPr>
          <a:xfrm>
            <a:off x="8660907" y="6346288"/>
            <a:ext cx="343190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https://</a:t>
            </a:r>
            <a:r>
              <a:rPr lang="en-US" sz="1867" dirty="0" err="1"/>
              <a:t>arxiv.org</a:t>
            </a:r>
            <a:r>
              <a:rPr lang="en-US" sz="1867" dirty="0"/>
              <a:t>/abs/1502.03167</a:t>
            </a:r>
          </a:p>
        </p:txBody>
      </p:sp>
    </p:spTree>
    <p:extLst>
      <p:ext uri="{BB962C8B-B14F-4D97-AF65-F5344CB8AC3E}">
        <p14:creationId xmlns:p14="http://schemas.microsoft.com/office/powerpoint/2010/main" val="311351389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8378" y="3341991"/>
            <a:ext cx="8904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felixlaumon.github.io</a:t>
            </a:r>
            <a:r>
              <a:rPr lang="en-US" sz="2400" dirty="0">
                <a:hlinkClick r:id="rId2"/>
              </a:rPr>
              <a:t>/assets/</a:t>
            </a:r>
            <a:r>
              <a:rPr lang="en-US" sz="2400" dirty="0" err="1">
                <a:hlinkClick r:id="rId2"/>
              </a:rPr>
              <a:t>kaggle</a:t>
            </a:r>
            <a:r>
              <a:rPr lang="en-US" sz="2400" dirty="0">
                <a:hlinkClick r:id="rId2"/>
              </a:rPr>
              <a:t>-right-whale/</a:t>
            </a:r>
            <a:r>
              <a:rPr lang="en-US" sz="2400" dirty="0" err="1">
                <a:hlinkClick r:id="rId2"/>
              </a:rPr>
              <a:t>resnet.png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01521" y="2407138"/>
            <a:ext cx="33599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Sorry, does not fit in slide.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0627" y="5009273"/>
            <a:ext cx="10045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resnet.py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28226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28" y="270934"/>
            <a:ext cx="7472277" cy="5574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1642" y="6002216"/>
            <a:ext cx="3069813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by Mohammad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Rastegari</a:t>
            </a:r>
            <a:endParaRPr lang="en-US"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06016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7E61-B00E-704E-A837-191D0054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chemeClr val="accent1"/>
                  </a:solidFill>
                </a:ln>
              </a:rPr>
              <a:t>Densenet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2009-CB3C-CB43-8F31-CFB54794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7" y="1911458"/>
            <a:ext cx="11835160" cy="168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696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7E61-B00E-704E-A837-191D0054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chemeClr val="accent1"/>
                  </a:solidFill>
                </a:ln>
              </a:rPr>
              <a:t>Densenet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2009-CB3C-CB43-8F31-CFB54794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7" y="1911458"/>
            <a:ext cx="11835160" cy="1680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3D494-A651-374F-8D83-1E8472596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132" y="1262657"/>
            <a:ext cx="6255736" cy="45130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121F5-7438-AE4E-B9B1-CE5ABCFCB03B}"/>
              </a:ext>
            </a:extLst>
          </p:cNvPr>
          <p:cNvSpPr/>
          <p:nvPr/>
        </p:nvSpPr>
        <p:spPr>
          <a:xfrm>
            <a:off x="101743" y="6365558"/>
            <a:ext cx="4835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arxiv.org</a:t>
            </a:r>
            <a:r>
              <a:rPr lang="en-US" sz="2400" dirty="0"/>
              <a:t>/pdf/1608.06993.pdf</a:t>
            </a:r>
          </a:p>
        </p:txBody>
      </p:sp>
    </p:spTree>
    <p:extLst>
      <p:ext uri="{BB962C8B-B14F-4D97-AF65-F5344CB8AC3E}">
        <p14:creationId xmlns:p14="http://schemas.microsoft.com/office/powerpoint/2010/main" val="8159069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7E61-B00E-704E-A837-191D0054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chemeClr val="accent1"/>
                  </a:solidFill>
                </a:ln>
              </a:rPr>
              <a:t>Densenet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2009-CB3C-CB43-8F31-CFB54794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7" y="1911458"/>
            <a:ext cx="11835160" cy="1680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3D494-A651-374F-8D83-1E8472596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132" y="1262657"/>
            <a:ext cx="6255736" cy="45130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121F5-7438-AE4E-B9B1-CE5ABCFCB03B}"/>
              </a:ext>
            </a:extLst>
          </p:cNvPr>
          <p:cNvSpPr/>
          <p:nvPr/>
        </p:nvSpPr>
        <p:spPr>
          <a:xfrm>
            <a:off x="101743" y="6365558"/>
            <a:ext cx="4835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arxiv.org</a:t>
            </a:r>
            <a:r>
              <a:rPr lang="en-US" sz="2400" dirty="0"/>
              <a:t>/pdf/1608.06993.pdf</a:t>
            </a:r>
          </a:p>
        </p:txBody>
      </p:sp>
    </p:spTree>
    <p:extLst>
      <p:ext uri="{BB962C8B-B14F-4D97-AF65-F5344CB8AC3E}">
        <p14:creationId xmlns:p14="http://schemas.microsoft.com/office/powerpoint/2010/main" val="21122304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A760-F783-2D46-ADBA-5E813CE5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 and Office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C4A21-7B40-2E4B-A802-E5D24969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63CC3-1471-B643-B49F-E7049A818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1689191"/>
            <a:ext cx="2305170" cy="234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0C74D-E401-5742-A37F-3EEF4F255295}"/>
              </a:ext>
            </a:extLst>
          </p:cNvPr>
          <p:cNvSpPr txBox="1"/>
          <p:nvPr/>
        </p:nvSpPr>
        <p:spPr>
          <a:xfrm>
            <a:off x="1098377" y="4522478"/>
            <a:ext cx="4376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Brian</a:t>
            </a:r>
            <a:r>
              <a:rPr lang="en-US"/>
              <a:t> Hopfl</a:t>
            </a:r>
            <a:br>
              <a:rPr lang="en-US"/>
            </a:br>
            <a:r>
              <a:rPr lang="en-US"/>
              <a:t>Wednesdays 2:30pm to 4:30pm (today)</a:t>
            </a:r>
            <a:br>
              <a:rPr lang="en-US"/>
            </a:br>
            <a:r>
              <a:rPr lang="en-US"/>
              <a:t>Next week Location: McMurtry commons</a:t>
            </a:r>
            <a:br>
              <a:rPr lang="en-US"/>
            </a:br>
            <a:r>
              <a:rPr lang="en-US"/>
              <a:t>Contact email: beh3@rice.edu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CD6B03-DA81-6041-8FC6-3914A435B81C}"/>
              </a:ext>
            </a:extLst>
          </p:cNvPr>
          <p:cNvSpPr txBox="1"/>
          <p:nvPr/>
        </p:nvSpPr>
        <p:spPr>
          <a:xfrm>
            <a:off x="5644450" y="4655059"/>
            <a:ext cx="4915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Liuba</a:t>
            </a:r>
            <a:r>
              <a:rPr lang="en-US"/>
              <a:t> Orlov Savko</a:t>
            </a:r>
            <a:br>
              <a:rPr lang="en-US"/>
            </a:br>
            <a:r>
              <a:rPr lang="en-US"/>
              <a:t>Fridays 4pm to 5pm</a:t>
            </a:r>
            <a:br>
              <a:rPr lang="en-US"/>
            </a:br>
            <a:r>
              <a:rPr lang="en-US"/>
              <a:t>Location: Sid’s Place (2</a:t>
            </a:r>
            <a:r>
              <a:rPr lang="en-US" baseline="30000"/>
              <a:t>nd</a:t>
            </a:r>
            <a:r>
              <a:rPr lang="en-US"/>
              <a:t> Floor Duncan near fridge)</a:t>
            </a:r>
          </a:p>
          <a:p>
            <a:pPr algn="ctr"/>
            <a:r>
              <a:rPr lang="en-US"/>
              <a:t>Contact email:  lo13@rice.edu</a:t>
            </a:r>
          </a:p>
        </p:txBody>
      </p:sp>
      <p:pic>
        <p:nvPicPr>
          <p:cNvPr id="11266" name="Picture 2" descr="My Images for Inactive User - Atlas">
            <a:extLst>
              <a:ext uri="{FF2B5EF4-FFF2-40B4-BE49-F238E27FC236}">
                <a16:creationId xmlns:a16="http://schemas.microsoft.com/office/drawing/2014/main" id="{89070F27-5CDF-9B4B-8973-6F9AD586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80" y="1634573"/>
            <a:ext cx="2445317" cy="244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77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E0607-8AE1-8041-988A-3C170E27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Pending Topic: Regularization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5D9D103-7327-5C4E-88BB-FA11BAFC968A}"/>
                  </a:ext>
                </a:extLst>
              </p:cNvPr>
              <p:cNvSpPr/>
              <p:nvPr/>
            </p:nvSpPr>
            <p:spPr>
              <a:xfrm>
                <a:off x="609600" y="5043225"/>
                <a:ext cx="2625063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67" i="1">
                        <a:latin typeface="Cambria Math" charset="0"/>
                        <a:cs typeface="Helvetica Neue Light"/>
                      </a:rPr>
                      <m:t>𝐿𝑜𝑠𝑠</m:t>
                    </m:r>
                    <m:d>
                      <m:dPr>
                        <m:ctrlPr>
                          <a:rPr lang="en-US" sz="2667" i="1">
                            <a:latin typeface="Cambria Math" panose="02040503050406030204" pitchFamily="18" charset="0"/>
                            <a:cs typeface="Helvetica Neue Light"/>
                          </a:rPr>
                        </m:ctrlPr>
                      </m:dPr>
                      <m:e>
                        <m:r>
                          <a:rPr lang="en-US" sz="2667" i="1">
                            <a:latin typeface="Cambria Math" panose="02040503050406030204" pitchFamily="18" charset="0"/>
                            <a:cs typeface="Helvetica Neue Light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667" dirty="0"/>
                  <a:t> is high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5D9D103-7327-5C4E-88BB-FA11BAFC96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043225"/>
                <a:ext cx="2625063" cy="502766"/>
              </a:xfrm>
              <a:prstGeom prst="rect">
                <a:avLst/>
              </a:prstGeom>
              <a:blipFill>
                <a:blip r:embed="rId2"/>
                <a:stretch>
                  <a:fillRect l="-966" t="-9756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5EBD67-DFF4-574C-9FFC-E0C7FEB97CF3}"/>
                  </a:ext>
                </a:extLst>
              </p:cNvPr>
              <p:cNvSpPr/>
              <p:nvPr/>
            </p:nvSpPr>
            <p:spPr>
              <a:xfrm>
                <a:off x="4991773" y="5043225"/>
                <a:ext cx="2873884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67" i="1">
                        <a:latin typeface="Cambria Math" charset="0"/>
                        <a:cs typeface="Helvetica Neue Light"/>
                      </a:rPr>
                      <m:t>𝐿𝑜𝑠𝑠</m:t>
                    </m:r>
                    <m:d>
                      <m:dPr>
                        <m:ctrlPr>
                          <a:rPr lang="en-US" sz="2667" i="1">
                            <a:latin typeface="Cambria Math" panose="02040503050406030204" pitchFamily="18" charset="0"/>
                            <a:cs typeface="Helvetica Neue Light"/>
                          </a:rPr>
                        </m:ctrlPr>
                      </m:dPr>
                      <m:e>
                        <m:r>
                          <a:rPr lang="en-US" sz="2667" i="1">
                            <a:latin typeface="Cambria Math" panose="02040503050406030204" pitchFamily="18" charset="0"/>
                            <a:cs typeface="Helvetica Neue Light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667" dirty="0"/>
                  <a:t> is low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5EBD67-DFF4-574C-9FFC-E0C7FEB97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773" y="5043225"/>
                <a:ext cx="2873884" cy="502766"/>
              </a:xfrm>
              <a:prstGeom prst="rect">
                <a:avLst/>
              </a:prstGeom>
              <a:blipFill>
                <a:blip r:embed="rId3"/>
                <a:stretch>
                  <a:fillRect l="-881" t="-9756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856BAE-7004-904F-B569-E74923B8C849}"/>
                  </a:ext>
                </a:extLst>
              </p:cNvPr>
              <p:cNvSpPr/>
              <p:nvPr/>
            </p:nvSpPr>
            <p:spPr>
              <a:xfrm>
                <a:off x="8714922" y="5043225"/>
                <a:ext cx="2640517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67" i="1">
                        <a:latin typeface="Cambria Math" charset="0"/>
                        <a:cs typeface="Helvetica Neue Light"/>
                      </a:rPr>
                      <m:t>𝐿𝑜𝑠𝑠</m:t>
                    </m:r>
                    <m:d>
                      <m:dPr>
                        <m:ctrlPr>
                          <a:rPr lang="en-US" sz="2667" i="1">
                            <a:latin typeface="Cambria Math" panose="02040503050406030204" pitchFamily="18" charset="0"/>
                            <a:cs typeface="Helvetica Neue Light"/>
                          </a:rPr>
                        </m:ctrlPr>
                      </m:dPr>
                      <m:e>
                        <m:r>
                          <a:rPr lang="en-US" sz="2667" i="1">
                            <a:latin typeface="Cambria Math" panose="02040503050406030204" pitchFamily="18" charset="0"/>
                            <a:cs typeface="Helvetica Neue Light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667" dirty="0"/>
                  <a:t> is zero!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856BAE-7004-904F-B569-E74923B8C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922" y="5043225"/>
                <a:ext cx="2640517" cy="502766"/>
              </a:xfrm>
              <a:prstGeom prst="rect">
                <a:avLst/>
              </a:prstGeom>
              <a:blipFill>
                <a:blip r:embed="rId4"/>
                <a:stretch>
                  <a:fillRect l="-957" t="-9756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A9A2D12-BBDD-DA44-B4C1-54D9055DC05A}"/>
              </a:ext>
            </a:extLst>
          </p:cNvPr>
          <p:cNvGrpSpPr/>
          <p:nvPr/>
        </p:nvGrpSpPr>
        <p:grpSpPr>
          <a:xfrm>
            <a:off x="862955" y="5711847"/>
            <a:ext cx="9749107" cy="527182"/>
            <a:chOff x="-200889" y="4410674"/>
            <a:chExt cx="8810497" cy="4764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01EA96-EFCD-094E-BFAC-ECFE8289FFD2}"/>
                </a:ext>
              </a:extLst>
            </p:cNvPr>
            <p:cNvSpPr txBox="1"/>
            <p:nvPr/>
          </p:nvSpPr>
          <p:spPr>
            <a:xfrm>
              <a:off x="7098354" y="4410674"/>
              <a:ext cx="1511254" cy="454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latin typeface="Helvetica Neue Light"/>
                  <a:cs typeface="Helvetica Neue Light"/>
                </a:rPr>
                <a:t>Overfitting</a:t>
              </a:r>
              <a:endParaRPr lang="en-US" sz="3733" dirty="0">
                <a:latin typeface="Helvetica Neue Light"/>
                <a:cs typeface="Helvetica Neue 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F4402C-4CF4-154A-87D5-86FE3DDE8756}"/>
                </a:ext>
              </a:extLst>
            </p:cNvPr>
            <p:cNvSpPr txBox="1"/>
            <p:nvPr/>
          </p:nvSpPr>
          <p:spPr>
            <a:xfrm>
              <a:off x="-200889" y="4432739"/>
              <a:ext cx="1693787" cy="454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err="1">
                  <a:latin typeface="Helvetica Neue Light"/>
                  <a:cs typeface="Helvetica Neue Light"/>
                </a:rPr>
                <a:t>Underfitting</a:t>
              </a:r>
              <a:endParaRPr lang="en-US" sz="2667" dirty="0"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8DC7B3-0789-9742-AB02-17DCB7ABC187}"/>
              </a:ext>
            </a:extLst>
          </p:cNvPr>
          <p:cNvGrpSpPr/>
          <p:nvPr/>
        </p:nvGrpSpPr>
        <p:grpSpPr>
          <a:xfrm>
            <a:off x="157992" y="1639138"/>
            <a:ext cx="3924137" cy="3372464"/>
            <a:chOff x="304800" y="1182265"/>
            <a:chExt cx="3766903" cy="32373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01C8E7-05F3-1E42-B85C-3AFC800EC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1600200"/>
              <a:ext cx="3766903" cy="28194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4E52443-CF41-A943-8E61-693BF9027A7F}"/>
                    </a:ext>
                  </a:extLst>
                </p:cNvPr>
                <p:cNvSpPr txBox="1"/>
                <p:nvPr/>
              </p:nvSpPr>
              <p:spPr>
                <a:xfrm>
                  <a:off x="1527888" y="1182265"/>
                  <a:ext cx="1378494" cy="443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  <a:cs typeface="Helvetica Neue Light"/>
                        </a:rPr>
                        <m:t>𝑓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 is linear</a:t>
                  </a: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4E52443-CF41-A943-8E61-693BF9027A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888" y="1182265"/>
                  <a:ext cx="1378494" cy="443167"/>
                </a:xfrm>
                <a:prstGeom prst="rect">
                  <a:avLst/>
                </a:prstGeom>
                <a:blipFill>
                  <a:blip r:embed="rId6"/>
                  <a:stretch>
                    <a:fillRect l="-3509" t="-13514" r="-6140" b="-270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F5D346-A7B9-7E4B-AD41-E8F877077771}"/>
              </a:ext>
            </a:extLst>
          </p:cNvPr>
          <p:cNvGrpSpPr/>
          <p:nvPr/>
        </p:nvGrpSpPr>
        <p:grpSpPr>
          <a:xfrm>
            <a:off x="4304045" y="1639138"/>
            <a:ext cx="3783527" cy="3248016"/>
            <a:chOff x="4253142" y="1202204"/>
            <a:chExt cx="3747858" cy="32173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33D107-2A55-5246-8FF7-0B679EF5E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3142" y="1705902"/>
              <a:ext cx="3747858" cy="271369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DB100BB-E09D-FB41-B1DA-B69C0E7E55D9}"/>
                    </a:ext>
                  </a:extLst>
                </p:cNvPr>
                <p:cNvSpPr txBox="1"/>
                <p:nvPr/>
              </p:nvSpPr>
              <p:spPr>
                <a:xfrm>
                  <a:off x="5565700" y="1202204"/>
                  <a:ext cx="1444726" cy="4573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  <a:cs typeface="Helvetica Neue Light"/>
                        </a:rPr>
                        <m:t>𝑓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 is cubic</a:t>
                  </a: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DB100BB-E09D-FB41-B1DA-B69C0E7E55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5700" y="1202204"/>
                  <a:ext cx="1444726" cy="457313"/>
                </a:xfrm>
                <a:prstGeom prst="rect">
                  <a:avLst/>
                </a:prstGeom>
                <a:blipFill>
                  <a:blip r:embed="rId8"/>
                  <a:stretch>
                    <a:fillRect l="-3448" t="-13514" r="-5172" b="-270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20D00E-4312-C34B-A52C-520B155E2F9C}"/>
              </a:ext>
            </a:extLst>
          </p:cNvPr>
          <p:cNvGrpSpPr/>
          <p:nvPr/>
        </p:nvGrpSpPr>
        <p:grpSpPr>
          <a:xfrm>
            <a:off x="8209784" y="1417639"/>
            <a:ext cx="3607125" cy="3449099"/>
            <a:chOff x="8278294" y="901269"/>
            <a:chExt cx="3685106" cy="35236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275379-20BC-3A48-90C5-8BA91467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78294" y="1705901"/>
              <a:ext cx="3685106" cy="271903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6E6623B-F78E-7A4C-B2AB-0423F73B6528}"/>
                    </a:ext>
                  </a:extLst>
                </p:cNvPr>
                <p:cNvSpPr txBox="1"/>
                <p:nvPr/>
              </p:nvSpPr>
              <p:spPr>
                <a:xfrm>
                  <a:off x="8701327" y="901269"/>
                  <a:ext cx="2883652" cy="8489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  <a:cs typeface="Helvetica Neue Light"/>
                        </a:rPr>
                        <m:t>𝑓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 is a polynomial of </a:t>
                  </a:r>
                  <a:br>
                    <a:rPr lang="en-US" sz="2400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</a:br>
                  <a:r>
                    <a:rPr lang="en-US" sz="2400" dirty="0">
                      <a:solidFill>
                        <a:srgbClr val="FF0000"/>
                      </a:solidFill>
                      <a:latin typeface="Helvetica Neue Light"/>
                      <a:cs typeface="Helvetica Neue Light"/>
                    </a:rPr>
                    <a:t>degree 9</a:t>
                  </a: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6E6623B-F78E-7A4C-B2AB-0423F73B6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1327" y="901269"/>
                  <a:ext cx="2883652" cy="848962"/>
                </a:xfrm>
                <a:prstGeom prst="rect">
                  <a:avLst/>
                </a:prstGeom>
                <a:blipFill>
                  <a:blip r:embed="rId10"/>
                  <a:stretch>
                    <a:fillRect l="-1794" t="-7463" r="-2691" b="-149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69686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30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(mini-batch) Stochastic Gradient Descent (SGD)</a:t>
            </a:r>
            <a:endParaRPr sz="37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6523316" y="1546309"/>
                <a:ext cx="3401252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𝑙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𝑏</m:t>
                      </m:r>
                      <m:r>
                        <a:rPr lang="en-US" sz="2400" i="1"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𝐶𝑜𝑠𝑡</m:t>
                          </m:r>
                          <m:d>
                            <m:dPr>
                              <m:ctrlPr>
                                <a:rPr lang="en-US" sz="2400" b="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16" y="1546309"/>
                <a:ext cx="3401252" cy="988540"/>
              </a:xfrm>
              <a:prstGeom prst="rect">
                <a:avLst/>
              </a:prstGeom>
              <a:blipFill>
                <a:blip r:embed="rId2"/>
                <a:stretch>
                  <a:fillRect t="-129114" b="-179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223907" y="1491986"/>
            <a:ext cx="8988527" cy="4948805"/>
            <a:chOff x="917930" y="1118989"/>
            <a:chExt cx="6741395" cy="37116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5208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4885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57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06197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b: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256719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2567193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2426869" y="3459798"/>
                  <a:ext cx="242494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459798"/>
                  <a:ext cx="2424942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  <a:blipFill>
                  <a:blip r:embed="rId8"/>
                  <a:stretch>
                    <a:fillRect r="-1099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3" y="559431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7" y="3092561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08886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A287-048D-3443-A74A-A1507400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2" y="346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Regularization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43DF0-1634-6348-94F0-77071880617A}"/>
              </a:ext>
            </a:extLst>
          </p:cNvPr>
          <p:cNvSpPr txBox="1"/>
          <p:nvPr/>
        </p:nvSpPr>
        <p:spPr>
          <a:xfrm>
            <a:off x="9550671" y="7745773"/>
            <a:ext cx="528265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Helvetica Neue Light"/>
                <a:cs typeface="Helvetica Neue Light"/>
              </a:rPr>
              <a:t>Credit: C. Bishop. Pattern Recognition and Mach. Learning.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7F81568-226A-D147-8727-8C6DA28C91DF}"/>
              </a:ext>
            </a:extLst>
          </p:cNvPr>
          <p:cNvSpPr txBox="1">
            <a:spLocks/>
          </p:cNvSpPr>
          <p:nvPr/>
        </p:nvSpPr>
        <p:spPr>
          <a:xfrm>
            <a:off x="656045" y="1103085"/>
            <a:ext cx="10363200" cy="1915887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ts val="3000"/>
              </a:lnSpc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indent="457200" algn="l" defTabSz="457200">
              <a:lnSpc>
                <a:spcPts val="3000"/>
              </a:lnSpc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indent="914400" algn="l" defTabSz="457200">
              <a:lnSpc>
                <a:spcPts val="3000"/>
              </a:lnSpc>
              <a:defRPr sz="135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3pPr>
            <a:lvl4pPr indent="13716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4pPr>
            <a:lvl5pPr indent="18288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5pPr>
            <a:lvl6pPr indent="22860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indent="27432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indent="32004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indent="36576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endParaRPr lang="en-US" sz="2800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800" dirty="0"/>
              <a:t>Large weights lead to large variance. i.e. model fits to the training data too strongly.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800" dirty="0"/>
              <a:t>Solution: Minimize the loss but also try to keep the weight values small by doing the following: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0BDD-4FC3-1C42-9D0F-85BACFC5EBAE}"/>
              </a:ext>
            </a:extLst>
          </p:cNvPr>
          <p:cNvSpPr txBox="1"/>
          <p:nvPr/>
        </p:nvSpPr>
        <p:spPr>
          <a:xfrm>
            <a:off x="1335315" y="4889930"/>
            <a:ext cx="1386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minimize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0E59FA-A1D4-8249-93A6-DC2F6F6CC033}"/>
                  </a:ext>
                </a:extLst>
              </p:cNvPr>
              <p:cNvSpPr/>
              <p:nvPr/>
            </p:nvSpPr>
            <p:spPr>
              <a:xfrm>
                <a:off x="2995393" y="4626439"/>
                <a:ext cx="2927660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0E59FA-A1D4-8249-93A6-DC2F6F6CC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393" y="4626439"/>
                <a:ext cx="2927660" cy="988540"/>
              </a:xfrm>
              <a:prstGeom prst="rect">
                <a:avLst/>
              </a:prstGeom>
              <a:blipFill>
                <a:blip r:embed="rId2"/>
                <a:stretch>
                  <a:fillRect t="-130380" b="-179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229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A287-048D-3443-A74A-A1507400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2" y="346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Regularization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43DF0-1634-6348-94F0-77071880617A}"/>
              </a:ext>
            </a:extLst>
          </p:cNvPr>
          <p:cNvSpPr txBox="1"/>
          <p:nvPr/>
        </p:nvSpPr>
        <p:spPr>
          <a:xfrm>
            <a:off x="9550671" y="7745773"/>
            <a:ext cx="528265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Helvetica Neue Light"/>
                <a:cs typeface="Helvetica Neue Light"/>
              </a:rPr>
              <a:t>Credit: C. Bishop. Pattern Recognition and Mach. Learning.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7F81568-226A-D147-8727-8C6DA28C91DF}"/>
              </a:ext>
            </a:extLst>
          </p:cNvPr>
          <p:cNvSpPr txBox="1">
            <a:spLocks/>
          </p:cNvSpPr>
          <p:nvPr/>
        </p:nvSpPr>
        <p:spPr>
          <a:xfrm>
            <a:off x="656045" y="1103085"/>
            <a:ext cx="10363200" cy="1915887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ts val="3000"/>
              </a:lnSpc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indent="457200" algn="l" defTabSz="457200">
              <a:lnSpc>
                <a:spcPts val="3000"/>
              </a:lnSpc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indent="914400" algn="l" defTabSz="457200">
              <a:lnSpc>
                <a:spcPts val="3000"/>
              </a:lnSpc>
              <a:defRPr sz="135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3pPr>
            <a:lvl4pPr indent="13716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4pPr>
            <a:lvl5pPr indent="18288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5pPr>
            <a:lvl6pPr indent="22860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indent="27432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indent="32004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indent="36576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endParaRPr lang="en-US" sz="2800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800" dirty="0"/>
              <a:t>Large weights lead to large variance. i.e. model fits to the training data too strongly.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800" dirty="0"/>
              <a:t>Solution: Minimize the loss but also try to keep the weight values small by doing the following: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0BDD-4FC3-1C42-9D0F-85BACFC5EBAE}"/>
              </a:ext>
            </a:extLst>
          </p:cNvPr>
          <p:cNvSpPr txBox="1"/>
          <p:nvPr/>
        </p:nvSpPr>
        <p:spPr>
          <a:xfrm>
            <a:off x="1335315" y="4889930"/>
            <a:ext cx="1386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minimize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0E59FA-A1D4-8249-93A6-DC2F6F6CC033}"/>
                  </a:ext>
                </a:extLst>
              </p:cNvPr>
              <p:cNvSpPr/>
              <p:nvPr/>
            </p:nvSpPr>
            <p:spPr>
              <a:xfrm>
                <a:off x="2995393" y="4626439"/>
                <a:ext cx="2927660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0E59FA-A1D4-8249-93A6-DC2F6F6CC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393" y="4626439"/>
                <a:ext cx="2927660" cy="988540"/>
              </a:xfrm>
              <a:prstGeom prst="rect">
                <a:avLst/>
              </a:prstGeom>
              <a:blipFill>
                <a:blip r:embed="rId2"/>
                <a:stretch>
                  <a:fillRect t="-130380" b="-179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775315B-3529-4A44-9A02-1AC80754B860}"/>
              </a:ext>
            </a:extLst>
          </p:cNvPr>
          <p:cNvSpPr/>
          <p:nvPr/>
        </p:nvSpPr>
        <p:spPr>
          <a:xfrm>
            <a:off x="4412342" y="4626439"/>
            <a:ext cx="1577460" cy="10194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1A0A8-A701-F64B-9331-D58BFA5986D9}"/>
              </a:ext>
            </a:extLst>
          </p:cNvPr>
          <p:cNvSpPr txBox="1"/>
          <p:nvPr/>
        </p:nvSpPr>
        <p:spPr>
          <a:xfrm>
            <a:off x="6688183" y="4889930"/>
            <a:ext cx="2493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Regularizer</a:t>
            </a:r>
            <a:r>
              <a:rPr lang="en-US" sz="2400" dirty="0"/>
              <a:t> term </a:t>
            </a:r>
          </a:p>
          <a:p>
            <a:r>
              <a:rPr lang="en-US" sz="2400" dirty="0"/>
              <a:t>e.g. L2- </a:t>
            </a:r>
            <a:r>
              <a:rPr lang="en-US" sz="2400" dirty="0" err="1"/>
              <a:t>regularizer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1235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33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SGD with Regularization (L-2)</a:t>
            </a:r>
            <a:endParaRPr sz="37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  <a:blipFill>
                <a:blip r:embed="rId2"/>
                <a:stretch>
                  <a:fillRect l="-316" t="-123684" b="-18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223907" y="1491986"/>
            <a:ext cx="8988527" cy="4948805"/>
            <a:chOff x="917930" y="1118989"/>
            <a:chExt cx="6741395" cy="37116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5208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4885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57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06197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b: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  <a:blipFill>
                  <a:blip r:embed="rId8"/>
                  <a:stretch>
                    <a:fillRect r="-1099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3" y="559431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7" y="3092561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E5F414-DC79-2640-B54D-A3EC7CEE2474}"/>
              </a:ext>
            </a:extLst>
          </p:cNvPr>
          <p:cNvSpPr/>
          <p:nvPr/>
        </p:nvSpPr>
        <p:spPr>
          <a:xfrm>
            <a:off x="6440447" y="4664829"/>
            <a:ext cx="990868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54A549-3B56-E944-A49C-C06407088869}"/>
              </a:ext>
            </a:extLst>
          </p:cNvPr>
          <p:cNvSpPr/>
          <p:nvPr/>
        </p:nvSpPr>
        <p:spPr>
          <a:xfrm>
            <a:off x="6595137" y="4112563"/>
            <a:ext cx="919672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3376068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34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Revisiting Another Problem with SGD</a:t>
            </a:r>
            <a:endParaRPr sz="37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  <a:blipFill>
                <a:blip r:embed="rId2"/>
                <a:stretch>
                  <a:fillRect l="-316" t="-123684" b="-18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223907" y="1491986"/>
            <a:ext cx="8988527" cy="4948805"/>
            <a:chOff x="917930" y="1118989"/>
            <a:chExt cx="6741395" cy="37116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5208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4885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57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06197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b: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  <a:blipFill>
                  <a:blip r:embed="rId8"/>
                  <a:stretch>
                    <a:fillRect r="-1099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3" y="559431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7" y="3092561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E5F414-DC79-2640-B54D-A3EC7CEE2474}"/>
              </a:ext>
            </a:extLst>
          </p:cNvPr>
          <p:cNvSpPr/>
          <p:nvPr/>
        </p:nvSpPr>
        <p:spPr>
          <a:xfrm>
            <a:off x="6106631" y="3597932"/>
            <a:ext cx="1869143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54A549-3B56-E944-A49C-C06407088869}"/>
              </a:ext>
            </a:extLst>
          </p:cNvPr>
          <p:cNvSpPr/>
          <p:nvPr/>
        </p:nvSpPr>
        <p:spPr>
          <a:xfrm>
            <a:off x="3320556" y="3619159"/>
            <a:ext cx="1824149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BEF54B-5DDB-4A47-B04C-B7A35224490B}"/>
                  </a:ext>
                </a:extLst>
              </p:cNvPr>
              <p:cNvSpPr txBox="1"/>
              <p:nvPr/>
            </p:nvSpPr>
            <p:spPr>
              <a:xfrm>
                <a:off x="8787073" y="2919190"/>
                <a:ext cx="312052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These are only approximations to the true gradient with respect to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BEF54B-5DDB-4A47-B04C-B7A352244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073" y="2919190"/>
                <a:ext cx="3120521" cy="1569660"/>
              </a:xfrm>
              <a:prstGeom prst="rect">
                <a:avLst/>
              </a:prstGeom>
              <a:blipFill>
                <a:blip r:embed="rId9"/>
                <a:stretch>
                  <a:fillRect l="-2834" t="-24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57491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35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Revisiting Another Problem with SGD</a:t>
            </a:r>
            <a:endParaRPr sz="37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  <a:blipFill>
                <a:blip r:embed="rId2"/>
                <a:stretch>
                  <a:fillRect l="-316" t="-123684" b="-18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223907" y="1491986"/>
            <a:ext cx="8988527" cy="4948805"/>
            <a:chOff x="917930" y="1118989"/>
            <a:chExt cx="6741395" cy="37116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5208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4885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57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06197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b: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  <a:blipFill>
                  <a:blip r:embed="rId8"/>
                  <a:stretch>
                    <a:fillRect r="-1099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3" y="559431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7" y="3092561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E5F414-DC79-2640-B54D-A3EC7CEE2474}"/>
              </a:ext>
            </a:extLst>
          </p:cNvPr>
          <p:cNvSpPr/>
          <p:nvPr/>
        </p:nvSpPr>
        <p:spPr>
          <a:xfrm>
            <a:off x="6106631" y="3597932"/>
            <a:ext cx="1869143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54A549-3B56-E944-A49C-C06407088869}"/>
              </a:ext>
            </a:extLst>
          </p:cNvPr>
          <p:cNvSpPr/>
          <p:nvPr/>
        </p:nvSpPr>
        <p:spPr>
          <a:xfrm>
            <a:off x="3320556" y="3619159"/>
            <a:ext cx="1824149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EF54B-5DDB-4A47-B04C-B7A35224490B}"/>
              </a:ext>
            </a:extLst>
          </p:cNvPr>
          <p:cNvSpPr txBox="1"/>
          <p:nvPr/>
        </p:nvSpPr>
        <p:spPr>
          <a:xfrm>
            <a:off x="8787073" y="2919190"/>
            <a:ext cx="3120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This could lead to “un-learning” what has been learned in some previous steps of training.</a:t>
            </a:r>
          </a:p>
        </p:txBody>
      </p:sp>
    </p:spTree>
    <p:extLst>
      <p:ext uri="{BB962C8B-B14F-4D97-AF65-F5344CB8AC3E}">
        <p14:creationId xmlns:p14="http://schemas.microsoft.com/office/powerpoint/2010/main" val="23598021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36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Solution: Momentum Updates</a:t>
            </a:r>
            <a:endParaRPr sz="37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  <a:blipFill>
                <a:blip r:embed="rId2"/>
                <a:stretch>
                  <a:fillRect l="-316" t="-123684" b="-18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223907" y="1491986"/>
            <a:ext cx="8988527" cy="4948805"/>
            <a:chOff x="917930" y="1118989"/>
            <a:chExt cx="6741395" cy="37116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5208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4885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57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06197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b: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3276522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3452875"/>
                  <a:ext cx="3134271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  <a:blipFill>
                  <a:blip r:embed="rId8"/>
                  <a:stretch>
                    <a:fillRect r="-1099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3" y="559431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7" y="3092561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E5F414-DC79-2640-B54D-A3EC7CEE2474}"/>
              </a:ext>
            </a:extLst>
          </p:cNvPr>
          <p:cNvSpPr/>
          <p:nvPr/>
        </p:nvSpPr>
        <p:spPr>
          <a:xfrm>
            <a:off x="6106631" y="3597932"/>
            <a:ext cx="1869143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54A549-3B56-E944-A49C-C06407088869}"/>
              </a:ext>
            </a:extLst>
          </p:cNvPr>
          <p:cNvSpPr/>
          <p:nvPr/>
        </p:nvSpPr>
        <p:spPr>
          <a:xfrm>
            <a:off x="3320556" y="3619159"/>
            <a:ext cx="1824149" cy="41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EF54B-5DDB-4A47-B04C-B7A35224490B}"/>
              </a:ext>
            </a:extLst>
          </p:cNvPr>
          <p:cNvSpPr txBox="1"/>
          <p:nvPr/>
        </p:nvSpPr>
        <p:spPr>
          <a:xfrm>
            <a:off x="8743906" y="2757175"/>
            <a:ext cx="31205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Keep track of previous gradients in an accumulator variable! and use a weighted average with current gradient.</a:t>
            </a:r>
          </a:p>
        </p:txBody>
      </p:sp>
    </p:spTree>
    <p:extLst>
      <p:ext uri="{BB962C8B-B14F-4D97-AF65-F5344CB8AC3E}">
        <p14:creationId xmlns:p14="http://schemas.microsoft.com/office/powerpoint/2010/main" val="223986109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37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Solution: Momentum Updates</a:t>
            </a:r>
            <a:endParaRPr sz="37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499" y="1580019"/>
                <a:ext cx="3997505" cy="469359"/>
              </a:xfrm>
              <a:prstGeom prst="rect">
                <a:avLst/>
              </a:prstGeom>
              <a:blipFill>
                <a:blip r:embed="rId2"/>
                <a:stretch>
                  <a:fillRect l="-316" t="-123684" b="-18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186503" y="1073641"/>
            <a:ext cx="9043756" cy="5613371"/>
            <a:chOff x="889877" y="805231"/>
            <a:chExt cx="6782817" cy="421002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4560" y="805231"/>
                  <a:ext cx="903998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560" y="805231"/>
                  <a:ext cx="90399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4167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4560" y="1831731"/>
              <a:ext cx="248851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4559" y="4669010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9877" y="1142057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b randomly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45426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45426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45088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00795" y="3398770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2448888" y="3417905"/>
                  <a:ext cx="147564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3417905"/>
                  <a:ext cx="1475644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57126" y="4079087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1888357" y="4078776"/>
                  <a:ext cx="85614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8357" y="4078776"/>
                  <a:ext cx="856148" cy="346249"/>
                </a:xfrm>
                <a:prstGeom prst="rect">
                  <a:avLst/>
                </a:prstGeom>
                <a:blipFill>
                  <a:blip r:embed="rId6"/>
                  <a:stretch>
                    <a:fillRect r="-1111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79266" y="4055863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1" y="586625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6" y="2875654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EF54B-5DDB-4A47-B04C-B7A35224490B}"/>
              </a:ext>
            </a:extLst>
          </p:cNvPr>
          <p:cNvSpPr txBox="1"/>
          <p:nvPr/>
        </p:nvSpPr>
        <p:spPr>
          <a:xfrm>
            <a:off x="8743906" y="2757175"/>
            <a:ext cx="31205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Keep track of previous gradients in an accumulator variable! and use a weighted average with current gradient.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EA3680D-880A-CB43-A263-B2C4D9F4E777}"/>
                  </a:ext>
                </a:extLst>
              </p:cNvPr>
              <p:cNvSpPr txBox="1"/>
              <p:nvPr/>
            </p:nvSpPr>
            <p:spPr>
              <a:xfrm>
                <a:off x="2890602" y="1081821"/>
                <a:ext cx="1019125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𝜏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=0.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9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EA3680D-880A-CB43-A263-B2C4D9F4E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602" y="1081821"/>
                <a:ext cx="1019125" cy="369332"/>
              </a:xfrm>
              <a:prstGeom prst="rect">
                <a:avLst/>
              </a:prstGeom>
              <a:blipFill>
                <a:blip r:embed="rId7"/>
                <a:stretch>
                  <a:fillRect l="-2469" r="-6173" b="-645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6439FB-532A-B248-8343-074EC477A3BF}"/>
                  </a:ext>
                </a:extLst>
              </p:cNvPr>
              <p:cNvSpPr txBox="1"/>
              <p:nvPr/>
            </p:nvSpPr>
            <p:spPr>
              <a:xfrm>
                <a:off x="1219414" y="1998401"/>
                <a:ext cx="1124408" cy="492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240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global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𝑣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6439FB-532A-B248-8343-074EC477A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414" y="1998401"/>
                <a:ext cx="1124408" cy="492440"/>
              </a:xfrm>
              <a:prstGeom prst="rect">
                <a:avLst/>
              </a:prstGeom>
              <a:blipFill>
                <a:blip r:embed="rId8"/>
                <a:stretch>
                  <a:fillRect l="-12360" t="-5000" b="-22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85F3067-B328-7544-89FE-60B2083E14EF}"/>
              </a:ext>
            </a:extLst>
          </p:cNvPr>
          <p:cNvSpPr txBox="1"/>
          <p:nvPr/>
        </p:nvSpPr>
        <p:spPr>
          <a:xfrm>
            <a:off x="1676169" y="3795219"/>
            <a:ext cx="142141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D8DED55-A8B8-CB48-B7C7-DB1D8FF02C8E}"/>
                  </a:ext>
                </a:extLst>
              </p:cNvPr>
              <p:cNvSpPr/>
              <p:nvPr/>
            </p:nvSpPr>
            <p:spPr>
              <a:xfrm>
                <a:off x="3157158" y="3839237"/>
                <a:ext cx="39306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charset="0"/>
                        </a:rPr>
                        <m:t>𝑑𝑙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𝑏</m:t>
                      </m:r>
                      <m:r>
                        <a:rPr lang="en-US" sz="2400" i="1">
                          <a:latin typeface="Cambria Math" charset="0"/>
                        </a:rPr>
                        <m:t>)/</m:t>
                      </m:r>
                      <m:r>
                        <a:rPr lang="en-US" sz="2400" i="1">
                          <a:latin typeface="Cambria Math" charset="0"/>
                        </a:rPr>
                        <m:t>𝑑𝑤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D8DED55-A8B8-CB48-B7C7-DB1D8FF02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158" y="3839237"/>
                <a:ext cx="3930628" cy="461665"/>
              </a:xfrm>
              <a:prstGeom prst="rect">
                <a:avLst/>
              </a:prstGeom>
              <a:blipFill>
                <a:blip r:embed="rId9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7B923821-C48E-EB41-8989-C57D77190EC0}"/>
              </a:ext>
            </a:extLst>
          </p:cNvPr>
          <p:cNvSpPr/>
          <p:nvPr/>
        </p:nvSpPr>
        <p:spPr>
          <a:xfrm>
            <a:off x="1461847" y="3795868"/>
            <a:ext cx="5689824" cy="5358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338129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E8A72-FA23-614B-B0BC-989FA4B87111}"/>
              </a:ext>
            </a:extLst>
          </p:cNvPr>
          <p:cNvSpPr/>
          <p:nvPr/>
        </p:nvSpPr>
        <p:spPr>
          <a:xfrm>
            <a:off x="3354438" y="5566993"/>
            <a:ext cx="4823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distill.pub</a:t>
            </a:r>
            <a:r>
              <a:rPr lang="en-US" sz="2400" dirty="0">
                <a:hlinkClick r:id="rId2"/>
              </a:rPr>
              <a:t>/2017/momentum/</a:t>
            </a:r>
            <a:endParaRPr lang="en-US" sz="2400" dirty="0"/>
          </a:p>
        </p:txBody>
      </p:sp>
      <p:sp>
        <p:nvSpPr>
          <p:cNvPr id="3" name="Shape 28">
            <a:extLst>
              <a:ext uri="{FF2B5EF4-FFF2-40B4-BE49-F238E27FC236}">
                <a16:creationId xmlns:a16="http://schemas.microsoft.com/office/drawing/2014/main" id="{B8412D12-0561-1A47-B1DB-6956E79238DE}"/>
              </a:ext>
            </a:extLst>
          </p:cNvPr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More on Momentum</a:t>
            </a:r>
            <a:endParaRPr sz="37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6DA8B-97EB-D748-9469-7FA6C9417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52" y="1121166"/>
            <a:ext cx="9509760" cy="40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956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7603-A90E-A54E-818E-C8FD439E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5" y="1947183"/>
            <a:ext cx="11379200" cy="1986189"/>
          </a:xfrm>
        </p:spPr>
        <p:txBody>
          <a:bodyPr>
            <a:normAutofit/>
          </a:bodyPr>
          <a:lstStyle/>
          <a:p>
            <a:pPr algn="ctr"/>
            <a:r>
              <a:rPr lang="en-US" sz="4267" dirty="0"/>
              <a:t>ILSVRC: </a:t>
            </a:r>
            <a:br>
              <a:rPr lang="en-US" sz="4267" dirty="0"/>
            </a:br>
            <a:r>
              <a:rPr lang="en-US" sz="4267" dirty="0" err="1"/>
              <a:t>Imagenet</a:t>
            </a:r>
            <a:r>
              <a:rPr lang="en-US" sz="4267" dirty="0"/>
              <a:t> Large Scale Visual Recognition Challenge</a:t>
            </a:r>
            <a:br>
              <a:rPr lang="en-US" sz="4267" dirty="0"/>
            </a:br>
            <a:r>
              <a:rPr lang="en-US" sz="4267" dirty="0"/>
              <a:t>[</a:t>
            </a:r>
            <a:r>
              <a:rPr lang="en-US" sz="4267" dirty="0" err="1"/>
              <a:t>Russakovsky</a:t>
            </a:r>
            <a:r>
              <a:rPr lang="en-US" sz="4267" dirty="0"/>
              <a:t> et al 2014]</a:t>
            </a:r>
          </a:p>
        </p:txBody>
      </p:sp>
    </p:spTree>
    <p:extLst>
      <p:ext uri="{BB962C8B-B14F-4D97-AF65-F5344CB8AC3E}">
        <p14:creationId xmlns:p14="http://schemas.microsoft.com/office/powerpoint/2010/main" val="3029627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>
            <a:extLst>
              <a:ext uri="{FF2B5EF4-FFF2-40B4-BE49-F238E27FC236}">
                <a16:creationId xmlns:a16="http://schemas.microsoft.com/office/drawing/2014/main" id="{7AE590F1-A987-3943-BDF9-61E94A8890D2}"/>
              </a:ext>
            </a:extLst>
          </p:cNvPr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Problem: Classification</a:t>
            </a:r>
            <a:endParaRPr sz="42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76DB7-229F-934C-935E-25B33EF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31" y="3492369"/>
            <a:ext cx="2989093" cy="222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91E4-5728-F44F-872A-453DE5C3B578}"/>
              </a:ext>
            </a:extLst>
          </p:cNvPr>
          <p:cNvSpPr txBox="1"/>
          <p:nvPr/>
        </p:nvSpPr>
        <p:spPr>
          <a:xfrm>
            <a:off x="2033987" y="1333408"/>
            <a:ext cx="8434679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e.g. Abyssinian cat, Bulldog, French Terrier, Cormorant, Chickadee, </a:t>
            </a:r>
          </a:p>
          <a:p>
            <a:pPr algn="ctr" defTabSz="609585" latinLnBrk="1" hangingPunct="0"/>
            <a:r>
              <a:rPr lang="en-US" sz="2400" dirty="0">
                <a:solidFill>
                  <a:srgbClr val="7030A0"/>
                </a:solidFill>
              </a:rPr>
              <a:t>red fox, banjo, barbell, hourglass, knot, maze, viaduct, etc.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E288-C41E-BA44-99C3-1470C897EF92}"/>
              </a:ext>
            </a:extLst>
          </p:cNvPr>
          <p:cNvSpPr txBox="1"/>
          <p:nvPr/>
        </p:nvSpPr>
        <p:spPr>
          <a:xfrm>
            <a:off x="7437121" y="3657600"/>
            <a:ext cx="2662137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cat, tabby cat  (0.71)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…..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A4CBB-8BCB-4B4D-B82B-A830AD0AD5EC}"/>
              </a:ext>
            </a:extLst>
          </p:cNvPr>
          <p:cNvCxnSpPr>
            <a:stCxn id="8" idx="3"/>
          </p:cNvCxnSpPr>
          <p:nvPr/>
        </p:nvCxnSpPr>
        <p:spPr>
          <a:xfrm>
            <a:off x="5207725" y="4605329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47335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Data: ILSVRC</a:t>
            </a:r>
            <a:endParaRPr sz="4267" dirty="0"/>
          </a:p>
        </p:txBody>
      </p:sp>
      <p:sp>
        <p:nvSpPr>
          <p:cNvPr id="2" name="Rectangle 1"/>
          <p:cNvSpPr/>
          <p:nvPr/>
        </p:nvSpPr>
        <p:spPr>
          <a:xfrm>
            <a:off x="881009" y="1387044"/>
            <a:ext cx="10235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Imagenet</a:t>
            </a:r>
            <a:r>
              <a:rPr lang="en-US" sz="2400" dirty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9714" y="2264229"/>
            <a:ext cx="213135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884" y="2980506"/>
            <a:ext cx="455092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1183" y="3696783"/>
            <a:ext cx="470481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</a:rPr>
              <a:t>~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1717" y="4413061"/>
            <a:ext cx="339765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~50k images </a:t>
            </a:r>
            <a:r>
              <a:rPr lang="en-US" sz="2400">
                <a:solidFill>
                  <a:srgbClr val="000000"/>
                </a:solidFill>
              </a:rPr>
              <a:t>for validation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384" y="5103201"/>
            <a:ext cx="867275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evaluation is </a:t>
            </a:r>
            <a:r>
              <a:rPr lang="en-US" sz="2400">
                <a:solidFill>
                  <a:srgbClr val="000000"/>
                </a:solidFill>
              </a:rPr>
              <a:t>performed centrally by the organizers (max 2 per week)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099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Evaluation Metric: Top K-error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18" y="3788460"/>
            <a:ext cx="2989093" cy="2225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9107" y="3953691"/>
            <a:ext cx="2692530" cy="2339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cat, tabby cat  (0.61)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Abyssinian cat (0.10)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French terrier (0.03)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89712" y="4901420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658712" y="2012534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03678" y="1411128"/>
            <a:ext cx="4060103" cy="410433"/>
            <a:chOff x="4727758" y="1058343"/>
            <a:chExt cx="3045077" cy="307824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03678" y="1862530"/>
            <a:ext cx="4060103" cy="410433"/>
            <a:chOff x="4727758" y="1396895"/>
            <a:chExt cx="3045077" cy="307824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03678" y="2302495"/>
            <a:ext cx="4060103" cy="410433"/>
            <a:chOff x="4727758" y="1726867"/>
            <a:chExt cx="3045077" cy="307824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03678" y="2707133"/>
            <a:ext cx="4060103" cy="416150"/>
            <a:chOff x="4727758" y="2030352"/>
            <a:chExt cx="3045077" cy="312113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03678" y="3117500"/>
            <a:ext cx="4060103" cy="410430"/>
            <a:chOff x="4727758" y="2338127"/>
            <a:chExt cx="3045077" cy="307823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206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Top-5 error on this competition (2012)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947" y="1358100"/>
            <a:ext cx="4202187" cy="44897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667795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5219337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13270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0E2C-E639-3848-A531-DB0F6960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Krizhevsky</a:t>
            </a:r>
            <a:r>
              <a:rPr lang="en-US" dirty="0"/>
              <a:t> et al NIPS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7FF7-9339-6C4C-93FA-DC383C2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62" y="2225909"/>
            <a:ext cx="9280340" cy="3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68806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7443</TotalTime>
  <Words>1690</Words>
  <Application>Microsoft Macintosh PowerPoint</Application>
  <PresentationFormat>Widescreen</PresentationFormat>
  <Paragraphs>262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Helvetica Neue Light</vt:lpstr>
      <vt:lpstr>lecture-template</vt:lpstr>
      <vt:lpstr>Office Theme</vt:lpstr>
      <vt:lpstr>Deep Learning for Vision &amp; Language</vt:lpstr>
      <vt:lpstr>About the class</vt:lpstr>
      <vt:lpstr>TAs and Office Hours</vt:lpstr>
      <vt:lpstr>ILSVRC:  Imagenet Large Scale Visual Recognition Challenge [Russakovsky et al 2014]</vt:lpstr>
      <vt:lpstr>PowerPoint Presentation</vt:lpstr>
      <vt:lpstr>PowerPoint Presentation</vt:lpstr>
      <vt:lpstr>PowerPoint Presentation</vt:lpstr>
      <vt:lpstr>PowerPoint Presentation</vt:lpstr>
      <vt:lpstr>Alexnet (Krizhevsky et al NIPS 2012)</vt:lpstr>
      <vt:lpstr>Alexnet</vt:lpstr>
      <vt:lpstr>Pytorch Code for Alexnet </vt:lpstr>
      <vt:lpstr>Dropout 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happening?</vt:lpstr>
      <vt:lpstr>PowerPoint Presentation</vt:lpstr>
      <vt:lpstr>VGG Network</vt:lpstr>
      <vt:lpstr>GoogLeNet</vt:lpstr>
      <vt:lpstr>Further Refinements – Inception v3, e.g. </vt:lpstr>
      <vt:lpstr>BatchNormalization Layer</vt:lpstr>
      <vt:lpstr>ResNet (He et al CVPR 2016)</vt:lpstr>
      <vt:lpstr>PowerPoint Presentation</vt:lpstr>
      <vt:lpstr>Densenet</vt:lpstr>
      <vt:lpstr>Densenet</vt:lpstr>
      <vt:lpstr>Densenet</vt:lpstr>
      <vt:lpstr>Pending Topic: Regularization</vt:lpstr>
      <vt:lpstr>PowerPoint Presentation</vt:lpstr>
      <vt:lpstr>Regularization</vt:lpstr>
      <vt:lpstr>Regularization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Ordonez-Roman, Vicente (vo2m)</cp:lastModifiedBy>
  <cp:revision>85</cp:revision>
  <dcterms:created xsi:type="dcterms:W3CDTF">2020-08-27T13:44:04Z</dcterms:created>
  <dcterms:modified xsi:type="dcterms:W3CDTF">2022-01-28T15:58:29Z</dcterms:modified>
</cp:coreProperties>
</file>