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60" r:id="rId1"/>
    <p:sldMasterId id="2147483670" r:id="rId2"/>
  </p:sldMasterIdLst>
  <p:notesMasterIdLst>
    <p:notesMasterId r:id="rId36"/>
  </p:notesMasterIdLst>
  <p:sldIdLst>
    <p:sldId id="256" r:id="rId3"/>
    <p:sldId id="257" r:id="rId4"/>
    <p:sldId id="611" r:id="rId5"/>
    <p:sldId id="614" r:id="rId6"/>
    <p:sldId id="390" r:id="rId7"/>
    <p:sldId id="391" r:id="rId8"/>
    <p:sldId id="392" r:id="rId9"/>
    <p:sldId id="393" r:id="rId10"/>
    <p:sldId id="394" r:id="rId11"/>
    <p:sldId id="395" r:id="rId12"/>
    <p:sldId id="396" r:id="rId13"/>
    <p:sldId id="397" r:id="rId14"/>
    <p:sldId id="287" r:id="rId15"/>
    <p:sldId id="288" r:id="rId16"/>
    <p:sldId id="1028" r:id="rId17"/>
    <p:sldId id="289" r:id="rId18"/>
    <p:sldId id="290" r:id="rId19"/>
    <p:sldId id="291" r:id="rId20"/>
    <p:sldId id="292" r:id="rId21"/>
    <p:sldId id="293" r:id="rId22"/>
    <p:sldId id="1029" r:id="rId23"/>
    <p:sldId id="294" r:id="rId24"/>
    <p:sldId id="295" r:id="rId25"/>
    <p:sldId id="296" r:id="rId26"/>
    <p:sldId id="297" r:id="rId27"/>
    <p:sldId id="298" r:id="rId28"/>
    <p:sldId id="299" r:id="rId29"/>
    <p:sldId id="300" r:id="rId30"/>
    <p:sldId id="302" r:id="rId31"/>
    <p:sldId id="301" r:id="rId32"/>
    <p:sldId id="1033" r:id="rId33"/>
    <p:sldId id="1030" r:id="rId34"/>
    <p:sldId id="61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49"/>
    <p:restoredTop sz="94694"/>
  </p:normalViewPr>
  <p:slideViewPr>
    <p:cSldViewPr snapToGrid="0" snapToObjects="1">
      <p:cViewPr>
        <p:scale>
          <a:sx n="182" d="100"/>
          <a:sy n="182" d="100"/>
        </p:scale>
        <p:origin x="-440" y="-1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CC597-C715-D641-AF2D-9027D870C75F}" type="datetimeFigureOut">
              <a:rPr lang="en-US" smtClean="0"/>
              <a:t>1/31/22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45CB42-16E7-A24D-B3D6-F64B855B0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566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5CB42-16E7-A24D-B3D6-F64B855B0DC8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397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201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7A334-DD24-DE42-B936-8A1607CAA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07581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63FF6F-68D3-5D4A-BD7A-EA4A53799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98132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773C8-0C77-C745-832B-20E65B42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11B65-8761-BB4F-9216-0BBA9E02B4E6}" type="datetime1">
              <a:rPr lang="en-US" smtClean="0"/>
              <a:t>1/31/22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042F5-65D8-534E-85CE-BBB2BA0E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4" descr="Full Formal Lockup">
            <a:extLst>
              <a:ext uri="{FF2B5EF4-FFF2-40B4-BE49-F238E27FC236}">
                <a16:creationId xmlns:a16="http://schemas.microsoft.com/office/drawing/2014/main" id="{A681143B-6F91-0042-8A4E-5A21C6B93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295" y="4911314"/>
            <a:ext cx="3253409" cy="64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B8E7050-2442-B645-BD17-2F9E2A669C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9" b="60641"/>
          <a:stretch/>
        </p:blipFill>
        <p:spPr bwMode="auto">
          <a:xfrm>
            <a:off x="-8467" y="-8467"/>
            <a:ext cx="12200467" cy="106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2EE73A4-29C2-BA4E-9472-88D99A953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52" b="39041"/>
          <a:stretch/>
        </p:blipFill>
        <p:spPr bwMode="auto">
          <a:xfrm>
            <a:off x="-8467" y="6056845"/>
            <a:ext cx="12200467" cy="81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844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865CF-FA54-A240-A5DF-356EB6603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34A78-BCAF-A24B-87D0-6863DD2C9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6E32F-1712-B943-95BC-45FC5D030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780D-06A9-3946-A757-38003124F949}" type="datetime1">
              <a:rPr lang="en-US" smtClean="0"/>
              <a:t>1/31/22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E32615-947E-6642-BBF8-999981BE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F1D52-E525-2844-9153-CB019981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FB76013-29A2-9F46-B9AB-BAD29EE41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12939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08007C-3F22-E348-8EBB-8EC600720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82DF-824A-354E-8E81-7ECAD4E52A61}" type="datetime1">
              <a:rPr lang="en-US" smtClean="0"/>
              <a:t>1/31/22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1A1A0-951E-234C-ADBA-BFCDB466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D7BD3-3B63-7F4A-90A3-D68B84694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39EE14-D4F9-E84B-99E5-0996EA035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2369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7A334-DD24-DE42-B936-8A1607CAA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07581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63FF6F-68D3-5D4A-BD7A-EA4A53799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98132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773C8-0C77-C745-832B-20E65B42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11B65-8761-BB4F-9216-0BBA9E02B4E6}" type="datetime1">
              <a:rPr lang="en-US" smtClean="0"/>
              <a:t>1/31/22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042F5-65D8-534E-85CE-BBB2BA0E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4" descr="Full Formal Lockup">
            <a:extLst>
              <a:ext uri="{FF2B5EF4-FFF2-40B4-BE49-F238E27FC236}">
                <a16:creationId xmlns:a16="http://schemas.microsoft.com/office/drawing/2014/main" id="{A681143B-6F91-0042-8A4E-5A21C6B9375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295" y="4911314"/>
            <a:ext cx="3253409" cy="64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B8E7050-2442-B645-BD17-2F9E2A669CE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9" b="60641"/>
          <a:stretch/>
        </p:blipFill>
        <p:spPr bwMode="auto">
          <a:xfrm>
            <a:off x="-8467" y="-8467"/>
            <a:ext cx="12200467" cy="106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2EE73A4-29C2-BA4E-9472-88D99A953C4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52" b="39041"/>
          <a:stretch/>
        </p:blipFill>
        <p:spPr bwMode="auto">
          <a:xfrm>
            <a:off x="-8467" y="6056845"/>
            <a:ext cx="12200467" cy="81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058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00481-3323-A245-9966-889866726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F171A-4392-C74F-9129-685145500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9957"/>
            <a:ext cx="10515600" cy="48870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9EF8F-D3C7-4F40-B092-B8859287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D7DBD-F069-3646-A7B0-F111D6E3E4CF}" type="datetime1">
              <a:rPr lang="en-US" smtClean="0"/>
              <a:t>1/31/22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7C953-89C9-A746-BCC7-65DA0E60E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B2E4C-DD6E-A244-9A40-8C86D7B75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161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833B-77A1-F849-B5D1-694C89820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C1CEB9-B0E4-6D4B-BD4B-0D3E4BF074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3356E-3044-B445-B69F-C68D39498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C5C64-2390-724B-9F7C-CD781EB4084D}" type="datetime1">
              <a:rPr lang="en-US" smtClean="0"/>
              <a:t>1/31/22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8B398-74DB-CB41-847E-AF4CF4CB6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2DC57-D436-2544-B143-DA32FED6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7526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865CF-FA54-A240-A5DF-356EB6603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34A78-BCAF-A24B-87D0-6863DD2C9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6E32F-1712-B943-95BC-45FC5D030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780D-06A9-3946-A757-38003124F949}" type="datetime1">
              <a:rPr lang="en-US" smtClean="0"/>
              <a:t>1/31/22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E32615-947E-6642-BBF8-999981BE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F1D52-E525-2844-9153-CB019981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FB76013-29A2-9F46-B9AB-BAD29EE41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731381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08007C-3F22-E348-8EBB-8EC600720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82DF-824A-354E-8E81-7ECAD4E52A61}" type="datetime1">
              <a:rPr lang="en-US" smtClean="0"/>
              <a:t>1/31/22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1A1A0-951E-234C-ADBA-BFCDB466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D7BD3-3B63-7F4A-90A3-D68B84694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39EE14-D4F9-E84B-99E5-0996EA035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485039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1AC8DB-162A-F542-81F5-2BC6D257E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FAB23-523A-8E43-A474-DECB64D5AB8C}" type="datetime1">
              <a:rPr lang="en-US" smtClean="0"/>
              <a:t>1/31/22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D4C257-282E-6B46-AC40-C5A07A6EF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212066-EE71-6B43-941C-15B8D8403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348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A026-DE6F-7F4E-957A-F23F98393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4C882-B7CE-414E-9974-D7009D416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D92DAE-4BFD-E64D-A383-9AD254761A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9965A7-9AE3-B64F-83EA-865A06AD8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777B3-D9D2-4C4B-8A2F-4C2E68C3B7A7}" type="datetime1">
              <a:rPr lang="en-US" smtClean="0"/>
              <a:t>1/31/22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17F5BE-11EC-6D47-B39D-822E815EB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324CD5-1AF3-3343-85D4-A4DCD0FF8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6689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3F11E-CF88-DE4B-9E74-E9760A36A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7AE6DF-0B4F-BA49-88C8-151AB34BA0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FADA2-52B8-F34A-87CF-4B219457B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D7312D-1737-3045-8447-0A7A478AF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C2C0D-E8C5-AD4F-82DB-E013D1D74040}" type="datetime1">
              <a:rPr lang="en-US" smtClean="0"/>
              <a:t>1/31/22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29FDEA-B4C4-7848-B14A-B8DE8613D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09BBBA-8A1E-994B-B710-3B57FAD86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25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00481-3323-A245-9966-889866726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F171A-4392-C74F-9129-685145500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9957"/>
            <a:ext cx="10515600" cy="48870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9EF8F-D3C7-4F40-B092-B8859287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D7DBD-F069-3646-A7B0-F111D6E3E4CF}" type="datetime1">
              <a:rPr lang="en-US" smtClean="0"/>
              <a:t>1/31/22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7C953-89C9-A746-BCC7-65DA0E60E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B2E4C-DD6E-A244-9A40-8C86D7B75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3007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 algn="l">
              <a:defRPr sz="2667" b="0">
                <a:solidFill>
                  <a:schemeClr val="tx1"/>
                </a:solidFill>
              </a:defRPr>
            </a:lvl1pPr>
            <a:lvl2pPr algn="l">
              <a:defRPr sz="2667" b="0">
                <a:solidFill>
                  <a:schemeClr val="tx1"/>
                </a:solidFill>
              </a:defRPr>
            </a:lvl2pPr>
            <a:lvl3pPr algn="l">
              <a:defRPr sz="2667" b="0">
                <a:solidFill>
                  <a:schemeClr val="tx1"/>
                </a:solidFill>
              </a:defRPr>
            </a:lvl3pPr>
            <a:lvl4pPr algn="l">
              <a:defRPr sz="2667" b="0">
                <a:solidFill>
                  <a:schemeClr val="tx1"/>
                </a:solidFill>
              </a:defRPr>
            </a:lvl4pPr>
            <a:lvl5pPr algn="l">
              <a:defRPr sz="2667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9964832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670767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833B-77A1-F849-B5D1-694C89820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C1CEB9-B0E4-6D4B-BD4B-0D3E4BF074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3356E-3044-B445-B69F-C68D39498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C5C64-2390-724B-9F7C-CD781EB4084D}" type="datetime1">
              <a:rPr lang="en-US" smtClean="0"/>
              <a:t>1/31/22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8B398-74DB-CB41-847E-AF4CF4CB6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2DC57-D436-2544-B143-DA32FED6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637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865CF-FA54-A240-A5DF-356EB6603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34A78-BCAF-A24B-87D0-6863DD2C9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6E32F-1712-B943-95BC-45FC5D030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780D-06A9-3946-A757-38003124F949}" type="datetime1">
              <a:rPr lang="en-US" smtClean="0"/>
              <a:t>1/31/22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E32615-947E-6642-BBF8-999981BE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F1D52-E525-2844-9153-CB019981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FB76013-29A2-9F46-B9AB-BAD29EE41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83675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08007C-3F22-E348-8EBB-8EC600720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82DF-824A-354E-8E81-7ECAD4E52A61}" type="datetime1">
              <a:rPr lang="en-US" smtClean="0"/>
              <a:t>1/31/22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1A1A0-951E-234C-ADBA-BFCDB466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D7BD3-3B63-7F4A-90A3-D68B84694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39EE14-D4F9-E84B-99E5-0996EA035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98199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1AC8DB-162A-F542-81F5-2BC6D257E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FAB23-523A-8E43-A474-DECB64D5AB8C}" type="datetime1">
              <a:rPr lang="en-US" smtClean="0"/>
              <a:t>1/31/22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D4C257-282E-6B46-AC40-C5A07A6EF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212066-EE71-6B43-941C-15B8D8403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10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A026-DE6F-7F4E-957A-F23F98393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4C882-B7CE-414E-9974-D7009D416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D92DAE-4BFD-E64D-A383-9AD254761A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9965A7-9AE3-B64F-83EA-865A06AD8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777B3-D9D2-4C4B-8A2F-4C2E68C3B7A7}" type="datetime1">
              <a:rPr lang="en-US" smtClean="0"/>
              <a:t>1/31/22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17F5BE-11EC-6D47-B39D-822E815EB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324CD5-1AF3-3343-85D4-A4DCD0FF8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12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3F11E-CF88-DE4B-9E74-E9760A36A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7AE6DF-0B4F-BA49-88C8-151AB34BA0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FADA2-52B8-F34A-87CF-4B219457B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D7312D-1737-3045-8447-0A7A478AF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C2C0D-E8C5-AD4F-82DB-E013D1D74040}" type="datetime1">
              <a:rPr lang="en-US" smtClean="0"/>
              <a:t>1/31/22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29FDEA-B4C4-7848-B14A-B8DE8613D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09BBBA-8A1E-994B-B710-3B57FAD86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46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7A334-DD24-DE42-B936-8A1607CAA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1217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63FF6F-68D3-5D4A-BD7A-EA4A53799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91845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773C8-0C77-C745-832B-20E65B42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11B65-8761-BB4F-9216-0BBA9E02B4E6}" type="datetime1">
              <a:rPr lang="en-US" smtClean="0"/>
              <a:t>1/31/22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042F5-65D8-534E-85CE-BBB2BA0E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asted-image.png">
            <a:extLst>
              <a:ext uri="{FF2B5EF4-FFF2-40B4-BE49-F238E27FC236}">
                <a16:creationId xmlns:a16="http://schemas.microsoft.com/office/drawing/2014/main" id="{60812B5B-29A2-1B43-8164-8914867C7AF2}"/>
              </a:ext>
            </a:extLst>
          </p:cNvPr>
          <p:cNvPicPr/>
          <p:nvPr userDrawn="1"/>
        </p:nvPicPr>
        <p:blipFill>
          <a:blip r:embed="rId2">
            <a:alphaModFix amt="10839"/>
          </a:blip>
          <a:srcRect l="11804" t="22310" b="2478"/>
          <a:stretch>
            <a:fillRect/>
          </a:stretch>
        </p:blipFill>
        <p:spPr>
          <a:xfrm>
            <a:off x="0" y="0"/>
            <a:ext cx="4680310" cy="399125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84706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E18F9F-0C77-2242-B6D6-B4EC3C8C9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16B811-BDBF-B745-AB37-2708A8707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B85345-F0A9-A144-9EFB-CAC4CF2542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2407B-0281-F14F-9998-E479E865FA4E}" type="datetime1">
              <a:rPr lang="en-US" smtClean="0"/>
              <a:t>1/31/22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DCAB0-2AAF-D849-AF60-3FB8E000D6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A09DF-F308-1040-8FF1-F5A941EFC3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3315DE8-E84B-A141-B26C-CDB1CE99E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394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49" r:id="rId9"/>
    <p:sldLayoutId id="2147483652" r:id="rId10"/>
    <p:sldLayoutId id="214748365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E18F9F-0C77-2242-B6D6-B4EC3C8C9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16B811-BDBF-B745-AB37-2708A8707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B85345-F0A9-A144-9EFB-CAC4CF2542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2407B-0281-F14F-9998-E479E865FA4E}" type="datetime1">
              <a:rPr lang="en-US" smtClean="0"/>
              <a:t>1/31/22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DCAB0-2AAF-D849-AF60-3FB8E000D6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A09DF-F308-1040-8FF1-F5A941EFC3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3315DE8-E84B-A141-B26C-CDB1CE99E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24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80" r:id="rId9"/>
    <p:sldLayoutId id="2147483681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4" Type="http://schemas.openxmlformats.org/officeDocument/2006/relationships/hyperlink" Target="https://people.eecs.berkeley.edu/~rbg/papers/r-cnn-cvpr.pdf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504.08083" TargetMode="External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506.01497" TargetMode="External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506.02640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arxiv.org/abs/1506.02640" TargetMode="Externa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s.rice.edu/~vo9/deep-vislang/" TargetMode="Externa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eecs.berkeley.edu/~jonlong/long_shelhamer_fcn.pdf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40.png"/><Relationship Id="rId4" Type="http://schemas.openxmlformats.org/officeDocument/2006/relationships/image" Target="../media/image19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cvlab.postech.ac.kr/research/deconvnet/" TargetMode="External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hyperlink" Target="https://github.com/vdumoulin/conv_arithmetic" TargetMode="External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hyperlink" Target="https://github.com/vdumoulin/conv_arithmetic" TargetMode="External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89BAC-33BB-1B4D-A3E3-A3E3CE2B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Deep Learning for Vision &amp; Language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317520-60B9-3F43-B125-2138316230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95181"/>
            <a:ext cx="9144000" cy="1655762"/>
          </a:xfrm>
        </p:spPr>
        <p:txBody>
          <a:bodyPr/>
          <a:lstStyle/>
          <a:p>
            <a:r>
              <a:rPr lang="en-US" dirty="0"/>
              <a:t>Computer Vision III: Convolutional Neural Networks for Detection and Segmentation</a:t>
            </a:r>
          </a:p>
        </p:txBody>
      </p:sp>
    </p:spTree>
    <p:extLst>
      <p:ext uri="{BB962C8B-B14F-4D97-AF65-F5344CB8AC3E}">
        <p14:creationId xmlns:p14="http://schemas.microsoft.com/office/powerpoint/2010/main" val="2138582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Object Detection as Classification</a:t>
            </a:r>
            <a:br>
              <a:rPr lang="en-US" dirty="0"/>
            </a:br>
            <a:r>
              <a:rPr lang="en-US" dirty="0"/>
              <a:t>with Box Proposals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76"/>
          <a:stretch/>
        </p:blipFill>
        <p:spPr>
          <a:xfrm>
            <a:off x="1304261" y="1814622"/>
            <a:ext cx="5925879" cy="361507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000036" y="2756941"/>
            <a:ext cx="2739776" cy="1371600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75373" y="2921328"/>
            <a:ext cx="3328825" cy="1371600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48046" y="3005988"/>
            <a:ext cx="1342489" cy="1371600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164476" y="2130714"/>
            <a:ext cx="1863048" cy="1371600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885030" y="2813328"/>
            <a:ext cx="5142495" cy="1371600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000036" y="2948868"/>
            <a:ext cx="2739776" cy="1371600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027435" y="2397105"/>
            <a:ext cx="1342489" cy="1371600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808270" y="3009772"/>
            <a:ext cx="1794552" cy="1371600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155615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977" y="288337"/>
            <a:ext cx="11582400" cy="1143000"/>
          </a:xfrm>
        </p:spPr>
        <p:txBody>
          <a:bodyPr/>
          <a:lstStyle/>
          <a:p>
            <a:r>
              <a:rPr lang="en-US" dirty="0"/>
              <a:t>Box Proposal Method </a:t>
            </a:r>
            <a:r>
              <a:rPr lang="mr-IN" dirty="0"/>
              <a:t>–</a:t>
            </a:r>
            <a:r>
              <a:rPr lang="en-US" dirty="0"/>
              <a:t> SS: Selective Search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860" y="1266951"/>
            <a:ext cx="7054921" cy="49337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041241" y="2748924"/>
            <a:ext cx="33356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Segmentation As Selective Search for Object Recognition. van de Sande et al. ICCV 2011  </a:t>
            </a:r>
          </a:p>
        </p:txBody>
      </p:sp>
    </p:spTree>
    <p:extLst>
      <p:ext uri="{BB962C8B-B14F-4D97-AF65-F5344CB8AC3E}">
        <p14:creationId xmlns:p14="http://schemas.microsoft.com/office/powerpoint/2010/main" val="164598045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RCNN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580" y="1054472"/>
            <a:ext cx="10494841" cy="42058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67145" y="5538301"/>
            <a:ext cx="91713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Rich feature hierarchies for accurate object detection and semantic segmentation. </a:t>
            </a:r>
            <a:r>
              <a:rPr lang="en-US" sz="2400" dirty="0" err="1"/>
              <a:t>Girshick</a:t>
            </a:r>
            <a:r>
              <a:rPr lang="en-US" sz="2400" dirty="0"/>
              <a:t> et al. CVPR 2014.</a:t>
            </a:r>
          </a:p>
        </p:txBody>
      </p:sp>
      <p:sp>
        <p:nvSpPr>
          <p:cNvPr id="6" name="Rectangle 5"/>
          <p:cNvSpPr/>
          <p:nvPr/>
        </p:nvSpPr>
        <p:spPr>
          <a:xfrm>
            <a:off x="1551772" y="5153114"/>
            <a:ext cx="86021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4"/>
              </a:rPr>
              <a:t>https://</a:t>
            </a:r>
            <a:r>
              <a:rPr lang="en-US" sz="2400" dirty="0" err="1">
                <a:hlinkClick r:id="rId4"/>
              </a:rPr>
              <a:t>people.eecs.berkeley.edu</a:t>
            </a:r>
            <a:r>
              <a:rPr lang="en-US" sz="2400" dirty="0">
                <a:hlinkClick r:id="rId4"/>
              </a:rPr>
              <a:t>/~</a:t>
            </a:r>
            <a:r>
              <a:rPr lang="en-US" sz="2400" dirty="0" err="1">
                <a:hlinkClick r:id="rId4"/>
              </a:rPr>
              <a:t>rbg</a:t>
            </a:r>
            <a:r>
              <a:rPr lang="en-US" sz="2400" dirty="0">
                <a:hlinkClick r:id="rId4"/>
              </a:rPr>
              <a:t>/papers/r-</a:t>
            </a:r>
            <a:r>
              <a:rPr lang="en-US" sz="2400" dirty="0" err="1">
                <a:hlinkClick r:id="rId4"/>
              </a:rPr>
              <a:t>cnn</a:t>
            </a:r>
            <a:r>
              <a:rPr lang="en-US" sz="2400" dirty="0">
                <a:hlinkClick r:id="rId4"/>
              </a:rPr>
              <a:t>-</a:t>
            </a:r>
            <a:r>
              <a:rPr lang="en-US" sz="2400" dirty="0" err="1">
                <a:hlinkClick r:id="rId4"/>
              </a:rPr>
              <a:t>cvpr.pdf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0668094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Fast-RCNN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058" y="1225506"/>
            <a:ext cx="8214628" cy="32790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76861" y="5800878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/>
              <a:t>https://</a:t>
            </a:r>
            <a:r>
              <a:rPr lang="en-US" sz="1600" dirty="0" err="1"/>
              <a:t>github.com</a:t>
            </a:r>
            <a:r>
              <a:rPr lang="en-US" sz="1600" dirty="0"/>
              <a:t>/</a:t>
            </a:r>
            <a:r>
              <a:rPr lang="en-US" sz="1600" dirty="0" err="1"/>
              <a:t>sunshineatnoon</a:t>
            </a:r>
            <a:r>
              <a:rPr lang="en-US" sz="1600" dirty="0"/>
              <a:t>/Paper-Collection/blob/master/Fast-</a:t>
            </a:r>
            <a:r>
              <a:rPr lang="en-US" sz="1600" dirty="0" err="1"/>
              <a:t>RCNN.md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983025" y="5862433"/>
            <a:ext cx="4202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Fast R-CNN. </a:t>
            </a:r>
            <a:r>
              <a:rPr lang="en-US" sz="2400" dirty="0" err="1"/>
              <a:t>Girshick</a:t>
            </a:r>
            <a:r>
              <a:rPr lang="en-US" sz="2400" dirty="0"/>
              <a:t>. ICCV 2015.</a:t>
            </a:r>
          </a:p>
        </p:txBody>
      </p:sp>
      <p:sp>
        <p:nvSpPr>
          <p:cNvPr id="7" name="Rectangle 6"/>
          <p:cNvSpPr/>
          <p:nvPr/>
        </p:nvSpPr>
        <p:spPr>
          <a:xfrm>
            <a:off x="983026" y="5440754"/>
            <a:ext cx="43446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3"/>
              </a:rPr>
              <a:t>https://</a:t>
            </a:r>
            <a:r>
              <a:rPr lang="en-US" sz="2400" dirty="0" err="1">
                <a:hlinkClick r:id="rId3"/>
              </a:rPr>
              <a:t>arxiv.org</a:t>
            </a:r>
            <a:r>
              <a:rPr lang="en-US" sz="2400" dirty="0">
                <a:hlinkClick r:id="rId3"/>
              </a:rPr>
              <a:t>/abs/1504.08083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726058" y="4616721"/>
            <a:ext cx="8382806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Idea: No need to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recompute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features for every box independently,</a:t>
            </a:r>
            <a:b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 Regress refined bounding box coordinates.</a:t>
            </a:r>
          </a:p>
        </p:txBody>
      </p:sp>
    </p:spTree>
    <p:extLst>
      <p:ext uri="{BB962C8B-B14F-4D97-AF65-F5344CB8AC3E}">
        <p14:creationId xmlns:p14="http://schemas.microsoft.com/office/powerpoint/2010/main" val="379116282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Faster-RCNN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1240" y="1241156"/>
            <a:ext cx="5588841" cy="50137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61081" y="5762450"/>
            <a:ext cx="27616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Ren et al. NIPS 2015.</a:t>
            </a:r>
          </a:p>
        </p:txBody>
      </p:sp>
      <p:sp>
        <p:nvSpPr>
          <p:cNvPr id="8" name="Rectangle 7"/>
          <p:cNvSpPr/>
          <p:nvPr/>
        </p:nvSpPr>
        <p:spPr>
          <a:xfrm>
            <a:off x="609601" y="5270008"/>
            <a:ext cx="43446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3"/>
              </a:rPr>
              <a:t>https://</a:t>
            </a:r>
            <a:r>
              <a:rPr lang="en-US" sz="2400" dirty="0" err="1">
                <a:hlinkClick r:id="rId3"/>
              </a:rPr>
              <a:t>arxiv.org</a:t>
            </a:r>
            <a:r>
              <a:rPr lang="en-US" sz="2400" dirty="0">
                <a:hlinkClick r:id="rId3"/>
              </a:rPr>
              <a:t>/abs/1506.01497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956160" y="3432535"/>
            <a:ext cx="3763657" cy="123110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</a:rPr>
              <a:t>Idea: Integrate the Bounding Box Proposals as part of the CNN predictions</a:t>
            </a:r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977499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C4B83-6278-1145-8B7E-EB758F24D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Single-shot Object Detectors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DCCEA-CF0C-7343-A28A-C0565449E3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two-steps of box proposals + Classification</a:t>
            </a:r>
          </a:p>
          <a:p>
            <a:r>
              <a:rPr lang="en-US" dirty="0"/>
              <a:t>Anchor Points for predicting boxes</a:t>
            </a:r>
          </a:p>
        </p:txBody>
      </p:sp>
    </p:spTree>
    <p:extLst>
      <p:ext uri="{BB962C8B-B14F-4D97-AF65-F5344CB8AC3E}">
        <p14:creationId xmlns:p14="http://schemas.microsoft.com/office/powerpoint/2010/main" val="70518579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YOLO- You Only Look Once</a:t>
            </a:r>
          </a:p>
        </p:txBody>
      </p:sp>
      <p:pic>
        <p:nvPicPr>
          <p:cNvPr id="4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2524" y="1222708"/>
            <a:ext cx="7470504" cy="49589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15865" y="5986769"/>
            <a:ext cx="3357327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Redmon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et al. CVPR 2016.</a:t>
            </a:r>
          </a:p>
        </p:txBody>
      </p:sp>
      <p:sp>
        <p:nvSpPr>
          <p:cNvPr id="6" name="Rectangle 5"/>
          <p:cNvSpPr/>
          <p:nvPr/>
        </p:nvSpPr>
        <p:spPr>
          <a:xfrm>
            <a:off x="3311001" y="5986769"/>
            <a:ext cx="43446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https://</a:t>
            </a:r>
            <a:r>
              <a:rPr lang="en-US" sz="2400" dirty="0" err="1">
                <a:hlinkClick r:id="rId3"/>
              </a:rPr>
              <a:t>arxiv.org</a:t>
            </a:r>
            <a:r>
              <a:rPr lang="en-US" sz="2400" dirty="0">
                <a:hlinkClick r:id="rId3"/>
              </a:rPr>
              <a:t>/abs/1506.02640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09600" y="2364023"/>
            <a:ext cx="2879528" cy="19697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</a:rPr>
              <a:t>Idea: No bounding</a:t>
            </a:r>
            <a:br>
              <a:rPr lang="en-US" sz="2400" dirty="0">
                <a:solidFill>
                  <a:srgbClr val="000000"/>
                </a:solidFill>
              </a:rPr>
            </a:br>
            <a:r>
              <a:rPr lang="en-US" sz="2400" dirty="0">
                <a:solidFill>
                  <a:srgbClr val="000000"/>
                </a:solidFill>
              </a:rPr>
              <a:t>box proposals.</a:t>
            </a:r>
            <a:br>
              <a:rPr lang="en-US" sz="2400" dirty="0">
                <a:solidFill>
                  <a:srgbClr val="000000"/>
                </a:solidFill>
              </a:rPr>
            </a:br>
            <a:r>
              <a:rPr lang="en-US" sz="2400" dirty="0">
                <a:solidFill>
                  <a:srgbClr val="000000"/>
                </a:solidFill>
              </a:rPr>
              <a:t>Predict a class and a </a:t>
            </a:r>
          </a:p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box for every location</a:t>
            </a:r>
          </a:p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</a:rPr>
              <a:t>in a grid.</a:t>
            </a:r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916660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YOLO- You Only Look Once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15865" y="5986769"/>
            <a:ext cx="3357327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Redmon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et al. CVPR 2016.</a:t>
            </a:r>
          </a:p>
        </p:txBody>
      </p:sp>
      <p:sp>
        <p:nvSpPr>
          <p:cNvPr id="6" name="Rectangle 5"/>
          <p:cNvSpPr/>
          <p:nvPr/>
        </p:nvSpPr>
        <p:spPr>
          <a:xfrm>
            <a:off x="3311001" y="5986769"/>
            <a:ext cx="43446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https://</a:t>
            </a:r>
            <a:r>
              <a:rPr lang="en-US" sz="2400" dirty="0" err="1">
                <a:hlinkClick r:id="rId2"/>
              </a:rPr>
              <a:t>arxiv.org</a:t>
            </a:r>
            <a:r>
              <a:rPr lang="en-US" sz="2400" dirty="0">
                <a:hlinkClick r:id="rId2"/>
              </a:rPr>
              <a:t>/abs/1506.02640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972" y="1301393"/>
            <a:ext cx="8198477" cy="290437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379419" y="4316566"/>
            <a:ext cx="6091924" cy="1528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67" dirty="0"/>
              <a:t>Divide the image into 7x7 cells. </a:t>
            </a:r>
          </a:p>
          <a:p>
            <a:r>
              <a:rPr lang="en-US" sz="1867" dirty="0"/>
              <a:t>Each cell trains a detector.</a:t>
            </a:r>
          </a:p>
          <a:p>
            <a:r>
              <a:rPr lang="en-US" sz="1867" dirty="0"/>
              <a:t>The detector needs to predict the object’s class distributions.</a:t>
            </a:r>
          </a:p>
          <a:p>
            <a:r>
              <a:rPr lang="en-US" sz="1867" dirty="0"/>
              <a:t>The detector has 2 bounding-box predictors to predict </a:t>
            </a:r>
          </a:p>
          <a:p>
            <a:r>
              <a:rPr lang="en-US" sz="1867" dirty="0"/>
              <a:t>bounding-boxes and confidence scores.</a:t>
            </a:r>
          </a:p>
        </p:txBody>
      </p:sp>
    </p:spTree>
    <p:extLst>
      <p:ext uri="{BB962C8B-B14F-4D97-AF65-F5344CB8AC3E}">
        <p14:creationId xmlns:p14="http://schemas.microsoft.com/office/powerpoint/2010/main" val="104448172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SSD: Single Shot Detector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8383" y="1129962"/>
            <a:ext cx="8750156" cy="33807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77200" y="5973070"/>
            <a:ext cx="2658611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Liu et al. ECCV 2016.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8782" y="5119806"/>
            <a:ext cx="8445357" cy="123110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</a:rPr>
              <a:t>Idea: Similar to YOLO, but denser grid map, multiscale grid maps. + Data augmentation + Hard negative mining + Other design choices in the network.</a:t>
            </a:r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1086995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Segmentation / Image Parsing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76"/>
          <a:stretch/>
        </p:blipFill>
        <p:spPr>
          <a:xfrm>
            <a:off x="1811119" y="1869418"/>
            <a:ext cx="5925879" cy="36150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80581" y="2671174"/>
            <a:ext cx="757065" cy="160043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deer</a:t>
            </a:r>
          </a:p>
          <a:p>
            <a:pPr defTabSz="609585" latinLnBrk="1" hangingPunct="0"/>
            <a:r>
              <a:rPr lang="en-US" sz="2400" dirty="0">
                <a:solidFill>
                  <a:srgbClr val="7030A0"/>
                </a:solidFill>
              </a:rPr>
              <a:t>cat</a:t>
            </a:r>
          </a:p>
          <a:p>
            <a:pPr defTabSz="609585" latinLnBrk="1" hangingPunct="0"/>
            <a:r>
              <a:rPr lang="en-US" sz="2400" dirty="0">
                <a:solidFill>
                  <a:srgbClr val="7030A0"/>
                </a:solidFill>
              </a:rPr>
              <a:t>trees</a:t>
            </a:r>
          </a:p>
          <a:p>
            <a:pPr defTabSz="609585" latinLnBrk="1" hangingPunct="0"/>
            <a:r>
              <a:rPr lang="en-US" sz="24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grass</a:t>
            </a:r>
          </a:p>
        </p:txBody>
      </p:sp>
      <p:cxnSp>
        <p:nvCxnSpPr>
          <p:cNvPr id="6" name="Straight Arrow Connector 5"/>
          <p:cNvCxnSpPr>
            <a:stCxn id="8" idx="16"/>
          </p:cNvCxnSpPr>
          <p:nvPr/>
        </p:nvCxnSpPr>
        <p:spPr>
          <a:xfrm flipV="1">
            <a:off x="7116207" y="2498365"/>
            <a:ext cx="2264373" cy="286271"/>
          </a:xfrm>
          <a:prstGeom prst="straightConnector1">
            <a:avLst/>
          </a:prstGeom>
          <a:noFill/>
          <a:ln w="25400" cap="flat">
            <a:solidFill>
              <a:srgbClr val="B75FF9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" name="Straight Arrow Connector 6"/>
          <p:cNvCxnSpPr>
            <a:stCxn id="6" idx="21"/>
          </p:cNvCxnSpPr>
          <p:nvPr/>
        </p:nvCxnSpPr>
        <p:spPr>
          <a:xfrm flipV="1">
            <a:off x="4741975" y="2960027"/>
            <a:ext cx="4638605" cy="260412"/>
          </a:xfrm>
          <a:prstGeom prst="straightConnector1">
            <a:avLst/>
          </a:prstGeom>
          <a:noFill/>
          <a:ln w="25400" cap="flat">
            <a:solidFill>
              <a:srgbClr val="B75FF9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Freeform 7"/>
          <p:cNvSpPr/>
          <p:nvPr/>
        </p:nvSpPr>
        <p:spPr>
          <a:xfrm>
            <a:off x="1790228" y="3383280"/>
            <a:ext cx="5956969" cy="2103120"/>
          </a:xfrm>
          <a:custGeom>
            <a:avLst/>
            <a:gdLst>
              <a:gd name="connsiteX0" fmla="*/ 0 w 4467727"/>
              <a:gd name="connsiteY0" fmla="*/ 288758 h 1652337"/>
              <a:gd name="connsiteX1" fmla="*/ 16042 w 4467727"/>
              <a:gd name="connsiteY1" fmla="*/ 1652337 h 1652337"/>
              <a:gd name="connsiteX2" fmla="*/ 4467727 w 4467727"/>
              <a:gd name="connsiteY2" fmla="*/ 1620253 h 1652337"/>
              <a:gd name="connsiteX3" fmla="*/ 4451685 w 4467727"/>
              <a:gd name="connsiteY3" fmla="*/ 0 h 1652337"/>
              <a:gd name="connsiteX4" fmla="*/ 2671011 w 4467727"/>
              <a:gd name="connsiteY4" fmla="*/ 64168 h 1652337"/>
              <a:gd name="connsiteX5" fmla="*/ 770021 w 4467727"/>
              <a:gd name="connsiteY5" fmla="*/ 176463 h 1652337"/>
              <a:gd name="connsiteX6" fmla="*/ 0 w 4467727"/>
              <a:gd name="connsiteY6" fmla="*/ 288758 h 165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67727" h="1652337">
                <a:moveTo>
                  <a:pt x="0" y="288758"/>
                </a:moveTo>
                <a:lnTo>
                  <a:pt x="16042" y="1652337"/>
                </a:lnTo>
                <a:lnTo>
                  <a:pt x="4467727" y="1620253"/>
                </a:lnTo>
                <a:lnTo>
                  <a:pt x="4451685" y="0"/>
                </a:lnTo>
                <a:lnTo>
                  <a:pt x="2671011" y="64168"/>
                </a:lnTo>
                <a:lnTo>
                  <a:pt x="770021" y="176463"/>
                </a:lnTo>
                <a:lnTo>
                  <a:pt x="0" y="288758"/>
                </a:lnTo>
                <a:close/>
              </a:path>
            </a:pathLst>
          </a:custGeom>
          <a:solidFill>
            <a:srgbClr val="C682F8">
              <a:alpha val="21961"/>
            </a:srgbClr>
          </a:solidFill>
          <a:ln w="25400" cap="flat">
            <a:solidFill>
              <a:srgbClr val="7030A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025511" y="2377440"/>
            <a:ext cx="3251200" cy="2194560"/>
          </a:xfrm>
          <a:custGeom>
            <a:avLst/>
            <a:gdLst>
              <a:gd name="connsiteX0" fmla="*/ 72190 w 2438400"/>
              <a:gd name="connsiteY0" fmla="*/ 1716505 h 1716505"/>
              <a:gd name="connsiteX1" fmla="*/ 0 w 2438400"/>
              <a:gd name="connsiteY1" fmla="*/ 1676400 h 1716505"/>
              <a:gd name="connsiteX2" fmla="*/ 136358 w 2438400"/>
              <a:gd name="connsiteY2" fmla="*/ 1564105 h 1716505"/>
              <a:gd name="connsiteX3" fmla="*/ 360948 w 2438400"/>
              <a:gd name="connsiteY3" fmla="*/ 1387642 h 1716505"/>
              <a:gd name="connsiteX4" fmla="*/ 561474 w 2438400"/>
              <a:gd name="connsiteY4" fmla="*/ 1074821 h 1716505"/>
              <a:gd name="connsiteX5" fmla="*/ 697832 w 2438400"/>
              <a:gd name="connsiteY5" fmla="*/ 1010653 h 1716505"/>
              <a:gd name="connsiteX6" fmla="*/ 665748 w 2438400"/>
              <a:gd name="connsiteY6" fmla="*/ 810126 h 1716505"/>
              <a:gd name="connsiteX7" fmla="*/ 577516 w 2438400"/>
              <a:gd name="connsiteY7" fmla="*/ 601579 h 1716505"/>
              <a:gd name="connsiteX8" fmla="*/ 489285 w 2438400"/>
              <a:gd name="connsiteY8" fmla="*/ 569495 h 1716505"/>
              <a:gd name="connsiteX9" fmla="*/ 473243 w 2438400"/>
              <a:gd name="connsiteY9" fmla="*/ 481263 h 1716505"/>
              <a:gd name="connsiteX10" fmla="*/ 505327 w 2438400"/>
              <a:gd name="connsiteY10" fmla="*/ 288758 h 1716505"/>
              <a:gd name="connsiteX11" fmla="*/ 585537 w 2438400"/>
              <a:gd name="connsiteY11" fmla="*/ 96253 h 1716505"/>
              <a:gd name="connsiteX12" fmla="*/ 665748 w 2438400"/>
              <a:gd name="connsiteY12" fmla="*/ 0 h 1716505"/>
              <a:gd name="connsiteX13" fmla="*/ 729916 w 2438400"/>
              <a:gd name="connsiteY13" fmla="*/ 128337 h 1716505"/>
              <a:gd name="connsiteX14" fmla="*/ 882316 w 2438400"/>
              <a:gd name="connsiteY14" fmla="*/ 0 h 1716505"/>
              <a:gd name="connsiteX15" fmla="*/ 890337 w 2438400"/>
              <a:gd name="connsiteY15" fmla="*/ 240632 h 1716505"/>
              <a:gd name="connsiteX16" fmla="*/ 802106 w 2438400"/>
              <a:gd name="connsiteY16" fmla="*/ 328863 h 1716505"/>
              <a:gd name="connsiteX17" fmla="*/ 818148 w 2438400"/>
              <a:gd name="connsiteY17" fmla="*/ 473242 h 1716505"/>
              <a:gd name="connsiteX18" fmla="*/ 986590 w 2438400"/>
              <a:gd name="connsiteY18" fmla="*/ 577516 h 1716505"/>
              <a:gd name="connsiteX19" fmla="*/ 1692443 w 2438400"/>
              <a:gd name="connsiteY19" fmla="*/ 521369 h 1716505"/>
              <a:gd name="connsiteX20" fmla="*/ 2037348 w 2438400"/>
              <a:gd name="connsiteY20" fmla="*/ 529390 h 1716505"/>
              <a:gd name="connsiteX21" fmla="*/ 2037348 w 2438400"/>
              <a:gd name="connsiteY21" fmla="*/ 681790 h 1716505"/>
              <a:gd name="connsiteX22" fmla="*/ 2029327 w 2438400"/>
              <a:gd name="connsiteY22" fmla="*/ 914400 h 1716505"/>
              <a:gd name="connsiteX23" fmla="*/ 2149643 w 2438400"/>
              <a:gd name="connsiteY23" fmla="*/ 994611 h 1716505"/>
              <a:gd name="connsiteX24" fmla="*/ 2277979 w 2438400"/>
              <a:gd name="connsiteY24" fmla="*/ 1066800 h 1716505"/>
              <a:gd name="connsiteX25" fmla="*/ 2438400 w 2438400"/>
              <a:gd name="connsiteY25" fmla="*/ 1548063 h 1716505"/>
              <a:gd name="connsiteX26" fmla="*/ 2302043 w 2438400"/>
              <a:gd name="connsiteY26" fmla="*/ 1524000 h 1716505"/>
              <a:gd name="connsiteX27" fmla="*/ 2165685 w 2438400"/>
              <a:gd name="connsiteY27" fmla="*/ 1451811 h 1716505"/>
              <a:gd name="connsiteX28" fmla="*/ 2053390 w 2438400"/>
              <a:gd name="connsiteY28" fmla="*/ 1130969 h 1716505"/>
              <a:gd name="connsiteX29" fmla="*/ 1812758 w 2438400"/>
              <a:gd name="connsiteY29" fmla="*/ 1106905 h 1716505"/>
              <a:gd name="connsiteX30" fmla="*/ 1620253 w 2438400"/>
              <a:gd name="connsiteY30" fmla="*/ 994611 h 1716505"/>
              <a:gd name="connsiteX31" fmla="*/ 1251285 w 2438400"/>
              <a:gd name="connsiteY31" fmla="*/ 1098884 h 1716505"/>
              <a:gd name="connsiteX32" fmla="*/ 906379 w 2438400"/>
              <a:gd name="connsiteY32" fmla="*/ 1163053 h 1716505"/>
              <a:gd name="connsiteX33" fmla="*/ 745958 w 2438400"/>
              <a:gd name="connsiteY33" fmla="*/ 1163053 h 1716505"/>
              <a:gd name="connsiteX34" fmla="*/ 481264 w 2438400"/>
              <a:gd name="connsiteY34" fmla="*/ 1427747 h 1716505"/>
              <a:gd name="connsiteX35" fmla="*/ 457200 w 2438400"/>
              <a:gd name="connsiteY35" fmla="*/ 1572126 h 1716505"/>
              <a:gd name="connsiteX36" fmla="*/ 385011 w 2438400"/>
              <a:gd name="connsiteY36" fmla="*/ 1628274 h 1716505"/>
              <a:gd name="connsiteX37" fmla="*/ 344906 w 2438400"/>
              <a:gd name="connsiteY37" fmla="*/ 1515979 h 1716505"/>
              <a:gd name="connsiteX38" fmla="*/ 168443 w 2438400"/>
              <a:gd name="connsiteY38" fmla="*/ 1684421 h 1716505"/>
              <a:gd name="connsiteX39" fmla="*/ 72190 w 2438400"/>
              <a:gd name="connsiteY39" fmla="*/ 1716505 h 1716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438400" h="1716505">
                <a:moveTo>
                  <a:pt x="72190" y="1716505"/>
                </a:moveTo>
                <a:lnTo>
                  <a:pt x="0" y="1676400"/>
                </a:lnTo>
                <a:lnTo>
                  <a:pt x="136358" y="1564105"/>
                </a:lnTo>
                <a:lnTo>
                  <a:pt x="360948" y="1387642"/>
                </a:lnTo>
                <a:lnTo>
                  <a:pt x="561474" y="1074821"/>
                </a:lnTo>
                <a:lnTo>
                  <a:pt x="697832" y="1010653"/>
                </a:lnTo>
                <a:lnTo>
                  <a:pt x="665748" y="810126"/>
                </a:lnTo>
                <a:lnTo>
                  <a:pt x="577516" y="601579"/>
                </a:lnTo>
                <a:lnTo>
                  <a:pt x="489285" y="569495"/>
                </a:lnTo>
                <a:lnTo>
                  <a:pt x="473243" y="481263"/>
                </a:lnTo>
                <a:lnTo>
                  <a:pt x="505327" y="288758"/>
                </a:lnTo>
                <a:lnTo>
                  <a:pt x="585537" y="96253"/>
                </a:lnTo>
                <a:lnTo>
                  <a:pt x="665748" y="0"/>
                </a:lnTo>
                <a:lnTo>
                  <a:pt x="729916" y="128337"/>
                </a:lnTo>
                <a:lnTo>
                  <a:pt x="882316" y="0"/>
                </a:lnTo>
                <a:lnTo>
                  <a:pt x="890337" y="240632"/>
                </a:lnTo>
                <a:lnTo>
                  <a:pt x="802106" y="328863"/>
                </a:lnTo>
                <a:lnTo>
                  <a:pt x="818148" y="473242"/>
                </a:lnTo>
                <a:lnTo>
                  <a:pt x="986590" y="577516"/>
                </a:lnTo>
                <a:lnTo>
                  <a:pt x="1692443" y="521369"/>
                </a:lnTo>
                <a:lnTo>
                  <a:pt x="2037348" y="529390"/>
                </a:lnTo>
                <a:lnTo>
                  <a:pt x="2037348" y="681790"/>
                </a:lnTo>
                <a:lnTo>
                  <a:pt x="2029327" y="914400"/>
                </a:lnTo>
                <a:lnTo>
                  <a:pt x="2149643" y="994611"/>
                </a:lnTo>
                <a:lnTo>
                  <a:pt x="2277979" y="1066800"/>
                </a:lnTo>
                <a:lnTo>
                  <a:pt x="2438400" y="1548063"/>
                </a:lnTo>
                <a:lnTo>
                  <a:pt x="2302043" y="1524000"/>
                </a:lnTo>
                <a:lnTo>
                  <a:pt x="2165685" y="1451811"/>
                </a:lnTo>
                <a:lnTo>
                  <a:pt x="2053390" y="1130969"/>
                </a:lnTo>
                <a:lnTo>
                  <a:pt x="1812758" y="1106905"/>
                </a:lnTo>
                <a:lnTo>
                  <a:pt x="1620253" y="994611"/>
                </a:lnTo>
                <a:lnTo>
                  <a:pt x="1251285" y="1098884"/>
                </a:lnTo>
                <a:lnTo>
                  <a:pt x="906379" y="1163053"/>
                </a:lnTo>
                <a:lnTo>
                  <a:pt x="745958" y="1163053"/>
                </a:lnTo>
                <a:lnTo>
                  <a:pt x="481264" y="1427747"/>
                </a:lnTo>
                <a:lnTo>
                  <a:pt x="457200" y="1572126"/>
                </a:lnTo>
                <a:lnTo>
                  <a:pt x="385011" y="1628274"/>
                </a:lnTo>
                <a:lnTo>
                  <a:pt x="344906" y="1515979"/>
                </a:lnTo>
                <a:lnTo>
                  <a:pt x="168443" y="1684421"/>
                </a:lnTo>
                <a:lnTo>
                  <a:pt x="72190" y="1716505"/>
                </a:lnTo>
                <a:close/>
              </a:path>
            </a:pathLst>
          </a:custGeom>
          <a:solidFill>
            <a:srgbClr val="FFFCD6">
              <a:alpha val="23922"/>
            </a:srgbClr>
          </a:solidFill>
          <a:ln w="25400" cap="flat">
            <a:solidFill>
              <a:srgbClr val="FFFF0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6132291" y="3108960"/>
            <a:ext cx="1165725" cy="1188720"/>
          </a:xfrm>
          <a:custGeom>
            <a:avLst/>
            <a:gdLst>
              <a:gd name="connsiteX0" fmla="*/ 160421 w 874294"/>
              <a:gd name="connsiteY0" fmla="*/ 537411 h 826169"/>
              <a:gd name="connsiteX1" fmla="*/ 104273 w 874294"/>
              <a:gd name="connsiteY1" fmla="*/ 457200 h 826169"/>
              <a:gd name="connsiteX2" fmla="*/ 0 w 874294"/>
              <a:gd name="connsiteY2" fmla="*/ 401053 h 826169"/>
              <a:gd name="connsiteX3" fmla="*/ 40105 w 874294"/>
              <a:gd name="connsiteY3" fmla="*/ 272716 h 826169"/>
              <a:gd name="connsiteX4" fmla="*/ 32084 w 874294"/>
              <a:gd name="connsiteY4" fmla="*/ 176463 h 826169"/>
              <a:gd name="connsiteX5" fmla="*/ 112294 w 874294"/>
              <a:gd name="connsiteY5" fmla="*/ 256674 h 826169"/>
              <a:gd name="connsiteX6" fmla="*/ 160421 w 874294"/>
              <a:gd name="connsiteY6" fmla="*/ 192505 h 826169"/>
              <a:gd name="connsiteX7" fmla="*/ 216568 w 874294"/>
              <a:gd name="connsiteY7" fmla="*/ 248653 h 826169"/>
              <a:gd name="connsiteX8" fmla="*/ 280737 w 874294"/>
              <a:gd name="connsiteY8" fmla="*/ 320842 h 826169"/>
              <a:gd name="connsiteX9" fmla="*/ 425115 w 874294"/>
              <a:gd name="connsiteY9" fmla="*/ 393032 h 826169"/>
              <a:gd name="connsiteX10" fmla="*/ 633663 w 874294"/>
              <a:gd name="connsiteY10" fmla="*/ 352926 h 826169"/>
              <a:gd name="connsiteX11" fmla="*/ 633663 w 874294"/>
              <a:gd name="connsiteY11" fmla="*/ 176463 h 826169"/>
              <a:gd name="connsiteX12" fmla="*/ 721894 w 874294"/>
              <a:gd name="connsiteY12" fmla="*/ 16042 h 826169"/>
              <a:gd name="connsiteX13" fmla="*/ 818147 w 874294"/>
              <a:gd name="connsiteY13" fmla="*/ 0 h 826169"/>
              <a:gd name="connsiteX14" fmla="*/ 874294 w 874294"/>
              <a:gd name="connsiteY14" fmla="*/ 32084 h 826169"/>
              <a:gd name="connsiteX15" fmla="*/ 786063 w 874294"/>
              <a:gd name="connsiteY15" fmla="*/ 160421 h 826169"/>
              <a:gd name="connsiteX16" fmla="*/ 737937 w 874294"/>
              <a:gd name="connsiteY16" fmla="*/ 336884 h 826169"/>
              <a:gd name="connsiteX17" fmla="*/ 786063 w 874294"/>
              <a:gd name="connsiteY17" fmla="*/ 505326 h 826169"/>
              <a:gd name="connsiteX18" fmla="*/ 858252 w 874294"/>
              <a:gd name="connsiteY18" fmla="*/ 657726 h 826169"/>
              <a:gd name="connsiteX19" fmla="*/ 834189 w 874294"/>
              <a:gd name="connsiteY19" fmla="*/ 826169 h 826169"/>
              <a:gd name="connsiteX20" fmla="*/ 713873 w 874294"/>
              <a:gd name="connsiteY20" fmla="*/ 689811 h 826169"/>
              <a:gd name="connsiteX21" fmla="*/ 609600 w 874294"/>
              <a:gd name="connsiteY21" fmla="*/ 617621 h 826169"/>
              <a:gd name="connsiteX22" fmla="*/ 441158 w 874294"/>
              <a:gd name="connsiteY22" fmla="*/ 665747 h 826169"/>
              <a:gd name="connsiteX23" fmla="*/ 248652 w 874294"/>
              <a:gd name="connsiteY23" fmla="*/ 641684 h 826169"/>
              <a:gd name="connsiteX24" fmla="*/ 208547 w 874294"/>
              <a:gd name="connsiteY24" fmla="*/ 713874 h 826169"/>
              <a:gd name="connsiteX25" fmla="*/ 112294 w 874294"/>
              <a:gd name="connsiteY25" fmla="*/ 689811 h 826169"/>
              <a:gd name="connsiteX26" fmla="*/ 112294 w 874294"/>
              <a:gd name="connsiteY26" fmla="*/ 601579 h 826169"/>
              <a:gd name="connsiteX27" fmla="*/ 160421 w 874294"/>
              <a:gd name="connsiteY27" fmla="*/ 537411 h 826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74294" h="826169">
                <a:moveTo>
                  <a:pt x="160421" y="537411"/>
                </a:moveTo>
                <a:lnTo>
                  <a:pt x="104273" y="457200"/>
                </a:lnTo>
                <a:lnTo>
                  <a:pt x="0" y="401053"/>
                </a:lnTo>
                <a:lnTo>
                  <a:pt x="40105" y="272716"/>
                </a:lnTo>
                <a:lnTo>
                  <a:pt x="32084" y="176463"/>
                </a:lnTo>
                <a:lnTo>
                  <a:pt x="112294" y="256674"/>
                </a:lnTo>
                <a:lnTo>
                  <a:pt x="160421" y="192505"/>
                </a:lnTo>
                <a:lnTo>
                  <a:pt x="216568" y="248653"/>
                </a:lnTo>
                <a:lnTo>
                  <a:pt x="280737" y="320842"/>
                </a:lnTo>
                <a:lnTo>
                  <a:pt x="425115" y="393032"/>
                </a:lnTo>
                <a:lnTo>
                  <a:pt x="633663" y="352926"/>
                </a:lnTo>
                <a:lnTo>
                  <a:pt x="633663" y="176463"/>
                </a:lnTo>
                <a:lnTo>
                  <a:pt x="721894" y="16042"/>
                </a:lnTo>
                <a:lnTo>
                  <a:pt x="818147" y="0"/>
                </a:lnTo>
                <a:lnTo>
                  <a:pt x="874294" y="32084"/>
                </a:lnTo>
                <a:lnTo>
                  <a:pt x="786063" y="160421"/>
                </a:lnTo>
                <a:lnTo>
                  <a:pt x="737937" y="336884"/>
                </a:lnTo>
                <a:lnTo>
                  <a:pt x="786063" y="505326"/>
                </a:lnTo>
                <a:lnTo>
                  <a:pt x="858252" y="657726"/>
                </a:lnTo>
                <a:lnTo>
                  <a:pt x="834189" y="826169"/>
                </a:lnTo>
                <a:lnTo>
                  <a:pt x="713873" y="689811"/>
                </a:lnTo>
                <a:lnTo>
                  <a:pt x="609600" y="617621"/>
                </a:lnTo>
                <a:lnTo>
                  <a:pt x="441158" y="665747"/>
                </a:lnTo>
                <a:lnTo>
                  <a:pt x="248652" y="641684"/>
                </a:lnTo>
                <a:lnTo>
                  <a:pt x="208547" y="713874"/>
                </a:lnTo>
                <a:lnTo>
                  <a:pt x="112294" y="689811"/>
                </a:lnTo>
                <a:lnTo>
                  <a:pt x="112294" y="601579"/>
                </a:lnTo>
                <a:lnTo>
                  <a:pt x="160421" y="537411"/>
                </a:lnTo>
                <a:close/>
              </a:path>
            </a:pathLst>
          </a:custGeom>
          <a:solidFill>
            <a:srgbClr val="FFFCD6">
              <a:alpha val="27059"/>
            </a:srgbClr>
          </a:solidFill>
          <a:ln w="25400" cap="flat">
            <a:solidFill>
              <a:srgbClr val="FFFF0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7298017" y="4100269"/>
            <a:ext cx="2082564" cy="786063"/>
          </a:xfrm>
          <a:prstGeom prst="straightConnector1">
            <a:avLst/>
          </a:prstGeom>
          <a:noFill/>
          <a:ln w="25400" cap="flat">
            <a:solidFill>
              <a:srgbClr val="B75FF9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Arrow Connector 11"/>
          <p:cNvCxnSpPr/>
          <p:nvPr/>
        </p:nvCxnSpPr>
        <p:spPr>
          <a:xfrm>
            <a:off x="6260627" y="2307647"/>
            <a:ext cx="3109755" cy="1390299"/>
          </a:xfrm>
          <a:prstGeom prst="straightConnector1">
            <a:avLst/>
          </a:prstGeom>
          <a:noFill/>
          <a:ln w="25400" cap="flat">
            <a:solidFill>
              <a:srgbClr val="B75FF9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56653264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5B4F186-0A96-A94B-BEB9-B0A866E2A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43013"/>
            <a:ext cx="3855720" cy="4371974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tx2"/>
                </a:solidFill>
              </a:rPr>
              <a:t>About the class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CE99F-5901-5E48-82A1-D1BFCC76A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6497" y="804672"/>
            <a:ext cx="5886927" cy="5230368"/>
          </a:xfrm>
        </p:spPr>
        <p:txBody>
          <a:bodyPr anchor="ctr">
            <a:normAutofit/>
          </a:bodyPr>
          <a:lstStyle/>
          <a:p>
            <a:r>
              <a:rPr lang="en-US" sz="1800">
                <a:solidFill>
                  <a:schemeClr val="tx2"/>
                </a:solidFill>
              </a:rPr>
              <a:t>COMP 646: Deep Learning for Vision and Language</a:t>
            </a:r>
          </a:p>
          <a:p>
            <a:r>
              <a:rPr lang="en-US" sz="1800">
                <a:solidFill>
                  <a:schemeClr val="tx2"/>
                </a:solidFill>
              </a:rPr>
              <a:t>Instructor: </a:t>
            </a:r>
            <a:r>
              <a:rPr lang="en-US" sz="1800" b="1">
                <a:solidFill>
                  <a:schemeClr val="tx2"/>
                </a:solidFill>
              </a:rPr>
              <a:t>Vicente</a:t>
            </a:r>
            <a:r>
              <a:rPr lang="en-US" sz="1800">
                <a:solidFill>
                  <a:schemeClr val="tx2"/>
                </a:solidFill>
              </a:rPr>
              <a:t> Ordóñez (Vicente Ordóñez Román)</a:t>
            </a:r>
          </a:p>
          <a:p>
            <a:r>
              <a:rPr lang="en-US" sz="1800">
                <a:solidFill>
                  <a:schemeClr val="tx2"/>
                </a:solidFill>
              </a:rPr>
              <a:t>Website: </a:t>
            </a:r>
            <a:r>
              <a:rPr lang="en-US" sz="1800">
                <a:solidFill>
                  <a:schemeClr val="tx2"/>
                </a:solidFill>
                <a:hlinkClick r:id="rId2"/>
              </a:rPr>
              <a:t>https://www.cs.rice.edu/~vo9/deep-vislang</a:t>
            </a:r>
            <a:endParaRPr lang="en-US" sz="1800">
              <a:solidFill>
                <a:schemeClr val="tx2"/>
              </a:solidFill>
            </a:endParaRPr>
          </a:p>
          <a:p>
            <a:r>
              <a:rPr lang="en-US" sz="1800">
                <a:solidFill>
                  <a:schemeClr val="tx2"/>
                </a:solidFill>
              </a:rPr>
              <a:t>Location: Zoom – Rice Canvas has the links </a:t>
            </a:r>
            <a:r>
              <a:rPr lang="en-US" sz="1800" b="1">
                <a:solidFill>
                  <a:schemeClr val="tx2"/>
                </a:solidFill>
              </a:rPr>
              <a:t>OR</a:t>
            </a:r>
            <a:br>
              <a:rPr lang="en-US" sz="1800">
                <a:solidFill>
                  <a:schemeClr val="tx2"/>
                </a:solidFill>
              </a:rPr>
            </a:br>
            <a:r>
              <a:rPr lang="en-US" sz="1800">
                <a:solidFill>
                  <a:schemeClr val="tx2"/>
                </a:solidFill>
              </a:rPr>
              <a:t>                 Duncan Hall 1070</a:t>
            </a:r>
          </a:p>
          <a:p>
            <a:r>
              <a:rPr lang="en-US" sz="1800">
                <a:solidFill>
                  <a:schemeClr val="tx2"/>
                </a:solidFill>
              </a:rPr>
              <a:t>Times: Mondays, Wednesdays, and Fridays </a:t>
            </a:r>
            <a:br>
              <a:rPr lang="en-US" sz="1800">
                <a:solidFill>
                  <a:schemeClr val="tx2"/>
                </a:solidFill>
              </a:rPr>
            </a:br>
            <a:r>
              <a:rPr lang="en-US" sz="1800">
                <a:solidFill>
                  <a:schemeClr val="tx2"/>
                </a:solidFill>
              </a:rPr>
              <a:t>             from 1pm to 1:50pm Central Time</a:t>
            </a:r>
          </a:p>
          <a:p>
            <a:r>
              <a:rPr lang="en-US" sz="1800">
                <a:solidFill>
                  <a:schemeClr val="tx2"/>
                </a:solidFill>
              </a:rPr>
              <a:t>Office Hours: Fridays 2 to 3pm </a:t>
            </a:r>
          </a:p>
          <a:p>
            <a:r>
              <a:rPr lang="en-US" sz="1800">
                <a:solidFill>
                  <a:schemeClr val="tx2"/>
                </a:solidFill>
              </a:rPr>
              <a:t>Teaching Assistants: Brian Hoepfl, Liuba Orlov Savko </a:t>
            </a:r>
          </a:p>
          <a:p>
            <a:r>
              <a:rPr lang="en-US" sz="1800">
                <a:solidFill>
                  <a:schemeClr val="tx2"/>
                </a:solidFill>
              </a:rPr>
              <a:t>Discussion Forum: Rice Canvas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25129B-48F5-1E44-A1EF-324E02AE1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3315DE8-E84B-A141-B26C-CDB1CE99E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186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 1: </a:t>
            </a:r>
            <a:r>
              <a:rPr lang="en-US" dirty="0" err="1"/>
              <a:t>Convolutionalization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711" y="1050196"/>
            <a:ext cx="7096019" cy="40315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13722" y="5948791"/>
            <a:ext cx="91179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https://</a:t>
            </a:r>
            <a:r>
              <a:rPr lang="en-US" sz="2400" dirty="0" err="1">
                <a:hlinkClick r:id="rId3"/>
              </a:rPr>
              <a:t>people.eecs.berkeley.edu</a:t>
            </a:r>
            <a:r>
              <a:rPr lang="en-US" sz="2400" dirty="0">
                <a:hlinkClick r:id="rId3"/>
              </a:rPr>
              <a:t>/~</a:t>
            </a:r>
            <a:r>
              <a:rPr lang="en-US" sz="2400" dirty="0" err="1">
                <a:hlinkClick r:id="rId3"/>
              </a:rPr>
              <a:t>jonlong</a:t>
            </a:r>
            <a:r>
              <a:rPr lang="en-US" sz="2400" dirty="0">
                <a:hlinkClick r:id="rId3"/>
              </a:rPr>
              <a:t>/</a:t>
            </a:r>
            <a:r>
              <a:rPr lang="en-US" sz="2400" dirty="0" err="1">
                <a:hlinkClick r:id="rId3"/>
              </a:rPr>
              <a:t>long_shelhamer_fcn.pdf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849366" y="5364858"/>
            <a:ext cx="6639701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However resolution of 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segmentation map is low.</a:t>
            </a:r>
          </a:p>
        </p:txBody>
      </p:sp>
    </p:spTree>
    <p:extLst>
      <p:ext uri="{BB962C8B-B14F-4D97-AF65-F5344CB8AC3E}">
        <p14:creationId xmlns:p14="http://schemas.microsoft.com/office/powerpoint/2010/main" val="6211166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175" y="1417640"/>
            <a:ext cx="10462195" cy="43217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47465" y="6030482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www.saagie.com</a:t>
            </a:r>
            <a:r>
              <a:rPr lang="en-US" sz="1600" dirty="0"/>
              <a:t>/</a:t>
            </a:r>
            <a:r>
              <a:rPr lang="en-US" sz="1600" dirty="0" err="1"/>
              <a:t>fr</a:t>
            </a:r>
            <a:r>
              <a:rPr lang="en-US" sz="1600" dirty="0"/>
              <a:t>/blog/object-detection-part1</a:t>
            </a:r>
          </a:p>
        </p:txBody>
      </p:sp>
    </p:spTree>
    <p:extLst>
      <p:ext uri="{BB962C8B-B14F-4D97-AF65-F5344CB8AC3E}">
        <p14:creationId xmlns:p14="http://schemas.microsoft.com/office/powerpoint/2010/main" val="648357456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 1: </a:t>
            </a:r>
            <a:r>
              <a:rPr lang="en-US" dirty="0" err="1"/>
              <a:t>Convolutionalization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0" y="1742012"/>
            <a:ext cx="8737600" cy="3725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043942"/>
            <a:ext cx="4215789" cy="26266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5787" y="3534311"/>
            <a:ext cx="5556213" cy="19300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348049" y="4028990"/>
                <a:ext cx="532197" cy="6566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267" i="1">
                          <a:solidFill>
                            <a:srgbClr val="0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  <a:sym typeface="Calibri"/>
                        </a:rPr>
                        <m:t>≡</m:t>
                      </m:r>
                    </m:oMath>
                  </m:oMathPara>
                </a14:m>
                <a:endParaRPr lang="en-US" sz="4267" dirty="0">
                  <a:solidFill>
                    <a:srgbClr val="000000"/>
                  </a:solidFill>
                  <a:sym typeface="Calibri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8049" y="4028990"/>
                <a:ext cx="532197" cy="656655"/>
              </a:xfrm>
              <a:prstGeom prst="rect">
                <a:avLst/>
              </a:prstGeom>
              <a:blipFill>
                <a:blip r:embed="rId5"/>
                <a:stretch>
                  <a:fillRect l="-13953" r="-1395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7224601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80311-9D7F-0345-ACE3-5FC9A07EB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Fully Convolutional Networks (CVPR 2015)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8F64AA-B8D8-0A47-81C1-E8FE9E49F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123" y="1174448"/>
            <a:ext cx="9381067" cy="29125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2E9502-6190-1D4E-A001-5C0A3550D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4456" y="3737429"/>
            <a:ext cx="54864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02085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Idea 2: Up-sampling Convolutions or ”Deconvolutions”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578" y="2043416"/>
            <a:ext cx="10822823" cy="270725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25750" y="6365558"/>
            <a:ext cx="64864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http://</a:t>
            </a:r>
            <a:r>
              <a:rPr lang="en-US" sz="2400" dirty="0" err="1">
                <a:hlinkClick r:id="rId3"/>
              </a:rPr>
              <a:t>cvlab.postech.ac.kr</a:t>
            </a:r>
            <a:r>
              <a:rPr lang="en-US" sz="2400" dirty="0">
                <a:hlinkClick r:id="rId3"/>
              </a:rPr>
              <a:t>/research/</a:t>
            </a:r>
            <a:r>
              <a:rPr lang="en-US" sz="2400" dirty="0" err="1">
                <a:hlinkClick r:id="rId3"/>
              </a:rPr>
              <a:t>deconvnet</a:t>
            </a:r>
            <a:r>
              <a:rPr lang="en-US" sz="2400" dirty="0">
                <a:hlinkClick r:id="rId3"/>
              </a:rPr>
              <a:t>/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452902-C9DA-7546-B828-6881B9F03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7370" y="4873351"/>
            <a:ext cx="5736772" cy="155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3570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Idea 2: Up-sampling Convolutions or ”Deconvolutions”</a:t>
            </a:r>
          </a:p>
        </p:txBody>
      </p:sp>
      <p:sp>
        <p:nvSpPr>
          <p:cNvPr id="3" name="Rectangle 2"/>
          <p:cNvSpPr/>
          <p:nvPr/>
        </p:nvSpPr>
        <p:spPr>
          <a:xfrm>
            <a:off x="2777448" y="5696793"/>
            <a:ext cx="66371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2"/>
              </a:rPr>
              <a:t>https://</a:t>
            </a:r>
            <a:r>
              <a:rPr lang="en-US" sz="2400" dirty="0" err="1">
                <a:hlinkClick r:id="rId2"/>
              </a:rPr>
              <a:t>github.com</a:t>
            </a:r>
            <a:r>
              <a:rPr lang="en-US" sz="2400" dirty="0">
                <a:hlinkClick r:id="rId2"/>
              </a:rPr>
              <a:t>/</a:t>
            </a:r>
            <a:r>
              <a:rPr lang="en-US" sz="2400" dirty="0" err="1">
                <a:hlinkClick r:id="rId2"/>
              </a:rPr>
              <a:t>vdumoulin</a:t>
            </a:r>
            <a:r>
              <a:rPr lang="en-US" sz="2400" dirty="0">
                <a:hlinkClick r:id="rId2"/>
              </a:rPr>
              <a:t>/</a:t>
            </a:r>
            <a:r>
              <a:rPr lang="en-US" sz="2400" dirty="0" err="1">
                <a:hlinkClick r:id="rId2"/>
              </a:rPr>
              <a:t>conv_arithmetic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6764" y="1008162"/>
            <a:ext cx="4178469" cy="468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843505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Idea 2: Up-sampling Convolutions or ”Deconvolutions”</a:t>
            </a:r>
          </a:p>
        </p:txBody>
      </p:sp>
      <p:sp>
        <p:nvSpPr>
          <p:cNvPr id="3" name="Rectangle 2"/>
          <p:cNvSpPr/>
          <p:nvPr/>
        </p:nvSpPr>
        <p:spPr>
          <a:xfrm>
            <a:off x="2777448" y="5696793"/>
            <a:ext cx="66371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2"/>
              </a:rPr>
              <a:t>https://</a:t>
            </a:r>
            <a:r>
              <a:rPr lang="en-US" sz="2400" dirty="0" err="1">
                <a:hlinkClick r:id="rId2"/>
              </a:rPr>
              <a:t>github.com</a:t>
            </a:r>
            <a:r>
              <a:rPr lang="en-US" sz="2400" dirty="0">
                <a:hlinkClick r:id="rId2"/>
              </a:rPr>
              <a:t>/</a:t>
            </a:r>
            <a:r>
              <a:rPr lang="en-US" sz="2400" dirty="0" err="1">
                <a:hlinkClick r:id="rId2"/>
              </a:rPr>
              <a:t>vdumoulin</a:t>
            </a:r>
            <a:r>
              <a:rPr lang="en-US" sz="2400" dirty="0">
                <a:hlinkClick r:id="rId2"/>
              </a:rPr>
              <a:t>/</a:t>
            </a:r>
            <a:r>
              <a:rPr lang="en-US" sz="2400" dirty="0" err="1">
                <a:hlinkClick r:id="rId2"/>
              </a:rPr>
              <a:t>conv_arithmetic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4469" y="1278922"/>
            <a:ext cx="4008580" cy="455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224578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Idea 2: Up-sampling Convolutions or ”Deconvolutions”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114677" y="1417639"/>
            <a:ext cx="3418273" cy="4728447"/>
            <a:chOff x="2850776" y="1452282"/>
            <a:chExt cx="3732904" cy="5163671"/>
          </a:xfrm>
        </p:grpSpPr>
        <p:grpSp>
          <p:nvGrpSpPr>
            <p:cNvPr id="9" name="Group 8"/>
            <p:cNvGrpSpPr/>
            <p:nvPr/>
          </p:nvGrpSpPr>
          <p:grpSpPr>
            <a:xfrm>
              <a:off x="2850776" y="1452282"/>
              <a:ext cx="3732904" cy="5163671"/>
              <a:chOff x="2850776" y="1452282"/>
              <a:chExt cx="3732904" cy="5163671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2850776" y="1452282"/>
                <a:ext cx="3732904" cy="516367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867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391258" y="1761708"/>
                <a:ext cx="2651942" cy="4146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67" dirty="0" err="1"/>
                  <a:t>Deconvolutional</a:t>
                </a:r>
                <a:r>
                  <a:rPr lang="en-US" sz="1867" dirty="0"/>
                  <a:t> Layers</a:t>
                </a: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3357591" y="2318516"/>
              <a:ext cx="2665947" cy="4146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67" dirty="0" err="1"/>
                <a:t>Upconvolutional</a:t>
              </a:r>
              <a:r>
                <a:rPr lang="en-US" sz="1867" dirty="0"/>
                <a:t> Layers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405199" y="2881909"/>
              <a:ext cx="2624054" cy="728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dirty="0"/>
                <a:t>Backwards </a:t>
              </a:r>
              <a:r>
                <a:rPr lang="en-US" sz="1867" dirty="0" err="1"/>
                <a:t>Strided</a:t>
              </a:r>
              <a:r>
                <a:rPr lang="en-US" sz="1867" dirty="0"/>
                <a:t> Convolutional Layers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378536" y="3749757"/>
              <a:ext cx="2624054" cy="728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dirty="0"/>
                <a:t>Fractionally </a:t>
              </a:r>
              <a:r>
                <a:rPr lang="en-US" sz="1867" dirty="0" err="1"/>
                <a:t>Strided</a:t>
              </a:r>
              <a:r>
                <a:rPr lang="en-US" sz="1867" dirty="0"/>
                <a:t> Convolutional Layers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468172" y="4645647"/>
              <a:ext cx="2624054" cy="728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dirty="0"/>
                <a:t>Transposed Convolutional Layers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448509" y="5619507"/>
              <a:ext cx="2624054" cy="728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/>
                <a:t>Spatial Full Convolutional Layers</a:t>
              </a:r>
              <a:endParaRPr lang="en-US" sz="1867" dirty="0"/>
            </a:p>
          </p:txBody>
        </p:sp>
      </p:grpSp>
    </p:spTree>
    <p:extLst>
      <p:ext uri="{BB962C8B-B14F-4D97-AF65-F5344CB8AC3E}">
        <p14:creationId xmlns:p14="http://schemas.microsoft.com/office/powerpoint/2010/main" val="288472816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EB3BC-DBF7-4648-AAED-320182077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 3: Dilated Convolutions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E119FC-0720-F649-846F-29FC513F6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8" y="1646161"/>
            <a:ext cx="11001828" cy="3737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4F8287-584B-9A49-A50E-4032B624A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73" y="5383962"/>
            <a:ext cx="5384799" cy="9318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701749-3D82-F645-80E8-B770DE7E4D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372" y="6183085"/>
            <a:ext cx="2079171" cy="674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ABD7CF-CD63-454E-80CC-7F271D836F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628"/>
          <a:stretch/>
        </p:blipFill>
        <p:spPr>
          <a:xfrm>
            <a:off x="2456544" y="6249442"/>
            <a:ext cx="1738161" cy="5422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9C0EC2-B6AD-DA42-ACB2-1B74BE3F00E3}"/>
              </a:ext>
            </a:extLst>
          </p:cNvPr>
          <p:cNvSpPr txBox="1"/>
          <p:nvPr/>
        </p:nvSpPr>
        <p:spPr>
          <a:xfrm>
            <a:off x="4629730" y="6299201"/>
            <a:ext cx="1412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ICLR 2016</a:t>
            </a:r>
          </a:p>
        </p:txBody>
      </p:sp>
    </p:spTree>
    <p:extLst>
      <p:ext uri="{BB962C8B-B14F-4D97-AF65-F5344CB8AC3E}">
        <p14:creationId xmlns:p14="http://schemas.microsoft.com/office/powerpoint/2010/main" val="506604652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EB3BC-DBF7-4648-AAED-320182077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 3: Dilated Convolutions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4F8287-584B-9A49-A50E-4032B624A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373" y="5383962"/>
            <a:ext cx="5384799" cy="9318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701749-3D82-F645-80E8-B770DE7E4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72" y="6183085"/>
            <a:ext cx="2079171" cy="674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ABD7CF-CD63-454E-80CC-7F271D836F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628"/>
          <a:stretch/>
        </p:blipFill>
        <p:spPr>
          <a:xfrm>
            <a:off x="2456544" y="6249442"/>
            <a:ext cx="1738161" cy="5422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9C0EC2-B6AD-DA42-ACB2-1B74BE3F00E3}"/>
              </a:ext>
            </a:extLst>
          </p:cNvPr>
          <p:cNvSpPr txBox="1"/>
          <p:nvPr/>
        </p:nvSpPr>
        <p:spPr>
          <a:xfrm>
            <a:off x="4629730" y="6299201"/>
            <a:ext cx="1412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ICLR 2016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849492-F8D5-B648-BD16-710D4899B5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8067" y="1820334"/>
            <a:ext cx="3335867" cy="3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90735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BA760-F783-2D46-ADBA-5E813CE5F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TAs and Office Hours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2C4A21-7B40-2E4B-A802-E5D24969B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063CC3-1471-B643-B49F-E7049A818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250" y="1689191"/>
            <a:ext cx="2305170" cy="2349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20C74D-E401-5742-A37F-3EEF4F255295}"/>
              </a:ext>
            </a:extLst>
          </p:cNvPr>
          <p:cNvSpPr txBox="1"/>
          <p:nvPr/>
        </p:nvSpPr>
        <p:spPr>
          <a:xfrm>
            <a:off x="1098377" y="4522478"/>
            <a:ext cx="43765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Brian</a:t>
            </a:r>
            <a:r>
              <a:rPr lang="en-US"/>
              <a:t> Hopfl</a:t>
            </a:r>
            <a:br>
              <a:rPr lang="en-US"/>
            </a:br>
            <a:r>
              <a:rPr lang="en-US"/>
              <a:t>Wednesdays 2:30pm to 4:30pm (today)</a:t>
            </a:r>
            <a:br>
              <a:rPr lang="en-US"/>
            </a:br>
            <a:r>
              <a:rPr lang="en-US"/>
              <a:t>Next week Location: Sid’s Place (for now)</a:t>
            </a:r>
            <a:br>
              <a:rPr lang="en-US"/>
            </a:br>
            <a:r>
              <a:rPr lang="en-US"/>
              <a:t>Contact email: beh3@rice.edu</a:t>
            </a:r>
          </a:p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CD6B03-DA81-6041-8FC6-3914A435B81C}"/>
              </a:ext>
            </a:extLst>
          </p:cNvPr>
          <p:cNvSpPr txBox="1"/>
          <p:nvPr/>
        </p:nvSpPr>
        <p:spPr>
          <a:xfrm>
            <a:off x="5644450" y="4655059"/>
            <a:ext cx="49155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Liuba</a:t>
            </a:r>
            <a:r>
              <a:rPr lang="en-US"/>
              <a:t> Orlov Savko</a:t>
            </a:r>
            <a:br>
              <a:rPr lang="en-US"/>
            </a:br>
            <a:r>
              <a:rPr lang="en-US"/>
              <a:t>Fridays 4pm to 5pm</a:t>
            </a:r>
            <a:br>
              <a:rPr lang="en-US"/>
            </a:br>
            <a:r>
              <a:rPr lang="en-US"/>
              <a:t>Location: Sid’s Place (2</a:t>
            </a:r>
            <a:r>
              <a:rPr lang="en-US" baseline="30000"/>
              <a:t>nd</a:t>
            </a:r>
            <a:r>
              <a:rPr lang="en-US"/>
              <a:t> Floor Duncan near fridge)</a:t>
            </a:r>
          </a:p>
          <a:p>
            <a:pPr algn="ctr"/>
            <a:r>
              <a:rPr lang="en-US"/>
              <a:t>Contact email:  lo13@rice.edu</a:t>
            </a:r>
          </a:p>
        </p:txBody>
      </p:sp>
      <p:pic>
        <p:nvPicPr>
          <p:cNvPr id="11266" name="Picture 2" descr="My Images for Inactive User - Atlas">
            <a:extLst>
              <a:ext uri="{FF2B5EF4-FFF2-40B4-BE49-F238E27FC236}">
                <a16:creationId xmlns:a16="http://schemas.microsoft.com/office/drawing/2014/main" id="{89070F27-5CDF-9B4B-8973-6F9AD5862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580" y="1634573"/>
            <a:ext cx="2445317" cy="2445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8778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Convolutional Layer in </a:t>
            </a:r>
            <a:r>
              <a:rPr lang="en-US" sz="4267" dirty="0" err="1"/>
              <a:t>pytorch</a:t>
            </a:r>
            <a:endParaRPr sz="4267" dirty="0"/>
          </a:p>
        </p:txBody>
      </p:sp>
      <p:sp>
        <p:nvSpPr>
          <p:cNvPr id="5" name="Cube 4"/>
          <p:cNvSpPr/>
          <p:nvPr/>
        </p:nvSpPr>
        <p:spPr>
          <a:xfrm>
            <a:off x="1506406" y="3415811"/>
            <a:ext cx="1382817" cy="1435412"/>
          </a:xfrm>
          <a:prstGeom prst="cube">
            <a:avLst>
              <a:gd name="adj" fmla="val 68421"/>
            </a:avLst>
          </a:prstGeom>
          <a:solidFill>
            <a:srgbClr val="E7D3F2"/>
          </a:solidFill>
          <a:ln w="12700" cap="flat">
            <a:solidFill>
              <a:srgbClr val="40404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ight Brace 5"/>
          <p:cNvSpPr/>
          <p:nvPr/>
        </p:nvSpPr>
        <p:spPr>
          <a:xfrm rot="5400000">
            <a:off x="1620648" y="5621805"/>
            <a:ext cx="235976" cy="464457"/>
          </a:xfrm>
          <a:prstGeom prst="rightBrace">
            <a:avLst/>
          </a:prstGeom>
          <a:noFill/>
          <a:ln w="12700" cap="flat">
            <a:solidFill>
              <a:srgbClr val="40404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60959" rIns="121919" bIns="60959" numCol="1" spcCol="38100" rtlCol="0" anchor="t">
            <a:noAutofit/>
          </a:bodyPr>
          <a:lstStyle/>
          <a:p>
            <a:pPr defTabSz="1219170" latinLnBrk="1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31446" y="5972019"/>
            <a:ext cx="3462292" cy="4104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1867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in_channels</a:t>
            </a:r>
            <a:r>
              <a:rPr lang="en-US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(e.g. 3 for RGB inputs)</a:t>
            </a:r>
          </a:p>
        </p:txBody>
      </p:sp>
      <p:sp>
        <p:nvSpPr>
          <p:cNvPr id="8" name="Cube 7"/>
          <p:cNvSpPr/>
          <p:nvPr/>
        </p:nvSpPr>
        <p:spPr>
          <a:xfrm>
            <a:off x="7554889" y="3792157"/>
            <a:ext cx="2031111" cy="759139"/>
          </a:xfrm>
          <a:prstGeom prst="cube">
            <a:avLst>
              <a:gd name="adj" fmla="val 35362"/>
            </a:avLst>
          </a:prstGeom>
          <a:solidFill>
            <a:srgbClr val="E7D3F2"/>
          </a:solidFill>
          <a:ln w="12700" cap="flat">
            <a:solidFill>
              <a:srgbClr val="40404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Right Brace 8"/>
          <p:cNvSpPr/>
          <p:nvPr/>
        </p:nvSpPr>
        <p:spPr>
          <a:xfrm rot="5400000">
            <a:off x="8157963" y="4627744"/>
            <a:ext cx="321187" cy="1508387"/>
          </a:xfrm>
          <a:prstGeom prst="rightBrace">
            <a:avLst/>
          </a:prstGeom>
          <a:noFill/>
          <a:ln w="12700" cap="flat">
            <a:solidFill>
              <a:srgbClr val="40404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60959" rIns="121919" bIns="60959" numCol="1" spcCol="38100" rtlCol="0" anchor="t">
            <a:noAutofit/>
          </a:bodyPr>
          <a:lstStyle/>
          <a:p>
            <a:pPr defTabSz="1219170" latinLnBrk="1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55493" y="5542530"/>
            <a:ext cx="3699409" cy="69775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1867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out_channels</a:t>
            </a:r>
            <a:r>
              <a:rPr lang="en-US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(equals the number of </a:t>
            </a:r>
            <a:br>
              <a:rPr lang="en-US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convolutional filters for this layer)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3759634" y="2372681"/>
            <a:ext cx="3795253" cy="1650410"/>
            <a:chOff x="2819725" y="1779510"/>
            <a:chExt cx="2846440" cy="1237807"/>
          </a:xfrm>
        </p:grpSpPr>
        <p:sp>
          <p:nvSpPr>
            <p:cNvPr id="23" name="Rounded Rectangle 22"/>
            <p:cNvSpPr/>
            <p:nvPr/>
          </p:nvSpPr>
          <p:spPr>
            <a:xfrm>
              <a:off x="2819725" y="2157324"/>
              <a:ext cx="2347081" cy="408621"/>
            </a:xfrm>
            <a:prstGeom prst="roundRect">
              <a:avLst/>
            </a:prstGeom>
            <a:solidFill>
              <a:srgbClr val="F9F6E1"/>
            </a:solidFill>
            <a:ln w="25400" cap="flat">
              <a:noFill/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2888010" y="1779510"/>
              <a:ext cx="2778155" cy="1237807"/>
              <a:chOff x="2840509" y="2035059"/>
              <a:chExt cx="2778155" cy="1237807"/>
            </a:xfrm>
          </p:grpSpPr>
          <p:sp>
            <p:nvSpPr>
              <p:cNvPr id="13" name="Cube 12"/>
              <p:cNvSpPr/>
              <p:nvPr/>
            </p:nvSpPr>
            <p:spPr>
              <a:xfrm>
                <a:off x="4038358" y="2309057"/>
                <a:ext cx="331351" cy="515776"/>
              </a:xfrm>
              <a:prstGeom prst="cube">
                <a:avLst>
                  <a:gd name="adj" fmla="val 45150"/>
                </a:avLst>
              </a:prstGeom>
              <a:solidFill>
                <a:srgbClr val="92D050"/>
              </a:solidFill>
              <a:ln w="12700" cap="flat">
                <a:solidFill>
                  <a:srgbClr val="404040"/>
                </a:solidFill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0959" tIns="60959" rIns="60959" bIns="60959" numCol="1" spcCol="38100" rtlCol="0" anchor="ctr">
                <a:spAutoFit/>
              </a:bodyPr>
              <a:lstStyle/>
              <a:p>
                <a:pPr defTabSz="609585" latinLnBrk="1" hangingPunct="0"/>
                <a:endPara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2840509" y="2467942"/>
                <a:ext cx="1082268" cy="2539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 err="1">
                    <a:solidFill>
                      <a:srgbClr val="000000"/>
                    </a:solidFill>
                  </a:rPr>
                  <a:t>out_channels</a:t>
                </a:r>
                <a:r>
                  <a:rPr lang="en-US" sz="1600" dirty="0">
                    <a:solidFill>
                      <a:srgbClr val="000000"/>
                    </a:solidFill>
                  </a:rPr>
                  <a:t> x</a:t>
                </a:r>
                <a:endParaRPr lang="en-US" sz="1600" dirty="0"/>
              </a:p>
            </p:txBody>
          </p:sp>
          <p:sp>
            <p:nvSpPr>
              <p:cNvPr id="16" name="Right Brace 15"/>
              <p:cNvSpPr/>
              <p:nvPr/>
            </p:nvSpPr>
            <p:spPr>
              <a:xfrm rot="5400000">
                <a:off x="4049918" y="2866902"/>
                <a:ext cx="167890" cy="194760"/>
              </a:xfrm>
              <a:prstGeom prst="rightBrace">
                <a:avLst/>
              </a:prstGeom>
              <a:noFill/>
              <a:ln w="12700" cap="flat">
                <a:solidFill>
                  <a:srgbClr val="40404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21919" tIns="60959" rIns="121919" bIns="60959" numCol="1" spcCol="38100" rtlCol="0" anchor="t">
                <a:noAutofit/>
              </a:bodyPr>
              <a:lstStyle/>
              <a:p>
                <a:pPr defTabSz="1219170" latinLnBrk="1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3695281" y="3034291"/>
                <a:ext cx="823784" cy="2385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67" dirty="0" err="1">
                    <a:solidFill>
                      <a:srgbClr val="000000"/>
                    </a:solidFill>
                  </a:rPr>
                  <a:t>in_channels</a:t>
                </a:r>
                <a:endParaRPr lang="en-US" sz="1467" dirty="0"/>
              </a:p>
            </p:txBody>
          </p:sp>
          <p:sp>
            <p:nvSpPr>
              <p:cNvPr id="18" name="Right Brace 17"/>
              <p:cNvSpPr/>
              <p:nvPr/>
            </p:nvSpPr>
            <p:spPr>
              <a:xfrm rot="13479865" flipV="1">
                <a:off x="3946189" y="2128523"/>
                <a:ext cx="171347" cy="349424"/>
              </a:xfrm>
              <a:prstGeom prst="rightBrace">
                <a:avLst/>
              </a:prstGeom>
              <a:noFill/>
              <a:ln w="12700" cap="flat">
                <a:solidFill>
                  <a:srgbClr val="40404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21919" tIns="60959" rIns="121919" bIns="60959" numCol="1" spcCol="38100" rtlCol="0" anchor="t">
                <a:noAutofit/>
              </a:bodyPr>
              <a:lstStyle/>
              <a:p>
                <a:pPr defTabSz="1219170" latinLnBrk="1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195306" y="2035059"/>
                <a:ext cx="916558" cy="2308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>
                    <a:solidFill>
                      <a:srgbClr val="000000"/>
                    </a:solidFill>
                  </a:rPr>
                  <a:t>kernel_size</a:t>
                </a:r>
                <a:endParaRPr lang="en-US" sz="1400" dirty="0"/>
              </a:p>
            </p:txBody>
          </p:sp>
          <p:sp>
            <p:nvSpPr>
              <p:cNvPr id="20" name="Right Brace 19"/>
              <p:cNvSpPr/>
              <p:nvPr/>
            </p:nvSpPr>
            <p:spPr>
              <a:xfrm flipV="1">
                <a:off x="4475948" y="2324271"/>
                <a:ext cx="202849" cy="420917"/>
              </a:xfrm>
              <a:prstGeom prst="rightBrace">
                <a:avLst/>
              </a:prstGeom>
              <a:noFill/>
              <a:ln w="12700" cap="flat">
                <a:solidFill>
                  <a:srgbClr val="40404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21919" tIns="60959" rIns="121919" bIns="60959" numCol="1" spcCol="38100" rtlCol="0" anchor="t">
                <a:noAutofit/>
              </a:bodyPr>
              <a:lstStyle/>
              <a:p>
                <a:pPr defTabSz="1219170" latinLnBrk="1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769741" y="2730859"/>
                <a:ext cx="848923" cy="2308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>
                    <a:solidFill>
                      <a:srgbClr val="000000"/>
                    </a:solidFill>
                  </a:rPr>
                  <a:t>kernel_size</a:t>
                </a:r>
                <a:endParaRPr lang="en-US" sz="1400" dirty="0"/>
              </a:p>
            </p:txBody>
          </p:sp>
        </p:grpSp>
      </p:grpSp>
      <p:sp>
        <p:nvSpPr>
          <p:cNvPr id="24" name="TextBox 23"/>
          <p:cNvSpPr txBox="1"/>
          <p:nvPr/>
        </p:nvSpPr>
        <p:spPr>
          <a:xfrm>
            <a:off x="840592" y="2707046"/>
            <a:ext cx="788355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Input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175131" y="2875889"/>
            <a:ext cx="1017584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Output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3103419" y="4370120"/>
            <a:ext cx="4275116" cy="31667"/>
          </a:xfrm>
          <a:prstGeom prst="straightConnector1">
            <a:avLst/>
          </a:prstGeom>
          <a:noFill/>
          <a:ln w="25400" cap="flat">
            <a:solidFill>
              <a:srgbClr val="0070C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311" y="1209274"/>
            <a:ext cx="8569231" cy="74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19491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125680-4D5A-7241-B133-498E5EA65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900" y="0"/>
            <a:ext cx="6172200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67A2D0-9B7D-8145-BEE3-F08103375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084" y="1828800"/>
            <a:ext cx="7014117" cy="47397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C8289BC-5A63-5A4B-B0B7-1FC093D601AC}"/>
              </a:ext>
            </a:extLst>
          </p:cNvPr>
          <p:cNvSpPr/>
          <p:nvPr/>
        </p:nvSpPr>
        <p:spPr>
          <a:xfrm>
            <a:off x="8204810" y="2954402"/>
            <a:ext cx="3312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/abs/1505.04597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2AE167-3E03-3D49-A545-E65B22C7C21B}"/>
              </a:ext>
            </a:extLst>
          </p:cNvPr>
          <p:cNvSpPr/>
          <p:nvPr/>
        </p:nvSpPr>
        <p:spPr>
          <a:xfrm>
            <a:off x="7755617" y="3534266"/>
            <a:ext cx="4135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milesial</a:t>
            </a:r>
            <a:r>
              <a:rPr lang="en-US" dirty="0"/>
              <a:t>/</a:t>
            </a:r>
            <a:r>
              <a:rPr lang="en-US" dirty="0" err="1"/>
              <a:t>Pytorch-UNet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0D546B-9C7B-9D41-B410-E28A222119BB}"/>
              </a:ext>
            </a:extLst>
          </p:cNvPr>
          <p:cNvSpPr/>
          <p:nvPr/>
        </p:nvSpPr>
        <p:spPr>
          <a:xfrm>
            <a:off x="7755617" y="3912401"/>
            <a:ext cx="42110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usuyama</a:t>
            </a:r>
            <a:r>
              <a:rPr lang="en-US" dirty="0"/>
              <a:t>/</a:t>
            </a:r>
            <a:r>
              <a:rPr lang="en-US" dirty="0" err="1"/>
              <a:t>pytorch-unet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617628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4152A7-8D1C-F149-A7D1-DEA843676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850" y="2073352"/>
            <a:ext cx="7734300" cy="3670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CC2FAB-A008-0142-A22A-4FBC45F30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9049" y="235693"/>
            <a:ext cx="6385157" cy="17573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B4A3A89-6A0B-5B4E-8533-6AAC615C9D94}"/>
              </a:ext>
            </a:extLst>
          </p:cNvPr>
          <p:cNvSpPr/>
          <p:nvPr/>
        </p:nvSpPr>
        <p:spPr>
          <a:xfrm>
            <a:off x="4238927" y="6121349"/>
            <a:ext cx="3312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/abs/1703.06870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DE3CD3-D65C-FB49-887F-ABF1D8EF4786}"/>
              </a:ext>
            </a:extLst>
          </p:cNvPr>
          <p:cNvSpPr/>
          <p:nvPr/>
        </p:nvSpPr>
        <p:spPr>
          <a:xfrm>
            <a:off x="3470736" y="5743652"/>
            <a:ext cx="4849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facebookresearch</a:t>
            </a:r>
            <a:r>
              <a:rPr lang="en-US" dirty="0"/>
              <a:t>/detectron2</a:t>
            </a:r>
          </a:p>
        </p:txBody>
      </p:sp>
    </p:spTree>
    <p:extLst>
      <p:ext uri="{BB962C8B-B14F-4D97-AF65-F5344CB8AC3E}">
        <p14:creationId xmlns:p14="http://schemas.microsoft.com/office/powerpoint/2010/main" val="1593079565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1256F-3708-DD4F-91FE-9C82BB52C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D8065-B422-9C45-8292-8AFBB5D45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05486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3174C1-3F96-5548-9085-1E475BCE7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Sid’s Place</a:t>
            </a:r>
          </a:p>
        </p:txBody>
      </p:sp>
      <p:pic>
        <p:nvPicPr>
          <p:cNvPr id="6" name="Content Placeholder 5" descr="A picture containing text, indoor, floor, wall&#10;&#10;Description automatically generated">
            <a:extLst>
              <a:ext uri="{FF2B5EF4-FFF2-40B4-BE49-F238E27FC236}">
                <a16:creationId xmlns:a16="http://schemas.microsoft.com/office/drawing/2014/main" id="{14A9A154-CBB7-DA4B-836E-70CD5208D0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7316" y="885073"/>
            <a:ext cx="6780700" cy="508552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F4914F-9C3E-4246-97D1-19EA49C14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4184" y="6356350"/>
            <a:ext cx="51434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3315DE8-E84B-A141-B26C-CDB1CE99E005}" type="slidenum">
              <a:rPr lang="en-US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990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76"/>
          <a:stretch/>
        </p:blipFill>
        <p:spPr>
          <a:xfrm>
            <a:off x="1304261" y="1814622"/>
            <a:ext cx="5925879" cy="36150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 Detection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1573620" y="2286000"/>
            <a:ext cx="3289003" cy="2377440"/>
          </a:xfrm>
          <a:prstGeom prst="rect">
            <a:avLst/>
          </a:prstGeom>
          <a:noFill/>
          <a:ln w="38100" cap="flat">
            <a:solidFill>
              <a:srgbClr val="FFFF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14595" y="3017520"/>
            <a:ext cx="1561284" cy="1188720"/>
          </a:xfrm>
          <a:prstGeom prst="rect">
            <a:avLst/>
          </a:prstGeom>
          <a:noFill/>
          <a:ln w="38100" cap="flat">
            <a:solidFill>
              <a:srgbClr val="FFC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42827" y="2460520"/>
            <a:ext cx="497569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cat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73620" y="1718603"/>
            <a:ext cx="700189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deer</a:t>
            </a:r>
          </a:p>
        </p:txBody>
      </p:sp>
    </p:spTree>
    <p:extLst>
      <p:ext uri="{BB962C8B-B14F-4D97-AF65-F5344CB8AC3E}">
        <p14:creationId xmlns:p14="http://schemas.microsoft.com/office/powerpoint/2010/main" val="77231909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 Detection as Classification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76"/>
          <a:stretch/>
        </p:blipFill>
        <p:spPr>
          <a:xfrm>
            <a:off x="1304261" y="1814622"/>
            <a:ext cx="5925879" cy="36150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04261" y="2092624"/>
            <a:ext cx="1380720" cy="1097280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684981" y="2301411"/>
            <a:ext cx="5356259" cy="13700"/>
          </a:xfrm>
          <a:prstGeom prst="straightConnector1">
            <a:avLst/>
          </a:prstGeom>
          <a:noFill/>
          <a:ln w="41275" cap="flat">
            <a:solidFill>
              <a:srgbClr val="00B0F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Trapezoid 12"/>
          <p:cNvSpPr/>
          <p:nvPr/>
        </p:nvSpPr>
        <p:spPr>
          <a:xfrm rot="5400000">
            <a:off x="8202442" y="2068809"/>
            <a:ext cx="931524" cy="540065"/>
          </a:xfrm>
          <a:prstGeom prst="trapezoid">
            <a:avLst/>
          </a:prstGeom>
          <a:solidFill>
            <a:srgbClr val="FFFFFF"/>
          </a:solidFill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25589" y="2068891"/>
            <a:ext cx="684160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CNN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959083" y="1671263"/>
            <a:ext cx="842857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deer?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959083" y="2055191"/>
            <a:ext cx="640238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cat?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959083" y="2462851"/>
            <a:ext cx="1738807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background?</a:t>
            </a:r>
          </a:p>
        </p:txBody>
      </p:sp>
      <p:cxnSp>
        <p:nvCxnSpPr>
          <p:cNvPr id="19" name="Straight Arrow Connector 18"/>
          <p:cNvCxnSpPr>
            <a:stCxn id="13" idx="0"/>
          </p:cNvCxnSpPr>
          <p:nvPr/>
        </p:nvCxnSpPr>
        <p:spPr>
          <a:xfrm>
            <a:off x="8938237" y="2338842"/>
            <a:ext cx="842761" cy="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06637241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 Detection as Classification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76"/>
          <a:stretch/>
        </p:blipFill>
        <p:spPr>
          <a:xfrm>
            <a:off x="1304261" y="1814622"/>
            <a:ext cx="5925879" cy="36150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19332" y="2092624"/>
            <a:ext cx="1380720" cy="1097280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Straight Arrow Connector 10"/>
          <p:cNvCxnSpPr>
            <a:stCxn id="3" idx="3"/>
          </p:cNvCxnSpPr>
          <p:nvPr/>
        </p:nvCxnSpPr>
        <p:spPr>
          <a:xfrm flipV="1">
            <a:off x="3000052" y="2301412"/>
            <a:ext cx="5041189" cy="339852"/>
          </a:xfrm>
          <a:prstGeom prst="straightConnector1">
            <a:avLst/>
          </a:prstGeom>
          <a:noFill/>
          <a:ln w="41275" cap="flat">
            <a:solidFill>
              <a:srgbClr val="00B0F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Trapezoid 12"/>
          <p:cNvSpPr/>
          <p:nvPr/>
        </p:nvSpPr>
        <p:spPr>
          <a:xfrm rot="5400000">
            <a:off x="8202442" y="2068809"/>
            <a:ext cx="931524" cy="540065"/>
          </a:xfrm>
          <a:prstGeom prst="trapezoid">
            <a:avLst/>
          </a:prstGeom>
          <a:solidFill>
            <a:srgbClr val="FFFFFF"/>
          </a:solidFill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25589" y="2068891"/>
            <a:ext cx="684160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CNN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959083" y="1671263"/>
            <a:ext cx="842857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deer?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959083" y="2055191"/>
            <a:ext cx="640238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cat?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959083" y="2462851"/>
            <a:ext cx="1738807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background?</a:t>
            </a:r>
          </a:p>
        </p:txBody>
      </p:sp>
      <p:cxnSp>
        <p:nvCxnSpPr>
          <p:cNvPr id="19" name="Straight Arrow Connector 18"/>
          <p:cNvCxnSpPr>
            <a:stCxn id="13" idx="0"/>
          </p:cNvCxnSpPr>
          <p:nvPr/>
        </p:nvCxnSpPr>
        <p:spPr>
          <a:xfrm>
            <a:off x="8938237" y="2338842"/>
            <a:ext cx="842761" cy="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23492494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 Detection as Classification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76"/>
          <a:stretch/>
        </p:blipFill>
        <p:spPr>
          <a:xfrm>
            <a:off x="1304261" y="1814622"/>
            <a:ext cx="5925879" cy="36150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52100" y="2092624"/>
            <a:ext cx="1342489" cy="1097280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Straight Arrow Connector 10"/>
          <p:cNvCxnSpPr>
            <a:stCxn id="3" idx="3"/>
          </p:cNvCxnSpPr>
          <p:nvPr/>
        </p:nvCxnSpPr>
        <p:spPr>
          <a:xfrm flipV="1">
            <a:off x="3794589" y="2301412"/>
            <a:ext cx="4246652" cy="339852"/>
          </a:xfrm>
          <a:prstGeom prst="straightConnector1">
            <a:avLst/>
          </a:prstGeom>
          <a:noFill/>
          <a:ln w="41275" cap="flat">
            <a:solidFill>
              <a:srgbClr val="00B0F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Trapezoid 12"/>
          <p:cNvSpPr/>
          <p:nvPr/>
        </p:nvSpPr>
        <p:spPr>
          <a:xfrm rot="5400000">
            <a:off x="8202442" y="2068809"/>
            <a:ext cx="931524" cy="540065"/>
          </a:xfrm>
          <a:prstGeom prst="trapezoid">
            <a:avLst/>
          </a:prstGeom>
          <a:solidFill>
            <a:srgbClr val="FFFFFF"/>
          </a:solidFill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25589" y="2068891"/>
            <a:ext cx="684160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CNN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959083" y="1671263"/>
            <a:ext cx="842857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deer?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959083" y="2055191"/>
            <a:ext cx="640238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cat?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959083" y="2462851"/>
            <a:ext cx="1738807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background?</a:t>
            </a:r>
          </a:p>
        </p:txBody>
      </p:sp>
      <p:cxnSp>
        <p:nvCxnSpPr>
          <p:cNvPr id="19" name="Straight Arrow Connector 18"/>
          <p:cNvCxnSpPr>
            <a:stCxn id="13" idx="0"/>
          </p:cNvCxnSpPr>
          <p:nvPr/>
        </p:nvCxnSpPr>
        <p:spPr>
          <a:xfrm>
            <a:off x="8938237" y="2338842"/>
            <a:ext cx="842761" cy="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90813382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Object Detection as Classification</a:t>
            </a:r>
            <a:br>
              <a:rPr lang="en-US" dirty="0"/>
            </a:br>
            <a:r>
              <a:rPr lang="en-US" dirty="0"/>
              <a:t>with Sliding Window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76"/>
          <a:stretch/>
        </p:blipFill>
        <p:spPr>
          <a:xfrm>
            <a:off x="1304261" y="1814622"/>
            <a:ext cx="5925879" cy="36150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52100" y="2092624"/>
            <a:ext cx="1342489" cy="1280160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Straight Arrow Connector 10"/>
          <p:cNvCxnSpPr>
            <a:stCxn id="3" idx="3"/>
          </p:cNvCxnSpPr>
          <p:nvPr/>
        </p:nvCxnSpPr>
        <p:spPr>
          <a:xfrm flipV="1">
            <a:off x="3794589" y="2301412"/>
            <a:ext cx="4246652" cy="431292"/>
          </a:xfrm>
          <a:prstGeom prst="straightConnector1">
            <a:avLst/>
          </a:prstGeom>
          <a:noFill/>
          <a:ln w="41275" cap="flat">
            <a:solidFill>
              <a:srgbClr val="00B0F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Trapezoid 12"/>
          <p:cNvSpPr/>
          <p:nvPr/>
        </p:nvSpPr>
        <p:spPr>
          <a:xfrm rot="5400000">
            <a:off x="8202442" y="2068809"/>
            <a:ext cx="931524" cy="540065"/>
          </a:xfrm>
          <a:prstGeom prst="trapezoid">
            <a:avLst/>
          </a:prstGeom>
          <a:solidFill>
            <a:srgbClr val="FFFFFF"/>
          </a:solidFill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25589" y="2068891"/>
            <a:ext cx="684160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CNN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959083" y="1671263"/>
            <a:ext cx="842857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deer?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959083" y="2055191"/>
            <a:ext cx="640238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cat?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959083" y="2462851"/>
            <a:ext cx="1738807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background?</a:t>
            </a:r>
          </a:p>
        </p:txBody>
      </p:sp>
      <p:cxnSp>
        <p:nvCxnSpPr>
          <p:cNvPr id="19" name="Straight Arrow Connector 18"/>
          <p:cNvCxnSpPr>
            <a:stCxn id="13" idx="0"/>
          </p:cNvCxnSpPr>
          <p:nvPr/>
        </p:nvCxnSpPr>
        <p:spPr>
          <a:xfrm>
            <a:off x="8938237" y="2338842"/>
            <a:ext cx="842761" cy="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623229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504 0 L 0.25052 0.08765 L -0.1842 0.0679 L -0.1842 0.14969 L 0.25608 0.15957 L 0.25608 0.26173 L -0.16857 0.24352 L -0.17309 0.33364 L 0.24948 0.34969 L 0.24948 0.34969 L 0.24948 0.34969 " pathEditMode="relative" ptsTypes="AAAAAAA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lecture-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cture01" id="{75795CA0-C23F-2643-80D4-D734F2BEFF43}" vid="{36436803-54D7-414B-9BF0-60C473CCA8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cture01" id="{75795CA0-C23F-2643-80D4-D734F2BEFF43}" vid="{36436803-54D7-414B-9BF0-60C473CCA8F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lecture-template</Template>
  <TotalTime>7457</TotalTime>
  <Words>801</Words>
  <Application>Microsoft Macintosh PowerPoint</Application>
  <PresentationFormat>Widescreen</PresentationFormat>
  <Paragraphs>123</Paragraphs>
  <Slides>33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Calibri Light</vt:lpstr>
      <vt:lpstr>Cambria Math</vt:lpstr>
      <vt:lpstr>lecture-template</vt:lpstr>
      <vt:lpstr>Office Theme</vt:lpstr>
      <vt:lpstr>Deep Learning for Vision &amp; Language</vt:lpstr>
      <vt:lpstr>About the class</vt:lpstr>
      <vt:lpstr>TAs and Office Hours</vt:lpstr>
      <vt:lpstr>Sid’s Place</vt:lpstr>
      <vt:lpstr>Object Detection</vt:lpstr>
      <vt:lpstr>Object Detection as Classification</vt:lpstr>
      <vt:lpstr>Object Detection as Classification</vt:lpstr>
      <vt:lpstr>Object Detection as Classification</vt:lpstr>
      <vt:lpstr>Object Detection as Classification with Sliding Window</vt:lpstr>
      <vt:lpstr>Object Detection as Classification with Box Proposals</vt:lpstr>
      <vt:lpstr>Box Proposal Method – SS: Selective Search</vt:lpstr>
      <vt:lpstr>RCNN</vt:lpstr>
      <vt:lpstr>Fast-RCNN</vt:lpstr>
      <vt:lpstr>Faster-RCNN</vt:lpstr>
      <vt:lpstr>Single-shot Object Detectors </vt:lpstr>
      <vt:lpstr>YOLO- You Only Look Once</vt:lpstr>
      <vt:lpstr>YOLO- You Only Look Once</vt:lpstr>
      <vt:lpstr>SSD: Single Shot Detector</vt:lpstr>
      <vt:lpstr>Semantic Segmentation / Image Parsing</vt:lpstr>
      <vt:lpstr>Idea 1: Convolutionalization</vt:lpstr>
      <vt:lpstr>Alexnet</vt:lpstr>
      <vt:lpstr>Idea 1: Convolutionalization</vt:lpstr>
      <vt:lpstr>Fully Convolutional Networks (CVPR 2015)</vt:lpstr>
      <vt:lpstr>Idea 2: Up-sampling Convolutions or ”Deconvolutions”</vt:lpstr>
      <vt:lpstr>Idea 2: Up-sampling Convolutions or ”Deconvolutions”</vt:lpstr>
      <vt:lpstr>Idea 2: Up-sampling Convolutions or ”Deconvolutions”</vt:lpstr>
      <vt:lpstr>Idea 2: Up-sampling Convolutions or ”Deconvolutions”</vt:lpstr>
      <vt:lpstr>Idea 3: Dilated Convolutions</vt:lpstr>
      <vt:lpstr>Idea 3: Dilated Convolutions</vt:lpstr>
      <vt:lpstr>PowerPoint Presentation</vt:lpstr>
      <vt:lpstr>PowerPoint Presentation</vt:lpstr>
      <vt:lpstr>PowerPoint Presentation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Vision &amp; Language</dc:title>
  <dc:creator>Ordonez-Roman, Vicente (vo2m)</dc:creator>
  <cp:lastModifiedBy>Ordonez-Roman, Vicente (vo2m)</cp:lastModifiedBy>
  <cp:revision>95</cp:revision>
  <dcterms:created xsi:type="dcterms:W3CDTF">2020-08-27T13:44:04Z</dcterms:created>
  <dcterms:modified xsi:type="dcterms:W3CDTF">2022-01-31T18:57:01Z</dcterms:modified>
</cp:coreProperties>
</file>