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 autoCompressPictures="0">
  <p:sldMasterIdLst>
    <p:sldMasterId id="2147483660" r:id="rId1"/>
  </p:sldMasterIdLst>
  <p:notesMasterIdLst>
    <p:notesMasterId r:id="rId60"/>
  </p:notesMasterIdLst>
  <p:sldIdLst>
    <p:sldId id="256" r:id="rId2"/>
    <p:sldId id="576" r:id="rId3"/>
    <p:sldId id="577" r:id="rId4"/>
    <p:sldId id="268" r:id="rId5"/>
    <p:sldId id="578" r:id="rId6"/>
    <p:sldId id="317" r:id="rId7"/>
    <p:sldId id="318" r:id="rId8"/>
    <p:sldId id="319" r:id="rId9"/>
    <p:sldId id="321" r:id="rId10"/>
    <p:sldId id="322" r:id="rId11"/>
    <p:sldId id="579" r:id="rId12"/>
    <p:sldId id="580" r:id="rId13"/>
    <p:sldId id="581" r:id="rId14"/>
    <p:sldId id="361" r:id="rId15"/>
    <p:sldId id="362" r:id="rId16"/>
    <p:sldId id="363" r:id="rId17"/>
    <p:sldId id="410" r:id="rId18"/>
    <p:sldId id="411" r:id="rId19"/>
    <p:sldId id="412" r:id="rId20"/>
    <p:sldId id="413" r:id="rId21"/>
    <p:sldId id="414" r:id="rId22"/>
    <p:sldId id="415" r:id="rId23"/>
    <p:sldId id="416" r:id="rId24"/>
    <p:sldId id="417" r:id="rId25"/>
    <p:sldId id="418" r:id="rId26"/>
    <p:sldId id="582" r:id="rId27"/>
    <p:sldId id="419" r:id="rId28"/>
    <p:sldId id="420" r:id="rId29"/>
    <p:sldId id="421" r:id="rId30"/>
    <p:sldId id="422" r:id="rId31"/>
    <p:sldId id="423" r:id="rId32"/>
    <p:sldId id="424" r:id="rId33"/>
    <p:sldId id="425" r:id="rId34"/>
    <p:sldId id="426" r:id="rId35"/>
    <p:sldId id="427" r:id="rId36"/>
    <p:sldId id="428" r:id="rId37"/>
    <p:sldId id="429" r:id="rId38"/>
    <p:sldId id="342" r:id="rId39"/>
    <p:sldId id="344" r:id="rId40"/>
    <p:sldId id="346" r:id="rId41"/>
    <p:sldId id="345" r:id="rId42"/>
    <p:sldId id="347" r:id="rId43"/>
    <p:sldId id="348" r:id="rId44"/>
    <p:sldId id="341" r:id="rId45"/>
    <p:sldId id="349" r:id="rId46"/>
    <p:sldId id="350" r:id="rId47"/>
    <p:sldId id="352" r:id="rId48"/>
    <p:sldId id="351" r:id="rId49"/>
    <p:sldId id="354" r:id="rId50"/>
    <p:sldId id="353" r:id="rId51"/>
    <p:sldId id="408" r:id="rId52"/>
    <p:sldId id="409" r:id="rId53"/>
    <p:sldId id="583" r:id="rId54"/>
    <p:sldId id="584" r:id="rId55"/>
    <p:sldId id="585" r:id="rId56"/>
    <p:sldId id="586" r:id="rId57"/>
    <p:sldId id="587" r:id="rId58"/>
    <p:sldId id="267" r:id="rId5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Ordonez-Roman, Vicente (vo2m)" initials="OV(" lastIdx="1" clrIdx="0">
    <p:extLst>
      <p:ext uri="{19B8F6BF-5375-455C-9EA6-DF929625EA0E}">
        <p15:presenceInfo xmlns:p15="http://schemas.microsoft.com/office/powerpoint/2012/main" userId="S::vo2m@virginia.edu::1e2dfab4-75d1-4ca8-8236-8aaf0e7872f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442"/>
    <p:restoredTop sz="94694"/>
  </p:normalViewPr>
  <p:slideViewPr>
    <p:cSldViewPr snapToGrid="0" snapToObjects="1">
      <p:cViewPr varScale="1">
        <p:scale>
          <a:sx n="121" d="100"/>
          <a:sy n="121" d="100"/>
        </p:scale>
        <p:origin x="1008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commentAuthors" Target="commentAuthor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9-10T15:09:49.159" idx="1">
    <p:pos x="10" y="10"/>
    <p:text/>
    <p:extLst>
      <p:ext uri="{C676402C-5697-4E1C-873F-D02D1690AC5C}">
        <p15:threadingInfo xmlns:p15="http://schemas.microsoft.com/office/powerpoint/2012/main" timeZoneBias="24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7CC597-C715-D641-AF2D-9027D870C75F}" type="datetimeFigureOut">
              <a:rPr lang="en-US" smtClean="0"/>
              <a:t>2/7/22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45CB42-16E7-A24D-B3D6-F64B855B0D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5662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45CB42-16E7-A24D-B3D6-F64B855B0DC8}" type="slidenum">
              <a:rPr lang="en-US" smtClean="0"/>
              <a:t>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3974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80900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/>
          <a:lstStyle/>
          <a:p>
            <a:fld id="{D0BC54AC-7545-E246-8560-E45B591C43B7}" type="slidenum">
              <a:rPr lang="en-US">
                <a:solidFill>
                  <a:prstClr val="black"/>
                </a:solidFill>
                <a:ea typeface=""/>
                <a:cs typeface=""/>
              </a:rPr>
              <a:pPr/>
              <a:t>24</a:t>
            </a:fld>
            <a:endParaRPr lang="en-US">
              <a:solidFill>
                <a:prstClr val="black"/>
              </a:solidFill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0277299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80900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/>
          <a:lstStyle/>
          <a:p>
            <a:fld id="{D0BC54AC-7545-E246-8560-E45B591C43B7}" type="slidenum">
              <a:rPr lang="en-US">
                <a:solidFill>
                  <a:prstClr val="black"/>
                </a:solidFill>
                <a:ea typeface=""/>
                <a:cs typeface=""/>
              </a:rPr>
              <a:pPr/>
              <a:t>25</a:t>
            </a:fld>
            <a:endParaRPr lang="en-US">
              <a:solidFill>
                <a:prstClr val="black"/>
              </a:solidFill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28859282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Word sense disambiguation,</a:t>
            </a:r>
            <a:r>
              <a:rPr lang="en-US" baseline="0" dirty="0"/>
              <a:t> e.g. bank (can be noun or verb, e.g. bank the ball off the side </a:t>
            </a:r>
            <a:r>
              <a:rPr lang="en-US" baseline="0" dirty="0" err="1"/>
              <a:t>vs</a:t>
            </a:r>
            <a:r>
              <a:rPr lang="en-US" baseline="0" dirty="0"/>
              <a:t> I got some money from the bank)</a:t>
            </a:r>
            <a:endParaRPr lang="en-US" dirty="0"/>
          </a:p>
        </p:txBody>
      </p:sp>
      <p:sp>
        <p:nvSpPr>
          <p:cNvPr id="8192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/>
          <a:lstStyle/>
          <a:p>
            <a:fld id="{C818AA6D-C87A-2643-9D3A-C5790A36D5F2}" type="slidenum">
              <a:rPr lang="en-US">
                <a:solidFill>
                  <a:prstClr val="black"/>
                </a:solidFill>
                <a:ea typeface=""/>
                <a:cs typeface=""/>
              </a:rPr>
              <a:pPr/>
              <a:t>26</a:t>
            </a:fld>
            <a:endParaRPr lang="en-US">
              <a:solidFill>
                <a:prstClr val="black"/>
              </a:solidFill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314385794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Break sentences</a:t>
            </a:r>
            <a:r>
              <a:rPr lang="en-US" baseline="0" dirty="0"/>
              <a:t> down into phrasal units</a:t>
            </a:r>
            <a:endParaRPr lang="en-US" dirty="0"/>
          </a:p>
        </p:txBody>
      </p:sp>
      <p:sp>
        <p:nvSpPr>
          <p:cNvPr id="82948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/>
          <a:lstStyle/>
          <a:p>
            <a:fld id="{A982ECD3-9181-2646-BC0A-B9842ABFF837}" type="slidenum">
              <a:rPr lang="en-US">
                <a:solidFill>
                  <a:prstClr val="black"/>
                </a:solidFill>
                <a:ea typeface=""/>
                <a:cs typeface=""/>
              </a:rPr>
              <a:pPr/>
              <a:t>27</a:t>
            </a:fld>
            <a:endParaRPr lang="en-US">
              <a:solidFill>
                <a:prstClr val="black"/>
              </a:solidFill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417146520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And</a:t>
            </a:r>
            <a:r>
              <a:rPr lang="en-US" baseline="0" dirty="0"/>
              <a:t> at a higher level can automatically produce a complete syntactic parse tree for a sentence</a:t>
            </a:r>
            <a:endParaRPr lang="en-US" dirty="0"/>
          </a:p>
        </p:txBody>
      </p:sp>
      <p:sp>
        <p:nvSpPr>
          <p:cNvPr id="83972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/>
          <a:lstStyle/>
          <a:p>
            <a:fld id="{BA8D6429-9CA6-9F4B-9B4B-BD5DB881FED7}" type="slidenum">
              <a:rPr lang="en-US">
                <a:solidFill>
                  <a:prstClr val="black"/>
                </a:solidFill>
                <a:ea typeface=""/>
                <a:cs typeface=""/>
              </a:rPr>
              <a:pPr/>
              <a:t>28</a:t>
            </a:fld>
            <a:endParaRPr lang="en-US">
              <a:solidFill>
                <a:prstClr val="black"/>
              </a:solidFill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73861533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84996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/>
          <a:lstStyle/>
          <a:p>
            <a:fld id="{5DD0D39A-2F08-0C43-8364-DEEC3879A137}" type="slidenum">
              <a:rPr lang="en-US">
                <a:solidFill>
                  <a:prstClr val="black"/>
                </a:solidFill>
                <a:ea typeface=""/>
                <a:cs typeface=""/>
              </a:rPr>
              <a:pPr/>
              <a:t>29</a:t>
            </a:fld>
            <a:endParaRPr lang="en-US">
              <a:solidFill>
                <a:prstClr val="black"/>
              </a:solidFill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310186878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60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86020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/>
          <a:lstStyle/>
          <a:p>
            <a:fld id="{4ED1495A-2520-BA43-9505-2866EF58A919}" type="slidenum">
              <a:rPr lang="en-US">
                <a:solidFill>
                  <a:prstClr val="black"/>
                </a:solidFill>
                <a:ea typeface=""/>
                <a:cs typeface=""/>
              </a:rPr>
              <a:pPr/>
              <a:t>30</a:t>
            </a:fld>
            <a:endParaRPr lang="en-US">
              <a:solidFill>
                <a:prstClr val="black"/>
              </a:solidFill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229073979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70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8704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/>
          <a:lstStyle/>
          <a:p>
            <a:fld id="{A58535F9-F6AB-BB44-8F98-889E26E86B7D}" type="slidenum">
              <a:rPr lang="en-US">
                <a:solidFill>
                  <a:prstClr val="black"/>
                </a:solidFill>
                <a:ea typeface=""/>
                <a:cs typeface=""/>
              </a:rPr>
              <a:pPr/>
              <a:t>31</a:t>
            </a:fld>
            <a:endParaRPr lang="en-US">
              <a:solidFill>
                <a:prstClr val="black"/>
              </a:solidFill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1107001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90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89092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/>
          <a:lstStyle/>
          <a:p>
            <a:fld id="{10FF2350-AE42-CF4E-8EBD-29063FC37666}" type="slidenum">
              <a:rPr lang="en-US">
                <a:solidFill>
                  <a:prstClr val="black"/>
                </a:solidFill>
                <a:ea typeface=""/>
                <a:cs typeface=""/>
              </a:rPr>
              <a:pPr/>
              <a:t>32</a:t>
            </a:fld>
            <a:endParaRPr lang="en-US">
              <a:solidFill>
                <a:prstClr val="black"/>
              </a:solidFill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82504466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/>
          <a:lstStyle/>
          <a:p>
            <a:fld id="{A9ECFB02-6E87-A64D-8829-921B69D10A16}" type="slidenum">
              <a:rPr lang="en-US">
                <a:solidFill>
                  <a:prstClr val="black"/>
                </a:solidFill>
                <a:ea typeface=""/>
                <a:cs typeface=""/>
              </a:rPr>
              <a:pPr/>
              <a:t>33</a:t>
            </a:fld>
            <a:endParaRPr lang="en-US">
              <a:solidFill>
                <a:prstClr val="black"/>
              </a:solidFill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28565883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73732" name="Slide Number Placeholder 3"/>
          <p:cNvSpPr txBox="1">
            <a:spLocks noGrp="1"/>
          </p:cNvSpPr>
          <p:nvPr/>
        </p:nvSpPr>
        <p:spPr bwMode="auto">
          <a:xfrm>
            <a:off x="3885459" y="8686723"/>
            <a:ext cx="2972542" cy="457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r" rtl="0"/>
            <a:fld id="{4A876B6F-A4F9-144C-B1A9-A2AC04004044}" type="slidenum">
              <a:rPr lang="en-US" sz="1200" kern="1200">
                <a:solidFill>
                  <a:prstClr val="black"/>
                </a:solidFill>
                <a:ea typeface=""/>
                <a:cs typeface=""/>
              </a:rPr>
              <a:pPr algn="r" rtl="0"/>
              <a:t>16</a:t>
            </a:fld>
            <a:endParaRPr lang="en-US" sz="1200" kern="1200">
              <a:solidFill>
                <a:prstClr val="black"/>
              </a:solidFill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288768539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91140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/>
          <a:lstStyle/>
          <a:p>
            <a:fld id="{F2A29219-8917-A947-8DEC-D049AE693A93}" type="slidenum">
              <a:rPr lang="en-US">
                <a:solidFill>
                  <a:prstClr val="black"/>
                </a:solidFill>
                <a:ea typeface=""/>
                <a:cs typeface=""/>
              </a:rPr>
              <a:pPr/>
              <a:t>34</a:t>
            </a:fld>
            <a:endParaRPr lang="en-US">
              <a:solidFill>
                <a:prstClr val="black"/>
              </a:solidFill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47559779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921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9216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/>
          <a:lstStyle/>
          <a:p>
            <a:fld id="{466E81E0-7AC8-914C-8CD5-379C5741D011}" type="slidenum">
              <a:rPr lang="en-US">
                <a:solidFill>
                  <a:prstClr val="black"/>
                </a:solidFill>
                <a:ea typeface=""/>
                <a:cs typeface=""/>
              </a:rPr>
              <a:pPr/>
              <a:t>35</a:t>
            </a:fld>
            <a:endParaRPr lang="en-US">
              <a:solidFill>
                <a:prstClr val="black"/>
              </a:solidFill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04511804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 eaLnBrk="0" hangingPunct="0"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02756" indent="-270291" defTabSz="914485" eaLnBrk="0" hangingPunct="0"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2pPr>
            <a:lvl3pPr marL="1081164" indent="-216233" defTabSz="914485" eaLnBrk="0" hangingPunct="0"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3pPr>
            <a:lvl4pPr marL="1513629" indent="-216233" defTabSz="914485" eaLnBrk="0" hangingPunct="0"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4pPr>
            <a:lvl5pPr marL="1946095" indent="-216233" defTabSz="914485" eaLnBrk="0" hangingPunct="0"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5pPr>
            <a:lvl6pPr marL="2378560" indent="-216233" algn="ctr" defTabSz="914485" eaLnBrk="0" fontAlgn="base" hangingPunct="0">
              <a:spcBef>
                <a:spcPct val="50000"/>
              </a:spcBef>
              <a:spcAft>
                <a:spcPct val="0"/>
              </a:spcAft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6pPr>
            <a:lvl7pPr marL="2811026" indent="-216233" algn="ctr" defTabSz="914485" eaLnBrk="0" fontAlgn="base" hangingPunct="0">
              <a:spcBef>
                <a:spcPct val="50000"/>
              </a:spcBef>
              <a:spcAft>
                <a:spcPct val="0"/>
              </a:spcAft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7pPr>
            <a:lvl8pPr marL="3243491" indent="-216233" algn="ctr" defTabSz="914485" eaLnBrk="0" fontAlgn="base" hangingPunct="0">
              <a:spcBef>
                <a:spcPct val="50000"/>
              </a:spcBef>
              <a:spcAft>
                <a:spcPct val="0"/>
              </a:spcAft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8pPr>
            <a:lvl9pPr marL="3675957" indent="-216233" algn="ctr" defTabSz="914485" eaLnBrk="0" fontAlgn="base" hangingPunct="0">
              <a:spcBef>
                <a:spcPct val="50000"/>
              </a:spcBef>
              <a:spcAft>
                <a:spcPct val="0"/>
              </a:spcAft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3DF9E6D0-DA62-F54A-916F-2A88B954CE98}" type="slidenum">
              <a:rPr lang="en-US" sz="1200" b="0">
                <a:solidFill>
                  <a:schemeClr val="bg1"/>
                </a:solidFill>
              </a:rPr>
              <a:pPr eaLnBrk="1" hangingPunct="1"/>
              <a:t>37</a:t>
            </a:fld>
            <a:endParaRPr lang="en-US" sz="1200" b="0">
              <a:solidFill>
                <a:schemeClr val="bg1"/>
              </a:solidFill>
            </a:endParaRPr>
          </a:p>
        </p:txBody>
      </p:sp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153845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 eaLnBrk="0" hangingPunct="0"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02756" indent="-270291" defTabSz="914485" eaLnBrk="0" hangingPunct="0"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2pPr>
            <a:lvl3pPr marL="1081164" indent="-216233" defTabSz="914485" eaLnBrk="0" hangingPunct="0"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3pPr>
            <a:lvl4pPr marL="1513629" indent="-216233" defTabSz="914485" eaLnBrk="0" hangingPunct="0"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4pPr>
            <a:lvl5pPr marL="1946095" indent="-216233" defTabSz="914485" eaLnBrk="0" hangingPunct="0"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5pPr>
            <a:lvl6pPr marL="2378560" indent="-216233" algn="ctr" defTabSz="914485" eaLnBrk="0" fontAlgn="base" hangingPunct="0">
              <a:spcBef>
                <a:spcPct val="50000"/>
              </a:spcBef>
              <a:spcAft>
                <a:spcPct val="0"/>
              </a:spcAft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6pPr>
            <a:lvl7pPr marL="2811026" indent="-216233" algn="ctr" defTabSz="914485" eaLnBrk="0" fontAlgn="base" hangingPunct="0">
              <a:spcBef>
                <a:spcPct val="50000"/>
              </a:spcBef>
              <a:spcAft>
                <a:spcPct val="0"/>
              </a:spcAft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7pPr>
            <a:lvl8pPr marL="3243491" indent="-216233" algn="ctr" defTabSz="914485" eaLnBrk="0" fontAlgn="base" hangingPunct="0">
              <a:spcBef>
                <a:spcPct val="50000"/>
              </a:spcBef>
              <a:spcAft>
                <a:spcPct val="0"/>
              </a:spcAft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8pPr>
            <a:lvl9pPr marL="3675957" indent="-216233" algn="ctr" defTabSz="914485" eaLnBrk="0" fontAlgn="base" hangingPunct="0">
              <a:spcBef>
                <a:spcPct val="50000"/>
              </a:spcBef>
              <a:spcAft>
                <a:spcPct val="0"/>
              </a:spcAft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3DF9E6D0-DA62-F54A-916F-2A88B954CE98}" type="slidenum">
              <a:rPr lang="en-US" sz="1200" b="0">
                <a:solidFill>
                  <a:schemeClr val="bg1"/>
                </a:solidFill>
              </a:rPr>
              <a:pPr eaLnBrk="1" hangingPunct="1"/>
              <a:t>38</a:t>
            </a:fld>
            <a:endParaRPr lang="en-US" sz="1200" b="0">
              <a:solidFill>
                <a:schemeClr val="bg1"/>
              </a:solidFill>
            </a:endParaRPr>
          </a:p>
        </p:txBody>
      </p:sp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001189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 eaLnBrk="0" hangingPunct="0"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02756" indent="-270291" defTabSz="914485" eaLnBrk="0" hangingPunct="0"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2pPr>
            <a:lvl3pPr marL="1081164" indent="-216233" defTabSz="914485" eaLnBrk="0" hangingPunct="0"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3pPr>
            <a:lvl4pPr marL="1513629" indent="-216233" defTabSz="914485" eaLnBrk="0" hangingPunct="0"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4pPr>
            <a:lvl5pPr marL="1946095" indent="-216233" defTabSz="914485" eaLnBrk="0" hangingPunct="0"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5pPr>
            <a:lvl6pPr marL="2378560" indent="-216233" algn="ctr" defTabSz="914485" eaLnBrk="0" fontAlgn="base" hangingPunct="0">
              <a:spcBef>
                <a:spcPct val="50000"/>
              </a:spcBef>
              <a:spcAft>
                <a:spcPct val="0"/>
              </a:spcAft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6pPr>
            <a:lvl7pPr marL="2811026" indent="-216233" algn="ctr" defTabSz="914485" eaLnBrk="0" fontAlgn="base" hangingPunct="0">
              <a:spcBef>
                <a:spcPct val="50000"/>
              </a:spcBef>
              <a:spcAft>
                <a:spcPct val="0"/>
              </a:spcAft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7pPr>
            <a:lvl8pPr marL="3243491" indent="-216233" algn="ctr" defTabSz="914485" eaLnBrk="0" fontAlgn="base" hangingPunct="0">
              <a:spcBef>
                <a:spcPct val="50000"/>
              </a:spcBef>
              <a:spcAft>
                <a:spcPct val="0"/>
              </a:spcAft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8pPr>
            <a:lvl9pPr marL="3675957" indent="-216233" algn="ctr" defTabSz="914485" eaLnBrk="0" fontAlgn="base" hangingPunct="0">
              <a:spcBef>
                <a:spcPct val="50000"/>
              </a:spcBef>
              <a:spcAft>
                <a:spcPct val="0"/>
              </a:spcAft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3DF9E6D0-DA62-F54A-916F-2A88B954CE98}" type="slidenum">
              <a:rPr lang="en-US" sz="1200" b="0">
                <a:solidFill>
                  <a:schemeClr val="bg1"/>
                </a:solidFill>
              </a:rPr>
              <a:pPr eaLnBrk="1" hangingPunct="1"/>
              <a:t>39</a:t>
            </a:fld>
            <a:endParaRPr lang="en-US" sz="1200" b="0">
              <a:solidFill>
                <a:schemeClr val="bg1"/>
              </a:solidFill>
            </a:endParaRPr>
          </a:p>
        </p:txBody>
      </p:sp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870173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 eaLnBrk="0" hangingPunct="0"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02756" indent="-270291" defTabSz="914485" eaLnBrk="0" hangingPunct="0"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2pPr>
            <a:lvl3pPr marL="1081164" indent="-216233" defTabSz="914485" eaLnBrk="0" hangingPunct="0"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3pPr>
            <a:lvl4pPr marL="1513629" indent="-216233" defTabSz="914485" eaLnBrk="0" hangingPunct="0"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4pPr>
            <a:lvl5pPr marL="1946095" indent="-216233" defTabSz="914485" eaLnBrk="0" hangingPunct="0"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5pPr>
            <a:lvl6pPr marL="2378560" indent="-216233" algn="ctr" defTabSz="914485" eaLnBrk="0" fontAlgn="base" hangingPunct="0">
              <a:spcBef>
                <a:spcPct val="50000"/>
              </a:spcBef>
              <a:spcAft>
                <a:spcPct val="0"/>
              </a:spcAft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6pPr>
            <a:lvl7pPr marL="2811026" indent="-216233" algn="ctr" defTabSz="914485" eaLnBrk="0" fontAlgn="base" hangingPunct="0">
              <a:spcBef>
                <a:spcPct val="50000"/>
              </a:spcBef>
              <a:spcAft>
                <a:spcPct val="0"/>
              </a:spcAft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7pPr>
            <a:lvl8pPr marL="3243491" indent="-216233" algn="ctr" defTabSz="914485" eaLnBrk="0" fontAlgn="base" hangingPunct="0">
              <a:spcBef>
                <a:spcPct val="50000"/>
              </a:spcBef>
              <a:spcAft>
                <a:spcPct val="0"/>
              </a:spcAft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8pPr>
            <a:lvl9pPr marL="3675957" indent="-216233" algn="ctr" defTabSz="914485" eaLnBrk="0" fontAlgn="base" hangingPunct="0">
              <a:spcBef>
                <a:spcPct val="50000"/>
              </a:spcBef>
              <a:spcAft>
                <a:spcPct val="0"/>
              </a:spcAft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3DF9E6D0-DA62-F54A-916F-2A88B954CE98}" type="slidenum">
              <a:rPr lang="en-US" sz="1200" b="0">
                <a:solidFill>
                  <a:schemeClr val="bg1"/>
                </a:solidFill>
              </a:rPr>
              <a:pPr eaLnBrk="1" hangingPunct="1"/>
              <a:t>42</a:t>
            </a:fld>
            <a:endParaRPr lang="en-US" sz="1200" b="0">
              <a:solidFill>
                <a:schemeClr val="bg1"/>
              </a:solidFill>
            </a:endParaRPr>
          </a:p>
        </p:txBody>
      </p:sp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546942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 eaLnBrk="0" hangingPunct="0"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02756" indent="-270291" defTabSz="914485" eaLnBrk="0" hangingPunct="0"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2pPr>
            <a:lvl3pPr marL="1081164" indent="-216233" defTabSz="914485" eaLnBrk="0" hangingPunct="0"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3pPr>
            <a:lvl4pPr marL="1513629" indent="-216233" defTabSz="914485" eaLnBrk="0" hangingPunct="0"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4pPr>
            <a:lvl5pPr marL="1946095" indent="-216233" defTabSz="914485" eaLnBrk="0" hangingPunct="0"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5pPr>
            <a:lvl6pPr marL="2378560" indent="-216233" algn="ctr" defTabSz="914485" eaLnBrk="0" fontAlgn="base" hangingPunct="0">
              <a:spcBef>
                <a:spcPct val="50000"/>
              </a:spcBef>
              <a:spcAft>
                <a:spcPct val="0"/>
              </a:spcAft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6pPr>
            <a:lvl7pPr marL="2811026" indent="-216233" algn="ctr" defTabSz="914485" eaLnBrk="0" fontAlgn="base" hangingPunct="0">
              <a:spcBef>
                <a:spcPct val="50000"/>
              </a:spcBef>
              <a:spcAft>
                <a:spcPct val="0"/>
              </a:spcAft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7pPr>
            <a:lvl8pPr marL="3243491" indent="-216233" algn="ctr" defTabSz="914485" eaLnBrk="0" fontAlgn="base" hangingPunct="0">
              <a:spcBef>
                <a:spcPct val="50000"/>
              </a:spcBef>
              <a:spcAft>
                <a:spcPct val="0"/>
              </a:spcAft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8pPr>
            <a:lvl9pPr marL="3675957" indent="-216233" algn="ctr" defTabSz="914485" eaLnBrk="0" fontAlgn="base" hangingPunct="0">
              <a:spcBef>
                <a:spcPct val="50000"/>
              </a:spcBef>
              <a:spcAft>
                <a:spcPct val="0"/>
              </a:spcAft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3DF9E6D0-DA62-F54A-916F-2A88B954CE98}" type="slidenum">
              <a:rPr lang="en-US" sz="1200" b="0">
                <a:solidFill>
                  <a:schemeClr val="bg1"/>
                </a:solidFill>
              </a:rPr>
              <a:pPr eaLnBrk="1" hangingPunct="1"/>
              <a:t>45</a:t>
            </a:fld>
            <a:endParaRPr lang="en-US" sz="1200" b="0">
              <a:solidFill>
                <a:schemeClr val="bg1"/>
              </a:solidFill>
            </a:endParaRPr>
          </a:p>
        </p:txBody>
      </p:sp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51725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 eaLnBrk="0" hangingPunct="0"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02756" indent="-270291" defTabSz="914485" eaLnBrk="0" hangingPunct="0"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2pPr>
            <a:lvl3pPr marL="1081164" indent="-216233" defTabSz="914485" eaLnBrk="0" hangingPunct="0"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3pPr>
            <a:lvl4pPr marL="1513629" indent="-216233" defTabSz="914485" eaLnBrk="0" hangingPunct="0"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4pPr>
            <a:lvl5pPr marL="1946095" indent="-216233" defTabSz="914485" eaLnBrk="0" hangingPunct="0"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5pPr>
            <a:lvl6pPr marL="2378560" indent="-216233" algn="ctr" defTabSz="914485" eaLnBrk="0" fontAlgn="base" hangingPunct="0">
              <a:spcBef>
                <a:spcPct val="50000"/>
              </a:spcBef>
              <a:spcAft>
                <a:spcPct val="0"/>
              </a:spcAft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6pPr>
            <a:lvl7pPr marL="2811026" indent="-216233" algn="ctr" defTabSz="914485" eaLnBrk="0" fontAlgn="base" hangingPunct="0">
              <a:spcBef>
                <a:spcPct val="50000"/>
              </a:spcBef>
              <a:spcAft>
                <a:spcPct val="0"/>
              </a:spcAft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7pPr>
            <a:lvl8pPr marL="3243491" indent="-216233" algn="ctr" defTabSz="914485" eaLnBrk="0" fontAlgn="base" hangingPunct="0">
              <a:spcBef>
                <a:spcPct val="50000"/>
              </a:spcBef>
              <a:spcAft>
                <a:spcPct val="0"/>
              </a:spcAft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8pPr>
            <a:lvl9pPr marL="3675957" indent="-216233" algn="ctr" defTabSz="914485" eaLnBrk="0" fontAlgn="base" hangingPunct="0">
              <a:spcBef>
                <a:spcPct val="50000"/>
              </a:spcBef>
              <a:spcAft>
                <a:spcPct val="0"/>
              </a:spcAft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3DF9E6D0-DA62-F54A-916F-2A88B954CE98}" type="slidenum">
              <a:rPr lang="en-US" sz="1200" b="0">
                <a:solidFill>
                  <a:schemeClr val="bg1"/>
                </a:solidFill>
              </a:rPr>
              <a:pPr eaLnBrk="1" hangingPunct="1"/>
              <a:t>46</a:t>
            </a:fld>
            <a:endParaRPr lang="en-US" sz="1200" b="0">
              <a:solidFill>
                <a:schemeClr val="bg1"/>
              </a:solidFill>
            </a:endParaRPr>
          </a:p>
        </p:txBody>
      </p:sp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502106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 eaLnBrk="0" hangingPunct="0"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02756" indent="-270291" defTabSz="914485" eaLnBrk="0" hangingPunct="0"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2pPr>
            <a:lvl3pPr marL="1081164" indent="-216233" defTabSz="914485" eaLnBrk="0" hangingPunct="0"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3pPr>
            <a:lvl4pPr marL="1513629" indent="-216233" defTabSz="914485" eaLnBrk="0" hangingPunct="0"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4pPr>
            <a:lvl5pPr marL="1946095" indent="-216233" defTabSz="914485" eaLnBrk="0" hangingPunct="0"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5pPr>
            <a:lvl6pPr marL="2378560" indent="-216233" algn="ctr" defTabSz="914485" eaLnBrk="0" fontAlgn="base" hangingPunct="0">
              <a:spcBef>
                <a:spcPct val="50000"/>
              </a:spcBef>
              <a:spcAft>
                <a:spcPct val="0"/>
              </a:spcAft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6pPr>
            <a:lvl7pPr marL="2811026" indent="-216233" algn="ctr" defTabSz="914485" eaLnBrk="0" fontAlgn="base" hangingPunct="0">
              <a:spcBef>
                <a:spcPct val="50000"/>
              </a:spcBef>
              <a:spcAft>
                <a:spcPct val="0"/>
              </a:spcAft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7pPr>
            <a:lvl8pPr marL="3243491" indent="-216233" algn="ctr" defTabSz="914485" eaLnBrk="0" fontAlgn="base" hangingPunct="0">
              <a:spcBef>
                <a:spcPct val="50000"/>
              </a:spcBef>
              <a:spcAft>
                <a:spcPct val="0"/>
              </a:spcAft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8pPr>
            <a:lvl9pPr marL="3675957" indent="-216233" algn="ctr" defTabSz="914485" eaLnBrk="0" fontAlgn="base" hangingPunct="0">
              <a:spcBef>
                <a:spcPct val="50000"/>
              </a:spcBef>
              <a:spcAft>
                <a:spcPct val="0"/>
              </a:spcAft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3DF9E6D0-DA62-F54A-916F-2A88B954CE98}" type="slidenum">
              <a:rPr lang="en-US" sz="1200" b="0">
                <a:solidFill>
                  <a:schemeClr val="bg1"/>
                </a:solidFill>
              </a:rPr>
              <a:pPr eaLnBrk="1" hangingPunct="1"/>
              <a:t>47</a:t>
            </a:fld>
            <a:endParaRPr lang="en-US" sz="1200" b="0">
              <a:solidFill>
                <a:schemeClr val="bg1"/>
              </a:solidFill>
            </a:endParaRPr>
          </a:p>
        </p:txBody>
      </p:sp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19967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 eaLnBrk="0" hangingPunct="0"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02756" indent="-270291" defTabSz="914485" eaLnBrk="0" hangingPunct="0"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2pPr>
            <a:lvl3pPr marL="1081164" indent="-216233" defTabSz="914485" eaLnBrk="0" hangingPunct="0"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3pPr>
            <a:lvl4pPr marL="1513629" indent="-216233" defTabSz="914485" eaLnBrk="0" hangingPunct="0"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4pPr>
            <a:lvl5pPr marL="1946095" indent="-216233" defTabSz="914485" eaLnBrk="0" hangingPunct="0"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5pPr>
            <a:lvl6pPr marL="2378560" indent="-216233" algn="ctr" defTabSz="914485" eaLnBrk="0" fontAlgn="base" hangingPunct="0">
              <a:spcBef>
                <a:spcPct val="50000"/>
              </a:spcBef>
              <a:spcAft>
                <a:spcPct val="0"/>
              </a:spcAft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6pPr>
            <a:lvl7pPr marL="2811026" indent="-216233" algn="ctr" defTabSz="914485" eaLnBrk="0" fontAlgn="base" hangingPunct="0">
              <a:spcBef>
                <a:spcPct val="50000"/>
              </a:spcBef>
              <a:spcAft>
                <a:spcPct val="0"/>
              </a:spcAft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7pPr>
            <a:lvl8pPr marL="3243491" indent="-216233" algn="ctr" defTabSz="914485" eaLnBrk="0" fontAlgn="base" hangingPunct="0">
              <a:spcBef>
                <a:spcPct val="50000"/>
              </a:spcBef>
              <a:spcAft>
                <a:spcPct val="0"/>
              </a:spcAft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8pPr>
            <a:lvl9pPr marL="3675957" indent="-216233" algn="ctr" defTabSz="914485" eaLnBrk="0" fontAlgn="base" hangingPunct="0">
              <a:spcBef>
                <a:spcPct val="50000"/>
              </a:spcBef>
              <a:spcAft>
                <a:spcPct val="0"/>
              </a:spcAft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3DF9E6D0-DA62-F54A-916F-2A88B954CE98}" type="slidenum">
              <a:rPr lang="en-US" sz="1200" b="0">
                <a:solidFill>
                  <a:schemeClr val="bg1"/>
                </a:solidFill>
              </a:rPr>
              <a:pPr eaLnBrk="1" hangingPunct="1"/>
              <a:t>48</a:t>
            </a:fld>
            <a:endParaRPr lang="en-US" sz="1200" b="0">
              <a:solidFill>
                <a:schemeClr val="bg1"/>
              </a:solidFill>
            </a:endParaRPr>
          </a:p>
        </p:txBody>
      </p:sp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87528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/>
          <a:lstStyle/>
          <a:p>
            <a:fld id="{B2660E0E-917E-464A-872A-E62550AE95BC}" type="slidenum">
              <a:rPr lang="en-US">
                <a:solidFill>
                  <a:prstClr val="black"/>
                </a:solidFill>
                <a:ea typeface=""/>
                <a:cs typeface=""/>
              </a:rPr>
              <a:pPr/>
              <a:t>17</a:t>
            </a:fld>
            <a:endParaRPr lang="en-US">
              <a:solidFill>
                <a:prstClr val="black"/>
              </a:solidFill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354123757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 eaLnBrk="0" hangingPunct="0"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02756" indent="-270291" defTabSz="914485" eaLnBrk="0" hangingPunct="0"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2pPr>
            <a:lvl3pPr marL="1081164" indent="-216233" defTabSz="914485" eaLnBrk="0" hangingPunct="0"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3pPr>
            <a:lvl4pPr marL="1513629" indent="-216233" defTabSz="914485" eaLnBrk="0" hangingPunct="0"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4pPr>
            <a:lvl5pPr marL="1946095" indent="-216233" defTabSz="914485" eaLnBrk="0" hangingPunct="0"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5pPr>
            <a:lvl6pPr marL="2378560" indent="-216233" algn="ctr" defTabSz="914485" eaLnBrk="0" fontAlgn="base" hangingPunct="0">
              <a:spcBef>
                <a:spcPct val="50000"/>
              </a:spcBef>
              <a:spcAft>
                <a:spcPct val="0"/>
              </a:spcAft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6pPr>
            <a:lvl7pPr marL="2811026" indent="-216233" algn="ctr" defTabSz="914485" eaLnBrk="0" fontAlgn="base" hangingPunct="0">
              <a:spcBef>
                <a:spcPct val="50000"/>
              </a:spcBef>
              <a:spcAft>
                <a:spcPct val="0"/>
              </a:spcAft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7pPr>
            <a:lvl8pPr marL="3243491" indent="-216233" algn="ctr" defTabSz="914485" eaLnBrk="0" fontAlgn="base" hangingPunct="0">
              <a:spcBef>
                <a:spcPct val="50000"/>
              </a:spcBef>
              <a:spcAft>
                <a:spcPct val="0"/>
              </a:spcAft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8pPr>
            <a:lvl9pPr marL="3675957" indent="-216233" algn="ctr" defTabSz="914485" eaLnBrk="0" fontAlgn="base" hangingPunct="0">
              <a:spcBef>
                <a:spcPct val="50000"/>
              </a:spcBef>
              <a:spcAft>
                <a:spcPct val="0"/>
              </a:spcAft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3DF9E6D0-DA62-F54A-916F-2A88B954CE98}" type="slidenum">
              <a:rPr lang="en-US" sz="1200" b="0">
                <a:solidFill>
                  <a:schemeClr val="bg1"/>
                </a:solidFill>
              </a:rPr>
              <a:pPr eaLnBrk="1" hangingPunct="1"/>
              <a:t>49</a:t>
            </a:fld>
            <a:endParaRPr lang="en-US" sz="1200" b="0">
              <a:solidFill>
                <a:schemeClr val="bg1"/>
              </a:solidFill>
            </a:endParaRPr>
          </a:p>
        </p:txBody>
      </p:sp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439569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 eaLnBrk="0" hangingPunct="0"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02756" indent="-270291" defTabSz="914485" eaLnBrk="0" hangingPunct="0"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2pPr>
            <a:lvl3pPr marL="1081164" indent="-216233" defTabSz="914485" eaLnBrk="0" hangingPunct="0"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3pPr>
            <a:lvl4pPr marL="1513629" indent="-216233" defTabSz="914485" eaLnBrk="0" hangingPunct="0"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4pPr>
            <a:lvl5pPr marL="1946095" indent="-216233" defTabSz="914485" eaLnBrk="0" hangingPunct="0"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5pPr>
            <a:lvl6pPr marL="2378560" indent="-216233" algn="ctr" defTabSz="914485" eaLnBrk="0" fontAlgn="base" hangingPunct="0">
              <a:spcBef>
                <a:spcPct val="50000"/>
              </a:spcBef>
              <a:spcAft>
                <a:spcPct val="0"/>
              </a:spcAft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6pPr>
            <a:lvl7pPr marL="2811026" indent="-216233" algn="ctr" defTabSz="914485" eaLnBrk="0" fontAlgn="base" hangingPunct="0">
              <a:spcBef>
                <a:spcPct val="50000"/>
              </a:spcBef>
              <a:spcAft>
                <a:spcPct val="0"/>
              </a:spcAft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7pPr>
            <a:lvl8pPr marL="3243491" indent="-216233" algn="ctr" defTabSz="914485" eaLnBrk="0" fontAlgn="base" hangingPunct="0">
              <a:spcBef>
                <a:spcPct val="50000"/>
              </a:spcBef>
              <a:spcAft>
                <a:spcPct val="0"/>
              </a:spcAft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8pPr>
            <a:lvl9pPr marL="3675957" indent="-216233" algn="ctr" defTabSz="914485" eaLnBrk="0" fontAlgn="base" hangingPunct="0">
              <a:spcBef>
                <a:spcPct val="50000"/>
              </a:spcBef>
              <a:spcAft>
                <a:spcPct val="0"/>
              </a:spcAft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3DF9E6D0-DA62-F54A-916F-2A88B954CE98}" type="slidenum">
              <a:rPr lang="en-US" sz="1200" b="0">
                <a:solidFill>
                  <a:schemeClr val="bg1"/>
                </a:solidFill>
              </a:rPr>
              <a:pPr eaLnBrk="1" hangingPunct="1"/>
              <a:t>50</a:t>
            </a:fld>
            <a:endParaRPr lang="en-US" sz="1200" b="0">
              <a:solidFill>
                <a:schemeClr val="bg1"/>
              </a:solidFill>
            </a:endParaRPr>
          </a:p>
        </p:txBody>
      </p:sp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475891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 eaLnBrk="0" hangingPunct="0"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02756" indent="-270291" defTabSz="914485" eaLnBrk="0" hangingPunct="0"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2pPr>
            <a:lvl3pPr marL="1081164" indent="-216233" defTabSz="914485" eaLnBrk="0" hangingPunct="0"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3pPr>
            <a:lvl4pPr marL="1513629" indent="-216233" defTabSz="914485" eaLnBrk="0" hangingPunct="0"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4pPr>
            <a:lvl5pPr marL="1946095" indent="-216233" defTabSz="914485" eaLnBrk="0" hangingPunct="0"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5pPr>
            <a:lvl6pPr marL="2378560" indent="-216233" algn="ctr" defTabSz="914485" eaLnBrk="0" fontAlgn="base" hangingPunct="0">
              <a:spcBef>
                <a:spcPct val="50000"/>
              </a:spcBef>
              <a:spcAft>
                <a:spcPct val="0"/>
              </a:spcAft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6pPr>
            <a:lvl7pPr marL="2811026" indent="-216233" algn="ctr" defTabSz="914485" eaLnBrk="0" fontAlgn="base" hangingPunct="0">
              <a:spcBef>
                <a:spcPct val="50000"/>
              </a:spcBef>
              <a:spcAft>
                <a:spcPct val="0"/>
              </a:spcAft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7pPr>
            <a:lvl8pPr marL="3243491" indent="-216233" algn="ctr" defTabSz="914485" eaLnBrk="0" fontAlgn="base" hangingPunct="0">
              <a:spcBef>
                <a:spcPct val="50000"/>
              </a:spcBef>
              <a:spcAft>
                <a:spcPct val="0"/>
              </a:spcAft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8pPr>
            <a:lvl9pPr marL="3675957" indent="-216233" algn="ctr" defTabSz="914485" eaLnBrk="0" fontAlgn="base" hangingPunct="0">
              <a:spcBef>
                <a:spcPct val="50000"/>
              </a:spcBef>
              <a:spcAft>
                <a:spcPct val="0"/>
              </a:spcAft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3DF9E6D0-DA62-F54A-916F-2A88B954CE98}" type="slidenum">
              <a:rPr lang="en-US" sz="1200" b="0">
                <a:solidFill>
                  <a:schemeClr val="bg1"/>
                </a:solidFill>
              </a:rPr>
              <a:pPr eaLnBrk="1" hangingPunct="1"/>
              <a:t>51</a:t>
            </a:fld>
            <a:endParaRPr lang="en-US" sz="1200" b="0">
              <a:solidFill>
                <a:schemeClr val="bg1"/>
              </a:solidFill>
            </a:endParaRPr>
          </a:p>
        </p:txBody>
      </p:sp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09470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Why do you think language is ambiguous?</a:t>
            </a:r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/>
          <a:lstStyle/>
          <a:p>
            <a:fld id="{9CCD4988-FEBD-4843-9AAF-5556AE1DF03C}" type="slidenum">
              <a:rPr lang="en-US">
                <a:solidFill>
                  <a:prstClr val="black"/>
                </a:solidFill>
                <a:ea typeface=""/>
                <a:cs typeface=""/>
              </a:rPr>
              <a:pPr/>
              <a:t>18</a:t>
            </a:fld>
            <a:endParaRPr lang="en-US">
              <a:solidFill>
                <a:prstClr val="black"/>
              </a:solidFill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23606974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/>
          <a:lstStyle/>
          <a:p>
            <a:fld id="{9CCD4988-FEBD-4843-9AAF-5556AE1DF03C}" type="slidenum">
              <a:rPr lang="en-US">
                <a:solidFill>
                  <a:prstClr val="black"/>
                </a:solidFill>
                <a:ea typeface=""/>
                <a:cs typeface=""/>
              </a:rPr>
              <a:pPr/>
              <a:t>19</a:t>
            </a:fld>
            <a:endParaRPr lang="en-US">
              <a:solidFill>
                <a:prstClr val="black"/>
              </a:solidFill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2121451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/>
          <a:lstStyle/>
          <a:p>
            <a:fld id="{156ACC24-AC96-F24D-BF27-6CE313DACFE9}" type="slidenum">
              <a:rPr lang="en-US">
                <a:solidFill>
                  <a:prstClr val="black"/>
                </a:solidFill>
                <a:ea typeface=""/>
                <a:cs typeface=""/>
              </a:rPr>
              <a:pPr/>
              <a:t>20</a:t>
            </a:fld>
            <a:endParaRPr lang="en-US">
              <a:solidFill>
                <a:prstClr val="black"/>
              </a:solidFill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0828876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77828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/>
          <a:lstStyle/>
          <a:p>
            <a:fld id="{3C272779-B244-8347-8F63-FAA1AE5C9F7B}" type="slidenum">
              <a:rPr lang="en-US">
                <a:solidFill>
                  <a:prstClr val="black"/>
                </a:solidFill>
                <a:ea typeface=""/>
                <a:cs typeface=""/>
              </a:rPr>
              <a:pPr/>
              <a:t>21</a:t>
            </a:fld>
            <a:endParaRPr lang="en-US">
              <a:solidFill>
                <a:prstClr val="black"/>
              </a:solidFill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29621871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Some</a:t>
            </a:r>
            <a:r>
              <a:rPr lang="en-US" baseline="0" dirty="0"/>
              <a:t> example syntactic tasks are things like</a:t>
            </a:r>
            <a:endParaRPr lang="en-US" dirty="0"/>
          </a:p>
        </p:txBody>
      </p:sp>
      <p:sp>
        <p:nvSpPr>
          <p:cNvPr id="78852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/>
          <a:lstStyle/>
          <a:p>
            <a:fld id="{54E3CD2F-9C04-7D4B-BCB1-E4FFAD7447A7}" type="slidenum">
              <a:rPr lang="en-US">
                <a:solidFill>
                  <a:prstClr val="black"/>
                </a:solidFill>
                <a:ea typeface=""/>
                <a:cs typeface=""/>
              </a:rPr>
              <a:pPr/>
              <a:t>22</a:t>
            </a:fld>
            <a:endParaRPr lang="en-US">
              <a:solidFill>
                <a:prstClr val="black"/>
              </a:solidFill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20924295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79876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/>
          <a:lstStyle/>
          <a:p>
            <a:fld id="{78D9042B-7BEF-CF4C-9541-440305ADBC21}" type="slidenum">
              <a:rPr lang="en-US">
                <a:solidFill>
                  <a:prstClr val="black"/>
                </a:solidFill>
                <a:ea typeface=""/>
                <a:cs typeface=""/>
              </a:rPr>
              <a:pPr/>
              <a:t>23</a:t>
            </a:fld>
            <a:endParaRPr lang="en-US">
              <a:solidFill>
                <a:prstClr val="black"/>
              </a:solidFill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23839249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D7A334-DD24-DE42-B936-8A1607CAA8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807581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B63FF6F-68D3-5D4A-BD7A-EA4A537991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298132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6773C8-0C77-C745-832B-20E65B4227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11B65-8761-BB4F-9216-0BBA9E02B4E6}" type="datetime1">
              <a:rPr lang="en-US" smtClean="0"/>
              <a:t>2/7/22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C042F5-65D8-534E-85CE-BBB2BA0EE1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4" descr="Full Formal Lockup">
            <a:extLst>
              <a:ext uri="{FF2B5EF4-FFF2-40B4-BE49-F238E27FC236}">
                <a16:creationId xmlns:a16="http://schemas.microsoft.com/office/drawing/2014/main" id="{A681143B-6F91-0042-8A4E-5A21C6B937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9295" y="4911314"/>
            <a:ext cx="3253409" cy="648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DB8E7050-2442-B645-BD17-2F9E2A669C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19" b="60641"/>
          <a:stretch/>
        </p:blipFill>
        <p:spPr bwMode="auto">
          <a:xfrm>
            <a:off x="-8467" y="-8467"/>
            <a:ext cx="12200467" cy="1060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52EE73A4-29C2-BA4E-9472-88D99A953C4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452" b="39041"/>
          <a:stretch/>
        </p:blipFill>
        <p:spPr bwMode="auto">
          <a:xfrm>
            <a:off x="-8467" y="6056845"/>
            <a:ext cx="12200467" cy="819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78449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2865CF-FA54-A240-A5DF-356EB66032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298121"/>
            <a:ext cx="5181600" cy="487884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134A78-BCAF-A24B-87D0-6863DD2C9E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298121"/>
            <a:ext cx="5181600" cy="487884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B6E32F-1712-B943-95BC-45FC5D0300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9780D-06A9-3946-A757-38003124F949}" type="datetime1">
              <a:rPr lang="en-US" smtClean="0"/>
              <a:t>2/7/22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E32615-947E-6642-BBF8-999981BEB1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0F1D52-E525-2844-9153-CB0199813E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15DE8-E84B-A141-B26C-CDB1CE99E00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FB76013-29A2-9F46-B9AB-BAD29EE41C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26861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129393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E08007C-3F22-E348-8EBB-8EC6007203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082DF-824A-354E-8E81-7ECAD4E52A61}" type="datetime1">
              <a:rPr lang="en-US" smtClean="0"/>
              <a:t>2/7/22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6C1A1A0-951E-234C-ADBA-BFCDB466BE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9D7BD3-3B63-7F4A-90A3-D68B846941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15DE8-E84B-A141-B26C-CDB1CE99E005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939EE14-D4F9-E84B-99E5-0996EA0351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26861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823694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74002169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>
            <a:lvl1pPr algn="l">
              <a:defRPr sz="2667" b="0">
                <a:solidFill>
                  <a:schemeClr val="tx1"/>
                </a:solidFill>
              </a:defRPr>
            </a:lvl1pPr>
            <a:lvl2pPr algn="l">
              <a:defRPr sz="2667" b="0">
                <a:solidFill>
                  <a:schemeClr val="tx1"/>
                </a:solidFill>
              </a:defRPr>
            </a:lvl2pPr>
            <a:lvl3pPr algn="l">
              <a:defRPr sz="2667" b="0">
                <a:solidFill>
                  <a:schemeClr val="tx1"/>
                </a:solidFill>
              </a:defRPr>
            </a:lvl3pPr>
            <a:lvl4pPr algn="l">
              <a:defRPr sz="2667" b="0">
                <a:solidFill>
                  <a:schemeClr val="tx1"/>
                </a:solidFill>
              </a:defRPr>
            </a:lvl4pPr>
            <a:lvl5pPr algn="l">
              <a:defRPr sz="2667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76656018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000481-3323-A245-9966-8898667268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26861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0F171A-4392-C74F-9129-6851455002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89957"/>
            <a:ext cx="10515600" cy="488700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E9EF8F-D3C7-4F40-B092-B88592878A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D7DBD-F069-3646-A7B0-F111D6E3E4CF}" type="datetime1">
              <a:rPr lang="en-US" smtClean="0"/>
              <a:t>2/7/22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C7C953-89C9-A746-BCC7-65DA0E60ED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8B2E4C-DD6E-A244-9A40-8C86D7B753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15DE8-E84B-A141-B26C-CDB1CE99E00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53007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4833B-77A1-F849-B5D1-694C89820C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C1CEB9-B0E4-6D4B-BD4B-0D3E4BF074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83356E-3044-B445-B69F-C68D39498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C5C64-2390-724B-9F7C-CD781EB4084D}" type="datetime1">
              <a:rPr lang="en-US" smtClean="0"/>
              <a:t>2/7/22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A8B398-74DB-CB41-847E-AF4CF4CB6A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42DC57-D436-2544-B143-DA32FED6C2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15DE8-E84B-A141-B26C-CDB1CE99E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6372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2865CF-FA54-A240-A5DF-356EB66032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298121"/>
            <a:ext cx="5181600" cy="487884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134A78-BCAF-A24B-87D0-6863DD2C9E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298121"/>
            <a:ext cx="5181600" cy="487884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B6E32F-1712-B943-95BC-45FC5D0300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9780D-06A9-3946-A757-38003124F949}" type="datetime1">
              <a:rPr lang="en-US" smtClean="0"/>
              <a:t>2/7/22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E32615-947E-6642-BBF8-999981BEB1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0F1D52-E525-2844-9153-CB0199813E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15DE8-E84B-A141-B26C-CDB1CE99E00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FB76013-29A2-9F46-B9AB-BAD29EE41C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26861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836755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E08007C-3F22-E348-8EBB-8EC6007203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082DF-824A-354E-8E81-7ECAD4E52A61}" type="datetime1">
              <a:rPr lang="en-US" smtClean="0"/>
              <a:t>2/7/22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6C1A1A0-951E-234C-ADBA-BFCDB466BE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9D7BD3-3B63-7F4A-90A3-D68B846941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15DE8-E84B-A141-B26C-CDB1CE99E005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939EE14-D4F9-E84B-99E5-0996EA0351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26861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981995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51AC8DB-162A-F542-81F5-2BC6D257E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FAB23-523A-8E43-A474-DECB64D5AB8C}" type="datetime1">
              <a:rPr lang="en-US" smtClean="0"/>
              <a:t>2/7/22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D4C257-282E-6B46-AC40-C5A07A6EF9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212066-EE71-6B43-941C-15B8D84032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15DE8-E84B-A141-B26C-CDB1CE99E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4104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F1A026-DE6F-7F4E-957A-F23F98393E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E4C882-B7CE-414E-9974-D7009D4166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3D92DAE-4BFD-E64D-A383-9AD254761A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9965A7-9AE3-B64F-83EA-865A06AD8B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777B3-D9D2-4C4B-8A2F-4C2E68C3B7A7}" type="datetime1">
              <a:rPr lang="en-US" smtClean="0"/>
              <a:t>2/7/22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17F5BE-11EC-6D47-B39D-822E815EB4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324CD5-1AF3-3343-85D4-A4DCD0FF8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15DE8-E84B-A141-B26C-CDB1CE99E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121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73F11E-CF88-DE4B-9E74-E9760A36A9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F7AE6DF-0B4F-BA49-88C8-151AB34BA01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3EFADA2-52B8-F34A-87CF-4B219457B2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D7312D-1737-3045-8447-0A7A478AF6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C2C0D-E8C5-AD4F-82DB-E013D1D74040}" type="datetime1">
              <a:rPr lang="en-US" smtClean="0"/>
              <a:t>2/7/22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29FDEA-B4C4-7848-B14A-B8DE8613D9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09BBBA-8A1E-994B-B710-3B57FAD86A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15DE8-E84B-A141-B26C-CDB1CE99E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7469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D7A334-DD24-DE42-B936-8A1607CAA8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212170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B63FF6F-68D3-5D4A-BD7A-EA4A537991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91845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6773C8-0C77-C745-832B-20E65B4227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11B65-8761-BB4F-9216-0BBA9E02B4E6}" type="datetime1">
              <a:rPr lang="en-US" smtClean="0"/>
              <a:t>2/7/22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C042F5-65D8-534E-85CE-BBB2BA0EE1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asted-image.png">
            <a:extLst>
              <a:ext uri="{FF2B5EF4-FFF2-40B4-BE49-F238E27FC236}">
                <a16:creationId xmlns:a16="http://schemas.microsoft.com/office/drawing/2014/main" id="{60812B5B-29A2-1B43-8164-8914867C7AF2}"/>
              </a:ext>
            </a:extLst>
          </p:cNvPr>
          <p:cNvPicPr/>
          <p:nvPr userDrawn="1"/>
        </p:nvPicPr>
        <p:blipFill>
          <a:blip r:embed="rId2">
            <a:alphaModFix amt="10839"/>
          </a:blip>
          <a:srcRect l="11804" t="22310" b="2478"/>
          <a:stretch>
            <a:fillRect/>
          </a:stretch>
        </p:blipFill>
        <p:spPr>
          <a:xfrm>
            <a:off x="0" y="0"/>
            <a:ext cx="4680310" cy="399125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3847068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BE18F9F-0C77-2242-B6D6-B4EC3C8C9E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16B811-BDBF-B745-AB37-2708A8707A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B85345-F0A9-A144-9EFB-CAC4CF2542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02407B-0281-F14F-9998-E479E865FA4E}" type="datetime1">
              <a:rPr lang="en-US" smtClean="0"/>
              <a:t>2/7/22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0DCAB0-2AAF-D849-AF60-3FB8E000D6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4A09DF-F308-1040-8FF1-F5A941EFC3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03315DE8-E84B-A141-B26C-CDB1CE99E0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394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49" r:id="rId9"/>
    <p:sldLayoutId id="2147483652" r:id="rId10"/>
    <p:sldLayoutId id="2147483654" r:id="rId11"/>
    <p:sldLayoutId id="2147483681" r:id="rId12"/>
    <p:sldLayoutId id="2147483682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0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.virginia.edu/~kc2wc/teaching/NLP16/slides/02-ngram.pdf" TargetMode="External"/><Relationship Id="rId2" Type="http://schemas.openxmlformats.org/officeDocument/2006/relationships/hyperlink" Target="http://www.cs.virginia.edu/~kc2wc/teaching/NLP16/slides/03-smooth.pdf" TargetMode="Externa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://www3.cs.stonybrook.edu/~ychoi/cse628/lecture/02-ngram.pdf" TargetMode="Externa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abs/1301.3781" TargetMode="Externa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comments" Target="../comments/comment1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289BAC-33BB-1B4D-A3E3-A3E3CE2B2F3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Deep Learning for Vision &amp; Language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4317520-60B9-3F43-B125-2138316230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95181"/>
            <a:ext cx="9144000" cy="1655762"/>
          </a:xfrm>
        </p:spPr>
        <p:txBody>
          <a:bodyPr/>
          <a:lstStyle/>
          <a:p>
            <a:r>
              <a:rPr lang="en-US" dirty="0"/>
              <a:t>Natural Language Processing I: Introduction</a:t>
            </a:r>
          </a:p>
        </p:txBody>
      </p:sp>
    </p:spTree>
    <p:extLst>
      <p:ext uri="{BB962C8B-B14F-4D97-AF65-F5344CB8AC3E}">
        <p14:creationId xmlns:p14="http://schemas.microsoft.com/office/powerpoint/2010/main" val="21385826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/>
          <p:nvPr/>
        </p:nvSpPr>
        <p:spPr>
          <a:xfrm>
            <a:off x="-33866" y="50800"/>
            <a:ext cx="12259735" cy="7789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 algn="ctr">
              <a:defRPr sz="3200">
                <a:solidFill>
                  <a:srgbClr val="215380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4267" dirty="0">
                <a:solidFill>
                  <a:schemeClr val="accent5">
                    <a:lumMod val="50000"/>
                  </a:schemeClr>
                </a:solidFill>
              </a:rPr>
              <a:t>Challenges in Natural Language Understanding:</a:t>
            </a:r>
            <a:br>
              <a:rPr lang="en-US" sz="4267" dirty="0">
                <a:solidFill>
                  <a:schemeClr val="accent5">
                    <a:lumMod val="50000"/>
                  </a:schemeClr>
                </a:solidFill>
              </a:rPr>
            </a:br>
            <a:endParaRPr sz="4267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048000" y="2064289"/>
            <a:ext cx="6096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dirty="0">
                <a:latin typeface="Arial" charset="0"/>
              </a:rPr>
              <a:t>A good glass in the bishop's hostel in the devil's seat</a:t>
            </a:r>
            <a:br>
              <a:rPr lang="en-US" sz="2400" dirty="0"/>
            </a:br>
            <a:r>
              <a:rPr lang="en-US" sz="2400" dirty="0">
                <a:latin typeface="Arial" charset="0"/>
              </a:rPr>
              <a:t>twenty-one degrees and thirteen minutes northeast and by north</a:t>
            </a:r>
            <a:br>
              <a:rPr lang="en-US" sz="2400" dirty="0"/>
            </a:br>
            <a:r>
              <a:rPr lang="en-US" sz="2400" dirty="0">
                <a:latin typeface="Arial" charset="0"/>
              </a:rPr>
              <a:t>main branch seventh limb east side</a:t>
            </a:r>
            <a:br>
              <a:rPr lang="en-US" sz="2400" dirty="0"/>
            </a:br>
            <a:r>
              <a:rPr lang="en-US" sz="2400" dirty="0">
                <a:latin typeface="Arial" charset="0"/>
              </a:rPr>
              <a:t>shoot from the left eye of the death's-head</a:t>
            </a:r>
            <a:br>
              <a:rPr lang="en-US" sz="2400" dirty="0"/>
            </a:br>
            <a:r>
              <a:rPr lang="en-US" sz="2400" dirty="0">
                <a:latin typeface="Arial" charset="0"/>
              </a:rPr>
              <a:t>a bee line from the tree through the shot fifty feet out.</a:t>
            </a:r>
            <a:endParaRPr lang="en-US" sz="24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5E14A17-0271-1947-B9BA-1DA17512674C}"/>
              </a:ext>
            </a:extLst>
          </p:cNvPr>
          <p:cNvSpPr/>
          <p:nvPr/>
        </p:nvSpPr>
        <p:spPr>
          <a:xfrm>
            <a:off x="8526261" y="6161167"/>
            <a:ext cx="30763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The Gold-Bug, Edgar Allan Poe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921438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86F58B-1877-2446-BB25-08CB7A8010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is NLP Hard?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C5EEE5-7BBF-7344-82C4-9113366043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15DE8-E84B-A141-B26C-CDB1CE99E005}" type="slidenum">
              <a:rPr lang="en-US" smtClean="0"/>
              <a:t>10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C5324A1-DFE7-3F4A-A489-5AC62B930B4F}"/>
              </a:ext>
            </a:extLst>
          </p:cNvPr>
          <p:cNvSpPr txBox="1"/>
          <p:nvPr/>
        </p:nvSpPr>
        <p:spPr>
          <a:xfrm>
            <a:off x="8754102" y="6356350"/>
            <a:ext cx="1409038" cy="30777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Slide by</a:t>
            </a:r>
            <a:r>
              <a:rPr kumimoji="0" lang="en-US" sz="1400" b="0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kumimoji="0" lang="en-US" sz="1400" b="0" i="0" u="none" strike="noStrike" cap="none" spc="0" normalizeH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Yejin</a:t>
            </a:r>
            <a:r>
              <a:rPr kumimoji="0" lang="en-US" sz="1400" b="0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 Choi</a:t>
            </a:r>
            <a:endParaRPr kumimoji="0" lang="en-US" sz="1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4F167E8-E03E-1F4E-8CA2-C48037EEB1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Human Language is Ambiguous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Task: </a:t>
            </a:r>
            <a:r>
              <a:rPr lang="en-US" u="sng" dirty="0"/>
              <a:t>Pronoun Resolution</a:t>
            </a:r>
          </a:p>
          <a:p>
            <a:pPr lvl="1"/>
            <a:r>
              <a:rPr lang="en-US" dirty="0"/>
              <a:t>Jack drank the wine on the table. </a:t>
            </a:r>
            <a:r>
              <a:rPr lang="en-US" b="1" i="1" dirty="0"/>
              <a:t>It </a:t>
            </a:r>
            <a:r>
              <a:rPr lang="en-US" dirty="0"/>
              <a:t>was red and round.</a:t>
            </a:r>
          </a:p>
          <a:p>
            <a:pPr lvl="1"/>
            <a:r>
              <a:rPr lang="en-US" dirty="0"/>
              <a:t>Jack saw Sam at the party. </a:t>
            </a:r>
            <a:r>
              <a:rPr lang="en-US" b="1" i="1" dirty="0"/>
              <a:t>He </a:t>
            </a:r>
            <a:r>
              <a:rPr lang="en-US" dirty="0"/>
              <a:t>went back to the bar to get another drink.</a:t>
            </a:r>
          </a:p>
          <a:p>
            <a:pPr lvl="1"/>
            <a:r>
              <a:rPr lang="en-US" dirty="0"/>
              <a:t>Jack saw Sam at the party. </a:t>
            </a:r>
            <a:r>
              <a:rPr lang="en-US" b="1" i="1" dirty="0"/>
              <a:t>He </a:t>
            </a:r>
            <a:r>
              <a:rPr lang="en-US" dirty="0"/>
              <a:t>clearly had drunk too much.</a:t>
            </a:r>
          </a:p>
          <a:p>
            <a:endParaRPr lang="en-US" dirty="0"/>
          </a:p>
          <a:p>
            <a:pPr marL="445770" lvl="2" indent="0">
              <a:buNone/>
            </a:pPr>
            <a:r>
              <a:rPr lang="en-US" dirty="0"/>
              <a:t>				[Adapted from Wilks (1975)]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95498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86F58B-1877-2446-BB25-08CB7A8010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is NLP Hard?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C5EEE5-7BBF-7344-82C4-9113366043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15DE8-E84B-A141-B26C-CDB1CE99E005}" type="slidenum">
              <a:rPr lang="en-US" smtClean="0"/>
              <a:t>11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C5324A1-DFE7-3F4A-A489-5AC62B930B4F}"/>
              </a:ext>
            </a:extLst>
          </p:cNvPr>
          <p:cNvSpPr txBox="1"/>
          <p:nvPr/>
        </p:nvSpPr>
        <p:spPr>
          <a:xfrm>
            <a:off x="8078241" y="6356350"/>
            <a:ext cx="2578461" cy="30777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Adapted from a slide by</a:t>
            </a:r>
            <a:r>
              <a:rPr kumimoji="0" lang="en-US" sz="1400" b="0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kumimoji="0" lang="en-US" sz="1400" b="0" i="0" u="none" strike="noStrike" cap="none" spc="0" normalizeH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Yejin</a:t>
            </a:r>
            <a:r>
              <a:rPr kumimoji="0" lang="en-US" sz="1400" b="0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 Choi</a:t>
            </a:r>
            <a:endParaRPr kumimoji="0" lang="en-US" sz="1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4F167E8-E03E-1F4E-8CA2-C48037EEB1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289957"/>
            <a:ext cx="10740887" cy="4887006"/>
          </a:xfrm>
        </p:spPr>
        <p:txBody>
          <a:bodyPr/>
          <a:lstStyle/>
          <a:p>
            <a:r>
              <a:rPr lang="en-US" dirty="0"/>
              <a:t>Human Language Requires World Knowledge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Task: </a:t>
            </a:r>
            <a:r>
              <a:rPr lang="en-US" u="sng" dirty="0"/>
              <a:t>Co-Reference Resolution</a:t>
            </a:r>
          </a:p>
          <a:p>
            <a:pPr lvl="1"/>
            <a:r>
              <a:rPr lang="en-US" dirty="0"/>
              <a:t>The doctor hired a secretary because she needed help with new patients.</a:t>
            </a:r>
          </a:p>
          <a:p>
            <a:pPr lvl="1"/>
            <a:r>
              <a:rPr lang="en-US" dirty="0"/>
              <a:t>The physician hired the secretary because he was highly recommended.</a:t>
            </a:r>
          </a:p>
          <a:p>
            <a:pPr marL="0" indent="0">
              <a:buNone/>
            </a:pPr>
            <a:br>
              <a:rPr lang="en-US" dirty="0"/>
            </a:br>
            <a:endParaRPr lang="en-US" dirty="0"/>
          </a:p>
          <a:p>
            <a:pPr marL="445770" lvl="2" indent="0">
              <a:buNone/>
            </a:pPr>
            <a:r>
              <a:rPr lang="en-US" dirty="0"/>
              <a:t>		                      [From some of our group’s work]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6B4C5B5-36A3-994B-95FD-3FD94A90C5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2183" y="5089308"/>
            <a:ext cx="5891696" cy="670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6030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86F58B-1877-2446-BB25-08CB7A8010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is NLP Hard?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C5EEE5-7BBF-7344-82C4-9113366043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15DE8-E84B-A141-B26C-CDB1CE99E005}" type="slidenum">
              <a:rPr lang="en-US" smtClean="0"/>
              <a:t>12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C5324A1-DFE7-3F4A-A489-5AC62B930B4F}"/>
              </a:ext>
            </a:extLst>
          </p:cNvPr>
          <p:cNvSpPr txBox="1"/>
          <p:nvPr/>
        </p:nvSpPr>
        <p:spPr>
          <a:xfrm>
            <a:off x="8903189" y="6236383"/>
            <a:ext cx="1397817" cy="30777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Slide by</a:t>
            </a:r>
            <a:r>
              <a:rPr kumimoji="0" lang="en-US" sz="1400" b="0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kumimoji="0" lang="en-US" sz="1400" b="0" i="0" u="none" strike="noStrike" cap="none" spc="0" normalizeH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Yejin</a:t>
            </a:r>
            <a:r>
              <a:rPr kumimoji="0" lang="en-US" sz="1400" b="0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 Choi</a:t>
            </a:r>
            <a:endParaRPr kumimoji="0" lang="en-US" sz="1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4F167E8-E03E-1F4E-8CA2-C48037EEB1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289957"/>
            <a:ext cx="10740887" cy="4887006"/>
          </a:xfrm>
        </p:spPr>
        <p:txBody>
          <a:bodyPr/>
          <a:lstStyle/>
          <a:p>
            <a:r>
              <a:rPr lang="en-US" dirty="0"/>
              <a:t>Human Language is Ambiguous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Learning mother tongue (native language)</a:t>
            </a:r>
          </a:p>
          <a:p>
            <a:pPr marL="0" indent="0">
              <a:buNone/>
            </a:pPr>
            <a:r>
              <a:rPr lang="en-US" dirty="0"/>
              <a:t>        </a:t>
            </a:r>
            <a:r>
              <a:rPr lang="en-US" sz="1800" dirty="0"/>
              <a:t>-- you might think it’s easy, but…</a:t>
            </a:r>
          </a:p>
          <a:p>
            <a:pPr marL="240030" lvl="1" indent="0"/>
            <a:r>
              <a:rPr lang="en-US" dirty="0"/>
              <a:t>     compare 5 year old V.S. 10 year old V.S. 20 year old</a:t>
            </a:r>
          </a:p>
          <a:p>
            <a:pPr marL="240030" lvl="1" indent="0"/>
            <a:endParaRPr lang="en-US" dirty="0"/>
          </a:p>
          <a:p>
            <a:r>
              <a:rPr lang="en-US" dirty="0"/>
              <a:t>Learning foreign languages </a:t>
            </a:r>
          </a:p>
          <a:p>
            <a:pPr marL="240030" lvl="1" indent="0"/>
            <a:r>
              <a:rPr lang="en-US" dirty="0"/>
              <a:t>– even harder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3454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 NLP really that hard?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endParaRPr lang="en-US" dirty="0"/>
          </a:p>
          <a:p>
            <a:r>
              <a:rPr lang="en-US" dirty="0"/>
              <a:t>In the back of your mind, if you’re still thinking…</a:t>
            </a:r>
          </a:p>
          <a:p>
            <a:endParaRPr lang="en-US" dirty="0"/>
          </a:p>
          <a:p>
            <a:pPr marL="274313" lvl="1" indent="0"/>
            <a:r>
              <a:rPr lang="en-US" i="1" dirty="0">
                <a:solidFill>
                  <a:srgbClr val="0000CC"/>
                </a:solidFill>
              </a:rPr>
              <a:t>“My native language is so easy. How hard can it be to type all the grammar rules, and idioms, </a:t>
            </a:r>
            <a:r>
              <a:rPr lang="en-US" i="1" dirty="0" err="1">
                <a:solidFill>
                  <a:srgbClr val="0000CC"/>
                </a:solidFill>
              </a:rPr>
              <a:t>etc</a:t>
            </a:r>
            <a:r>
              <a:rPr lang="en-US" i="1" dirty="0">
                <a:solidFill>
                  <a:srgbClr val="0000CC"/>
                </a:solidFill>
              </a:rPr>
              <a:t> into a software program? Sure it might take a while, but with enough people and money, it should be doable!”</a:t>
            </a:r>
          </a:p>
          <a:p>
            <a:endParaRPr lang="en-US" dirty="0"/>
          </a:p>
          <a:p>
            <a:r>
              <a:rPr lang="en-US" dirty="0"/>
              <a:t>You are not alone! </a:t>
            </a:r>
          </a:p>
          <a:p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TextBox 4"/>
          <p:cNvSpPr txBox="1">
            <a:spLocks noChangeArrowheads="1"/>
          </p:cNvSpPr>
          <p:nvPr/>
        </p:nvSpPr>
        <p:spPr bwMode="auto">
          <a:xfrm>
            <a:off x="9163696" y="6338986"/>
            <a:ext cx="167731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 dirty="0">
                <a:solidFill>
                  <a:schemeClr val="accent5">
                    <a:lumMod val="50000"/>
                  </a:schemeClr>
                </a:solidFill>
                <a:latin typeface="Calibri" charset="0"/>
              </a:rPr>
              <a:t>Slide from </a:t>
            </a:r>
            <a:r>
              <a:rPr lang="en-US" sz="1400" dirty="0" err="1">
                <a:solidFill>
                  <a:schemeClr val="accent5">
                    <a:lumMod val="50000"/>
                  </a:schemeClr>
                </a:solidFill>
                <a:latin typeface="Calibri" charset="0"/>
              </a:rPr>
              <a:t>Yejin</a:t>
            </a:r>
            <a:r>
              <a:rPr lang="en-US" sz="1400" dirty="0">
                <a:solidFill>
                  <a:schemeClr val="accent5">
                    <a:lumMod val="50000"/>
                  </a:schemeClr>
                </a:solidFill>
                <a:latin typeface="Calibri" charset="0"/>
              </a:rPr>
              <a:t> </a:t>
            </a:r>
            <a:r>
              <a:rPr lang="en-US" sz="1400" dirty="0" err="1">
                <a:solidFill>
                  <a:schemeClr val="accent5">
                    <a:lumMod val="50000"/>
                  </a:schemeClr>
                </a:solidFill>
                <a:latin typeface="Calibri" charset="0"/>
              </a:rPr>
              <a:t>Choi</a:t>
            </a:r>
            <a:endParaRPr lang="en-US" sz="1400" dirty="0">
              <a:solidFill>
                <a:schemeClr val="accent5">
                  <a:lumMod val="50000"/>
                </a:schemeClr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38096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Brief History of NLP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r>
              <a:rPr lang="en-US" sz="1867" dirty="0"/>
              <a:t>Mid 1950’s – mid 1960’s:  </a:t>
            </a:r>
            <a:r>
              <a:rPr lang="en-US" sz="1867" u="sng" dirty="0"/>
              <a:t>Birth of NLP and Linguistics</a:t>
            </a:r>
          </a:p>
          <a:p>
            <a:pPr lvl="1"/>
            <a:r>
              <a:rPr lang="en-US" sz="1867" dirty="0"/>
              <a:t>At first, people thought NLP is easy! Researchers predicted that “machine translation” can be solved in 3 years or so.</a:t>
            </a:r>
          </a:p>
          <a:p>
            <a:pPr lvl="1"/>
            <a:r>
              <a:rPr lang="en-US" sz="1867" dirty="0"/>
              <a:t>Mostly hand-coded rules / linguistics-oriented approaches</a:t>
            </a:r>
          </a:p>
          <a:p>
            <a:pPr lvl="1"/>
            <a:r>
              <a:rPr lang="en-US" sz="1867" dirty="0"/>
              <a:t>The 3 year project continued for 10 years, but still no good result, despite the significant amount of expenditure.</a:t>
            </a:r>
          </a:p>
          <a:p>
            <a:r>
              <a:rPr lang="en-US" sz="1867" dirty="0"/>
              <a:t>Mid 1960’s – Mid 1970’s: </a:t>
            </a:r>
            <a:r>
              <a:rPr lang="en-US" sz="1867" u="sng" dirty="0"/>
              <a:t>A Dark Era</a:t>
            </a:r>
          </a:p>
          <a:p>
            <a:pPr lvl="1"/>
            <a:r>
              <a:rPr lang="en-US" sz="1867" dirty="0"/>
              <a:t>After the initial hype, a dark era follows -- people started believing that machine translation is impossible, and most abandoned research for NLP.</a:t>
            </a:r>
          </a:p>
        </p:txBody>
      </p:sp>
      <p:sp>
        <p:nvSpPr>
          <p:cNvPr id="4" name="TextBox 4"/>
          <p:cNvSpPr txBox="1">
            <a:spLocks noChangeArrowheads="1"/>
          </p:cNvSpPr>
          <p:nvPr/>
        </p:nvSpPr>
        <p:spPr bwMode="auto">
          <a:xfrm>
            <a:off x="8984792" y="6553201"/>
            <a:ext cx="167731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 dirty="0">
                <a:solidFill>
                  <a:schemeClr val="accent5">
                    <a:lumMod val="50000"/>
                  </a:schemeClr>
                </a:solidFill>
                <a:latin typeface="Calibri" charset="0"/>
              </a:rPr>
              <a:t>Slide from </a:t>
            </a:r>
            <a:r>
              <a:rPr lang="en-US" sz="1400" dirty="0" err="1">
                <a:solidFill>
                  <a:schemeClr val="accent5">
                    <a:lumMod val="50000"/>
                  </a:schemeClr>
                </a:solidFill>
                <a:latin typeface="Calibri" charset="0"/>
              </a:rPr>
              <a:t>Yejin</a:t>
            </a:r>
            <a:r>
              <a:rPr lang="en-US" sz="1400" dirty="0">
                <a:solidFill>
                  <a:schemeClr val="accent5">
                    <a:lumMod val="50000"/>
                  </a:schemeClr>
                </a:solidFill>
                <a:latin typeface="Calibri" charset="0"/>
              </a:rPr>
              <a:t> </a:t>
            </a:r>
            <a:r>
              <a:rPr lang="en-US" sz="1400" dirty="0" err="1">
                <a:solidFill>
                  <a:schemeClr val="accent5">
                    <a:lumMod val="50000"/>
                  </a:schemeClr>
                </a:solidFill>
                <a:latin typeface="Calibri" charset="0"/>
              </a:rPr>
              <a:t>Choi</a:t>
            </a:r>
            <a:endParaRPr lang="en-US" sz="1400" dirty="0">
              <a:solidFill>
                <a:schemeClr val="accent5">
                  <a:lumMod val="50000"/>
                </a:schemeClr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87553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Brief History of NLP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1" y="1182191"/>
            <a:ext cx="11477897" cy="4525963"/>
          </a:xfrm>
        </p:spPr>
        <p:txBody>
          <a:bodyPr>
            <a:noAutofit/>
          </a:bodyPr>
          <a:lstStyle/>
          <a:p>
            <a:r>
              <a:rPr lang="en-US" sz="1600" dirty="0"/>
              <a:t>1970’s and  early 1980’s – </a:t>
            </a:r>
            <a:r>
              <a:rPr lang="en-US" sz="1600" u="sng" dirty="0"/>
              <a:t>Slow Revival of NLP</a:t>
            </a:r>
          </a:p>
          <a:p>
            <a:pPr lvl="1"/>
            <a:r>
              <a:rPr lang="en-US" sz="1600" dirty="0"/>
              <a:t>Some research activities revived, but the emphasis is still on linguistically oriented, working on small toy problems with weak empirical evaluation</a:t>
            </a:r>
          </a:p>
          <a:p>
            <a:r>
              <a:rPr lang="en-US" sz="1600" dirty="0"/>
              <a:t>Late 1980’s and 1990’s – </a:t>
            </a:r>
            <a:r>
              <a:rPr lang="en-US" sz="1600" u="sng" dirty="0">
                <a:solidFill>
                  <a:srgbClr val="FF0000"/>
                </a:solidFill>
              </a:rPr>
              <a:t>Statistical Revolution!</a:t>
            </a:r>
          </a:p>
          <a:p>
            <a:pPr lvl="1"/>
            <a:r>
              <a:rPr lang="en-US" sz="1600" dirty="0"/>
              <a:t>By this time, the computing power increased substantially .</a:t>
            </a:r>
          </a:p>
          <a:p>
            <a:pPr lvl="1"/>
            <a:r>
              <a:rPr lang="en-US" sz="1600" dirty="0"/>
              <a:t>Data-driven, statistical approaches with simple representation win over complex hand-coded linguistic rules.</a:t>
            </a:r>
          </a:p>
          <a:p>
            <a:pPr lvl="1">
              <a:buFont typeface="Wingdings"/>
              <a:buChar char="è"/>
            </a:pP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</a:rPr>
              <a:t>“</a:t>
            </a:r>
            <a:r>
              <a:rPr lang="en-US" sz="1600" b="1" i="1" dirty="0">
                <a:solidFill>
                  <a:schemeClr val="accent1">
                    <a:lumMod val="75000"/>
                  </a:schemeClr>
                </a:solidFill>
              </a:rPr>
              <a:t>Whenever I fire a linguist our machine translation performance improves.” 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</a:rPr>
              <a:t>(</a:t>
            </a:r>
            <a:r>
              <a:rPr lang="en-US" sz="1600" b="1" dirty="0" err="1">
                <a:solidFill>
                  <a:schemeClr val="accent1">
                    <a:lumMod val="75000"/>
                  </a:schemeClr>
                </a:solidFill>
              </a:rPr>
              <a:t>Jelinek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</a:rPr>
              <a:t>, 1988)</a:t>
            </a:r>
            <a:endParaRPr lang="en-US" sz="1600" dirty="0"/>
          </a:p>
          <a:p>
            <a:r>
              <a:rPr lang="en-US" sz="1600" dirty="0"/>
              <a:t>2000’s – </a:t>
            </a:r>
            <a:r>
              <a:rPr lang="en-US" sz="1600" u="sng" dirty="0">
                <a:solidFill>
                  <a:srgbClr val="FF0000"/>
                </a:solidFill>
              </a:rPr>
              <a:t>Statistics Powered by Linguistic Insights</a:t>
            </a:r>
          </a:p>
          <a:p>
            <a:pPr lvl="1"/>
            <a:r>
              <a:rPr lang="en-US" sz="1600" dirty="0"/>
              <a:t>With more sophistication with the statistical models, richer linguistic representation starts finding a new value.</a:t>
            </a:r>
          </a:p>
          <a:p>
            <a:r>
              <a:rPr lang="en-US" sz="1600" dirty="0"/>
              <a:t>2010’s – </a:t>
            </a:r>
            <a:r>
              <a:rPr lang="en-US" sz="1600" u="sng" dirty="0">
                <a:solidFill>
                  <a:srgbClr val="FF0000"/>
                </a:solidFill>
              </a:rPr>
              <a:t>Neural Networks – Word Embeddings – Neural Language Modeling</a:t>
            </a:r>
            <a:r>
              <a:rPr lang="en-US" sz="1600" dirty="0"/>
              <a:t>.</a:t>
            </a:r>
          </a:p>
          <a:p>
            <a:r>
              <a:rPr lang="en-US" sz="1600" dirty="0"/>
              <a:t>2018’s – 2020’s --- </a:t>
            </a:r>
            <a:r>
              <a:rPr lang="en-US" sz="1600" u="sng" dirty="0">
                <a:solidFill>
                  <a:srgbClr val="FF0000"/>
                </a:solidFill>
              </a:rPr>
              <a:t>Transformers – Large Scale Language Pretraining</a:t>
            </a:r>
          </a:p>
          <a:p>
            <a:endParaRPr lang="en-US" sz="1600" u="sng" dirty="0">
              <a:solidFill>
                <a:srgbClr val="FF0000"/>
              </a:solidFill>
            </a:endParaRPr>
          </a:p>
          <a:p>
            <a:r>
              <a:rPr lang="en-US" sz="1600" dirty="0"/>
              <a:t>2030s’ -- ??</a:t>
            </a:r>
          </a:p>
          <a:p>
            <a:pPr lvl="1"/>
            <a:endParaRPr lang="en-US" sz="1600" dirty="0"/>
          </a:p>
        </p:txBody>
      </p:sp>
      <p:sp>
        <p:nvSpPr>
          <p:cNvPr id="4" name="TextBox 4"/>
          <p:cNvSpPr txBox="1">
            <a:spLocks noChangeArrowheads="1"/>
          </p:cNvSpPr>
          <p:nvPr/>
        </p:nvSpPr>
        <p:spPr bwMode="auto">
          <a:xfrm>
            <a:off x="8984792" y="6553201"/>
            <a:ext cx="271369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 dirty="0">
                <a:solidFill>
                  <a:schemeClr val="accent5">
                    <a:lumMod val="50000"/>
                  </a:schemeClr>
                </a:solidFill>
                <a:latin typeface="Calibri" charset="0"/>
              </a:rPr>
              <a:t>Adapted from slide from </a:t>
            </a:r>
            <a:r>
              <a:rPr lang="en-US" sz="1400" dirty="0" err="1">
                <a:solidFill>
                  <a:schemeClr val="accent5">
                    <a:lumMod val="50000"/>
                  </a:schemeClr>
                </a:solidFill>
                <a:latin typeface="Calibri" charset="0"/>
              </a:rPr>
              <a:t>Yejin</a:t>
            </a:r>
            <a:r>
              <a:rPr lang="en-US" sz="1400" dirty="0">
                <a:solidFill>
                  <a:schemeClr val="accent5">
                    <a:lumMod val="50000"/>
                  </a:schemeClr>
                </a:solidFill>
                <a:latin typeface="Calibri" charset="0"/>
              </a:rPr>
              <a:t> Choi</a:t>
            </a:r>
          </a:p>
        </p:txBody>
      </p:sp>
    </p:spTree>
    <p:extLst>
      <p:ext uri="{BB962C8B-B14F-4D97-AF65-F5344CB8AC3E}">
        <p14:creationId xmlns:p14="http://schemas.microsoft.com/office/powerpoint/2010/main" val="9981303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Ambiguity is Explosive</a:t>
            </a:r>
          </a:p>
        </p:txBody>
      </p:sp>
      <p:sp>
        <p:nvSpPr>
          <p:cNvPr id="9830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981200" y="1371600"/>
            <a:ext cx="8229600" cy="5281613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dirty="0"/>
              <a:t>Ambiguities compound to generate enormous numbers of possible interpretations.</a:t>
            </a:r>
          </a:p>
          <a:p>
            <a:pPr>
              <a:lnSpc>
                <a:spcPct val="90000"/>
              </a:lnSpc>
            </a:pPr>
            <a:r>
              <a:rPr lang="en-US" dirty="0"/>
              <a:t>In English, a sentence ending in </a:t>
            </a:r>
            <a:r>
              <a:rPr lang="en-US" i="1" dirty="0"/>
              <a:t>n</a:t>
            </a:r>
            <a:r>
              <a:rPr lang="en-US" dirty="0"/>
              <a:t> prepositional phrases has </a:t>
            </a:r>
            <a:r>
              <a:rPr lang="en-US" i="1" dirty="0"/>
              <a:t>over</a:t>
            </a:r>
            <a:r>
              <a:rPr lang="en-US" dirty="0"/>
              <a:t> 2</a:t>
            </a:r>
            <a:r>
              <a:rPr lang="en-US" i="1" baseline="30000" dirty="0"/>
              <a:t>n </a:t>
            </a:r>
            <a:r>
              <a:rPr lang="en-US" dirty="0"/>
              <a:t>syntactic interpretations.</a:t>
            </a:r>
          </a:p>
          <a:p>
            <a:pPr lvl="1">
              <a:lnSpc>
                <a:spcPct val="90000"/>
              </a:lnSpc>
            </a:pPr>
            <a:r>
              <a:rPr lang="en-US" i="1" baseline="30000" dirty="0"/>
              <a:t>“</a:t>
            </a:r>
            <a:r>
              <a:rPr lang="en-US" dirty="0"/>
              <a:t>I saw the man with the telescope”: </a:t>
            </a:r>
            <a:r>
              <a:rPr lang="en-US" dirty="0">
                <a:solidFill>
                  <a:srgbClr val="FF0000"/>
                </a:solidFill>
              </a:rPr>
              <a:t>2 parses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“I saw the man on the hill with the telescope.”: </a:t>
            </a:r>
            <a:r>
              <a:rPr lang="en-US" dirty="0">
                <a:solidFill>
                  <a:srgbClr val="FF0000"/>
                </a:solidFill>
              </a:rPr>
              <a:t>5 parses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“I saw the man on the hill in Texas with the telescope”:     </a:t>
            </a:r>
            <a:r>
              <a:rPr lang="en-US" dirty="0">
                <a:solidFill>
                  <a:srgbClr val="FF0000"/>
                </a:solidFill>
              </a:rPr>
              <a:t>14 parses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“I saw the man on the hill in Texas with the telescope at noon.”: </a:t>
            </a:r>
            <a:r>
              <a:rPr lang="en-US" dirty="0">
                <a:solidFill>
                  <a:srgbClr val="FF0000"/>
                </a:solidFill>
              </a:rPr>
              <a:t>42 parses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“I saw the man on the hill in Texas with the telescope at noon on Monday”  </a:t>
            </a:r>
            <a:r>
              <a:rPr lang="en-US" dirty="0">
                <a:solidFill>
                  <a:srgbClr val="FF0000"/>
                </a:solidFill>
              </a:rPr>
              <a:t>132 parses</a:t>
            </a:r>
          </a:p>
          <a:p>
            <a:pPr lvl="1">
              <a:lnSpc>
                <a:spcPct val="90000"/>
              </a:lnSpc>
            </a:pPr>
            <a:endParaRPr lang="en-US" i="1" baseline="30000" dirty="0">
              <a:solidFill>
                <a:srgbClr val="FF0000"/>
              </a:solidFill>
            </a:endParaRPr>
          </a:p>
        </p:txBody>
      </p:sp>
      <p:sp>
        <p:nvSpPr>
          <p:cNvPr id="5" name="TextBox 2"/>
          <p:cNvSpPr txBox="1">
            <a:spLocks noChangeArrowheads="1"/>
          </p:cNvSpPr>
          <p:nvPr/>
        </p:nvSpPr>
        <p:spPr bwMode="auto">
          <a:xfrm>
            <a:off x="8777288" y="6553201"/>
            <a:ext cx="187647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 rtl="0"/>
            <a:r>
              <a:rPr lang="en-US" sz="1400" dirty="0">
                <a:solidFill>
                  <a:prstClr val="black"/>
                </a:solidFill>
                <a:latin typeface="Calibri" charset="0"/>
                <a:ea typeface=""/>
                <a:cs typeface=""/>
              </a:rPr>
              <a:t>Slide from Ray Mooney</a:t>
            </a:r>
          </a:p>
        </p:txBody>
      </p:sp>
    </p:spTree>
    <p:extLst>
      <p:ext uri="{BB962C8B-B14F-4D97-AF65-F5344CB8AC3E}">
        <p14:creationId xmlns:p14="http://schemas.microsoft.com/office/powerpoint/2010/main" val="519812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Humor and Ambiguity</a:t>
            </a:r>
          </a:p>
        </p:txBody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/>
              <a:t>Many jokes rely on the ambiguity of language:</a:t>
            </a:r>
          </a:p>
          <a:p>
            <a:pPr lvl="1" eaLnBrk="1" hangingPunct="1"/>
            <a:r>
              <a:rPr lang="en-US"/>
              <a:t>Groucho Marx: One morning I shot an elephant in my pajamas.  How he got into my pajamas, I’ll never know.</a:t>
            </a:r>
          </a:p>
          <a:p>
            <a:pPr lvl="1" eaLnBrk="1" hangingPunct="1"/>
            <a:r>
              <a:rPr lang="en-US"/>
              <a:t>She criticized my apartment, so I knocked her flat.</a:t>
            </a:r>
          </a:p>
          <a:p>
            <a:pPr lvl="1" eaLnBrk="1" hangingPunct="1"/>
            <a:r>
              <a:rPr lang="en-US"/>
              <a:t>Noah took all of the animals on the ark in pairs. Except the worms, they came in apples.</a:t>
            </a:r>
          </a:p>
          <a:p>
            <a:pPr lvl="1" eaLnBrk="1" hangingPunct="1"/>
            <a:r>
              <a:rPr lang="en-US"/>
              <a:t>Policeman to little boy: “We are looking for a thief with a bicycle.” Little boy: “Wouldn’t you be better using your eyes.”</a:t>
            </a:r>
          </a:p>
          <a:p>
            <a:pPr lvl="1" eaLnBrk="1" hangingPunct="1"/>
            <a:r>
              <a:rPr lang="en-US"/>
              <a:t>Why is the teacher wearing sun-glasses. Because the class is so bright.</a:t>
            </a:r>
          </a:p>
        </p:txBody>
      </p:sp>
      <p:sp>
        <p:nvSpPr>
          <p:cNvPr id="5" name="TextBox 2"/>
          <p:cNvSpPr txBox="1">
            <a:spLocks noChangeArrowheads="1"/>
          </p:cNvSpPr>
          <p:nvPr/>
        </p:nvSpPr>
        <p:spPr bwMode="auto">
          <a:xfrm>
            <a:off x="8777288" y="6553201"/>
            <a:ext cx="187647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 rtl="0"/>
            <a:r>
              <a:rPr lang="en-US" sz="1400" dirty="0">
                <a:solidFill>
                  <a:prstClr val="black"/>
                </a:solidFill>
                <a:latin typeface="Calibri" charset="0"/>
                <a:ea typeface=""/>
                <a:cs typeface=""/>
              </a:rPr>
              <a:t>Slide from Ray Mooney</a:t>
            </a:r>
          </a:p>
        </p:txBody>
      </p:sp>
    </p:spTree>
    <p:extLst>
      <p:ext uri="{BB962C8B-B14F-4D97-AF65-F5344CB8AC3E}">
        <p14:creationId xmlns:p14="http://schemas.microsoft.com/office/powerpoint/2010/main" val="11966839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Why is Language Ambiguous?</a:t>
            </a:r>
          </a:p>
        </p:txBody>
      </p:sp>
      <p:sp>
        <p:nvSpPr>
          <p:cNvPr id="5" name="TextBox 2"/>
          <p:cNvSpPr txBox="1">
            <a:spLocks noChangeArrowheads="1"/>
          </p:cNvSpPr>
          <p:nvPr/>
        </p:nvSpPr>
        <p:spPr bwMode="auto">
          <a:xfrm>
            <a:off x="8777288" y="6553201"/>
            <a:ext cx="187647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 rtl="0"/>
            <a:r>
              <a:rPr lang="en-US" sz="1400" dirty="0">
                <a:solidFill>
                  <a:prstClr val="black"/>
                </a:solidFill>
                <a:latin typeface="Calibri" charset="0"/>
                <a:ea typeface=""/>
                <a:cs typeface=""/>
              </a:rPr>
              <a:t>Slide from Ray Mooney</a:t>
            </a:r>
          </a:p>
        </p:txBody>
      </p:sp>
    </p:spTree>
    <p:extLst>
      <p:ext uri="{BB962C8B-B14F-4D97-AF65-F5344CB8AC3E}">
        <p14:creationId xmlns:p14="http://schemas.microsoft.com/office/powerpoint/2010/main" val="31388267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6A13CA-17D3-6F43-A0FF-7FDE7ECAE2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Second Assignment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FAD9B6-08CA-374A-B4FB-12558E8190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 be released over the next day or two. Stay tuned. Deadline two weeks from release date. Tentative release date: Wednesday.</a:t>
            </a:r>
          </a:p>
          <a:p>
            <a:r>
              <a:rPr lang="en-US" dirty="0"/>
              <a:t>Also updated syllabus (schedule) on our website to account for actual pace of the class.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C9FFF7-FC97-A947-B04A-17A91B2A67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15DE8-E84B-A141-B26C-CDB1CE99E005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30211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Why is Language Ambiguous?</a:t>
            </a: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/>
              <a:t>Having a unique linguistic expression for every possible conceptualization that could be conveyed would make language overly complex and linguistic expressions unnecessarily long.</a:t>
            </a:r>
          </a:p>
          <a:p>
            <a:r>
              <a:rPr lang="en-US"/>
              <a:t>Allowing resolvable ambiguity permits shorter linguistic expressions, i.e. data compression.</a:t>
            </a:r>
          </a:p>
          <a:p>
            <a:r>
              <a:rPr lang="en-US"/>
              <a:t>Language relies on people’s ability to use their knowledge and inference abilities to properly resolve ambiguities.</a:t>
            </a:r>
          </a:p>
          <a:p>
            <a:r>
              <a:rPr lang="en-US"/>
              <a:t>Infrequently, disambiguation fails, i.e. the compression is lossy.</a:t>
            </a:r>
          </a:p>
        </p:txBody>
      </p:sp>
      <p:sp>
        <p:nvSpPr>
          <p:cNvPr id="5" name="TextBox 2"/>
          <p:cNvSpPr txBox="1">
            <a:spLocks noChangeArrowheads="1"/>
          </p:cNvSpPr>
          <p:nvPr/>
        </p:nvSpPr>
        <p:spPr bwMode="auto">
          <a:xfrm>
            <a:off x="8777288" y="6553201"/>
            <a:ext cx="187647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 rtl="0"/>
            <a:r>
              <a:rPr lang="en-US" sz="1400" dirty="0">
                <a:solidFill>
                  <a:prstClr val="black"/>
                </a:solidFill>
                <a:latin typeface="Calibri" charset="0"/>
                <a:ea typeface=""/>
                <a:cs typeface=""/>
              </a:rPr>
              <a:t>Slide from Ray Mooney</a:t>
            </a:r>
          </a:p>
        </p:txBody>
      </p:sp>
    </p:spTree>
    <p:extLst>
      <p:ext uri="{BB962C8B-B14F-4D97-AF65-F5344CB8AC3E}">
        <p14:creationId xmlns:p14="http://schemas.microsoft.com/office/powerpoint/2010/main" val="36619123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Natural Languages vs. Computer Languages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Ambiguity is the primary difference between natural and computer languages.</a:t>
            </a:r>
          </a:p>
          <a:p>
            <a:r>
              <a:rPr lang="en-US" dirty="0"/>
              <a:t>Formal programming languages are designed to be unambiguous, i.e. they can be defined by a grammar that produces a unique parse for each sentence in the language.</a:t>
            </a:r>
          </a:p>
          <a:p>
            <a:r>
              <a:rPr lang="en-US" dirty="0"/>
              <a:t>Programming languages are also designed for efficient (deterministic) parsing.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TextBox 2"/>
          <p:cNvSpPr txBox="1">
            <a:spLocks noChangeArrowheads="1"/>
          </p:cNvSpPr>
          <p:nvPr/>
        </p:nvSpPr>
        <p:spPr bwMode="auto">
          <a:xfrm>
            <a:off x="8777288" y="6553201"/>
            <a:ext cx="187647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 rtl="0"/>
            <a:r>
              <a:rPr lang="en-US" sz="1400" dirty="0">
                <a:solidFill>
                  <a:prstClr val="black"/>
                </a:solidFill>
                <a:latin typeface="Calibri" charset="0"/>
                <a:ea typeface=""/>
                <a:cs typeface=""/>
              </a:rPr>
              <a:t>Slide from Ray Mooney</a:t>
            </a:r>
          </a:p>
        </p:txBody>
      </p:sp>
    </p:spTree>
    <p:extLst>
      <p:ext uri="{BB962C8B-B14F-4D97-AF65-F5344CB8AC3E}">
        <p14:creationId xmlns:p14="http://schemas.microsoft.com/office/powerpoint/2010/main" val="28394758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Natural Language Tasks</a:t>
            </a:r>
          </a:p>
        </p:txBody>
      </p:sp>
      <p:sp>
        <p:nvSpPr>
          <p:cNvPr id="28675" name="Rectangle 6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/>
              <a:t>Processing natural language text involves many various syntactic, semantic and pragmatic tasks in addition to other problems.</a:t>
            </a:r>
          </a:p>
        </p:txBody>
      </p:sp>
      <p:sp>
        <p:nvSpPr>
          <p:cNvPr id="5" name="TextBox 2"/>
          <p:cNvSpPr txBox="1">
            <a:spLocks noChangeArrowheads="1"/>
          </p:cNvSpPr>
          <p:nvPr/>
        </p:nvSpPr>
        <p:spPr bwMode="auto">
          <a:xfrm>
            <a:off x="8777288" y="6553201"/>
            <a:ext cx="187647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 rtl="0"/>
            <a:r>
              <a:rPr lang="en-US" sz="1400" dirty="0">
                <a:solidFill>
                  <a:prstClr val="black"/>
                </a:solidFill>
                <a:latin typeface="Calibri" charset="0"/>
                <a:ea typeface=""/>
                <a:cs typeface=""/>
              </a:rPr>
              <a:t>Slide from Ray Mooney</a:t>
            </a:r>
          </a:p>
        </p:txBody>
      </p:sp>
    </p:spTree>
    <p:extLst>
      <p:ext uri="{BB962C8B-B14F-4D97-AF65-F5344CB8AC3E}">
        <p14:creationId xmlns:p14="http://schemas.microsoft.com/office/powerpoint/2010/main" val="38632302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4"/>
          <p:cNvSpPr>
            <a:spLocks noGrp="1" noChangeArrowheads="1"/>
          </p:cNvSpPr>
          <p:nvPr>
            <p:ph type="ctrTitle" idx="4294967295"/>
          </p:nvPr>
        </p:nvSpPr>
        <p:spPr>
          <a:xfrm>
            <a:off x="2209800" y="2130426"/>
            <a:ext cx="7772400" cy="1470025"/>
          </a:xfrm>
        </p:spPr>
        <p:txBody>
          <a:bodyPr/>
          <a:lstStyle/>
          <a:p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Syntactic Tasks</a:t>
            </a:r>
          </a:p>
        </p:txBody>
      </p:sp>
      <p:sp>
        <p:nvSpPr>
          <p:cNvPr id="4" name="TextBox 2"/>
          <p:cNvSpPr txBox="1">
            <a:spLocks noChangeArrowheads="1"/>
          </p:cNvSpPr>
          <p:nvPr/>
        </p:nvSpPr>
        <p:spPr bwMode="auto">
          <a:xfrm>
            <a:off x="8777288" y="6553201"/>
            <a:ext cx="187647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 rtl="0"/>
            <a:r>
              <a:rPr lang="en-US" sz="1400" dirty="0">
                <a:solidFill>
                  <a:prstClr val="black"/>
                </a:solidFill>
                <a:latin typeface="Calibri" charset="0"/>
                <a:ea typeface=""/>
                <a:cs typeface=""/>
              </a:rPr>
              <a:t>Slide from Ray Mooney</a:t>
            </a:r>
          </a:p>
        </p:txBody>
      </p:sp>
    </p:spTree>
    <p:extLst>
      <p:ext uri="{BB962C8B-B14F-4D97-AF65-F5344CB8AC3E}">
        <p14:creationId xmlns:p14="http://schemas.microsoft.com/office/powerpoint/2010/main" val="35128668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Word Segmentation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Breaking a string of characters into a sequence of words.</a:t>
            </a:r>
          </a:p>
          <a:p>
            <a:pPr>
              <a:lnSpc>
                <a:spcPct val="90000"/>
              </a:lnSpc>
            </a:pPr>
            <a:r>
              <a:rPr lang="en-US" dirty="0"/>
              <a:t>In some written languages (e.g. Chinese) words are not separated by spaces.</a:t>
            </a:r>
          </a:p>
          <a:p>
            <a:pPr>
              <a:lnSpc>
                <a:spcPct val="90000"/>
              </a:lnSpc>
            </a:pPr>
            <a:r>
              <a:rPr lang="en-US" dirty="0"/>
              <a:t>Even in English, characters other than white-space can be used to separate words [e.g. </a:t>
            </a:r>
            <a:r>
              <a:rPr lang="en-US" b="1" dirty="0">
                <a:solidFill>
                  <a:srgbClr val="FF3F3F"/>
                </a:solidFill>
              </a:rPr>
              <a:t>, ; . - : ( )</a:t>
            </a:r>
            <a:r>
              <a:rPr lang="en-US" dirty="0"/>
              <a:t> ]</a:t>
            </a:r>
          </a:p>
          <a:p>
            <a:pPr>
              <a:lnSpc>
                <a:spcPct val="90000"/>
              </a:lnSpc>
            </a:pPr>
            <a:r>
              <a:rPr lang="en-US" dirty="0"/>
              <a:t>Examples from English URLs:</a:t>
            </a:r>
            <a:endParaRPr lang="en-US" dirty="0">
              <a:sym typeface="Symbol" charset="2"/>
            </a:endParaRPr>
          </a:p>
          <a:p>
            <a:pPr lvl="1">
              <a:lnSpc>
                <a:spcPct val="90000"/>
              </a:lnSpc>
            </a:pPr>
            <a:r>
              <a:rPr lang="en-US" dirty="0" err="1"/>
              <a:t>jumptheshark.com</a:t>
            </a:r>
            <a:r>
              <a:rPr lang="en-US" dirty="0"/>
              <a:t> </a:t>
            </a:r>
            <a:r>
              <a:rPr lang="en-US" dirty="0">
                <a:sym typeface="Symbol" charset="2"/>
              </a:rPr>
              <a:t></a:t>
            </a:r>
            <a:r>
              <a:rPr lang="en-US" dirty="0">
                <a:ea typeface="Times New Roman" charset="0"/>
                <a:cs typeface="Times New Roman" charset="0"/>
              </a:rPr>
              <a:t> jump the shark .com</a:t>
            </a:r>
          </a:p>
          <a:p>
            <a:pPr lvl="1">
              <a:lnSpc>
                <a:spcPct val="90000"/>
              </a:lnSpc>
            </a:pPr>
            <a:r>
              <a:rPr lang="en-US" dirty="0" err="1">
                <a:ea typeface="Times New Roman" charset="0"/>
                <a:cs typeface="Times New Roman" charset="0"/>
              </a:rPr>
              <a:t>myspace.com</a:t>
            </a:r>
            <a:r>
              <a:rPr lang="en-US" dirty="0">
                <a:ea typeface="Times New Roman" charset="0"/>
                <a:cs typeface="Times New Roman" charset="0"/>
              </a:rPr>
              <a:t>/</a:t>
            </a:r>
            <a:r>
              <a:rPr lang="en-US" dirty="0" err="1">
                <a:ea typeface="Times New Roman" charset="0"/>
                <a:cs typeface="Times New Roman" charset="0"/>
              </a:rPr>
              <a:t>pluckerswingbar</a:t>
            </a:r>
            <a:r>
              <a:rPr lang="en-US" dirty="0">
                <a:ea typeface="Times New Roman" charset="0"/>
                <a:cs typeface="Times New Roman" charset="0"/>
              </a:rPr>
              <a:t>  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dirty="0">
                <a:ea typeface="Times New Roman" charset="0"/>
                <a:cs typeface="Times New Roman" charset="0"/>
              </a:rPr>
              <a:t>    </a:t>
            </a:r>
            <a:r>
              <a:rPr lang="en-US" dirty="0">
                <a:sym typeface="Symbol" charset="2"/>
              </a:rPr>
              <a:t></a:t>
            </a:r>
            <a:r>
              <a:rPr lang="en-US" dirty="0">
                <a:ea typeface="Times New Roman" charset="0"/>
                <a:cs typeface="Times New Roman" charset="0"/>
              </a:rPr>
              <a:t> </a:t>
            </a:r>
            <a:r>
              <a:rPr lang="en-US" dirty="0" err="1">
                <a:ea typeface="Times New Roman" charset="0"/>
                <a:cs typeface="Times New Roman" charset="0"/>
              </a:rPr>
              <a:t>myspace</a:t>
            </a:r>
            <a:r>
              <a:rPr lang="en-US" dirty="0">
                <a:ea typeface="Times New Roman" charset="0"/>
                <a:cs typeface="Times New Roman" charset="0"/>
              </a:rPr>
              <a:t> .com </a:t>
            </a:r>
            <a:r>
              <a:rPr lang="en-US" dirty="0" err="1">
                <a:ea typeface="Times New Roman" charset="0"/>
                <a:cs typeface="Times New Roman" charset="0"/>
              </a:rPr>
              <a:t>pluckers</a:t>
            </a:r>
            <a:r>
              <a:rPr lang="en-US" dirty="0">
                <a:ea typeface="Times New Roman" charset="0"/>
                <a:cs typeface="Times New Roman" charset="0"/>
              </a:rPr>
              <a:t> wing bar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dirty="0">
                <a:ea typeface="Times New Roman" charset="0"/>
                <a:cs typeface="Times New Roman" charset="0"/>
              </a:rPr>
              <a:t>    </a:t>
            </a:r>
            <a:r>
              <a:rPr lang="en-US" dirty="0">
                <a:sym typeface="Symbol" charset="2"/>
              </a:rPr>
              <a:t></a:t>
            </a:r>
            <a:r>
              <a:rPr lang="en-US" dirty="0">
                <a:ea typeface="Times New Roman" charset="0"/>
                <a:cs typeface="Times New Roman" charset="0"/>
              </a:rPr>
              <a:t> </a:t>
            </a:r>
            <a:r>
              <a:rPr lang="en-US" dirty="0" err="1">
                <a:ea typeface="Times New Roman" charset="0"/>
                <a:cs typeface="Times New Roman" charset="0"/>
              </a:rPr>
              <a:t>myspace</a:t>
            </a:r>
            <a:r>
              <a:rPr lang="en-US" dirty="0">
                <a:ea typeface="Times New Roman" charset="0"/>
                <a:cs typeface="Times New Roman" charset="0"/>
              </a:rPr>
              <a:t> .com </a:t>
            </a:r>
            <a:r>
              <a:rPr lang="en-US" dirty="0" err="1">
                <a:ea typeface="Times New Roman" charset="0"/>
                <a:cs typeface="Times New Roman" charset="0"/>
              </a:rPr>
              <a:t>plucker</a:t>
            </a:r>
            <a:r>
              <a:rPr lang="en-US" dirty="0">
                <a:ea typeface="Times New Roman" charset="0"/>
                <a:cs typeface="Times New Roman" charset="0"/>
              </a:rPr>
              <a:t> swing bar</a:t>
            </a:r>
          </a:p>
        </p:txBody>
      </p:sp>
      <p:sp>
        <p:nvSpPr>
          <p:cNvPr id="5" name="TextBox 2"/>
          <p:cNvSpPr txBox="1">
            <a:spLocks noChangeArrowheads="1"/>
          </p:cNvSpPr>
          <p:nvPr/>
        </p:nvSpPr>
        <p:spPr bwMode="auto">
          <a:xfrm>
            <a:off x="8777288" y="6553201"/>
            <a:ext cx="187647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 rtl="0"/>
            <a:r>
              <a:rPr lang="en-US" sz="1400" dirty="0">
                <a:solidFill>
                  <a:prstClr val="black"/>
                </a:solidFill>
                <a:latin typeface="Calibri" charset="0"/>
                <a:ea typeface=""/>
                <a:cs typeface=""/>
              </a:rPr>
              <a:t>Slide from Ray Mooney</a:t>
            </a:r>
          </a:p>
        </p:txBody>
      </p:sp>
    </p:spTree>
    <p:extLst>
      <p:ext uri="{BB962C8B-B14F-4D97-AF65-F5344CB8AC3E}">
        <p14:creationId xmlns:p14="http://schemas.microsoft.com/office/powerpoint/2010/main" val="196116464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Morphological Analysis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09800" y="1371600"/>
            <a:ext cx="7772400" cy="4992688"/>
          </a:xfrm>
        </p:spPr>
        <p:txBody>
          <a:bodyPr>
            <a:normAutofit lnSpcReduction="10000"/>
          </a:bodyPr>
          <a:lstStyle/>
          <a:p>
            <a:r>
              <a:rPr lang="en-US" sz="2400" b="1" i="1"/>
              <a:t>Morphology</a:t>
            </a:r>
            <a:r>
              <a:rPr lang="en-US" sz="2400"/>
              <a:t> is the field of linguistics that studies the internal structure of words. (Wikipedia)</a:t>
            </a:r>
          </a:p>
          <a:p>
            <a:r>
              <a:rPr lang="en-US" sz="2400"/>
              <a:t>A </a:t>
            </a:r>
            <a:r>
              <a:rPr lang="en-US" sz="2400" b="1" i="1"/>
              <a:t>morpheme</a:t>
            </a:r>
            <a:r>
              <a:rPr lang="en-US" sz="2400"/>
              <a:t> is the smallest linguistic unit that has semantic meaning (Wikipedia)</a:t>
            </a:r>
          </a:p>
          <a:p>
            <a:pPr lvl="1"/>
            <a:r>
              <a:rPr lang="en-US" sz="2000"/>
              <a:t> e.g. “carry”, “pre”, “ed”, “ly”, “s”</a:t>
            </a:r>
          </a:p>
          <a:p>
            <a:r>
              <a:rPr lang="en-US" sz="2400"/>
              <a:t>Morphological analysis is the task of segmenting a word into its morphemes:</a:t>
            </a:r>
          </a:p>
          <a:p>
            <a:pPr lvl="1"/>
            <a:r>
              <a:rPr lang="en-US" sz="2000"/>
              <a:t>carried </a:t>
            </a:r>
            <a:r>
              <a:rPr lang="en-US">
                <a:sym typeface="Symbol" charset="2"/>
              </a:rPr>
              <a:t></a:t>
            </a:r>
            <a:r>
              <a:rPr lang="en-US" sz="2000"/>
              <a:t> </a:t>
            </a:r>
            <a:r>
              <a:rPr lang="en-US" sz="2000">
                <a:ea typeface="Times New Roman" charset="0"/>
                <a:cs typeface="Times New Roman" charset="0"/>
              </a:rPr>
              <a:t> carry + ed (past tense)</a:t>
            </a:r>
          </a:p>
          <a:p>
            <a:pPr lvl="1"/>
            <a:r>
              <a:rPr lang="en-US" sz="2000">
                <a:ea typeface="Times New Roman" charset="0"/>
                <a:cs typeface="Times New Roman" charset="0"/>
              </a:rPr>
              <a:t>independently </a:t>
            </a:r>
            <a:r>
              <a:rPr lang="en-US">
                <a:sym typeface="Symbol" charset="2"/>
              </a:rPr>
              <a:t></a:t>
            </a:r>
            <a:r>
              <a:rPr lang="en-US" sz="2000">
                <a:ea typeface="Times New Roman" charset="0"/>
                <a:cs typeface="Times New Roman" charset="0"/>
              </a:rPr>
              <a:t>  in + (depend + ent) + ly </a:t>
            </a:r>
          </a:p>
          <a:p>
            <a:pPr lvl="1"/>
            <a:r>
              <a:rPr lang="en-US" sz="2000">
                <a:ea typeface="Times New Roman" charset="0"/>
                <a:cs typeface="Times New Roman" charset="0"/>
              </a:rPr>
              <a:t>Googlers </a:t>
            </a:r>
            <a:r>
              <a:rPr lang="en-US">
                <a:sym typeface="Symbol" charset="2"/>
              </a:rPr>
              <a:t></a:t>
            </a:r>
            <a:r>
              <a:rPr lang="en-US" sz="2000">
                <a:ea typeface="Times New Roman" charset="0"/>
                <a:cs typeface="Times New Roman" charset="0"/>
              </a:rPr>
              <a:t>  (Google + er) + s (plural)</a:t>
            </a:r>
          </a:p>
          <a:p>
            <a:pPr lvl="1"/>
            <a:r>
              <a:rPr lang="en-US" sz="2000">
                <a:ea typeface="Times New Roman" charset="0"/>
                <a:cs typeface="Times New Roman" charset="0"/>
              </a:rPr>
              <a:t>unlockable </a:t>
            </a:r>
            <a:r>
              <a:rPr lang="en-US">
                <a:sym typeface="Symbol" charset="2"/>
              </a:rPr>
              <a:t></a:t>
            </a:r>
            <a:r>
              <a:rPr lang="en-US" sz="2000">
                <a:ea typeface="Times New Roman" charset="0"/>
                <a:cs typeface="Times New Roman" charset="0"/>
              </a:rPr>
              <a:t>  un + (lock + able)  ?</a:t>
            </a:r>
          </a:p>
          <a:p>
            <a:pPr lvl="1">
              <a:buFontTx/>
              <a:buNone/>
            </a:pPr>
            <a:r>
              <a:rPr lang="en-US" sz="2000">
                <a:ea typeface="Times New Roman" charset="0"/>
                <a:cs typeface="Times New Roman" charset="0"/>
              </a:rPr>
              <a:t>                       </a:t>
            </a:r>
            <a:r>
              <a:rPr lang="en-US">
                <a:sym typeface="Symbol" charset="2"/>
              </a:rPr>
              <a:t></a:t>
            </a:r>
            <a:r>
              <a:rPr lang="en-US" sz="2000">
                <a:ea typeface="Times New Roman" charset="0"/>
                <a:cs typeface="Times New Roman" charset="0"/>
              </a:rPr>
              <a:t>  (un + lock) + able  ?</a:t>
            </a:r>
          </a:p>
        </p:txBody>
      </p:sp>
      <p:sp>
        <p:nvSpPr>
          <p:cNvPr id="4" name="TextBox 2"/>
          <p:cNvSpPr txBox="1">
            <a:spLocks noChangeArrowheads="1"/>
          </p:cNvSpPr>
          <p:nvPr/>
        </p:nvSpPr>
        <p:spPr bwMode="auto">
          <a:xfrm>
            <a:off x="8777288" y="6553201"/>
            <a:ext cx="187647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 rtl="0"/>
            <a:r>
              <a:rPr lang="en-US" sz="1400" dirty="0">
                <a:solidFill>
                  <a:prstClr val="black"/>
                </a:solidFill>
                <a:latin typeface="Calibri" charset="0"/>
                <a:ea typeface=""/>
                <a:cs typeface=""/>
              </a:rPr>
              <a:t>Slide from Ray Mooney</a:t>
            </a:r>
          </a:p>
        </p:txBody>
      </p:sp>
    </p:spTree>
    <p:extLst>
      <p:ext uri="{BB962C8B-B14F-4D97-AF65-F5344CB8AC3E}">
        <p14:creationId xmlns:p14="http://schemas.microsoft.com/office/powerpoint/2010/main" val="381494715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09800" y="1371600"/>
            <a:ext cx="7772400" cy="4992688"/>
          </a:xfrm>
        </p:spPr>
        <p:txBody>
          <a:bodyPr>
            <a:normAutofit lnSpcReduction="10000"/>
          </a:bodyPr>
          <a:lstStyle/>
          <a:p>
            <a:r>
              <a:rPr lang="en-US" sz="2400" b="1" i="1" dirty="0"/>
              <a:t>German</a:t>
            </a:r>
          </a:p>
          <a:p>
            <a:pPr marL="0" indent="0">
              <a:buNone/>
            </a:pPr>
            <a:r>
              <a:rPr lang="en-US" sz="2000" dirty="0">
                <a:ea typeface="Times New Roman" charset="0"/>
                <a:cs typeface="Times New Roman" charset="0"/>
              </a:rPr>
              <a:t>    </a:t>
            </a:r>
          </a:p>
          <a:p>
            <a:pPr marL="0" indent="0">
              <a:buNone/>
            </a:pPr>
            <a:r>
              <a:rPr lang="en-US" sz="2000" dirty="0">
                <a:ea typeface="Times New Roman" charset="0"/>
                <a:cs typeface="Times New Roman" charset="0"/>
              </a:rPr>
              <a:t>555 --&gt; </a:t>
            </a:r>
            <a:r>
              <a:rPr lang="en-US" sz="2000" dirty="0" err="1">
                <a:ea typeface="Times New Roman" charset="0"/>
                <a:cs typeface="Times New Roman" charset="0"/>
              </a:rPr>
              <a:t>fünf­hundert­fünf­und­fünfzig</a:t>
            </a:r>
            <a:endParaRPr lang="en-US" sz="2000" dirty="0">
              <a:ea typeface="Times New Roman" charset="0"/>
              <a:cs typeface="Times New Roman" charset="0"/>
            </a:endParaRPr>
          </a:p>
          <a:p>
            <a:pPr marL="0" indent="0">
              <a:buNone/>
            </a:pPr>
            <a:endParaRPr lang="en-US" sz="2000" dirty="0">
              <a:ea typeface="Times New Roman" charset="0"/>
              <a:cs typeface="Times New Roman" charset="0"/>
            </a:endParaRPr>
          </a:p>
          <a:p>
            <a:pPr marL="0" indent="0">
              <a:buNone/>
            </a:pPr>
            <a:r>
              <a:rPr lang="en-US" sz="2000" dirty="0">
                <a:ea typeface="Times New Roman" charset="0"/>
                <a:cs typeface="Times New Roman" charset="0"/>
              </a:rPr>
              <a:t>7254 </a:t>
            </a:r>
            <a:r>
              <a:rPr lang="en-US" sz="2000" dirty="0">
                <a:ea typeface="Times New Roman" charset="0"/>
                <a:cs typeface="Times New Roman" charset="0"/>
                <a:sym typeface="Wingdings" pitchFamily="2" charset="2"/>
              </a:rPr>
              <a:t> </a:t>
            </a:r>
            <a:r>
              <a:rPr lang="en-US" sz="2000" dirty="0" err="1">
                <a:ea typeface="Times New Roman" charset="0"/>
                <a:cs typeface="Times New Roman" charset="0"/>
                <a:sym typeface="Wingdings" pitchFamily="2" charset="2"/>
              </a:rPr>
              <a:t>Siebentausendzweihundertvierundfünfzig</a:t>
            </a:r>
            <a:endParaRPr lang="en-US" sz="2000" dirty="0"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686906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Part Of Speech (POS) Tagging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09800" y="1371600"/>
            <a:ext cx="7772400" cy="5140325"/>
          </a:xfrm>
        </p:spPr>
        <p:txBody>
          <a:bodyPr/>
          <a:lstStyle/>
          <a:p>
            <a:r>
              <a:rPr lang="en-US" dirty="0"/>
              <a:t>Annotate each word in a sentence with a part-of-speech.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Useful for subsequent syntactic parsing and word sense disambiguation.</a:t>
            </a:r>
          </a:p>
        </p:txBody>
      </p:sp>
      <p:sp>
        <p:nvSpPr>
          <p:cNvPr id="32772" name="Text Box 4"/>
          <p:cNvSpPr txBox="1">
            <a:spLocks noChangeArrowheads="1"/>
          </p:cNvSpPr>
          <p:nvPr/>
        </p:nvSpPr>
        <p:spPr bwMode="auto">
          <a:xfrm>
            <a:off x="2452689" y="2393951"/>
            <a:ext cx="5254557" cy="83317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000" tIns="46800" rIns="90000" bIns="46800">
            <a:prstTxWarp prst="textNoShape">
              <a:avLst/>
            </a:prstTxWarp>
            <a:spAutoFit/>
          </a:bodyPr>
          <a:lstStyle/>
          <a:p>
            <a:pPr algn="l" rtl="0"/>
            <a:r>
              <a:rPr lang="en-US" sz="2400" dirty="0">
                <a:solidFill>
                  <a:srgbClr val="3333CC"/>
                </a:solidFill>
                <a:ea typeface=""/>
                <a:cs typeface=""/>
              </a:rPr>
              <a:t>I     ate   the  spaghetti  with   meatballs.  </a:t>
            </a:r>
          </a:p>
          <a:p>
            <a:pPr algn="l" rtl="0"/>
            <a:r>
              <a:rPr lang="en-US" sz="2400" dirty="0">
                <a:solidFill>
                  <a:srgbClr val="CC0099"/>
                </a:solidFill>
                <a:ea typeface=""/>
                <a:cs typeface=""/>
              </a:rPr>
              <a:t>Pro  V    </a:t>
            </a:r>
            <a:r>
              <a:rPr lang="en-US" sz="2400" dirty="0" err="1">
                <a:solidFill>
                  <a:srgbClr val="CC0099"/>
                </a:solidFill>
                <a:ea typeface=""/>
                <a:cs typeface=""/>
              </a:rPr>
              <a:t>Det</a:t>
            </a:r>
            <a:r>
              <a:rPr lang="en-US" sz="2400" dirty="0">
                <a:solidFill>
                  <a:srgbClr val="CC0099"/>
                </a:solidFill>
                <a:ea typeface=""/>
                <a:cs typeface=""/>
              </a:rPr>
              <a:t>        N          Prep        N</a:t>
            </a:r>
          </a:p>
        </p:txBody>
      </p:sp>
      <p:sp>
        <p:nvSpPr>
          <p:cNvPr id="32773" name="Text Box 5"/>
          <p:cNvSpPr txBox="1">
            <a:spLocks noChangeArrowheads="1"/>
          </p:cNvSpPr>
          <p:nvPr/>
        </p:nvSpPr>
        <p:spPr bwMode="auto">
          <a:xfrm>
            <a:off x="2354264" y="3235326"/>
            <a:ext cx="7833981" cy="83317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000" tIns="46800" rIns="90000" bIns="46800">
            <a:prstTxWarp prst="textNoShape">
              <a:avLst/>
            </a:prstTxWarp>
            <a:spAutoFit/>
          </a:bodyPr>
          <a:lstStyle/>
          <a:p>
            <a:pPr algn="l" rtl="0"/>
            <a:r>
              <a:rPr lang="en-US" sz="2400" dirty="0">
                <a:solidFill>
                  <a:srgbClr val="3333CC"/>
                </a:solidFill>
                <a:ea typeface=""/>
                <a:cs typeface=""/>
              </a:rPr>
              <a:t>John  </a:t>
            </a:r>
            <a:r>
              <a:rPr lang="en-US" sz="2400" dirty="0">
                <a:solidFill>
                  <a:srgbClr val="CC0000"/>
                </a:solidFill>
                <a:ea typeface=""/>
                <a:cs typeface=""/>
              </a:rPr>
              <a:t>saw</a:t>
            </a:r>
            <a:r>
              <a:rPr lang="en-US" sz="2400" dirty="0">
                <a:solidFill>
                  <a:srgbClr val="3333CC"/>
                </a:solidFill>
                <a:ea typeface=""/>
                <a:cs typeface=""/>
              </a:rPr>
              <a:t>  the  </a:t>
            </a:r>
            <a:r>
              <a:rPr lang="en-US" sz="2400" dirty="0">
                <a:solidFill>
                  <a:srgbClr val="CC0000"/>
                </a:solidFill>
                <a:ea typeface=""/>
                <a:cs typeface=""/>
              </a:rPr>
              <a:t>saw</a:t>
            </a:r>
            <a:r>
              <a:rPr lang="en-US" sz="2400" dirty="0">
                <a:solidFill>
                  <a:srgbClr val="3333CC"/>
                </a:solidFill>
                <a:ea typeface=""/>
                <a:cs typeface=""/>
              </a:rPr>
              <a:t>  and  decided  </a:t>
            </a:r>
            <a:r>
              <a:rPr lang="en-US" sz="2400" dirty="0">
                <a:solidFill>
                  <a:srgbClr val="CC0000"/>
                </a:solidFill>
                <a:ea typeface=""/>
                <a:cs typeface=""/>
              </a:rPr>
              <a:t>to</a:t>
            </a:r>
            <a:r>
              <a:rPr lang="en-US" sz="2400" dirty="0">
                <a:solidFill>
                  <a:srgbClr val="3333CC"/>
                </a:solidFill>
                <a:ea typeface=""/>
                <a:cs typeface=""/>
              </a:rPr>
              <a:t>  take  it     </a:t>
            </a:r>
            <a:r>
              <a:rPr lang="en-US" sz="2400" dirty="0">
                <a:solidFill>
                  <a:srgbClr val="CC0000"/>
                </a:solidFill>
                <a:ea typeface=""/>
                <a:cs typeface=""/>
              </a:rPr>
              <a:t>to</a:t>
            </a:r>
            <a:r>
              <a:rPr lang="en-US" sz="2400" dirty="0">
                <a:solidFill>
                  <a:srgbClr val="3333CC"/>
                </a:solidFill>
                <a:ea typeface=""/>
                <a:cs typeface=""/>
              </a:rPr>
              <a:t>   the   table.</a:t>
            </a:r>
          </a:p>
          <a:p>
            <a:pPr algn="l" rtl="0"/>
            <a:r>
              <a:rPr lang="en-US" sz="2400" dirty="0">
                <a:solidFill>
                  <a:srgbClr val="CC0099"/>
                </a:solidFill>
                <a:ea typeface=""/>
                <a:cs typeface=""/>
              </a:rPr>
              <a:t>PN      V      </a:t>
            </a:r>
            <a:r>
              <a:rPr lang="en-US" sz="2400" dirty="0" err="1">
                <a:solidFill>
                  <a:srgbClr val="CC0099"/>
                </a:solidFill>
                <a:ea typeface=""/>
                <a:cs typeface=""/>
              </a:rPr>
              <a:t>Det</a:t>
            </a:r>
            <a:r>
              <a:rPr lang="en-US" sz="2400" dirty="0">
                <a:solidFill>
                  <a:srgbClr val="CC0099"/>
                </a:solidFill>
                <a:ea typeface=""/>
                <a:cs typeface=""/>
              </a:rPr>
              <a:t>    N   Con         V     Part   V   Pro Prep </a:t>
            </a:r>
            <a:r>
              <a:rPr lang="en-US" sz="2400" dirty="0" err="1">
                <a:solidFill>
                  <a:srgbClr val="CC0099"/>
                </a:solidFill>
                <a:ea typeface=""/>
                <a:cs typeface=""/>
              </a:rPr>
              <a:t>Det</a:t>
            </a:r>
            <a:r>
              <a:rPr lang="en-US" sz="2400" dirty="0">
                <a:solidFill>
                  <a:srgbClr val="CC0099"/>
                </a:solidFill>
                <a:ea typeface=""/>
                <a:cs typeface=""/>
              </a:rPr>
              <a:t>      N</a:t>
            </a:r>
          </a:p>
        </p:txBody>
      </p:sp>
      <p:sp>
        <p:nvSpPr>
          <p:cNvPr id="6" name="TextBox 2"/>
          <p:cNvSpPr txBox="1">
            <a:spLocks noChangeArrowheads="1"/>
          </p:cNvSpPr>
          <p:nvPr/>
        </p:nvSpPr>
        <p:spPr bwMode="auto">
          <a:xfrm>
            <a:off x="8777288" y="6553201"/>
            <a:ext cx="187647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 rtl="0"/>
            <a:r>
              <a:rPr lang="en-US" sz="1400" dirty="0">
                <a:solidFill>
                  <a:prstClr val="black"/>
                </a:solidFill>
                <a:latin typeface="Calibri" charset="0"/>
                <a:ea typeface=""/>
                <a:cs typeface=""/>
              </a:rPr>
              <a:t>Slide from Ray Mooney</a:t>
            </a:r>
          </a:p>
        </p:txBody>
      </p:sp>
      <p:sp>
        <p:nvSpPr>
          <p:cNvPr id="2" name="Rectangle 1"/>
          <p:cNvSpPr/>
          <p:nvPr/>
        </p:nvSpPr>
        <p:spPr>
          <a:xfrm>
            <a:off x="2452689" y="2876054"/>
            <a:ext cx="7187959" cy="3694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354264" y="3612527"/>
            <a:ext cx="7529512" cy="3694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sz="24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6719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Phrase Chunking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dirty="0"/>
              <a:t>Find all noun phrases (NPs) and verb phrases (VPs) in a sentence.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[NP </a:t>
            </a:r>
            <a:r>
              <a:rPr lang="en-US" dirty="0">
                <a:solidFill>
                  <a:srgbClr val="CC0000"/>
                </a:solidFill>
              </a:rPr>
              <a:t>I</a:t>
            </a:r>
            <a:r>
              <a:rPr lang="en-US" dirty="0">
                <a:solidFill>
                  <a:schemeClr val="tx1"/>
                </a:solidFill>
              </a:rPr>
              <a:t>]  [VP </a:t>
            </a:r>
            <a:r>
              <a:rPr lang="en-US" dirty="0">
                <a:solidFill>
                  <a:srgbClr val="008000"/>
                </a:solidFill>
              </a:rPr>
              <a:t>ate</a:t>
            </a:r>
            <a:r>
              <a:rPr lang="en-US" dirty="0">
                <a:solidFill>
                  <a:schemeClr val="tx1"/>
                </a:solidFill>
              </a:rPr>
              <a:t>]  [NP </a:t>
            </a:r>
            <a:r>
              <a:rPr lang="en-US" dirty="0">
                <a:solidFill>
                  <a:srgbClr val="CC0000"/>
                </a:solidFill>
              </a:rPr>
              <a:t>the  spaghetti</a:t>
            </a:r>
            <a:r>
              <a:rPr lang="en-US" dirty="0">
                <a:solidFill>
                  <a:schemeClr val="tx1"/>
                </a:solidFill>
              </a:rPr>
              <a:t>]  [PP </a:t>
            </a:r>
            <a:r>
              <a:rPr lang="en-US" dirty="0">
                <a:solidFill>
                  <a:schemeClr val="tx2"/>
                </a:solidFill>
              </a:rPr>
              <a:t>with</a:t>
            </a:r>
            <a:r>
              <a:rPr lang="en-US" dirty="0">
                <a:solidFill>
                  <a:schemeClr val="tx1"/>
                </a:solidFill>
              </a:rPr>
              <a:t>]   [NP </a:t>
            </a:r>
            <a:r>
              <a:rPr lang="en-US" dirty="0">
                <a:solidFill>
                  <a:srgbClr val="CC0000"/>
                </a:solidFill>
              </a:rPr>
              <a:t>meatball</a:t>
            </a:r>
            <a:r>
              <a:rPr lang="en-US" dirty="0">
                <a:solidFill>
                  <a:schemeClr val="tx1"/>
                </a:solidFill>
              </a:rPr>
              <a:t>s].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[NP</a:t>
            </a:r>
            <a:r>
              <a:rPr lang="en-US" dirty="0">
                <a:solidFill>
                  <a:srgbClr val="FF0000"/>
                </a:solidFill>
              </a:rPr>
              <a:t> He </a:t>
            </a:r>
            <a:r>
              <a:rPr lang="en-US" dirty="0">
                <a:solidFill>
                  <a:srgbClr val="000000"/>
                </a:solidFill>
              </a:rPr>
              <a:t>] [VP</a:t>
            </a:r>
            <a:r>
              <a:rPr lang="en-US" dirty="0">
                <a:solidFill>
                  <a:srgbClr val="00FF00"/>
                </a:solidFill>
              </a:rPr>
              <a:t> </a:t>
            </a:r>
            <a:r>
              <a:rPr lang="en-US" dirty="0">
                <a:solidFill>
                  <a:srgbClr val="008000"/>
                </a:solidFill>
              </a:rPr>
              <a:t>reckons</a:t>
            </a:r>
            <a:r>
              <a:rPr lang="en-US" dirty="0">
                <a:solidFill>
                  <a:srgbClr val="00FF00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</a:rPr>
              <a:t>] [NP</a:t>
            </a:r>
            <a:r>
              <a:rPr lang="en-US" dirty="0">
                <a:solidFill>
                  <a:srgbClr val="FF0000"/>
                </a:solidFill>
              </a:rPr>
              <a:t> the current account deficit </a:t>
            </a:r>
            <a:r>
              <a:rPr lang="en-US" dirty="0">
                <a:solidFill>
                  <a:srgbClr val="000000"/>
                </a:solidFill>
              </a:rPr>
              <a:t>] [VP</a:t>
            </a:r>
            <a:r>
              <a:rPr lang="en-US" dirty="0">
                <a:solidFill>
                  <a:srgbClr val="00FF00"/>
                </a:solidFill>
              </a:rPr>
              <a:t> </a:t>
            </a:r>
            <a:r>
              <a:rPr lang="en-US" dirty="0">
                <a:solidFill>
                  <a:srgbClr val="008000"/>
                </a:solidFill>
              </a:rPr>
              <a:t>will narrow</a:t>
            </a:r>
            <a:r>
              <a:rPr lang="en-US" dirty="0">
                <a:solidFill>
                  <a:srgbClr val="00FF00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</a:rPr>
              <a:t>] [PP</a:t>
            </a:r>
            <a:r>
              <a:rPr lang="en-US" dirty="0">
                <a:solidFill>
                  <a:srgbClr val="0000FF"/>
                </a:solidFill>
              </a:rPr>
              <a:t> to </a:t>
            </a:r>
            <a:r>
              <a:rPr lang="en-US" dirty="0">
                <a:solidFill>
                  <a:srgbClr val="000000"/>
                </a:solidFill>
              </a:rPr>
              <a:t>] [NP</a:t>
            </a:r>
            <a:r>
              <a:rPr lang="en-US" dirty="0">
                <a:solidFill>
                  <a:srgbClr val="FF0000"/>
                </a:solidFill>
              </a:rPr>
              <a:t> only # 1.8 billion </a:t>
            </a:r>
            <a:r>
              <a:rPr lang="en-US" dirty="0">
                <a:solidFill>
                  <a:srgbClr val="000000"/>
                </a:solidFill>
              </a:rPr>
              <a:t>] [PP</a:t>
            </a:r>
            <a:r>
              <a:rPr lang="en-US" dirty="0">
                <a:solidFill>
                  <a:srgbClr val="0000FF"/>
                </a:solidFill>
              </a:rPr>
              <a:t> in </a:t>
            </a:r>
            <a:r>
              <a:rPr lang="en-US" dirty="0">
                <a:solidFill>
                  <a:srgbClr val="000000"/>
                </a:solidFill>
              </a:rPr>
              <a:t>] [NP</a:t>
            </a:r>
            <a:r>
              <a:rPr lang="en-US" dirty="0">
                <a:solidFill>
                  <a:srgbClr val="FF0000"/>
                </a:solidFill>
              </a:rPr>
              <a:t> September </a:t>
            </a:r>
            <a:r>
              <a:rPr lang="en-US" dirty="0">
                <a:solidFill>
                  <a:srgbClr val="000000"/>
                </a:solidFill>
              </a:rPr>
              <a:t>]</a:t>
            </a:r>
            <a:r>
              <a:rPr lang="en-US" dirty="0">
                <a:solidFill>
                  <a:srgbClr val="3333CC"/>
                </a:solidFill>
              </a:rPr>
              <a:t> </a:t>
            </a:r>
          </a:p>
        </p:txBody>
      </p:sp>
      <p:sp>
        <p:nvSpPr>
          <p:cNvPr id="4" name="TextBox 2"/>
          <p:cNvSpPr txBox="1">
            <a:spLocks noChangeArrowheads="1"/>
          </p:cNvSpPr>
          <p:nvPr/>
        </p:nvSpPr>
        <p:spPr bwMode="auto">
          <a:xfrm>
            <a:off x="8777288" y="6553201"/>
            <a:ext cx="187647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 rtl="0"/>
            <a:r>
              <a:rPr lang="en-US" sz="1400" dirty="0">
                <a:solidFill>
                  <a:prstClr val="black"/>
                </a:solidFill>
                <a:latin typeface="Calibri" charset="0"/>
                <a:ea typeface=""/>
                <a:cs typeface=""/>
              </a:rPr>
              <a:t>Slide from Ray Mooney</a:t>
            </a:r>
          </a:p>
        </p:txBody>
      </p:sp>
    </p:spTree>
    <p:extLst>
      <p:ext uri="{BB962C8B-B14F-4D97-AF65-F5344CB8AC3E}">
        <p14:creationId xmlns:p14="http://schemas.microsoft.com/office/powerpoint/2010/main" val="265450110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Syntactic Parsing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/>
              <a:t>Produce the correct syntactic parse tree for a sentence.</a:t>
            </a:r>
          </a:p>
        </p:txBody>
      </p:sp>
      <p:pic>
        <p:nvPicPr>
          <p:cNvPr id="3482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46265" y="2565401"/>
            <a:ext cx="8821737" cy="28209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5" name="TextBox 2"/>
          <p:cNvSpPr txBox="1">
            <a:spLocks noChangeArrowheads="1"/>
          </p:cNvSpPr>
          <p:nvPr/>
        </p:nvSpPr>
        <p:spPr bwMode="auto">
          <a:xfrm>
            <a:off x="8777288" y="6553201"/>
            <a:ext cx="187647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 rtl="0"/>
            <a:r>
              <a:rPr lang="en-US" sz="1400" dirty="0">
                <a:solidFill>
                  <a:prstClr val="black"/>
                </a:solidFill>
                <a:latin typeface="Calibri" charset="0"/>
                <a:ea typeface=""/>
                <a:cs typeface=""/>
              </a:rPr>
              <a:t>Slide from Ray Mooney</a:t>
            </a:r>
          </a:p>
        </p:txBody>
      </p:sp>
    </p:spTree>
    <p:extLst>
      <p:ext uri="{BB962C8B-B14F-4D97-AF65-F5344CB8AC3E}">
        <p14:creationId xmlns:p14="http://schemas.microsoft.com/office/powerpoint/2010/main" val="27809108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E639E3-A81A-9C4C-9DE5-6413114AA3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	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3BD751-A6A7-6547-A09E-33EF2E5A70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is Natural Language Processing?</a:t>
            </a:r>
          </a:p>
          <a:p>
            <a:r>
              <a:rPr lang="en-US" dirty="0"/>
              <a:t>Why is it hard? </a:t>
            </a:r>
          </a:p>
          <a:p>
            <a:r>
              <a:rPr lang="en-US" dirty="0"/>
              <a:t>Common Tasks in NLP</a:t>
            </a:r>
          </a:p>
          <a:p>
            <a:r>
              <a:rPr lang="en-US" dirty="0"/>
              <a:t>Language Modeling</a:t>
            </a:r>
          </a:p>
          <a:p>
            <a:r>
              <a:rPr lang="en-US" dirty="0"/>
              <a:t>Word and Sentence representations for ML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A8C9EC-90DA-1749-8A32-11EFFA414C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15DE8-E84B-A141-B26C-CDB1CE99E005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968360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4"/>
          <p:cNvSpPr>
            <a:spLocks noGrp="1" noChangeArrowheads="1"/>
          </p:cNvSpPr>
          <p:nvPr>
            <p:ph type="ctrTitle" idx="4294967295"/>
          </p:nvPr>
        </p:nvSpPr>
        <p:spPr>
          <a:xfrm>
            <a:off x="2209800" y="2130426"/>
            <a:ext cx="7772400" cy="1470025"/>
          </a:xfrm>
        </p:spPr>
        <p:txBody>
          <a:bodyPr/>
          <a:lstStyle/>
          <a:p>
            <a:r>
              <a:rPr lang="en-US"/>
              <a:t>Semantic Tasks</a:t>
            </a:r>
          </a:p>
        </p:txBody>
      </p:sp>
      <p:sp>
        <p:nvSpPr>
          <p:cNvPr id="4" name="TextBox 2"/>
          <p:cNvSpPr txBox="1">
            <a:spLocks noChangeArrowheads="1"/>
          </p:cNvSpPr>
          <p:nvPr/>
        </p:nvSpPr>
        <p:spPr bwMode="auto">
          <a:xfrm>
            <a:off x="8777288" y="6553201"/>
            <a:ext cx="187647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 rtl="0"/>
            <a:r>
              <a:rPr lang="en-US" sz="1400" dirty="0">
                <a:solidFill>
                  <a:prstClr val="black"/>
                </a:solidFill>
                <a:latin typeface="Calibri" charset="0"/>
                <a:ea typeface=""/>
                <a:cs typeface=""/>
              </a:rPr>
              <a:t>Slide from Ray Mooney</a:t>
            </a:r>
          </a:p>
        </p:txBody>
      </p:sp>
    </p:spTree>
    <p:extLst>
      <p:ext uri="{BB962C8B-B14F-4D97-AF65-F5344CB8AC3E}">
        <p14:creationId xmlns:p14="http://schemas.microsoft.com/office/powerpoint/2010/main" val="137669217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BEAE36BE-A455-1A42-98B3-068C7DF2E49C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30</a:t>
            </a:fld>
            <a:endParaRPr lang="en-US">
              <a:solidFill>
                <a:prstClr val="black">
                  <a:tint val="75000"/>
                </a:prstClr>
              </a:solidFill>
              <a:latin typeface="Times New Roman" charset="0"/>
            </a:endParaRPr>
          </a:p>
        </p:txBody>
      </p:sp>
      <p:sp>
        <p:nvSpPr>
          <p:cNvPr id="368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Word Sense Disambiguation (WSD)</a:t>
            </a:r>
          </a:p>
        </p:txBody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/>
              <a:t>Words in natural language usually have a fair number of different possible meanings.</a:t>
            </a:r>
          </a:p>
          <a:p>
            <a:pPr lvl="1">
              <a:lnSpc>
                <a:spcPct val="90000"/>
              </a:lnSpc>
            </a:pPr>
            <a:r>
              <a:rPr lang="en-US"/>
              <a:t>Ellen has a strong </a:t>
            </a:r>
            <a:r>
              <a:rPr lang="en-US">
                <a:solidFill>
                  <a:srgbClr val="FF0000"/>
                </a:solidFill>
              </a:rPr>
              <a:t>interest</a:t>
            </a:r>
            <a:r>
              <a:rPr lang="en-US"/>
              <a:t> in computational linguistics.</a:t>
            </a:r>
          </a:p>
          <a:p>
            <a:pPr lvl="1">
              <a:lnSpc>
                <a:spcPct val="90000"/>
              </a:lnSpc>
            </a:pPr>
            <a:r>
              <a:rPr lang="en-US"/>
              <a:t>Ellen pays a large amount of </a:t>
            </a:r>
            <a:r>
              <a:rPr lang="en-US">
                <a:solidFill>
                  <a:srgbClr val="FF0000"/>
                </a:solidFill>
              </a:rPr>
              <a:t>interest</a:t>
            </a:r>
            <a:r>
              <a:rPr lang="en-US"/>
              <a:t> on her credit card.</a:t>
            </a:r>
          </a:p>
          <a:p>
            <a:pPr>
              <a:lnSpc>
                <a:spcPct val="90000"/>
              </a:lnSpc>
            </a:pPr>
            <a:r>
              <a:rPr lang="en-US"/>
              <a:t>For many tasks (question answering, translation), the proper sense of each ambiguous word in a sentence must be determined.</a:t>
            </a:r>
          </a:p>
          <a:p>
            <a:pPr lvl="1">
              <a:lnSpc>
                <a:spcPct val="90000"/>
              </a:lnSpc>
            </a:pPr>
            <a:endParaRPr lang="en-US"/>
          </a:p>
        </p:txBody>
      </p:sp>
      <p:sp>
        <p:nvSpPr>
          <p:cNvPr id="5" name="TextBox 2"/>
          <p:cNvSpPr txBox="1">
            <a:spLocks noChangeArrowheads="1"/>
          </p:cNvSpPr>
          <p:nvPr/>
        </p:nvSpPr>
        <p:spPr bwMode="auto">
          <a:xfrm>
            <a:off x="8777288" y="6553201"/>
            <a:ext cx="187647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 rtl="0"/>
            <a:r>
              <a:rPr lang="en-US" sz="1400" dirty="0">
                <a:solidFill>
                  <a:prstClr val="black"/>
                </a:solidFill>
                <a:latin typeface="Calibri" charset="0"/>
                <a:ea typeface=""/>
                <a:cs typeface=""/>
              </a:rPr>
              <a:t>Slide from Ray Mooney</a:t>
            </a:r>
          </a:p>
        </p:txBody>
      </p:sp>
    </p:spTree>
    <p:extLst>
      <p:ext uri="{BB962C8B-B14F-4D97-AF65-F5344CB8AC3E}">
        <p14:creationId xmlns:p14="http://schemas.microsoft.com/office/powerpoint/2010/main" val="280780114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B7FF36B3-776F-9D44-B498-B08DCF51A11A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31</a:t>
            </a:fld>
            <a:endParaRPr lang="en-US">
              <a:solidFill>
                <a:prstClr val="black">
                  <a:tint val="75000"/>
                </a:prstClr>
              </a:solidFill>
              <a:latin typeface="Times New Roman" charset="0"/>
            </a:endParaRPr>
          </a:p>
        </p:txBody>
      </p:sp>
      <p:sp>
        <p:nvSpPr>
          <p:cNvPr id="378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Semantic Role Labeling (SRL)</a:t>
            </a:r>
          </a:p>
        </p:txBody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75458" y="1600201"/>
            <a:ext cx="8855684" cy="452596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For each clause, determine the semantic role played by each noun phrase that is an argument to the verb.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dirty="0">
                <a:solidFill>
                  <a:srgbClr val="FF3300"/>
                </a:solidFill>
              </a:rPr>
              <a:t>   agent </a:t>
            </a:r>
            <a:r>
              <a:rPr lang="en-US" dirty="0"/>
              <a:t>        </a:t>
            </a:r>
            <a:r>
              <a:rPr lang="en-US" dirty="0">
                <a:solidFill>
                  <a:srgbClr val="FF9900"/>
                </a:solidFill>
              </a:rPr>
              <a:t>patient</a:t>
            </a:r>
            <a:r>
              <a:rPr lang="en-US" dirty="0"/>
              <a:t>        </a:t>
            </a:r>
            <a:r>
              <a:rPr lang="en-US" dirty="0">
                <a:solidFill>
                  <a:srgbClr val="00CC00"/>
                </a:solidFill>
              </a:rPr>
              <a:t>source</a:t>
            </a:r>
            <a:r>
              <a:rPr lang="en-US" dirty="0"/>
              <a:t>   </a:t>
            </a:r>
            <a:r>
              <a:rPr lang="en-US" dirty="0">
                <a:solidFill>
                  <a:srgbClr val="3399FF"/>
                </a:solidFill>
              </a:rPr>
              <a:t>destination</a:t>
            </a:r>
            <a:r>
              <a:rPr lang="en-US" dirty="0"/>
              <a:t> </a:t>
            </a:r>
            <a:r>
              <a:rPr lang="en-US" dirty="0">
                <a:solidFill>
                  <a:srgbClr val="CC3399"/>
                </a:solidFill>
              </a:rPr>
              <a:t>instrument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olidFill>
                  <a:srgbClr val="FF3300"/>
                </a:solidFill>
              </a:rPr>
              <a:t>John</a:t>
            </a:r>
            <a:r>
              <a:rPr lang="en-US" dirty="0"/>
              <a:t> drove </a:t>
            </a:r>
            <a:r>
              <a:rPr lang="en-US" dirty="0">
                <a:solidFill>
                  <a:srgbClr val="E97C05"/>
                </a:solidFill>
              </a:rPr>
              <a:t>Mary</a:t>
            </a:r>
            <a:r>
              <a:rPr lang="en-US" dirty="0"/>
              <a:t> from </a:t>
            </a:r>
            <a:r>
              <a:rPr lang="en-US" dirty="0">
                <a:solidFill>
                  <a:srgbClr val="00CC00"/>
                </a:solidFill>
              </a:rPr>
              <a:t>Austin</a:t>
            </a:r>
            <a:r>
              <a:rPr lang="en-US" dirty="0"/>
              <a:t> to </a:t>
            </a:r>
            <a:r>
              <a:rPr lang="en-US" dirty="0">
                <a:solidFill>
                  <a:srgbClr val="3399FF"/>
                </a:solidFill>
              </a:rPr>
              <a:t>Dallas</a:t>
            </a:r>
            <a:r>
              <a:rPr lang="en-US" dirty="0"/>
              <a:t> in </a:t>
            </a:r>
            <a:r>
              <a:rPr lang="en-US" dirty="0">
                <a:solidFill>
                  <a:srgbClr val="CC3399"/>
                </a:solidFill>
              </a:rPr>
              <a:t>his Toyota </a:t>
            </a:r>
            <a:r>
              <a:rPr lang="en-US" dirty="0" err="1">
                <a:solidFill>
                  <a:srgbClr val="CC3399"/>
                </a:solidFill>
              </a:rPr>
              <a:t>Prius</a:t>
            </a:r>
            <a:r>
              <a:rPr lang="en-US" dirty="0"/>
              <a:t>.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olidFill>
                  <a:srgbClr val="CC3399"/>
                </a:solidFill>
              </a:rPr>
              <a:t>The hammer</a:t>
            </a:r>
            <a:r>
              <a:rPr lang="en-US" dirty="0"/>
              <a:t> broke </a:t>
            </a:r>
            <a:r>
              <a:rPr lang="en-US" dirty="0">
                <a:solidFill>
                  <a:srgbClr val="E97C05"/>
                </a:solidFill>
              </a:rPr>
              <a:t>the window</a:t>
            </a:r>
            <a:r>
              <a:rPr lang="en-US" dirty="0"/>
              <a:t>.</a:t>
            </a:r>
          </a:p>
          <a:p>
            <a:pPr>
              <a:lnSpc>
                <a:spcPct val="90000"/>
              </a:lnSpc>
            </a:pPr>
            <a:r>
              <a:rPr lang="en-US" dirty="0"/>
              <a:t>Also referred to a “case role analysis,” “thematic analysis,” and “shallow semantic parsing”</a:t>
            </a:r>
          </a:p>
        </p:txBody>
      </p:sp>
      <p:sp>
        <p:nvSpPr>
          <p:cNvPr id="5" name="TextBox 2"/>
          <p:cNvSpPr txBox="1">
            <a:spLocks noChangeArrowheads="1"/>
          </p:cNvSpPr>
          <p:nvPr/>
        </p:nvSpPr>
        <p:spPr bwMode="auto">
          <a:xfrm>
            <a:off x="8777288" y="6553201"/>
            <a:ext cx="187647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 rtl="0"/>
            <a:r>
              <a:rPr lang="en-US" sz="1400" dirty="0">
                <a:solidFill>
                  <a:prstClr val="black"/>
                </a:solidFill>
                <a:latin typeface="Calibri" charset="0"/>
                <a:ea typeface=""/>
                <a:cs typeface=""/>
              </a:rPr>
              <a:t>Slide from Ray Mooney</a:t>
            </a:r>
          </a:p>
        </p:txBody>
      </p:sp>
      <p:sp>
        <p:nvSpPr>
          <p:cNvPr id="6" name="Rectangle 5"/>
          <p:cNvSpPr/>
          <p:nvPr/>
        </p:nvSpPr>
        <p:spPr>
          <a:xfrm>
            <a:off x="2158930" y="2474553"/>
            <a:ext cx="7758112" cy="3694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sz="24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4875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Textual Entailment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/>
              <a:t>Determine whether one natural language sentence entails (implies) another under an ordinary interpretation.</a:t>
            </a:r>
          </a:p>
        </p:txBody>
      </p:sp>
      <p:sp>
        <p:nvSpPr>
          <p:cNvPr id="4" name="TextBox 2"/>
          <p:cNvSpPr txBox="1">
            <a:spLocks noChangeArrowheads="1"/>
          </p:cNvSpPr>
          <p:nvPr/>
        </p:nvSpPr>
        <p:spPr bwMode="auto">
          <a:xfrm>
            <a:off x="8777288" y="6553201"/>
            <a:ext cx="187647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 rtl="0"/>
            <a:r>
              <a:rPr lang="en-US" sz="1400" dirty="0">
                <a:solidFill>
                  <a:prstClr val="black"/>
                </a:solidFill>
                <a:latin typeface="Calibri" charset="0"/>
                <a:ea typeface=""/>
                <a:cs typeface=""/>
              </a:rPr>
              <a:t>Slide from Ray Mooney</a:t>
            </a:r>
          </a:p>
        </p:txBody>
      </p:sp>
    </p:spTree>
    <p:extLst>
      <p:ext uri="{BB962C8B-B14F-4D97-AF65-F5344CB8AC3E}">
        <p14:creationId xmlns:p14="http://schemas.microsoft.com/office/powerpoint/2010/main" val="155707221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58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88853"/>
            <a:ext cx="10972800" cy="1143000"/>
          </a:xfrm>
        </p:spPr>
        <p:txBody>
          <a:bodyPr/>
          <a:lstStyle/>
          <a:p>
            <a:r>
              <a:rPr lang="en-US" sz="3200" dirty="0">
                <a:solidFill>
                  <a:schemeClr val="accent5">
                    <a:lumMod val="50000"/>
                  </a:schemeClr>
                </a:solidFill>
              </a:rPr>
              <a:t>Textual Entailment Problems </a:t>
            </a:r>
            <a:br>
              <a:rPr lang="en-US" sz="3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3200" dirty="0">
                <a:solidFill>
                  <a:schemeClr val="accent5">
                    <a:lumMod val="50000"/>
                  </a:schemeClr>
                </a:solidFill>
              </a:rPr>
              <a:t>from PASCAL Challenge</a:t>
            </a:r>
          </a:p>
        </p:txBody>
      </p:sp>
      <p:graphicFrame>
        <p:nvGraphicFramePr>
          <p:cNvPr id="106561" name="Group 65"/>
          <p:cNvGraphicFramePr>
            <a:graphicFrameLocks noGrp="1"/>
          </p:cNvGraphicFramePr>
          <p:nvPr/>
        </p:nvGraphicFramePr>
        <p:xfrm>
          <a:off x="1854200" y="1186220"/>
          <a:ext cx="8364539" cy="5695320"/>
        </p:xfrm>
        <a:graphic>
          <a:graphicData uri="http://schemas.openxmlformats.org/drawingml/2006/table">
            <a:tbl>
              <a:tblPr/>
              <a:tblGrid>
                <a:gridCol w="44481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797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66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28880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TEXT</a:t>
                      </a:r>
                      <a:endParaRPr kumimoji="0" lang="en-US" sz="1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HYPOTHESIS</a:t>
                      </a:r>
                      <a:endParaRPr kumimoji="0" lang="en-US" sz="1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ENTAIL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MENT</a:t>
                      </a: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31520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Eyeing the huge market potential, currently led by Google, Yahoo took over search company Overture Services Inc last year.</a:t>
                      </a:r>
                      <a:endParaRPr kumimoji="0" lang="en-US" sz="1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Yahoo bought Overture.</a:t>
                      </a:r>
                      <a:endParaRPr kumimoji="0" lang="en-US" sz="1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TRUE</a:t>
                      </a: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00480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Microsoft's rival Sun Microsystems Inc. bought Star Office last month and plans to boost its development as a Web-based device running over the Net on personal computers and Internet appliances.</a:t>
                      </a:r>
                      <a:endParaRPr kumimoji="0" lang="en-US" sz="1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Microsoft bought Star Office.</a:t>
                      </a:r>
                      <a:endParaRPr kumimoji="0" lang="en-US" sz="1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FALSE</a:t>
                      </a: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31520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The National Institute for Psychobiology in Israel was established in May 1971 as the Israel Center for Psychobiology by Prof. Joel.</a:t>
                      </a:r>
                      <a:endParaRPr kumimoji="0" lang="en-US" sz="1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Israel was established in May 1971.</a:t>
                      </a:r>
                      <a:endParaRPr kumimoji="0" lang="en-US" sz="1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FALSE</a:t>
                      </a: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47040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Since its formation in 1948, Israel fought many wars with neighboring Arab countries.</a:t>
                      </a:r>
                      <a:endParaRPr kumimoji="0" lang="en-US" sz="1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Israel was established in 1948.</a:t>
                      </a:r>
                      <a:endParaRPr kumimoji="0" lang="en-US" sz="1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TRUE</a:t>
                      </a: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TextBox 2"/>
          <p:cNvSpPr txBox="1">
            <a:spLocks noChangeArrowheads="1"/>
          </p:cNvSpPr>
          <p:nvPr/>
        </p:nvSpPr>
        <p:spPr bwMode="auto">
          <a:xfrm>
            <a:off x="8777288" y="6553201"/>
            <a:ext cx="187647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 rtl="0"/>
            <a:r>
              <a:rPr lang="en-US" sz="1400" dirty="0">
                <a:solidFill>
                  <a:prstClr val="black"/>
                </a:solidFill>
                <a:latin typeface="Calibri" charset="0"/>
                <a:ea typeface=""/>
                <a:cs typeface=""/>
              </a:rPr>
              <a:t>Slide from Ray Mooney</a:t>
            </a:r>
          </a:p>
        </p:txBody>
      </p:sp>
      <p:sp>
        <p:nvSpPr>
          <p:cNvPr id="5" name="Rectangle 4"/>
          <p:cNvSpPr/>
          <p:nvPr/>
        </p:nvSpPr>
        <p:spPr>
          <a:xfrm>
            <a:off x="9290289" y="1897902"/>
            <a:ext cx="920513" cy="413159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sz="24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2696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5"/>
          <p:cNvSpPr>
            <a:spLocks noGrp="1" noChangeArrowheads="1"/>
          </p:cNvSpPr>
          <p:nvPr>
            <p:ph type="ctrTitle" idx="4294967295"/>
          </p:nvPr>
        </p:nvSpPr>
        <p:spPr>
          <a:xfrm>
            <a:off x="2209800" y="2130426"/>
            <a:ext cx="7772400" cy="1470025"/>
          </a:xfrm>
        </p:spPr>
        <p:txBody>
          <a:bodyPr/>
          <a:lstStyle/>
          <a:p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Pragmatics/Discourse Tasks</a:t>
            </a:r>
          </a:p>
        </p:txBody>
      </p:sp>
      <p:sp>
        <p:nvSpPr>
          <p:cNvPr id="41987" name="Rectangle 6"/>
          <p:cNvSpPr>
            <a:spLocks noGrp="1" noChangeArrowheads="1"/>
          </p:cNvSpPr>
          <p:nvPr>
            <p:ph type="subTitle" idx="4294967295"/>
          </p:nvPr>
        </p:nvSpPr>
        <p:spPr>
          <a:xfrm>
            <a:off x="2895600" y="3886200"/>
            <a:ext cx="6400800" cy="1752600"/>
          </a:xfrm>
        </p:spPr>
        <p:txBody>
          <a:bodyPr/>
          <a:lstStyle/>
          <a:p>
            <a:pPr marL="0" indent="0" algn="ctr">
              <a:buNone/>
            </a:pPr>
            <a:endParaRPr lang="en-US"/>
          </a:p>
        </p:txBody>
      </p:sp>
      <p:sp>
        <p:nvSpPr>
          <p:cNvPr id="4" name="TextBox 2"/>
          <p:cNvSpPr txBox="1">
            <a:spLocks noChangeArrowheads="1"/>
          </p:cNvSpPr>
          <p:nvPr/>
        </p:nvSpPr>
        <p:spPr bwMode="auto">
          <a:xfrm>
            <a:off x="8777288" y="6553201"/>
            <a:ext cx="187647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 rtl="0"/>
            <a:r>
              <a:rPr lang="en-US" sz="1400" dirty="0">
                <a:solidFill>
                  <a:prstClr val="black"/>
                </a:solidFill>
                <a:latin typeface="Calibri" charset="0"/>
                <a:ea typeface=""/>
                <a:cs typeface=""/>
              </a:rPr>
              <a:t>Slide from Ray Mooney</a:t>
            </a:r>
          </a:p>
        </p:txBody>
      </p:sp>
    </p:spTree>
    <p:extLst>
      <p:ext uri="{BB962C8B-B14F-4D97-AF65-F5344CB8AC3E}">
        <p14:creationId xmlns:p14="http://schemas.microsoft.com/office/powerpoint/2010/main" val="175120514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chemeClr val="accent5">
                    <a:lumMod val="50000"/>
                  </a:schemeClr>
                </a:solidFill>
              </a:rPr>
              <a:t>Anaphora Resolution/ Co-Reference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09802" y="1541465"/>
            <a:ext cx="7967663" cy="468788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Determine which phrases in a document refer to the same underlying entity.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John put the carrot on the plate and ate it. </a:t>
            </a:r>
          </a:p>
          <a:p>
            <a:pPr lvl="1">
              <a:lnSpc>
                <a:spcPct val="90000"/>
              </a:lnSpc>
            </a:pP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/>
              <a:t>Bush started the war in Iraq.  But the president needed the consent of Congress.</a:t>
            </a:r>
          </a:p>
          <a:p>
            <a:pPr marL="457200" lvl="1" indent="0">
              <a:lnSpc>
                <a:spcPct val="90000"/>
              </a:lnSpc>
              <a:buNone/>
            </a:pPr>
            <a:endParaRPr lang="en-US" dirty="0"/>
          </a:p>
          <a:p>
            <a:pPr lvl="1">
              <a:lnSpc>
                <a:spcPct val="90000"/>
              </a:lnSpc>
            </a:pPr>
            <a:endParaRPr lang="en-US" sz="2000" dirty="0"/>
          </a:p>
        </p:txBody>
      </p:sp>
      <p:sp>
        <p:nvSpPr>
          <p:cNvPr id="109572" name="Oval 4"/>
          <p:cNvSpPr>
            <a:spLocks noChangeArrowheads="1"/>
          </p:cNvSpPr>
          <p:nvPr/>
        </p:nvSpPr>
        <p:spPr bwMode="auto">
          <a:xfrm>
            <a:off x="7924315" y="2221677"/>
            <a:ext cx="345042" cy="652255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square" lIns="90000" tIns="46800" rIns="90000" bIns="46800" anchor="ctr">
            <a:prstTxWarp prst="textNoShape">
              <a:avLst/>
            </a:prstTxWarp>
            <a:spAutoFit/>
          </a:bodyPr>
          <a:lstStyle/>
          <a:p>
            <a:pPr algn="l" rtl="0"/>
            <a:endParaRPr lang="en-US" sz="2400">
              <a:solidFill>
                <a:prstClr val="black"/>
              </a:solidFill>
              <a:ea typeface=""/>
              <a:cs typeface=""/>
            </a:endParaRPr>
          </a:p>
        </p:txBody>
      </p:sp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6251208" y="2308059"/>
            <a:ext cx="1673106" cy="938212"/>
            <a:chOff x="3122" y="1516"/>
            <a:chExt cx="1409" cy="591"/>
          </a:xfrm>
        </p:grpSpPr>
        <p:sp>
          <p:nvSpPr>
            <p:cNvPr id="43028" name="Freeform 7"/>
            <p:cNvSpPr>
              <a:spLocks/>
            </p:cNvSpPr>
            <p:nvPr/>
          </p:nvSpPr>
          <p:spPr bwMode="auto">
            <a:xfrm>
              <a:off x="3556" y="1815"/>
              <a:ext cx="975" cy="292"/>
            </a:xfrm>
            <a:custGeom>
              <a:avLst/>
              <a:gdLst>
                <a:gd name="T0" fmla="*/ 1045 w 1045"/>
                <a:gd name="T1" fmla="*/ 39 h 145"/>
                <a:gd name="T2" fmla="*/ 438 w 1045"/>
                <a:gd name="T3" fmla="*/ 139 h 145"/>
                <a:gd name="T4" fmla="*/ 0 w 1045"/>
                <a:gd name="T5" fmla="*/ 0 h 145"/>
                <a:gd name="T6" fmla="*/ 0 60000 65536"/>
                <a:gd name="T7" fmla="*/ 0 60000 65536"/>
                <a:gd name="T8" fmla="*/ 0 60000 65536"/>
                <a:gd name="T9" fmla="*/ 0 w 1045"/>
                <a:gd name="T10" fmla="*/ 0 h 145"/>
                <a:gd name="T11" fmla="*/ 1045 w 1045"/>
                <a:gd name="T12" fmla="*/ 145 h 14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45" h="145">
                  <a:moveTo>
                    <a:pt x="1045" y="39"/>
                  </a:moveTo>
                  <a:cubicBezTo>
                    <a:pt x="828" y="92"/>
                    <a:pt x="612" y="145"/>
                    <a:pt x="438" y="139"/>
                  </a:cubicBezTo>
                  <a:cubicBezTo>
                    <a:pt x="264" y="133"/>
                    <a:pt x="132" y="66"/>
                    <a:pt x="0" y="0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 type="arrow" w="med" len="med"/>
            </a:ln>
          </p:spPr>
          <p:txBody>
            <a:bodyPr lIns="90000" tIns="46800" rIns="90000" bIns="46800">
              <a:prstTxWarp prst="textNoShape">
                <a:avLst/>
              </a:prstTxWarp>
              <a:spAutoFit/>
            </a:bodyPr>
            <a:lstStyle/>
            <a:p>
              <a:pPr algn="l" rtl="0"/>
              <a:endParaRPr lang="en-US" sz="2400">
                <a:solidFill>
                  <a:prstClr val="black"/>
                </a:solidFill>
                <a:ea typeface=""/>
                <a:cs typeface=""/>
              </a:endParaRPr>
            </a:p>
          </p:txBody>
        </p:sp>
        <p:sp>
          <p:nvSpPr>
            <p:cNvPr id="43029" name="Oval 9"/>
            <p:cNvSpPr>
              <a:spLocks noChangeArrowheads="1"/>
            </p:cNvSpPr>
            <p:nvPr/>
          </p:nvSpPr>
          <p:spPr bwMode="auto">
            <a:xfrm>
              <a:off x="3122" y="1516"/>
              <a:ext cx="631" cy="411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square" lIns="90000" tIns="46800" rIns="90000" bIns="46800" anchor="ctr">
              <a:prstTxWarp prst="textNoShape">
                <a:avLst/>
              </a:prstTxWarp>
              <a:spAutoFit/>
            </a:bodyPr>
            <a:lstStyle/>
            <a:p>
              <a:pPr algn="l" rtl="0"/>
              <a:endParaRPr lang="en-US" sz="2400">
                <a:solidFill>
                  <a:prstClr val="black"/>
                </a:solidFill>
                <a:ea typeface=""/>
                <a:cs typeface=""/>
              </a:endParaRPr>
            </a:p>
          </p:txBody>
        </p:sp>
      </p:grpSp>
      <p:grpSp>
        <p:nvGrpSpPr>
          <p:cNvPr id="3" name="Group 16"/>
          <p:cNvGrpSpPr>
            <a:grpSpLocks/>
          </p:cNvGrpSpPr>
          <p:nvPr/>
        </p:nvGrpSpPr>
        <p:grpSpPr bwMode="auto">
          <a:xfrm>
            <a:off x="4489006" y="2284306"/>
            <a:ext cx="3435309" cy="938212"/>
            <a:chOff x="2070" y="1520"/>
            <a:chExt cx="2472" cy="591"/>
          </a:xfrm>
        </p:grpSpPr>
        <p:sp>
          <p:nvSpPr>
            <p:cNvPr id="43026" name="Freeform 13"/>
            <p:cNvSpPr>
              <a:spLocks/>
            </p:cNvSpPr>
            <p:nvPr/>
          </p:nvSpPr>
          <p:spPr bwMode="auto">
            <a:xfrm>
              <a:off x="2493" y="1819"/>
              <a:ext cx="2049" cy="292"/>
            </a:xfrm>
            <a:custGeom>
              <a:avLst/>
              <a:gdLst>
                <a:gd name="T0" fmla="*/ 1045 w 1045"/>
                <a:gd name="T1" fmla="*/ 39 h 145"/>
                <a:gd name="T2" fmla="*/ 438 w 1045"/>
                <a:gd name="T3" fmla="*/ 139 h 145"/>
                <a:gd name="T4" fmla="*/ 0 w 1045"/>
                <a:gd name="T5" fmla="*/ 0 h 145"/>
                <a:gd name="T6" fmla="*/ 0 60000 65536"/>
                <a:gd name="T7" fmla="*/ 0 60000 65536"/>
                <a:gd name="T8" fmla="*/ 0 60000 65536"/>
                <a:gd name="T9" fmla="*/ 0 w 1045"/>
                <a:gd name="T10" fmla="*/ 0 h 145"/>
                <a:gd name="T11" fmla="*/ 1045 w 1045"/>
                <a:gd name="T12" fmla="*/ 145 h 14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45" h="145">
                  <a:moveTo>
                    <a:pt x="1045" y="39"/>
                  </a:moveTo>
                  <a:cubicBezTo>
                    <a:pt x="828" y="92"/>
                    <a:pt x="612" y="145"/>
                    <a:pt x="438" y="139"/>
                  </a:cubicBezTo>
                  <a:cubicBezTo>
                    <a:pt x="264" y="133"/>
                    <a:pt x="132" y="66"/>
                    <a:pt x="0" y="0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 type="arrow" w="med" len="med"/>
            </a:ln>
          </p:spPr>
          <p:txBody>
            <a:bodyPr lIns="90000" tIns="46800" rIns="90000" bIns="46800">
              <a:prstTxWarp prst="textNoShape">
                <a:avLst/>
              </a:prstTxWarp>
              <a:spAutoFit/>
            </a:bodyPr>
            <a:lstStyle/>
            <a:p>
              <a:pPr algn="l" rtl="0"/>
              <a:endParaRPr lang="en-US" sz="2400">
                <a:solidFill>
                  <a:prstClr val="black"/>
                </a:solidFill>
                <a:ea typeface=""/>
                <a:cs typeface=""/>
              </a:endParaRPr>
            </a:p>
          </p:txBody>
        </p:sp>
        <p:sp>
          <p:nvSpPr>
            <p:cNvPr id="43027" name="Oval 14"/>
            <p:cNvSpPr>
              <a:spLocks noChangeArrowheads="1"/>
            </p:cNvSpPr>
            <p:nvPr/>
          </p:nvSpPr>
          <p:spPr bwMode="auto">
            <a:xfrm>
              <a:off x="2070" y="1520"/>
              <a:ext cx="675" cy="411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square" lIns="90000" tIns="46800" rIns="90000" bIns="46800" anchor="ctr">
              <a:prstTxWarp prst="textNoShape">
                <a:avLst/>
              </a:prstTxWarp>
              <a:spAutoFit/>
            </a:bodyPr>
            <a:lstStyle/>
            <a:p>
              <a:pPr algn="l" rtl="0"/>
              <a:endParaRPr lang="en-US" sz="2400">
                <a:solidFill>
                  <a:prstClr val="black"/>
                </a:solidFill>
                <a:ea typeface=""/>
                <a:cs typeface=""/>
              </a:endParaRPr>
            </a:p>
          </p:txBody>
        </p:sp>
      </p:grpSp>
      <p:sp>
        <p:nvSpPr>
          <p:cNvPr id="109585" name="Oval 17"/>
          <p:cNvSpPr>
            <a:spLocks noChangeArrowheads="1"/>
          </p:cNvSpPr>
          <p:nvPr/>
        </p:nvSpPr>
        <p:spPr bwMode="auto">
          <a:xfrm>
            <a:off x="8634095" y="3147336"/>
            <a:ext cx="1436409" cy="541789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square" lIns="90000" tIns="46800" rIns="90000" bIns="46800" anchor="ctr">
            <a:prstTxWarp prst="textNoShape">
              <a:avLst/>
            </a:prstTxWarp>
            <a:spAutoFit/>
          </a:bodyPr>
          <a:lstStyle/>
          <a:p>
            <a:pPr algn="l" rtl="0"/>
            <a:endParaRPr lang="en-US" sz="2400">
              <a:solidFill>
                <a:prstClr val="black"/>
              </a:solidFill>
              <a:ea typeface=""/>
              <a:cs typeface=""/>
            </a:endParaRPr>
          </a:p>
        </p:txBody>
      </p:sp>
      <p:grpSp>
        <p:nvGrpSpPr>
          <p:cNvPr id="4" name="Group 22"/>
          <p:cNvGrpSpPr>
            <a:grpSpLocks/>
          </p:cNvGrpSpPr>
          <p:nvPr/>
        </p:nvGrpSpPr>
        <p:grpSpPr bwMode="auto">
          <a:xfrm>
            <a:off x="3823380" y="3442283"/>
            <a:ext cx="4974852" cy="575617"/>
            <a:chOff x="1181" y="2142"/>
            <a:chExt cx="3105" cy="411"/>
          </a:xfrm>
        </p:grpSpPr>
        <p:sp>
          <p:nvSpPr>
            <p:cNvPr id="43024" name="Oval 18"/>
            <p:cNvSpPr>
              <a:spLocks noChangeArrowheads="1"/>
            </p:cNvSpPr>
            <p:nvPr/>
          </p:nvSpPr>
          <p:spPr bwMode="auto">
            <a:xfrm>
              <a:off x="1181" y="2142"/>
              <a:ext cx="1699" cy="411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square" lIns="90000" tIns="46800" rIns="90000" bIns="46800" anchor="ctr">
              <a:prstTxWarp prst="textNoShape">
                <a:avLst/>
              </a:prstTxWarp>
              <a:spAutoFit/>
            </a:bodyPr>
            <a:lstStyle/>
            <a:p>
              <a:pPr algn="l" rtl="0"/>
              <a:endParaRPr lang="en-US" sz="2400">
                <a:solidFill>
                  <a:prstClr val="black"/>
                </a:solidFill>
                <a:ea typeface=""/>
                <a:cs typeface=""/>
              </a:endParaRPr>
            </a:p>
          </p:txBody>
        </p:sp>
        <p:sp>
          <p:nvSpPr>
            <p:cNvPr id="43025" name="Freeform 20"/>
            <p:cNvSpPr>
              <a:spLocks/>
            </p:cNvSpPr>
            <p:nvPr/>
          </p:nvSpPr>
          <p:spPr bwMode="auto">
            <a:xfrm>
              <a:off x="2712" y="2208"/>
              <a:ext cx="1574" cy="292"/>
            </a:xfrm>
            <a:custGeom>
              <a:avLst/>
              <a:gdLst>
                <a:gd name="T0" fmla="*/ 1045 w 1045"/>
                <a:gd name="T1" fmla="*/ 39 h 145"/>
                <a:gd name="T2" fmla="*/ 438 w 1045"/>
                <a:gd name="T3" fmla="*/ 139 h 145"/>
                <a:gd name="T4" fmla="*/ 0 w 1045"/>
                <a:gd name="T5" fmla="*/ 0 h 145"/>
                <a:gd name="T6" fmla="*/ 0 60000 65536"/>
                <a:gd name="T7" fmla="*/ 0 60000 65536"/>
                <a:gd name="T8" fmla="*/ 0 60000 65536"/>
                <a:gd name="T9" fmla="*/ 0 w 1045"/>
                <a:gd name="T10" fmla="*/ 0 h 145"/>
                <a:gd name="T11" fmla="*/ 1045 w 1045"/>
                <a:gd name="T12" fmla="*/ 145 h 14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45" h="145">
                  <a:moveTo>
                    <a:pt x="1045" y="39"/>
                  </a:moveTo>
                  <a:cubicBezTo>
                    <a:pt x="828" y="92"/>
                    <a:pt x="612" y="145"/>
                    <a:pt x="438" y="139"/>
                  </a:cubicBezTo>
                  <a:cubicBezTo>
                    <a:pt x="264" y="133"/>
                    <a:pt x="132" y="66"/>
                    <a:pt x="0" y="0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 type="arrow" w="med" len="med"/>
            </a:ln>
          </p:spPr>
          <p:txBody>
            <a:bodyPr wrap="square" lIns="90000" tIns="46800" rIns="90000" bIns="46800">
              <a:prstTxWarp prst="textNoShape">
                <a:avLst/>
              </a:prstTxWarp>
              <a:spAutoFit/>
            </a:bodyPr>
            <a:lstStyle/>
            <a:p>
              <a:pPr algn="l" rtl="0"/>
              <a:endParaRPr lang="en-US" sz="2400">
                <a:solidFill>
                  <a:prstClr val="black"/>
                </a:solidFill>
                <a:ea typeface=""/>
                <a:cs typeface=""/>
              </a:endParaRPr>
            </a:p>
          </p:txBody>
        </p:sp>
      </p:grpSp>
      <p:sp>
        <p:nvSpPr>
          <p:cNvPr id="22" name="TextBox 2"/>
          <p:cNvSpPr txBox="1">
            <a:spLocks noChangeArrowheads="1"/>
          </p:cNvSpPr>
          <p:nvPr/>
        </p:nvSpPr>
        <p:spPr bwMode="auto">
          <a:xfrm>
            <a:off x="8777288" y="6553201"/>
            <a:ext cx="187647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 rtl="0"/>
            <a:r>
              <a:rPr lang="en-US" sz="1400" dirty="0">
                <a:solidFill>
                  <a:prstClr val="black"/>
                </a:solidFill>
                <a:latin typeface="Calibri" charset="0"/>
                <a:ea typeface=""/>
                <a:cs typeface=""/>
              </a:rPr>
              <a:t>Slide from Ray Mooney</a:t>
            </a:r>
          </a:p>
        </p:txBody>
      </p:sp>
    </p:spTree>
    <p:extLst>
      <p:ext uri="{BB962C8B-B14F-4D97-AF65-F5344CB8AC3E}">
        <p14:creationId xmlns:p14="http://schemas.microsoft.com/office/powerpoint/2010/main" val="847781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572" grpId="0" animBg="1"/>
      <p:bldP spid="109585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Up Arrow 5"/>
          <p:cNvSpPr/>
          <p:nvPr/>
        </p:nvSpPr>
        <p:spPr>
          <a:xfrm>
            <a:off x="6781800" y="3733800"/>
            <a:ext cx="1828800" cy="1524000"/>
          </a:xfrm>
          <a:prstGeom prst="up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5" name="Up Arrow 4"/>
          <p:cNvSpPr/>
          <p:nvPr/>
        </p:nvSpPr>
        <p:spPr>
          <a:xfrm>
            <a:off x="2362200" y="3745140"/>
            <a:ext cx="1143000" cy="1524000"/>
          </a:xfrm>
          <a:prstGeom prst="up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Representation vs Computability</a:t>
            </a:r>
          </a:p>
        </p:txBody>
      </p:sp>
      <p:sp>
        <p:nvSpPr>
          <p:cNvPr id="4" name="Left-Right Arrow 3"/>
          <p:cNvSpPr/>
          <p:nvPr/>
        </p:nvSpPr>
        <p:spPr>
          <a:xfrm>
            <a:off x="1829220" y="3226260"/>
            <a:ext cx="7848600" cy="60960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  <a:p>
            <a:pPr algn="ctr"/>
            <a:endParaRPr lang="en-US" sz="2400" dirty="0"/>
          </a:p>
        </p:txBody>
      </p:sp>
      <p:sp>
        <p:nvSpPr>
          <p:cNvPr id="7" name="TextBox 4"/>
          <p:cNvSpPr txBox="1">
            <a:spLocks noChangeArrowheads="1"/>
          </p:cNvSpPr>
          <p:nvPr/>
        </p:nvSpPr>
        <p:spPr bwMode="auto">
          <a:xfrm>
            <a:off x="8984792" y="6553201"/>
            <a:ext cx="167731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Calibri" charset="0"/>
              </a:rPr>
              <a:t>Slide from </a:t>
            </a:r>
            <a:r>
              <a:rPr lang="en-US" sz="1400" dirty="0" err="1">
                <a:solidFill>
                  <a:schemeClr val="bg1"/>
                </a:solidFill>
                <a:latin typeface="Calibri" charset="0"/>
              </a:rPr>
              <a:t>Yejin</a:t>
            </a:r>
            <a:r>
              <a:rPr lang="en-US" sz="1400" dirty="0">
                <a:solidFill>
                  <a:schemeClr val="bg1"/>
                </a:solidFill>
                <a:latin typeface="Calibri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Calibri" charset="0"/>
              </a:rPr>
              <a:t>Choi</a:t>
            </a:r>
            <a:endParaRPr lang="en-US" sz="1400" dirty="0">
              <a:solidFill>
                <a:schemeClr val="bg1"/>
              </a:solidFill>
              <a:latin typeface="Calibri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33241" y="2522840"/>
            <a:ext cx="20513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/>
              <a:t>complex &amp; rich</a:t>
            </a:r>
          </a:p>
        </p:txBody>
      </p:sp>
      <p:sp>
        <p:nvSpPr>
          <p:cNvPr id="11" name="Rectangle 10"/>
          <p:cNvSpPr/>
          <p:nvPr/>
        </p:nvSpPr>
        <p:spPr>
          <a:xfrm>
            <a:off x="8493243" y="2309736"/>
            <a:ext cx="19672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/>
              <a:t>simple &amp; plain</a:t>
            </a:r>
          </a:p>
        </p:txBody>
      </p:sp>
      <p:sp>
        <p:nvSpPr>
          <p:cNvPr id="12" name="Rectangle 11"/>
          <p:cNvSpPr/>
          <p:nvPr/>
        </p:nvSpPr>
        <p:spPr>
          <a:xfrm>
            <a:off x="992239" y="5550468"/>
            <a:ext cx="15967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/>
              <a:t>intractable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81800" y="5550468"/>
            <a:ext cx="27738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/>
              <a:t> practical &amp; tractable</a:t>
            </a:r>
          </a:p>
        </p:txBody>
      </p:sp>
    </p:spTree>
    <p:extLst>
      <p:ext uri="{BB962C8B-B14F-4D97-AF65-F5344CB8AC3E}">
        <p14:creationId xmlns:p14="http://schemas.microsoft.com/office/powerpoint/2010/main" val="64776369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0" name="Text Box 5"/>
          <p:cNvSpPr txBox="1">
            <a:spLocks noChangeArrowheads="1"/>
          </p:cNvSpPr>
          <p:nvPr/>
        </p:nvSpPr>
        <p:spPr bwMode="auto">
          <a:xfrm>
            <a:off x="2646364" y="5943601"/>
            <a:ext cx="196399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>
              <a:spcBef>
                <a:spcPct val="0"/>
              </a:spcBef>
            </a:pPr>
            <a:r>
              <a:rPr lang="en-US" sz="2400" b="0">
                <a:solidFill>
                  <a:schemeClr val="bg1"/>
                </a:solidFill>
              </a:rPr>
              <a:t>What we see</a:t>
            </a:r>
          </a:p>
        </p:txBody>
      </p:sp>
      <p:sp>
        <p:nvSpPr>
          <p:cNvPr id="10" name="Shape 28"/>
          <p:cNvSpPr/>
          <p:nvPr/>
        </p:nvSpPr>
        <p:spPr>
          <a:xfrm>
            <a:off x="-67734" y="342232"/>
            <a:ext cx="12259735" cy="7789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 algn="ctr">
              <a:defRPr sz="3200">
                <a:solidFill>
                  <a:srgbClr val="215380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4267" dirty="0">
                <a:solidFill>
                  <a:schemeClr val="accent5">
                    <a:lumMod val="50000"/>
                  </a:schemeClr>
                </a:solidFill>
              </a:rPr>
              <a:t>How to represent a word?</a:t>
            </a:r>
            <a:endParaRPr sz="4267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91364" y="1718847"/>
            <a:ext cx="1341904" cy="400109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60959" tIns="60959" rIns="60959" bIns="60959" numCol="1" spcCol="38100" rtlCol="0" anchor="t">
            <a:spAutoFit/>
          </a:bodyPr>
          <a:lstStyle/>
          <a:p>
            <a:pPr defTabSz="609585" latinLnBrk="1" hangingPunct="0">
              <a:lnSpc>
                <a:spcPct val="150000"/>
              </a:lnSpc>
            </a:pPr>
            <a:r>
              <a:rPr lang="en-US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dog  </a:t>
            </a:r>
          </a:p>
          <a:p>
            <a:pPr defTabSz="609585" latinLnBrk="1" hangingPunct="0">
              <a:lnSpc>
                <a:spcPct val="150000"/>
              </a:lnSpc>
            </a:pPr>
            <a:r>
              <a:rPr lang="en-US" sz="2400" dirty="0">
                <a:solidFill>
                  <a:srgbClr val="000000"/>
                </a:solidFill>
              </a:rPr>
              <a:t>cat</a:t>
            </a:r>
          </a:p>
          <a:p>
            <a:pPr defTabSz="609585" latinLnBrk="1" hangingPunct="0">
              <a:lnSpc>
                <a:spcPct val="150000"/>
              </a:lnSpc>
            </a:pPr>
            <a:r>
              <a:rPr lang="en-US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person</a:t>
            </a:r>
          </a:p>
          <a:p>
            <a:pPr defTabSz="609585" latinLnBrk="1" hangingPunct="0">
              <a:lnSpc>
                <a:spcPct val="150000"/>
              </a:lnSpc>
            </a:pPr>
            <a:r>
              <a:rPr lang="en-US" sz="2400" dirty="0">
                <a:solidFill>
                  <a:srgbClr val="000000"/>
                </a:solidFill>
              </a:rPr>
              <a:t>holding</a:t>
            </a:r>
          </a:p>
          <a:p>
            <a:pPr defTabSz="609585" latinLnBrk="1" hangingPunct="0">
              <a:lnSpc>
                <a:spcPct val="150000"/>
              </a:lnSpc>
            </a:pPr>
            <a:r>
              <a:rPr lang="en-US" sz="2400" dirty="0">
                <a:solidFill>
                  <a:srgbClr val="000000"/>
                </a:solidFill>
              </a:rPr>
              <a:t>tree</a:t>
            </a:r>
          </a:p>
          <a:p>
            <a:pPr defTabSz="609585" latinLnBrk="1" hangingPunct="0">
              <a:lnSpc>
                <a:spcPct val="150000"/>
              </a:lnSpc>
            </a:pPr>
            <a:r>
              <a:rPr lang="en-US" sz="2400" dirty="0">
                <a:solidFill>
                  <a:srgbClr val="000000"/>
                </a:solidFill>
              </a:rPr>
              <a:t>computer</a:t>
            </a:r>
          </a:p>
          <a:p>
            <a:pPr defTabSz="609585" latinLnBrk="1" hangingPunct="0">
              <a:lnSpc>
                <a:spcPct val="150000"/>
              </a:lnSpc>
            </a:pPr>
            <a:r>
              <a:rPr lang="en-US" sz="2400" dirty="0">
                <a:solidFill>
                  <a:srgbClr val="000000"/>
                </a:solidFill>
              </a:rPr>
              <a:t>using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120222" y="1890341"/>
                <a:ext cx="5079917" cy="36933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t">
                <a:spAutoFit/>
              </a:bodyPr>
              <a:lstStyle/>
              <a:p>
                <a:pPr algn="l" rtl="0" latinLnBrk="1"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0070C0"/>
                          </a:solidFill>
                          <a:latin typeface="Cambria Math" charset="0"/>
                        </a:rPr>
                        <m:t>[</m:t>
                      </m:r>
                      <m:r>
                        <a:rPr lang="en-US" sz="2400" i="1">
                          <a:solidFill>
                            <a:srgbClr val="C00000"/>
                          </a:solidFill>
                          <a:latin typeface="Cambria Math" charset="0"/>
                        </a:rPr>
                        <m:t>1</m:t>
                      </m:r>
                      <m:r>
                        <a:rPr lang="en-US" sz="2400" i="1">
                          <a:solidFill>
                            <a:srgbClr val="0070C0"/>
                          </a:solidFill>
                          <a:latin typeface="Cambria Math" charset="0"/>
                        </a:rPr>
                        <m:t>     0     0     0     0     0     0     0     0     0 ]</m:t>
                      </m:r>
                    </m:oMath>
                  </m:oMathPara>
                </a14:m>
                <a:endParaRPr lang="en-US" sz="2400" dirty="0">
                  <a:solidFill>
                    <a:srgbClr val="0070C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0222" y="1890341"/>
                <a:ext cx="5079917" cy="369332"/>
              </a:xfrm>
              <a:prstGeom prst="rect">
                <a:avLst/>
              </a:prstGeom>
              <a:blipFill>
                <a:blip r:embed="rId3"/>
                <a:stretch>
                  <a:fillRect l="-1750" t="-6667" r="-1500" b="-36667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5120222" y="2464817"/>
                <a:ext cx="5079917" cy="36933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t">
                <a:spAutoFit/>
              </a:bodyPr>
              <a:lstStyle/>
              <a:p>
                <a:pPr algn="l" rtl="0" latinLnBrk="1"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0070C0"/>
                          </a:solidFill>
                          <a:latin typeface="Cambria Math" charset="0"/>
                        </a:rPr>
                        <m:t>[0     </m:t>
                      </m:r>
                      <m:r>
                        <a:rPr lang="en-US" sz="2400" i="1">
                          <a:solidFill>
                            <a:srgbClr val="C00000"/>
                          </a:solidFill>
                          <a:latin typeface="Cambria Math" charset="0"/>
                        </a:rPr>
                        <m:t>1</m:t>
                      </m:r>
                      <m:r>
                        <a:rPr lang="en-US" sz="2400" i="1">
                          <a:solidFill>
                            <a:srgbClr val="0070C0"/>
                          </a:solidFill>
                          <a:latin typeface="Cambria Math" charset="0"/>
                        </a:rPr>
                        <m:t>     0     0     0     0     0     0     0     0 ]</m:t>
                      </m:r>
                    </m:oMath>
                  </m:oMathPara>
                </a14:m>
                <a:endParaRPr lang="en-US" sz="2400" dirty="0">
                  <a:solidFill>
                    <a:srgbClr val="0070C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0222" y="2464817"/>
                <a:ext cx="5079917" cy="369332"/>
              </a:xfrm>
              <a:prstGeom prst="rect">
                <a:avLst/>
              </a:prstGeom>
              <a:blipFill>
                <a:blip r:embed="rId4"/>
                <a:stretch>
                  <a:fillRect l="-1750" t="-3333" r="-1500" b="-36667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5120222" y="3022488"/>
                <a:ext cx="5079917" cy="36933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t">
                <a:spAutoFit/>
              </a:bodyPr>
              <a:lstStyle/>
              <a:p>
                <a:pPr algn="l" rtl="0" latinLnBrk="1"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0070C0"/>
                          </a:solidFill>
                          <a:latin typeface="Cambria Math" charset="0"/>
                        </a:rPr>
                        <m:t>[0     0     </m:t>
                      </m:r>
                      <m:r>
                        <a:rPr lang="en-US" sz="2400" i="1">
                          <a:solidFill>
                            <a:srgbClr val="C00000"/>
                          </a:solidFill>
                          <a:latin typeface="Cambria Math" charset="0"/>
                        </a:rPr>
                        <m:t>1</m:t>
                      </m:r>
                      <m:r>
                        <a:rPr lang="en-US" sz="2400" i="1">
                          <a:solidFill>
                            <a:srgbClr val="0070C0"/>
                          </a:solidFill>
                          <a:latin typeface="Cambria Math" charset="0"/>
                        </a:rPr>
                        <m:t>     0     0     0     0     0     0     0 ]</m:t>
                      </m:r>
                    </m:oMath>
                  </m:oMathPara>
                </a14:m>
                <a:endParaRPr lang="en-US" sz="2400" dirty="0">
                  <a:solidFill>
                    <a:srgbClr val="0070C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0222" y="3022488"/>
                <a:ext cx="5079917" cy="369332"/>
              </a:xfrm>
              <a:prstGeom prst="rect">
                <a:avLst/>
              </a:prstGeom>
              <a:blipFill>
                <a:blip r:embed="rId5"/>
                <a:stretch>
                  <a:fillRect l="-1750" t="-7143" r="-1500" b="-42857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5120222" y="3580159"/>
                <a:ext cx="5079917" cy="36933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t">
                <a:spAutoFit/>
              </a:bodyPr>
              <a:lstStyle/>
              <a:p>
                <a:pPr algn="l" rtl="0" latinLnBrk="1"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0070C0"/>
                          </a:solidFill>
                          <a:latin typeface="Cambria Math" charset="0"/>
                        </a:rPr>
                        <m:t>[0     0     0     </m:t>
                      </m:r>
                      <m:r>
                        <a:rPr lang="en-US" sz="2400" i="1">
                          <a:solidFill>
                            <a:srgbClr val="C00000"/>
                          </a:solidFill>
                          <a:latin typeface="Cambria Math" charset="0"/>
                        </a:rPr>
                        <m:t>1</m:t>
                      </m:r>
                      <m:r>
                        <a:rPr lang="en-US" sz="2400" i="1">
                          <a:solidFill>
                            <a:srgbClr val="0070C0"/>
                          </a:solidFill>
                          <a:latin typeface="Cambria Math" charset="0"/>
                        </a:rPr>
                        <m:t>     0     0     0     0     0     0 ]</m:t>
                      </m:r>
                    </m:oMath>
                  </m:oMathPara>
                </a14:m>
                <a:endParaRPr lang="en-US" sz="2400" dirty="0">
                  <a:solidFill>
                    <a:srgbClr val="0070C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0222" y="3580159"/>
                <a:ext cx="5079917" cy="369332"/>
              </a:xfrm>
              <a:prstGeom prst="rect">
                <a:avLst/>
              </a:prstGeom>
              <a:blipFill>
                <a:blip r:embed="rId6"/>
                <a:stretch>
                  <a:fillRect l="-1750" t="-6667" r="-1500" b="-36667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5120222" y="4132636"/>
                <a:ext cx="5079917" cy="36933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t">
                <a:spAutoFit/>
              </a:bodyPr>
              <a:lstStyle/>
              <a:p>
                <a:pPr algn="l" rtl="0" latinLnBrk="1"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0070C0"/>
                          </a:solidFill>
                          <a:latin typeface="Cambria Math" charset="0"/>
                        </a:rPr>
                        <m:t>[0     0     0     0     </m:t>
                      </m:r>
                      <m:r>
                        <a:rPr lang="en-US" sz="2400" i="1">
                          <a:solidFill>
                            <a:srgbClr val="C00000"/>
                          </a:solidFill>
                          <a:latin typeface="Cambria Math" charset="0"/>
                        </a:rPr>
                        <m:t>1</m:t>
                      </m:r>
                      <m:r>
                        <a:rPr lang="en-US" sz="2400" i="1">
                          <a:solidFill>
                            <a:srgbClr val="0070C0"/>
                          </a:solidFill>
                          <a:latin typeface="Cambria Math" charset="0"/>
                        </a:rPr>
                        <m:t>     0     0     0     0     0 ]</m:t>
                      </m:r>
                    </m:oMath>
                  </m:oMathPara>
                </a14:m>
                <a:endParaRPr lang="en-US" sz="2400" dirty="0">
                  <a:solidFill>
                    <a:srgbClr val="0070C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0222" y="4132636"/>
                <a:ext cx="5079917" cy="369332"/>
              </a:xfrm>
              <a:prstGeom prst="rect">
                <a:avLst/>
              </a:prstGeom>
              <a:blipFill>
                <a:blip r:embed="rId7"/>
                <a:stretch>
                  <a:fillRect l="-1750" t="-6897" r="-1500" b="-37931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5120222" y="4686885"/>
                <a:ext cx="5079917" cy="36933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t">
                <a:spAutoFit/>
              </a:bodyPr>
              <a:lstStyle/>
              <a:p>
                <a:pPr algn="l" rtl="0" latinLnBrk="1"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0070C0"/>
                          </a:solidFill>
                          <a:latin typeface="Cambria Math" charset="0"/>
                        </a:rPr>
                        <m:t>[0     0     0     0     0     </m:t>
                      </m:r>
                      <m:r>
                        <a:rPr lang="en-US" sz="2400" i="1">
                          <a:solidFill>
                            <a:srgbClr val="C00000"/>
                          </a:solidFill>
                          <a:latin typeface="Cambria Math" charset="0"/>
                        </a:rPr>
                        <m:t>1</m:t>
                      </m:r>
                      <m:r>
                        <a:rPr lang="en-US" sz="2400" i="1">
                          <a:solidFill>
                            <a:srgbClr val="0070C0"/>
                          </a:solidFill>
                          <a:latin typeface="Cambria Math" charset="0"/>
                        </a:rPr>
                        <m:t>     0     0     0     0 ]</m:t>
                      </m:r>
                    </m:oMath>
                  </m:oMathPara>
                </a14:m>
                <a:endParaRPr lang="en-US" sz="2400" dirty="0">
                  <a:solidFill>
                    <a:srgbClr val="0070C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0222" y="4686885"/>
                <a:ext cx="5079917" cy="369332"/>
              </a:xfrm>
              <a:prstGeom prst="rect">
                <a:avLst/>
              </a:prstGeom>
              <a:blipFill>
                <a:blip r:embed="rId8"/>
                <a:stretch>
                  <a:fillRect l="-1750" t="-7143" r="-1500" b="-42857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5120222" y="5245604"/>
                <a:ext cx="5079917" cy="36933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t">
                <a:spAutoFit/>
              </a:bodyPr>
              <a:lstStyle/>
              <a:p>
                <a:pPr algn="l" rtl="0" latinLnBrk="1"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0070C0"/>
                          </a:solidFill>
                          <a:latin typeface="Cambria Math" charset="0"/>
                        </a:rPr>
                        <m:t>[0     0     0     0     0     0     </m:t>
                      </m:r>
                      <m:r>
                        <a:rPr lang="en-US" sz="2400" i="1">
                          <a:solidFill>
                            <a:srgbClr val="C00000"/>
                          </a:solidFill>
                          <a:latin typeface="Cambria Math" charset="0"/>
                        </a:rPr>
                        <m:t>1</m:t>
                      </m:r>
                      <m:r>
                        <a:rPr lang="en-US" sz="2400" i="1">
                          <a:solidFill>
                            <a:srgbClr val="0070C0"/>
                          </a:solidFill>
                          <a:latin typeface="Cambria Math" charset="0"/>
                        </a:rPr>
                        <m:t>     0     0     0 ]</m:t>
                      </m:r>
                    </m:oMath>
                  </m:oMathPara>
                </a14:m>
                <a:endParaRPr lang="en-US" sz="2400" dirty="0">
                  <a:solidFill>
                    <a:srgbClr val="0070C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0222" y="5245604"/>
                <a:ext cx="5079917" cy="369332"/>
              </a:xfrm>
              <a:prstGeom prst="rect">
                <a:avLst/>
              </a:prstGeom>
              <a:blipFill>
                <a:blip r:embed="rId9"/>
                <a:stretch>
                  <a:fillRect l="-1750" t="-3333" r="-1500" b="-36667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/>
          <p:cNvSpPr txBox="1"/>
          <p:nvPr/>
        </p:nvSpPr>
        <p:spPr>
          <a:xfrm>
            <a:off x="3262646" y="1718847"/>
            <a:ext cx="278600" cy="400109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60959" tIns="60959" rIns="60959" bIns="60959" numCol="1" spcCol="38100" rtlCol="0" anchor="t">
            <a:spAutoFit/>
          </a:bodyPr>
          <a:lstStyle/>
          <a:p>
            <a:pPr defTabSz="609585" latinLnBrk="1" hangingPunct="0">
              <a:lnSpc>
                <a:spcPct val="150000"/>
              </a:lnSpc>
            </a:pPr>
            <a:r>
              <a:rPr lang="en-US" sz="2400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</a:p>
          <a:p>
            <a:pPr defTabSz="609585" latinLnBrk="1" hangingPunct="0">
              <a:lnSpc>
                <a:spcPct val="150000"/>
              </a:lnSpc>
            </a:pPr>
            <a:r>
              <a:rPr lang="en-US" sz="2400" dirty="0">
                <a:solidFill>
                  <a:srgbClr val="C00000"/>
                </a:solidFill>
              </a:rPr>
              <a:t>2</a:t>
            </a:r>
          </a:p>
          <a:p>
            <a:pPr defTabSz="609585" latinLnBrk="1" hangingPunct="0">
              <a:lnSpc>
                <a:spcPct val="150000"/>
              </a:lnSpc>
            </a:pPr>
            <a:r>
              <a:rPr lang="en-US" sz="2400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</a:p>
          <a:p>
            <a:pPr defTabSz="609585" latinLnBrk="1" hangingPunct="0">
              <a:lnSpc>
                <a:spcPct val="150000"/>
              </a:lnSpc>
            </a:pPr>
            <a:r>
              <a:rPr lang="en-US" sz="2400" dirty="0">
                <a:solidFill>
                  <a:srgbClr val="C00000"/>
                </a:solidFill>
              </a:rPr>
              <a:t>4</a:t>
            </a:r>
          </a:p>
          <a:p>
            <a:pPr defTabSz="609585" latinLnBrk="1" hangingPunct="0">
              <a:lnSpc>
                <a:spcPct val="150000"/>
              </a:lnSpc>
            </a:pPr>
            <a:r>
              <a:rPr lang="en-US" sz="2400" dirty="0">
                <a:solidFill>
                  <a:srgbClr val="C00000"/>
                </a:solidFill>
              </a:rPr>
              <a:t>5</a:t>
            </a:r>
          </a:p>
          <a:p>
            <a:pPr defTabSz="609585" latinLnBrk="1" hangingPunct="0">
              <a:lnSpc>
                <a:spcPct val="150000"/>
              </a:lnSpc>
            </a:pPr>
            <a:r>
              <a:rPr lang="en-US" sz="2400" dirty="0">
                <a:solidFill>
                  <a:srgbClr val="C00000"/>
                </a:solidFill>
              </a:rPr>
              <a:t>6</a:t>
            </a:r>
          </a:p>
          <a:p>
            <a:pPr defTabSz="609585" latinLnBrk="1" hangingPunct="0">
              <a:lnSpc>
                <a:spcPct val="150000"/>
              </a:lnSpc>
            </a:pPr>
            <a:r>
              <a:rPr lang="en-US" sz="2400" dirty="0">
                <a:solidFill>
                  <a:srgbClr val="C00000"/>
                </a:solidFill>
              </a:rPr>
              <a:t>7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375707" y="1080090"/>
            <a:ext cx="2454516" cy="49244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60959" tIns="60959" rIns="60959" bIns="60959" numCol="1" spcCol="38100" rtlCol="0" anchor="t">
            <a:spAutoFit/>
          </a:bodyPr>
          <a:lstStyle/>
          <a:p>
            <a:pPr defTabSz="609585" latinLnBrk="1" hangingPunct="0"/>
            <a:r>
              <a:rPr lang="en-US" sz="2400">
                <a:solidFill>
                  <a:srgbClr val="000000"/>
                </a:solidFill>
              </a:rPr>
              <a:t>one-hot encodings</a:t>
            </a:r>
            <a:endParaRPr lang="en-US"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79244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5" grpId="0"/>
      <p:bldP spid="16" grpId="0"/>
      <p:bldP spid="17" grpId="0"/>
      <p:bldP spid="18" grpId="0"/>
      <p:bldP spid="19" grpId="0"/>
      <p:bldP spid="20" grpId="0"/>
      <p:bldP spid="22" grpId="0"/>
      <p:bldP spid="7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0" name="Text Box 5"/>
          <p:cNvSpPr txBox="1">
            <a:spLocks noChangeArrowheads="1"/>
          </p:cNvSpPr>
          <p:nvPr/>
        </p:nvSpPr>
        <p:spPr bwMode="auto">
          <a:xfrm>
            <a:off x="2646364" y="5943601"/>
            <a:ext cx="196399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>
              <a:spcBef>
                <a:spcPct val="0"/>
              </a:spcBef>
            </a:pPr>
            <a:r>
              <a:rPr lang="en-US" sz="2400" b="0">
                <a:solidFill>
                  <a:schemeClr val="bg1"/>
                </a:solidFill>
              </a:rPr>
              <a:t>What we see</a:t>
            </a:r>
          </a:p>
        </p:txBody>
      </p:sp>
      <p:sp>
        <p:nvSpPr>
          <p:cNvPr id="10" name="Shape 28"/>
          <p:cNvSpPr/>
          <p:nvPr/>
        </p:nvSpPr>
        <p:spPr>
          <a:xfrm>
            <a:off x="-67734" y="342232"/>
            <a:ext cx="12259735" cy="7789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 algn="ctr">
              <a:defRPr sz="3200">
                <a:solidFill>
                  <a:srgbClr val="215380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4267" dirty="0">
                <a:solidFill>
                  <a:schemeClr val="accent5">
                    <a:lumMod val="50000"/>
                  </a:schemeClr>
                </a:solidFill>
              </a:rPr>
              <a:t>How to represent a phrase/sentence?</a:t>
            </a:r>
            <a:endParaRPr sz="4267" dirty="0">
              <a:solidFill>
                <a:schemeClr val="accent5">
                  <a:lumMod val="50000"/>
                </a:schemeClr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36545" y="1718848"/>
            <a:ext cx="9963594" cy="677107"/>
            <a:chOff x="177409" y="1289135"/>
            <a:chExt cx="7472695" cy="507830"/>
          </a:xfrm>
        </p:grpSpPr>
        <p:sp>
          <p:nvSpPr>
            <p:cNvPr id="3" name="TextBox 2"/>
            <p:cNvSpPr txBox="1"/>
            <p:nvPr/>
          </p:nvSpPr>
          <p:spPr>
            <a:xfrm>
              <a:off x="177409" y="1289135"/>
              <a:ext cx="3090209" cy="5078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60959" tIns="60959" rIns="60959" bIns="60959" numCol="1" spcCol="38100" rtlCol="0" anchor="t">
              <a:spAutoFit/>
            </a:bodyPr>
            <a:lstStyle/>
            <a:p>
              <a:pPr algn="l" rtl="0" latinLnBrk="1" hangingPunct="0">
                <a:lnSpc>
                  <a:spcPct val="150000"/>
                </a:lnSpc>
              </a:pPr>
              <a:r>
                <a:rPr lang="en-US" sz="2400" dirty="0">
                  <a:solidFill>
                    <a:srgbClr val="000000"/>
                  </a:solidFill>
                </a:rPr>
                <a:t>person holding dog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/>
                <p:cNvSpPr txBox="1"/>
                <p:nvPr/>
              </p:nvSpPr>
              <p:spPr>
                <a:xfrm>
                  <a:off x="3840166" y="1417756"/>
                  <a:ext cx="3809938" cy="276999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t">
                  <a:spAutoFit/>
                </a:bodyPr>
                <a:lstStyle/>
                <a:p>
                  <a:pPr algn="l" rtl="0" latinLnBrk="1" hangingPunct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charset="0"/>
                          </a:rPr>
                          <m:t>[</m:t>
                        </m:r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charset="0"/>
                          </a:rPr>
                          <m:t>1</m:t>
                        </m:r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charset="0"/>
                          </a:rPr>
                          <m:t>     0     </m:t>
                        </m:r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charset="0"/>
                          </a:rPr>
                          <m:t>1     1</m:t>
                        </m:r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charset="0"/>
                          </a:rPr>
                          <m:t>     0     0     0     0     0     0 ]</m:t>
                        </m:r>
                      </m:oMath>
                    </m:oMathPara>
                  </a14:m>
                  <a:endParaRPr lang="en-US" sz="2400" dirty="0">
                    <a:solidFill>
                      <a:srgbClr val="0070C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mc:Choice>
          <mc:Fallback xmlns="">
            <p:sp>
              <p:nvSpPr>
                <p:cNvPr id="5" name="TextBox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40166" y="1417756"/>
                  <a:ext cx="3809938" cy="276999"/>
                </a:xfrm>
                <a:prstGeom prst="rect">
                  <a:avLst/>
                </a:prstGeom>
                <a:blipFill>
                  <a:blip r:embed="rId3"/>
                  <a:stretch>
                    <a:fillRect l="-1750" t="-6667" r="-1500" b="-36667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2" name="TextBox 21"/>
            <p:cNvSpPr txBox="1"/>
            <p:nvPr/>
          </p:nvSpPr>
          <p:spPr>
            <a:xfrm>
              <a:off x="2639278" y="1289135"/>
              <a:ext cx="805267" cy="5078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60959" tIns="60959" rIns="60959" bIns="60959" numCol="1" spcCol="38100" rtlCol="0" anchor="t">
              <a:spAutoFit/>
            </a:bodyPr>
            <a:lstStyle/>
            <a:p>
              <a:pPr defTabSz="609585" latinLnBrk="1" hangingPunct="0">
                <a:lnSpc>
                  <a:spcPct val="150000"/>
                </a:lnSpc>
              </a:pPr>
              <a:r>
                <a:rPr lang="en-US" sz="2400" dirty="0">
                  <a:solidFill>
                    <a:srgbClr val="C00000"/>
                  </a:solidFill>
                  <a:latin typeface="Calibri"/>
                  <a:ea typeface="Calibri"/>
                  <a:cs typeface="Calibri"/>
                  <a:sym typeface="Calibri"/>
                </a:rPr>
                <a:t>{1, 3, 4}</a:t>
              </a: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6024329" y="1121166"/>
            <a:ext cx="3696844" cy="49244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60959" tIns="60959" rIns="60959" bIns="60959" numCol="1" spcCol="38100" rtlCol="0" anchor="t">
            <a:spAutoFit/>
          </a:bodyPr>
          <a:lstStyle/>
          <a:p>
            <a:pPr defTabSz="609585" latinLnBrk="1" hangingPunct="0"/>
            <a:r>
              <a:rPr lang="en-US" sz="2400" dirty="0">
                <a:solidFill>
                  <a:srgbClr val="000000"/>
                </a:solidFill>
              </a:rPr>
              <a:t>bag-of-words representation</a:t>
            </a:r>
            <a:endParaRPr lang="en-US" sz="24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78486" y="2249619"/>
            <a:ext cx="10021654" cy="589072"/>
            <a:chOff x="133864" y="1687213"/>
            <a:chExt cx="7516240" cy="44180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/>
                <p:cNvSpPr txBox="1"/>
                <p:nvPr/>
              </p:nvSpPr>
              <p:spPr>
                <a:xfrm>
                  <a:off x="3840166" y="1848613"/>
                  <a:ext cx="3809938" cy="276999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t">
                  <a:spAutoFit/>
                </a:bodyPr>
                <a:lstStyle/>
                <a:p>
                  <a:pPr algn="l" rtl="0" latinLnBrk="1" hangingPunct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charset="0"/>
                          </a:rPr>
                          <m:t>[0     </m:t>
                        </m:r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charset="0"/>
                          </a:rPr>
                          <m:t>1</m:t>
                        </m:r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charset="0"/>
                          </a:rPr>
                          <m:t>     </m:t>
                        </m:r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charset="0"/>
                          </a:rPr>
                          <m:t>1     1</m:t>
                        </m:r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charset="0"/>
                          </a:rPr>
                          <m:t>     0     0     0     0     0     0 ]</m:t>
                        </m:r>
                      </m:oMath>
                    </m:oMathPara>
                  </a14:m>
                  <a:endParaRPr lang="en-US" sz="2400" dirty="0">
                    <a:solidFill>
                      <a:srgbClr val="0070C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mc:Choice>
          <mc:Fallback xmlns="">
            <p:sp>
              <p:nvSpPr>
                <p:cNvPr id="15" name="Text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40166" y="1848613"/>
                  <a:ext cx="3809938" cy="276999"/>
                </a:xfrm>
                <a:prstGeom prst="rect">
                  <a:avLst/>
                </a:prstGeom>
                <a:blipFill>
                  <a:blip r:embed="rId4"/>
                  <a:stretch>
                    <a:fillRect l="-1750" t="-3333" r="-1500" b="-36667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" name="Rectangle 1"/>
            <p:cNvSpPr/>
            <p:nvPr/>
          </p:nvSpPr>
          <p:spPr>
            <a:xfrm>
              <a:off x="133864" y="1687213"/>
              <a:ext cx="1868926" cy="44180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rtl="0" latinLnBrk="1" hangingPunct="0">
                <a:lnSpc>
                  <a:spcPct val="150000"/>
                </a:lnSpc>
              </a:pPr>
              <a:r>
                <a:rPr lang="en-US" sz="2400" dirty="0">
                  <a:solidFill>
                    <a:srgbClr val="000000"/>
                  </a:solidFill>
                </a:rPr>
                <a:t>person holding cat</a:t>
              </a:r>
            </a:p>
          </p:txBody>
        </p:sp>
        <p:sp>
          <p:nvSpPr>
            <p:cNvPr id="6" name="Rectangle 5"/>
            <p:cNvSpPr/>
            <p:nvPr/>
          </p:nvSpPr>
          <p:spPr>
            <a:xfrm>
              <a:off x="2593109" y="1687213"/>
              <a:ext cx="851435" cy="44180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rtl="0" latinLnBrk="1" hangingPunct="0">
                <a:lnSpc>
                  <a:spcPct val="150000"/>
                </a:lnSpc>
              </a:pPr>
              <a:r>
                <a:rPr lang="en-US" sz="2400" dirty="0">
                  <a:solidFill>
                    <a:srgbClr val="C00000"/>
                  </a:solidFill>
                </a:rPr>
                <a:t>{2, 3, 4}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190097" y="2808027"/>
            <a:ext cx="10010042" cy="589072"/>
            <a:chOff x="142573" y="2106019"/>
            <a:chExt cx="7507531" cy="44180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/>
                <p:cNvSpPr txBox="1"/>
                <p:nvPr/>
              </p:nvSpPr>
              <p:spPr>
                <a:xfrm>
                  <a:off x="3840166" y="2266866"/>
                  <a:ext cx="3809938" cy="276999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t">
                  <a:spAutoFit/>
                </a:bodyPr>
                <a:lstStyle/>
                <a:p>
                  <a:pPr algn="l" rtl="0" latinLnBrk="1" hangingPunct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charset="0"/>
                          </a:rPr>
                          <m:t>[0     0     </m:t>
                        </m:r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charset="0"/>
                          </a:rPr>
                          <m:t>1</m:t>
                        </m:r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charset="0"/>
                          </a:rPr>
                          <m:t>     0     0     </m:t>
                        </m:r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charset="0"/>
                          </a:rPr>
                          <m:t>1  </m:t>
                        </m:r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charset="0"/>
                          </a:rPr>
                          <m:t>   </m:t>
                        </m:r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charset="0"/>
                          </a:rPr>
                          <m:t>1</m:t>
                        </m:r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charset="0"/>
                          </a:rPr>
                          <m:t>     0     0     0 ]</m:t>
                        </m:r>
                      </m:oMath>
                    </m:oMathPara>
                  </a14:m>
                  <a:endParaRPr lang="en-US" sz="2400" dirty="0">
                    <a:solidFill>
                      <a:srgbClr val="0070C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mc:Choice>
          <mc:Fallback xmlns="">
            <p:sp>
              <p:nvSpPr>
                <p:cNvPr id="16" name="TextBox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40166" y="2266866"/>
                  <a:ext cx="3809938" cy="276999"/>
                </a:xfrm>
                <a:prstGeom prst="rect">
                  <a:avLst/>
                </a:prstGeom>
                <a:blipFill>
                  <a:blip r:embed="rId5"/>
                  <a:stretch>
                    <a:fillRect l="-1750" t="-7143" r="-1500" b="-42857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" name="Rectangle 3"/>
            <p:cNvSpPr/>
            <p:nvPr/>
          </p:nvSpPr>
          <p:spPr>
            <a:xfrm>
              <a:off x="142573" y="2106019"/>
              <a:ext cx="2296590" cy="44180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rtl="0" latinLnBrk="1" hangingPunct="0">
                <a:lnSpc>
                  <a:spcPct val="150000"/>
                </a:lnSpc>
              </a:pPr>
              <a:r>
                <a:rPr lang="en-US" sz="2400" dirty="0">
                  <a:solidFill>
                    <a:srgbClr val="000000"/>
                  </a:solidFill>
                </a:rPr>
                <a:t>person using computer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2593110" y="2106019"/>
              <a:ext cx="851435" cy="44180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rtl="0" latinLnBrk="1" hangingPunct="0">
                <a:lnSpc>
                  <a:spcPct val="150000"/>
                </a:lnSpc>
              </a:pPr>
              <a:r>
                <a:rPr lang="en-US" sz="2400">
                  <a:solidFill>
                    <a:srgbClr val="C00000"/>
                  </a:solidFill>
                </a:rPr>
                <a:t>{3, 7, 6}</a:t>
              </a:r>
              <a:endParaRPr lang="en-US" sz="2400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178485" y="4982323"/>
            <a:ext cx="10009310" cy="830997"/>
            <a:chOff x="142573" y="2106019"/>
            <a:chExt cx="7508095" cy="62324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/>
                <p:cNvSpPr txBox="1"/>
                <p:nvPr/>
              </p:nvSpPr>
              <p:spPr>
                <a:xfrm>
                  <a:off x="3840166" y="2266866"/>
                  <a:ext cx="3810502" cy="276999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t">
                  <a:spAutoFit/>
                </a:bodyPr>
                <a:lstStyle/>
                <a:p>
                  <a:pPr algn="l" rtl="0" latinLnBrk="1" hangingPunct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charset="0"/>
                          </a:rPr>
                          <m:t>[0     </m:t>
                        </m:r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charset="0"/>
                          </a:rPr>
                          <m:t>1 </m:t>
                        </m:r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charset="0"/>
                          </a:rPr>
                          <m:t>    </m:t>
                        </m:r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charset="0"/>
                          </a:rPr>
                          <m:t>2</m:t>
                        </m:r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charset="0"/>
                          </a:rPr>
                          <m:t>    </m:t>
                        </m:r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charset="0"/>
                          </a:rPr>
                          <m:t> 1     </m:t>
                        </m:r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charset="0"/>
                          </a:rPr>
                          <m:t>0     </m:t>
                        </m:r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charset="0"/>
                          </a:rPr>
                          <m:t>1  </m:t>
                        </m:r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charset="0"/>
                          </a:rPr>
                          <m:t>   </m:t>
                        </m:r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charset="0"/>
                          </a:rPr>
                          <m:t>1</m:t>
                        </m:r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charset="0"/>
                          </a:rPr>
                          <m:t>     0     0     0 ]</m:t>
                        </m:r>
                      </m:oMath>
                    </m:oMathPara>
                  </a14:m>
                  <a:endParaRPr lang="en-US" sz="2400" dirty="0">
                    <a:solidFill>
                      <a:srgbClr val="0070C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mc:Choice>
          <mc:Fallback xmlns="">
            <p:sp>
              <p:nvSpPr>
                <p:cNvPr id="24" name="TextBox 2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40166" y="2266866"/>
                  <a:ext cx="3810502" cy="276999"/>
                </a:xfrm>
                <a:prstGeom prst="rect">
                  <a:avLst/>
                </a:prstGeom>
                <a:blipFill>
                  <a:blip r:embed="rId6"/>
                  <a:stretch>
                    <a:fillRect l="-1750" t="-3333" r="-1500" b="-36667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5" name="Rectangle 24"/>
            <p:cNvSpPr/>
            <p:nvPr/>
          </p:nvSpPr>
          <p:spPr>
            <a:xfrm>
              <a:off x="142573" y="2106019"/>
              <a:ext cx="2350388" cy="62324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 rtl="0" latinLnBrk="1" hangingPunct="0"/>
              <a:r>
                <a:rPr lang="en-US" sz="2400" dirty="0">
                  <a:solidFill>
                    <a:srgbClr val="000000"/>
                  </a:solidFill>
                </a:rPr>
                <a:t>person using computer person holding cat</a:t>
              </a: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2488469" y="2123031"/>
              <a:ext cx="1351697" cy="44180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 rtl="0" latinLnBrk="1" hangingPunct="0">
                <a:lnSpc>
                  <a:spcPct val="150000"/>
                </a:lnSpc>
              </a:pPr>
              <a:r>
                <a:rPr lang="en-US" sz="2400" dirty="0">
                  <a:solidFill>
                    <a:srgbClr val="C00000"/>
                  </a:solidFill>
                </a:rPr>
                <a:t>{3, 3, 7, 6, 2}</a:t>
              </a:r>
            </a:p>
          </p:txBody>
        </p:sp>
      </p:grpSp>
      <p:sp>
        <p:nvSpPr>
          <p:cNvPr id="27" name="TextBox 26"/>
          <p:cNvSpPr txBox="1"/>
          <p:nvPr/>
        </p:nvSpPr>
        <p:spPr>
          <a:xfrm rot="16200000">
            <a:off x="6257401" y="2193926"/>
            <a:ext cx="1239825" cy="367792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60959" tIns="60959" rIns="60959" bIns="60959" numCol="1" spcCol="38100" rtlCol="0" anchor="t">
            <a:spAutoFit/>
          </a:bodyPr>
          <a:lstStyle/>
          <a:p>
            <a:pPr defTabSz="609585" latinLnBrk="1" hangingPunct="0">
              <a:lnSpc>
                <a:spcPct val="150000"/>
              </a:lnSpc>
            </a:pPr>
            <a:r>
              <a:rPr lang="en-US" sz="2200" dirty="0">
                <a:solidFill>
                  <a:srgbClr val="000000"/>
                </a:solidFill>
                <a:sym typeface="Calibri"/>
              </a:rPr>
              <a:t>dog  </a:t>
            </a:r>
          </a:p>
          <a:p>
            <a:pPr defTabSz="609585" latinLnBrk="1" hangingPunct="0">
              <a:lnSpc>
                <a:spcPct val="150000"/>
              </a:lnSpc>
            </a:pPr>
            <a:r>
              <a:rPr lang="en-US" sz="2200" dirty="0">
                <a:solidFill>
                  <a:srgbClr val="000000"/>
                </a:solidFill>
              </a:rPr>
              <a:t>cat</a:t>
            </a:r>
          </a:p>
          <a:p>
            <a:pPr defTabSz="609585" latinLnBrk="1" hangingPunct="0">
              <a:lnSpc>
                <a:spcPct val="150000"/>
              </a:lnSpc>
            </a:pPr>
            <a:r>
              <a:rPr lang="en-US" sz="2200" dirty="0">
                <a:solidFill>
                  <a:srgbClr val="000000"/>
                </a:solidFill>
                <a:sym typeface="Calibri"/>
              </a:rPr>
              <a:t>person</a:t>
            </a:r>
          </a:p>
          <a:p>
            <a:pPr defTabSz="609585" latinLnBrk="1" hangingPunct="0">
              <a:lnSpc>
                <a:spcPct val="150000"/>
              </a:lnSpc>
            </a:pPr>
            <a:r>
              <a:rPr lang="en-US" sz="2200" dirty="0">
                <a:solidFill>
                  <a:srgbClr val="000000"/>
                </a:solidFill>
              </a:rPr>
              <a:t>holding</a:t>
            </a:r>
          </a:p>
          <a:p>
            <a:pPr defTabSz="609585" latinLnBrk="1" hangingPunct="0">
              <a:lnSpc>
                <a:spcPct val="150000"/>
              </a:lnSpc>
            </a:pPr>
            <a:r>
              <a:rPr lang="en-US" sz="2200" dirty="0">
                <a:solidFill>
                  <a:srgbClr val="000000"/>
                </a:solidFill>
              </a:rPr>
              <a:t>tree</a:t>
            </a:r>
          </a:p>
          <a:p>
            <a:pPr defTabSz="609585" latinLnBrk="1" hangingPunct="0">
              <a:lnSpc>
                <a:spcPct val="150000"/>
              </a:lnSpc>
            </a:pPr>
            <a:r>
              <a:rPr lang="en-US" sz="2200" dirty="0">
                <a:solidFill>
                  <a:srgbClr val="000000"/>
                </a:solidFill>
              </a:rPr>
              <a:t>computer</a:t>
            </a:r>
          </a:p>
          <a:p>
            <a:pPr defTabSz="609585" latinLnBrk="1" hangingPunct="0">
              <a:lnSpc>
                <a:spcPct val="150000"/>
              </a:lnSpc>
            </a:pPr>
            <a:r>
              <a:rPr lang="en-US" sz="2200" dirty="0">
                <a:solidFill>
                  <a:srgbClr val="000000"/>
                </a:solidFill>
              </a:rPr>
              <a:t>using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206881" y="5897295"/>
            <a:ext cx="4237248" cy="49244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60959" tIns="60959" rIns="60959" bIns="60959" numCol="1" spcCol="38100" rtlCol="0" anchor="t">
            <a:spAutoFit/>
          </a:bodyPr>
          <a:lstStyle/>
          <a:p>
            <a:pPr defTabSz="609585" latinLnBrk="1" hangingPunct="0"/>
            <a:r>
              <a:rPr lang="en-US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What </a:t>
            </a:r>
            <a:r>
              <a:rPr lang="en-US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if vocabulary is very large? </a:t>
            </a:r>
          </a:p>
        </p:txBody>
      </p:sp>
    </p:spTree>
    <p:extLst>
      <p:ext uri="{BB962C8B-B14F-4D97-AF65-F5344CB8AC3E}">
        <p14:creationId xmlns:p14="http://schemas.microsoft.com/office/powerpoint/2010/main" val="3386458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7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8C61B6-F59C-DB41-B0B3-AEEDFABDE4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5368" y="2043663"/>
            <a:ext cx="6105194" cy="203105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2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Natural Language Processing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A7B1E9-CC29-BD4C-934E-23D813D20B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47137" y="4136567"/>
            <a:ext cx="6897419" cy="682079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r>
              <a:rPr lang="en-US" sz="2400" dirty="0">
                <a:solidFill>
                  <a:schemeClr val="tx2"/>
                </a:solidFill>
              </a:rPr>
              <a:t>The study of automatic reasoning over text / language</a:t>
            </a:r>
            <a:endParaRPr lang="en-US" sz="2400" kern="12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A37372-089A-F449-A317-49E424A2D6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03315DE8-E84B-A141-B26C-CDB1CE99E005}" type="slidenum">
              <a:rPr lang="en-US" smtClean="0">
                <a:solidFill>
                  <a:schemeClr val="tx1">
                    <a:tint val="75000"/>
                  </a:schemeClr>
                </a:solidFill>
              </a:rPr>
              <a:pPr>
                <a:spcAft>
                  <a:spcPts val="600"/>
                </a:spcAft>
              </a:pPr>
              <a:t>3</a:t>
            </a:fld>
            <a:endParaRPr lang="en-US">
              <a:solidFill>
                <a:schemeClr val="tx1">
                  <a:tint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151868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0" name="Text Box 5"/>
          <p:cNvSpPr txBox="1">
            <a:spLocks noChangeArrowheads="1"/>
          </p:cNvSpPr>
          <p:nvPr/>
        </p:nvSpPr>
        <p:spPr bwMode="auto">
          <a:xfrm>
            <a:off x="2646364" y="5943601"/>
            <a:ext cx="196399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>
              <a:spcBef>
                <a:spcPct val="0"/>
              </a:spcBef>
            </a:pPr>
            <a:r>
              <a:rPr lang="en-US" sz="2400" b="0">
                <a:solidFill>
                  <a:schemeClr val="bg1"/>
                </a:solidFill>
              </a:rPr>
              <a:t>What we see</a:t>
            </a:r>
          </a:p>
        </p:txBody>
      </p:sp>
      <p:sp>
        <p:nvSpPr>
          <p:cNvPr id="10" name="Shape 28"/>
          <p:cNvSpPr/>
          <p:nvPr/>
        </p:nvSpPr>
        <p:spPr>
          <a:xfrm>
            <a:off x="-67734" y="342232"/>
            <a:ext cx="12259735" cy="7789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 algn="ctr">
              <a:defRPr sz="3200">
                <a:solidFill>
                  <a:srgbClr val="215380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4267" dirty="0">
                <a:solidFill>
                  <a:schemeClr val="accent5">
                    <a:lumMod val="50000"/>
                  </a:schemeClr>
                </a:solidFill>
              </a:rPr>
              <a:t>Sparse Representation</a:t>
            </a:r>
            <a:endParaRPr sz="4267" dirty="0">
              <a:solidFill>
                <a:schemeClr val="accent5">
                  <a:lumMod val="50000"/>
                </a:schemeClr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36546" y="1718848"/>
            <a:ext cx="9364390" cy="677107"/>
            <a:chOff x="177409" y="1289135"/>
            <a:chExt cx="7023293" cy="507830"/>
          </a:xfrm>
        </p:grpSpPr>
        <p:sp>
          <p:nvSpPr>
            <p:cNvPr id="3" name="TextBox 2"/>
            <p:cNvSpPr txBox="1"/>
            <p:nvPr/>
          </p:nvSpPr>
          <p:spPr>
            <a:xfrm>
              <a:off x="177409" y="1289135"/>
              <a:ext cx="3090209" cy="5078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60959" tIns="60959" rIns="60959" bIns="60959" numCol="1" spcCol="38100" rtlCol="0" anchor="t">
              <a:spAutoFit/>
            </a:bodyPr>
            <a:lstStyle/>
            <a:p>
              <a:pPr algn="l" rtl="0" latinLnBrk="1" hangingPunct="0">
                <a:lnSpc>
                  <a:spcPct val="150000"/>
                </a:lnSpc>
              </a:pPr>
              <a:r>
                <a:rPr lang="en-US" sz="2400" dirty="0">
                  <a:solidFill>
                    <a:srgbClr val="000000"/>
                  </a:solidFill>
                </a:rPr>
                <a:t>person holding dog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3840166" y="1417756"/>
              <a:ext cx="3360536" cy="27699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t">
              <a:spAutoFit/>
            </a:bodyPr>
            <a:lstStyle/>
            <a:p>
              <a:pPr algn="l" rtl="0" latinLnBrk="1" hangingPunct="0"/>
              <a:r>
                <a:rPr lang="en-US" sz="2400" dirty="0">
                  <a:solidFill>
                    <a:srgbClr val="0070C0"/>
                  </a:solidFill>
                  <a:ea typeface="Calibri"/>
                  <a:cs typeface="Calibri"/>
                  <a:sym typeface="Calibri"/>
                </a:rPr>
                <a:t>indices = [1, 3, 4]     values = [1, 1, 1]</a:t>
              </a:r>
              <a:endParaRPr lang="en-US" sz="2400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639278" y="1289135"/>
              <a:ext cx="805268" cy="5078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60959" tIns="60959" rIns="60959" bIns="60959" numCol="1" spcCol="38100" rtlCol="0" anchor="t">
              <a:spAutoFit/>
            </a:bodyPr>
            <a:lstStyle/>
            <a:p>
              <a:pPr defTabSz="609585" latinLnBrk="1" hangingPunct="0">
                <a:lnSpc>
                  <a:spcPct val="150000"/>
                </a:lnSpc>
              </a:pPr>
              <a:r>
                <a:rPr lang="en-US" sz="2400" dirty="0">
                  <a:solidFill>
                    <a:srgbClr val="C00000"/>
                  </a:solidFill>
                  <a:latin typeface="Calibri"/>
                  <a:ea typeface="Calibri"/>
                  <a:cs typeface="Calibri"/>
                  <a:sym typeface="Calibri"/>
                </a:rPr>
                <a:t>{1, 3, 4}</a:t>
              </a: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6024329" y="1121166"/>
            <a:ext cx="3696844" cy="49244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60959" tIns="60959" rIns="60959" bIns="60959" numCol="1" spcCol="38100" rtlCol="0" anchor="t">
            <a:spAutoFit/>
          </a:bodyPr>
          <a:lstStyle/>
          <a:p>
            <a:pPr defTabSz="609585" latinLnBrk="1" hangingPunct="0"/>
            <a:r>
              <a:rPr lang="en-US" sz="2400" dirty="0">
                <a:solidFill>
                  <a:srgbClr val="000000"/>
                </a:solidFill>
              </a:rPr>
              <a:t>bag-of-words representation</a:t>
            </a:r>
            <a:endParaRPr lang="en-US" sz="24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78485" y="2249619"/>
            <a:ext cx="4414240" cy="589072"/>
            <a:chOff x="133864" y="1687213"/>
            <a:chExt cx="3310680" cy="441804"/>
          </a:xfrm>
        </p:grpSpPr>
        <p:sp>
          <p:nvSpPr>
            <p:cNvPr id="2" name="Rectangle 1"/>
            <p:cNvSpPr/>
            <p:nvPr/>
          </p:nvSpPr>
          <p:spPr>
            <a:xfrm>
              <a:off x="133864" y="1687213"/>
              <a:ext cx="1868926" cy="44180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rtl="0" latinLnBrk="1" hangingPunct="0">
                <a:lnSpc>
                  <a:spcPct val="150000"/>
                </a:lnSpc>
              </a:pPr>
              <a:r>
                <a:rPr lang="en-US" sz="2400" dirty="0">
                  <a:solidFill>
                    <a:srgbClr val="000000"/>
                  </a:solidFill>
                </a:rPr>
                <a:t>person holding cat</a:t>
              </a:r>
            </a:p>
          </p:txBody>
        </p:sp>
        <p:sp>
          <p:nvSpPr>
            <p:cNvPr id="6" name="Rectangle 5"/>
            <p:cNvSpPr/>
            <p:nvPr/>
          </p:nvSpPr>
          <p:spPr>
            <a:xfrm>
              <a:off x="2593109" y="1687213"/>
              <a:ext cx="851435" cy="44180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rtl="0" latinLnBrk="1" hangingPunct="0">
                <a:lnSpc>
                  <a:spcPct val="150000"/>
                </a:lnSpc>
              </a:pPr>
              <a:r>
                <a:rPr lang="en-US" sz="2400" dirty="0">
                  <a:solidFill>
                    <a:srgbClr val="C00000"/>
                  </a:solidFill>
                </a:rPr>
                <a:t>{2, 3, 4}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190098" y="2808027"/>
            <a:ext cx="4402629" cy="589072"/>
            <a:chOff x="142573" y="2106019"/>
            <a:chExt cx="3301972" cy="441804"/>
          </a:xfrm>
        </p:grpSpPr>
        <p:sp>
          <p:nvSpPr>
            <p:cNvPr id="4" name="Rectangle 3"/>
            <p:cNvSpPr/>
            <p:nvPr/>
          </p:nvSpPr>
          <p:spPr>
            <a:xfrm>
              <a:off x="142573" y="2106019"/>
              <a:ext cx="2296590" cy="44180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rtl="0" latinLnBrk="1" hangingPunct="0">
                <a:lnSpc>
                  <a:spcPct val="150000"/>
                </a:lnSpc>
              </a:pPr>
              <a:r>
                <a:rPr lang="en-US" sz="2400" dirty="0">
                  <a:solidFill>
                    <a:srgbClr val="000000"/>
                  </a:solidFill>
                </a:rPr>
                <a:t>person using computer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2593110" y="2106019"/>
              <a:ext cx="851435" cy="44180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rtl="0" latinLnBrk="1" hangingPunct="0">
                <a:lnSpc>
                  <a:spcPct val="150000"/>
                </a:lnSpc>
              </a:pPr>
              <a:r>
                <a:rPr lang="en-US" sz="2400">
                  <a:solidFill>
                    <a:srgbClr val="C00000"/>
                  </a:solidFill>
                </a:rPr>
                <a:t>{3, 7, 6}</a:t>
              </a:r>
              <a:endParaRPr lang="en-US" sz="2400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178486" y="4982323"/>
            <a:ext cx="4929393" cy="830997"/>
            <a:chOff x="142573" y="2106019"/>
            <a:chExt cx="3697593" cy="623248"/>
          </a:xfrm>
        </p:grpSpPr>
        <p:sp>
          <p:nvSpPr>
            <p:cNvPr id="25" name="Rectangle 24"/>
            <p:cNvSpPr/>
            <p:nvPr/>
          </p:nvSpPr>
          <p:spPr>
            <a:xfrm>
              <a:off x="142573" y="2106019"/>
              <a:ext cx="2350388" cy="62324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 rtl="0" latinLnBrk="1" hangingPunct="0"/>
              <a:r>
                <a:rPr lang="en-US" sz="2400" dirty="0">
                  <a:solidFill>
                    <a:srgbClr val="000000"/>
                  </a:solidFill>
                </a:rPr>
                <a:t>person using computer person holding cat</a:t>
              </a: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2488469" y="2123031"/>
              <a:ext cx="1351697" cy="44180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 rtl="0" latinLnBrk="1" hangingPunct="0">
                <a:lnSpc>
                  <a:spcPct val="150000"/>
                </a:lnSpc>
              </a:pPr>
              <a:r>
                <a:rPr lang="en-US" sz="2400" dirty="0">
                  <a:solidFill>
                    <a:srgbClr val="C00000"/>
                  </a:solidFill>
                </a:rPr>
                <a:t>{3, 3, 7, 6, 2}</a:t>
              </a:r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5120222" y="2431632"/>
            <a:ext cx="4480714" cy="36933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>
            <a:spAutoFit/>
          </a:bodyPr>
          <a:lstStyle/>
          <a:p>
            <a:pPr algn="l" rtl="0" latinLnBrk="1" hangingPunct="0"/>
            <a:r>
              <a:rPr lang="en-US" sz="2400" dirty="0">
                <a:solidFill>
                  <a:srgbClr val="0070C0"/>
                </a:solidFill>
                <a:ea typeface="Calibri"/>
                <a:cs typeface="Calibri"/>
                <a:sym typeface="Calibri"/>
              </a:rPr>
              <a:t>indices = [2, 3, 4]     values = [1, 1, 1]</a:t>
            </a:r>
            <a:endParaRPr lang="en-US" sz="2400" dirty="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120222" y="2972923"/>
            <a:ext cx="4480714" cy="36933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>
            <a:spAutoFit/>
          </a:bodyPr>
          <a:lstStyle/>
          <a:p>
            <a:pPr algn="l" rtl="0" latinLnBrk="1" hangingPunct="0"/>
            <a:r>
              <a:rPr lang="en-US" sz="2400" dirty="0">
                <a:solidFill>
                  <a:srgbClr val="0070C0"/>
                </a:solidFill>
                <a:ea typeface="Calibri"/>
                <a:cs typeface="Calibri"/>
                <a:sym typeface="Calibri"/>
              </a:rPr>
              <a:t>indices = [3, </a:t>
            </a:r>
            <a:r>
              <a:rPr lang="en-US" sz="2400" dirty="0">
                <a:solidFill>
                  <a:srgbClr val="0070C0"/>
                </a:solidFill>
              </a:rPr>
              <a:t>7</a:t>
            </a:r>
            <a:r>
              <a:rPr lang="en-US" sz="2400" dirty="0">
                <a:solidFill>
                  <a:srgbClr val="0070C0"/>
                </a:solidFill>
                <a:ea typeface="Calibri"/>
                <a:cs typeface="Calibri"/>
                <a:sym typeface="Calibri"/>
              </a:rPr>
              <a:t>, </a:t>
            </a:r>
            <a:r>
              <a:rPr lang="en-US" sz="2400" dirty="0">
                <a:solidFill>
                  <a:srgbClr val="0070C0"/>
                </a:solidFill>
              </a:rPr>
              <a:t>6</a:t>
            </a:r>
            <a:r>
              <a:rPr lang="en-US" sz="2400" dirty="0">
                <a:solidFill>
                  <a:srgbClr val="0070C0"/>
                </a:solidFill>
                <a:ea typeface="Calibri"/>
                <a:cs typeface="Calibri"/>
                <a:sym typeface="Calibri"/>
              </a:rPr>
              <a:t>]     values = [1, 1, 1]</a:t>
            </a:r>
            <a:endParaRPr lang="en-US" sz="2400" dirty="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497593" y="5228544"/>
            <a:ext cx="5083443" cy="36933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>
            <a:spAutoFit/>
          </a:bodyPr>
          <a:lstStyle/>
          <a:p>
            <a:pPr algn="l" rtl="0" latinLnBrk="1" hangingPunct="0"/>
            <a:r>
              <a:rPr lang="en-US" sz="2400" dirty="0">
                <a:solidFill>
                  <a:srgbClr val="0070C0"/>
                </a:solidFill>
                <a:ea typeface="Calibri"/>
                <a:cs typeface="Calibri"/>
                <a:sym typeface="Calibri"/>
              </a:rPr>
              <a:t>indices = [3, 7, 6,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>
                <a:solidFill>
                  <a:srgbClr val="0070C0"/>
                </a:solidFill>
                <a:ea typeface="Calibri"/>
                <a:cs typeface="Calibri"/>
                <a:sym typeface="Calibri"/>
              </a:rPr>
              <a:t>2]     values = [2, 1, 1, 1]</a:t>
            </a:r>
            <a:endParaRPr lang="en-US" sz="2400" dirty="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1816492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/>
          <p:nvPr/>
        </p:nvSpPr>
        <p:spPr>
          <a:xfrm>
            <a:off x="745066" y="1538177"/>
            <a:ext cx="10634133" cy="43024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rmAutofit/>
          </a:bodyPr>
          <a:lstStyle/>
          <a:p>
            <a:pPr marL="182875" indent="-182875">
              <a:spcBef>
                <a:spcPts val="533"/>
              </a:spcBef>
              <a:buSzPct val="100000"/>
              <a:buFont typeface="Arial"/>
              <a:buChar char="•"/>
            </a:pPr>
            <a:endParaRPr lang="en-US" sz="3200" dirty="0">
              <a:sym typeface="Helvetica"/>
            </a:endParaRPr>
          </a:p>
          <a:p>
            <a:pPr marL="182875" indent="-182875">
              <a:spcBef>
                <a:spcPts val="533"/>
              </a:spcBef>
              <a:buSzPct val="100000"/>
              <a:buFont typeface="Arial"/>
              <a:buChar char="•"/>
            </a:pPr>
            <a:r>
              <a:rPr lang="en-US" sz="3200" dirty="0">
                <a:sym typeface="Helvetica"/>
              </a:rPr>
              <a:t>Bag-of-words encodings for text (e.g. sentences, paragraphs, captions, </a:t>
            </a:r>
            <a:r>
              <a:rPr lang="en-US" sz="3200" dirty="0" err="1">
                <a:sym typeface="Helvetica"/>
              </a:rPr>
              <a:t>etc</a:t>
            </a:r>
            <a:r>
              <a:rPr lang="en-US" sz="3200" dirty="0">
                <a:sym typeface="Helvetica"/>
              </a:rPr>
              <a:t>)</a:t>
            </a:r>
          </a:p>
          <a:p>
            <a:pPr marL="182875" indent="-182875" algn="r">
              <a:spcBef>
                <a:spcPts val="533"/>
              </a:spcBef>
              <a:buSzPct val="100000"/>
              <a:buFont typeface="Arial"/>
              <a:buChar char="•"/>
            </a:pPr>
            <a:endParaRPr sz="3200" dirty="0">
              <a:sym typeface="Helvetica"/>
            </a:endParaRPr>
          </a:p>
        </p:txBody>
      </p:sp>
      <p:sp>
        <p:nvSpPr>
          <p:cNvPr id="28" name="Shape 28"/>
          <p:cNvSpPr/>
          <p:nvPr/>
        </p:nvSpPr>
        <p:spPr>
          <a:xfrm>
            <a:off x="-67734" y="342232"/>
            <a:ext cx="12259735" cy="7789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 algn="ctr">
              <a:defRPr sz="3200">
                <a:solidFill>
                  <a:srgbClr val="215380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4267" dirty="0">
                <a:solidFill>
                  <a:schemeClr val="accent5">
                    <a:lumMod val="50000"/>
                  </a:schemeClr>
                </a:solidFill>
              </a:rPr>
              <a:t>Recap</a:t>
            </a:r>
            <a:endParaRPr sz="4267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326155" y="3485793"/>
            <a:ext cx="747195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2875" indent="-182875" defTabSz="1219170">
              <a:spcBef>
                <a:spcPts val="533"/>
              </a:spcBef>
              <a:buSzPct val="100000"/>
              <a:defRPr/>
            </a:pPr>
            <a:r>
              <a:rPr lang="en-US" sz="2400" dirty="0">
                <a:sym typeface="Helvetica"/>
              </a:rPr>
              <a:t>You can take a set of sentences/documents and classify them, cluster them, or compute distances between them using this representation.</a:t>
            </a:r>
          </a:p>
        </p:txBody>
      </p:sp>
    </p:spTree>
    <p:extLst>
      <p:ext uri="{BB962C8B-B14F-4D97-AF65-F5344CB8AC3E}">
        <p14:creationId xmlns:p14="http://schemas.microsoft.com/office/powerpoint/2010/main" val="168259153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/>
          <p:nvPr/>
        </p:nvSpPr>
        <p:spPr>
          <a:xfrm>
            <a:off x="-67734" y="342232"/>
            <a:ext cx="12259735" cy="7789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 algn="ctr">
              <a:defRPr sz="3200">
                <a:solidFill>
                  <a:srgbClr val="215380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4267" dirty="0">
                <a:solidFill>
                  <a:schemeClr val="accent5">
                    <a:lumMod val="50000"/>
                  </a:schemeClr>
                </a:solidFill>
              </a:rPr>
              <a:t>Problem with this bag-of-words representation</a:t>
            </a:r>
            <a:endParaRPr sz="4267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82574" y="2080252"/>
            <a:ext cx="3735703" cy="5890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>
              <a:lnSpc>
                <a:spcPct val="150000"/>
              </a:lnSpc>
            </a:pPr>
            <a:r>
              <a:rPr lang="en-US" sz="2400" dirty="0">
                <a:solidFill>
                  <a:srgbClr val="000000"/>
                </a:solidFill>
              </a:rPr>
              <a:t>my friend makes a nice meal</a:t>
            </a:r>
          </a:p>
        </p:txBody>
      </p:sp>
      <p:sp>
        <p:nvSpPr>
          <p:cNvPr id="7" name="Rectangle 6"/>
          <p:cNvSpPr/>
          <p:nvPr/>
        </p:nvSpPr>
        <p:spPr>
          <a:xfrm>
            <a:off x="782574" y="3991476"/>
            <a:ext cx="3735703" cy="5890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>
              <a:lnSpc>
                <a:spcPct val="150000"/>
              </a:lnSpc>
            </a:pPr>
            <a:r>
              <a:rPr lang="en-US" sz="2400" dirty="0">
                <a:solidFill>
                  <a:srgbClr val="000000"/>
                </a:solidFill>
              </a:rPr>
              <a:t>my nice friend makes a meal</a:t>
            </a:r>
          </a:p>
        </p:txBody>
      </p:sp>
      <p:sp>
        <p:nvSpPr>
          <p:cNvPr id="8" name="Rectangle 7"/>
          <p:cNvSpPr/>
          <p:nvPr/>
        </p:nvSpPr>
        <p:spPr>
          <a:xfrm>
            <a:off x="5496074" y="2986504"/>
            <a:ext cx="6185023" cy="4205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2875" indent="-182875" defTabSz="1219170">
              <a:spcBef>
                <a:spcPts val="533"/>
              </a:spcBef>
              <a:buSzPct val="100000"/>
              <a:defRPr/>
            </a:pPr>
            <a:r>
              <a:rPr lang="en-US" sz="2133">
                <a:solidFill>
                  <a:srgbClr val="C00000"/>
                </a:solidFill>
                <a:sym typeface="Helvetica"/>
              </a:rPr>
              <a:t>These would be the same using bag-of-words</a:t>
            </a:r>
            <a:endParaRPr lang="en-US" sz="2133" dirty="0">
              <a:solidFill>
                <a:srgbClr val="C00000"/>
              </a:solidFill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15823293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0" name="Text Box 5"/>
          <p:cNvSpPr txBox="1">
            <a:spLocks noChangeArrowheads="1"/>
          </p:cNvSpPr>
          <p:nvPr/>
        </p:nvSpPr>
        <p:spPr bwMode="auto">
          <a:xfrm>
            <a:off x="2646364" y="5943601"/>
            <a:ext cx="196399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>
              <a:spcBef>
                <a:spcPct val="0"/>
              </a:spcBef>
            </a:pPr>
            <a:r>
              <a:rPr lang="en-US" sz="2400" b="0">
                <a:solidFill>
                  <a:schemeClr val="bg1"/>
                </a:solidFill>
              </a:rPr>
              <a:t>What we see</a:t>
            </a:r>
          </a:p>
        </p:txBody>
      </p:sp>
      <p:sp>
        <p:nvSpPr>
          <p:cNvPr id="10" name="Shape 28"/>
          <p:cNvSpPr/>
          <p:nvPr/>
        </p:nvSpPr>
        <p:spPr>
          <a:xfrm>
            <a:off x="-67734" y="342232"/>
            <a:ext cx="12259735" cy="7789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 algn="ctr">
              <a:defRPr sz="3200">
                <a:solidFill>
                  <a:srgbClr val="215380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4267" dirty="0">
                <a:solidFill>
                  <a:schemeClr val="accent5">
                    <a:lumMod val="50000"/>
                  </a:schemeClr>
                </a:solidFill>
              </a:rPr>
              <a:t>Bag of Bi-grams</a:t>
            </a:r>
            <a:endParaRPr sz="4267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690376" y="2080252"/>
            <a:ext cx="4504459" cy="1231104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9" tIns="60959" rIns="60959" bIns="60959" numCol="1" spcCol="38100" rtlCol="0" anchor="t">
            <a:spAutoFit/>
          </a:bodyPr>
          <a:lstStyle/>
          <a:p>
            <a:pPr defTabSz="609585" latinLnBrk="1" hangingPunct="0">
              <a:lnSpc>
                <a:spcPct val="150000"/>
              </a:lnSpc>
            </a:pPr>
            <a:r>
              <a:rPr lang="en-US" sz="2400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{my friend, friend makes, makes a, a nice, nice meal}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504593" y="4032025"/>
            <a:ext cx="4504459" cy="1231104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9" tIns="60959" rIns="60959" bIns="60959" numCol="1" spcCol="38100" rtlCol="0" anchor="t">
            <a:spAutoFit/>
          </a:bodyPr>
          <a:lstStyle/>
          <a:p>
            <a:pPr defTabSz="609585" latinLnBrk="1" hangingPunct="0">
              <a:lnSpc>
                <a:spcPct val="150000"/>
              </a:lnSpc>
            </a:pPr>
            <a:r>
              <a:rPr lang="en-US" sz="2400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{my nice, nice friend, friend makes, makes a, a meal}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5551269" y="1343631"/>
            <a:ext cx="5909212" cy="738664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pPr algn="l" rtl="0" latinLnBrk="1" hangingPunct="0"/>
            <a:r>
              <a:rPr lang="en-US" sz="2400" dirty="0">
                <a:solidFill>
                  <a:srgbClr val="0070C0"/>
                </a:solidFill>
                <a:ea typeface="Calibri"/>
                <a:cs typeface="Calibri"/>
                <a:sym typeface="Calibri"/>
              </a:rPr>
              <a:t>indices = [10132, 21342, 43233, 53123, 64233]     values = [1, 1, 1, 1, 1]</a:t>
            </a:r>
            <a:endParaRPr lang="en-US" sz="2400" dirty="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504594" y="3413139"/>
            <a:ext cx="5909212" cy="738664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pPr algn="l" rtl="0" latinLnBrk="1" hangingPunct="0"/>
            <a:r>
              <a:rPr lang="en-US" sz="2400" dirty="0">
                <a:solidFill>
                  <a:srgbClr val="0070C0"/>
                </a:solidFill>
                <a:ea typeface="Calibri"/>
                <a:cs typeface="Calibri"/>
                <a:sym typeface="Calibri"/>
              </a:rPr>
              <a:t>indices = [10232, 43133, </a:t>
            </a:r>
            <a:r>
              <a:rPr lang="en-US" sz="2400" dirty="0">
                <a:solidFill>
                  <a:srgbClr val="0070C0"/>
                </a:solidFill>
              </a:rPr>
              <a:t>21342, 43233, </a:t>
            </a:r>
            <a:r>
              <a:rPr lang="en-US" sz="2400" dirty="0">
                <a:solidFill>
                  <a:srgbClr val="0070C0"/>
                </a:solidFill>
                <a:ea typeface="Calibri"/>
                <a:cs typeface="Calibri"/>
                <a:sym typeface="Calibri"/>
              </a:rPr>
              <a:t>54233]     values = [1, 1, 1, 1, 1]</a:t>
            </a:r>
            <a:endParaRPr lang="en-US" sz="2400" dirty="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782574" y="2080252"/>
            <a:ext cx="3735703" cy="5890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>
              <a:lnSpc>
                <a:spcPct val="150000"/>
              </a:lnSpc>
            </a:pPr>
            <a:r>
              <a:rPr lang="en-US" sz="2400" dirty="0">
                <a:solidFill>
                  <a:srgbClr val="000000"/>
                </a:solidFill>
              </a:rPr>
              <a:t>my friend makes a nice meal</a:t>
            </a:r>
          </a:p>
        </p:txBody>
      </p:sp>
      <p:sp>
        <p:nvSpPr>
          <p:cNvPr id="36" name="Rectangle 35"/>
          <p:cNvSpPr/>
          <p:nvPr/>
        </p:nvSpPr>
        <p:spPr>
          <a:xfrm>
            <a:off x="782574" y="3991476"/>
            <a:ext cx="3735703" cy="5890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>
              <a:lnSpc>
                <a:spcPct val="150000"/>
              </a:lnSpc>
            </a:pPr>
            <a:r>
              <a:rPr lang="en-US" sz="2400" dirty="0">
                <a:solidFill>
                  <a:srgbClr val="000000"/>
                </a:solidFill>
              </a:rPr>
              <a:t>my nice friend makes a meal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315878" y="5482648"/>
            <a:ext cx="7074499" cy="86177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60959" tIns="60959" rIns="60959" bIns="60959" numCol="1" spcCol="38100" rtlCol="0" anchor="t">
            <a:spAutoFit/>
          </a:bodyPr>
          <a:lstStyle/>
          <a:p>
            <a:pPr algn="ctr" defTabSz="609585" latinLnBrk="1" hangingPunct="0"/>
            <a:r>
              <a:rPr lang="en-US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 dense vector-representation would be </a:t>
            </a:r>
            <a:r>
              <a:rPr lang="en-US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very inefficient</a:t>
            </a:r>
            <a:br>
              <a:rPr lang="en-US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Think about tri-grams and n-grams</a:t>
            </a:r>
            <a:endParaRPr lang="en-US" sz="24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04629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  <p:bldP spid="13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8"/>
          <p:cNvSpPr/>
          <p:nvPr/>
        </p:nvSpPr>
        <p:spPr>
          <a:xfrm>
            <a:off x="-67734" y="342232"/>
            <a:ext cx="12259735" cy="7789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 algn="ctr">
              <a:defRPr sz="3200">
                <a:solidFill>
                  <a:srgbClr val="215380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4267" dirty="0">
                <a:solidFill>
                  <a:schemeClr val="accent5">
                    <a:lumMod val="50000"/>
                  </a:schemeClr>
                </a:solidFill>
              </a:rPr>
              <a:t>Recommended reading: n-gram language models</a:t>
            </a:r>
            <a:endParaRPr sz="4267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59056" y="2873349"/>
            <a:ext cx="9598616" cy="4205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133" dirty="0">
                <a:hlinkClick r:id="rId2"/>
              </a:rPr>
              <a:t>http://</a:t>
            </a:r>
            <a:r>
              <a:rPr lang="en-US" sz="2133" dirty="0" err="1">
                <a:hlinkClick r:id="rId2"/>
              </a:rPr>
              <a:t>www.cs.virginia.edu</a:t>
            </a:r>
            <a:r>
              <a:rPr lang="en-US" sz="2133" dirty="0">
                <a:hlinkClick r:id="rId2"/>
              </a:rPr>
              <a:t>/~kc2wc/teaching/NLP16/slides/03-smooth.pdf</a:t>
            </a:r>
            <a:endParaRPr lang="en-US" sz="2133" dirty="0"/>
          </a:p>
        </p:txBody>
      </p:sp>
      <p:sp>
        <p:nvSpPr>
          <p:cNvPr id="6" name="Rectangle 5"/>
          <p:cNvSpPr/>
          <p:nvPr/>
        </p:nvSpPr>
        <p:spPr>
          <a:xfrm>
            <a:off x="1711139" y="2450648"/>
            <a:ext cx="9784596" cy="4205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133" dirty="0">
                <a:hlinkClick r:id="rId3"/>
              </a:rPr>
              <a:t>http://</a:t>
            </a:r>
            <a:r>
              <a:rPr lang="en-US" sz="2133" dirty="0" err="1">
                <a:hlinkClick r:id="rId3"/>
              </a:rPr>
              <a:t>www.cs.virginia.edu</a:t>
            </a:r>
            <a:r>
              <a:rPr lang="en-US" sz="2133" dirty="0">
                <a:hlinkClick r:id="rId3"/>
              </a:rPr>
              <a:t>/~kc2wc/teaching/NLP16/slides/02-ngram.pdf</a:t>
            </a:r>
            <a:endParaRPr lang="en-US" sz="2133" dirty="0"/>
          </a:p>
        </p:txBody>
      </p:sp>
      <p:sp>
        <p:nvSpPr>
          <p:cNvPr id="9" name="TextBox 8"/>
          <p:cNvSpPr txBox="1"/>
          <p:nvPr/>
        </p:nvSpPr>
        <p:spPr>
          <a:xfrm>
            <a:off x="1659056" y="2054393"/>
            <a:ext cx="6195027" cy="49244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60959" tIns="60959" rIns="60959" bIns="60959" numCol="1" spcCol="38100" rtlCol="0" anchor="t">
            <a:spAutoFit/>
          </a:bodyPr>
          <a:lstStyle/>
          <a:p>
            <a:pPr defTabSz="609585" latinLnBrk="1" hangingPunct="0"/>
            <a:r>
              <a:rPr lang="en-US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Kai-Wei’s course on Natural Language Processing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659056" y="3828710"/>
            <a:ext cx="6455420" cy="49244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60959" tIns="60959" rIns="60959" bIns="60959" numCol="1" spcCol="38100" rtlCol="0" anchor="t">
            <a:spAutoFit/>
          </a:bodyPr>
          <a:lstStyle/>
          <a:p>
            <a:pPr defTabSz="609585" latinLnBrk="1" hangingPunct="0"/>
            <a:r>
              <a:rPr lang="en-US" sz="2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Yejin</a:t>
            </a:r>
            <a:r>
              <a:rPr lang="en-US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Choi’s course on Natural Language Processing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548776" y="4251411"/>
            <a:ext cx="95986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hlinkClick r:id="rId4"/>
              </a:rPr>
              <a:t>http://www3.cs.stonybrook.edu/~</a:t>
            </a:r>
            <a:r>
              <a:rPr lang="en-US" sz="2400" dirty="0" err="1">
                <a:hlinkClick r:id="rId4"/>
              </a:rPr>
              <a:t>ychoi</a:t>
            </a:r>
            <a:r>
              <a:rPr lang="en-US" sz="2400" dirty="0">
                <a:hlinkClick r:id="rId4"/>
              </a:rPr>
              <a:t>/cse628/lecture/02-ngram.pdf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15419884"/>
      </p:ext>
    </p:extLst>
  </p:cSld>
  <p:clrMapOvr>
    <a:masterClrMapping/>
  </p:clrMapOvr>
  <p:transition spd="med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/>
          <p:nvPr/>
        </p:nvSpPr>
        <p:spPr>
          <a:xfrm>
            <a:off x="-67734" y="342232"/>
            <a:ext cx="12259735" cy="7789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 algn="ctr">
              <a:defRPr sz="3200">
                <a:solidFill>
                  <a:srgbClr val="215380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4267" dirty="0">
                <a:solidFill>
                  <a:schemeClr val="accent5">
                    <a:lumMod val="50000"/>
                  </a:schemeClr>
                </a:solidFill>
              </a:rPr>
              <a:t>Problem with this bag-of-words representation</a:t>
            </a:r>
            <a:endParaRPr sz="4267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82574" y="2080252"/>
            <a:ext cx="3735703" cy="5890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>
              <a:lnSpc>
                <a:spcPct val="150000"/>
              </a:lnSpc>
            </a:pPr>
            <a:r>
              <a:rPr lang="en-US" sz="2400" dirty="0">
                <a:solidFill>
                  <a:srgbClr val="000000"/>
                </a:solidFill>
              </a:rPr>
              <a:t>my friend makes a nice meal</a:t>
            </a:r>
          </a:p>
        </p:txBody>
      </p:sp>
      <p:sp>
        <p:nvSpPr>
          <p:cNvPr id="7" name="Rectangle 6"/>
          <p:cNvSpPr/>
          <p:nvPr/>
        </p:nvSpPr>
        <p:spPr>
          <a:xfrm>
            <a:off x="782573" y="3991476"/>
            <a:ext cx="3474990" cy="5890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>
              <a:lnSpc>
                <a:spcPct val="150000"/>
              </a:lnSpc>
            </a:pPr>
            <a:r>
              <a:rPr lang="en-US" sz="2400" dirty="0">
                <a:solidFill>
                  <a:srgbClr val="000000"/>
                </a:solidFill>
              </a:rPr>
              <a:t>chicken makes a nice meal</a:t>
            </a:r>
          </a:p>
        </p:txBody>
      </p:sp>
      <p:sp>
        <p:nvSpPr>
          <p:cNvPr id="8" name="Rectangle 7"/>
          <p:cNvSpPr/>
          <p:nvPr/>
        </p:nvSpPr>
        <p:spPr>
          <a:xfrm>
            <a:off x="5234817" y="2654700"/>
            <a:ext cx="6391126" cy="2318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2875" indent="-182875" defTabSz="1219170">
              <a:spcBef>
                <a:spcPts val="533"/>
              </a:spcBef>
              <a:buSzPct val="100000"/>
              <a:defRPr/>
            </a:pPr>
            <a:r>
              <a:rPr lang="en-US" sz="2133" dirty="0">
                <a:solidFill>
                  <a:srgbClr val="C00000"/>
                </a:solidFill>
                <a:sym typeface="Helvetica"/>
              </a:rPr>
              <a:t>Alternatives:</a:t>
            </a:r>
            <a:br>
              <a:rPr lang="en-US" sz="2133" dirty="0">
                <a:solidFill>
                  <a:srgbClr val="C00000"/>
                </a:solidFill>
                <a:sym typeface="Helvetica"/>
              </a:rPr>
            </a:br>
            <a:endParaRPr lang="en-US" sz="2133" dirty="0">
              <a:solidFill>
                <a:srgbClr val="C00000"/>
              </a:solidFill>
              <a:sym typeface="Helvetica"/>
            </a:endParaRPr>
          </a:p>
          <a:p>
            <a:pPr marL="182875" indent="-182875" defTabSz="1219170">
              <a:spcBef>
                <a:spcPts val="533"/>
              </a:spcBef>
              <a:buSzPct val="100000"/>
              <a:defRPr/>
            </a:pPr>
            <a:r>
              <a:rPr lang="en-US" sz="2133" dirty="0">
                <a:solidFill>
                  <a:srgbClr val="C00000"/>
                </a:solidFill>
                <a:sym typeface="Helvetica"/>
              </a:rPr>
              <a:t>Continuous Bag of Words (CBOW) – Word embeddings</a:t>
            </a:r>
          </a:p>
          <a:p>
            <a:pPr marL="182875" indent="-182875" defTabSz="1219170">
              <a:spcBef>
                <a:spcPts val="533"/>
              </a:spcBef>
              <a:buSzPct val="100000"/>
              <a:defRPr/>
            </a:pPr>
            <a:r>
              <a:rPr lang="en-US" sz="2133" dirty="0">
                <a:solidFill>
                  <a:srgbClr val="C00000"/>
                </a:solidFill>
                <a:sym typeface="Helvetica"/>
              </a:rPr>
              <a:t>Sequence-based representations (RNNs, LSTMs)</a:t>
            </a:r>
          </a:p>
          <a:p>
            <a:pPr marL="182875" indent="-182875" defTabSz="1219170">
              <a:spcBef>
                <a:spcPts val="533"/>
              </a:spcBef>
              <a:buSzPct val="100000"/>
              <a:defRPr/>
            </a:pPr>
            <a:r>
              <a:rPr lang="en-US" sz="2133" dirty="0">
                <a:solidFill>
                  <a:srgbClr val="C00000"/>
                </a:solidFill>
                <a:sym typeface="Helvetica"/>
              </a:rPr>
              <a:t>Transformer-based representations (e.g. BERT)</a:t>
            </a:r>
          </a:p>
          <a:p>
            <a:pPr marL="182875" indent="-182875" defTabSz="1219170">
              <a:spcBef>
                <a:spcPts val="533"/>
              </a:spcBef>
              <a:buSzPct val="100000"/>
              <a:defRPr/>
            </a:pPr>
            <a:endParaRPr lang="en-US" sz="2133" dirty="0">
              <a:solidFill>
                <a:srgbClr val="C00000"/>
              </a:solidFill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37585042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0" name="Text Box 5"/>
          <p:cNvSpPr txBox="1">
            <a:spLocks noChangeArrowheads="1"/>
          </p:cNvSpPr>
          <p:nvPr/>
        </p:nvSpPr>
        <p:spPr bwMode="auto">
          <a:xfrm>
            <a:off x="2646364" y="5943601"/>
            <a:ext cx="196399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>
              <a:spcBef>
                <a:spcPct val="0"/>
              </a:spcBef>
            </a:pPr>
            <a:r>
              <a:rPr lang="en-US" sz="2400" b="0">
                <a:solidFill>
                  <a:schemeClr val="bg1"/>
                </a:solidFill>
              </a:rPr>
              <a:t>What we see</a:t>
            </a:r>
          </a:p>
        </p:txBody>
      </p:sp>
      <p:sp>
        <p:nvSpPr>
          <p:cNvPr id="10" name="Shape 28"/>
          <p:cNvSpPr/>
          <p:nvPr/>
        </p:nvSpPr>
        <p:spPr>
          <a:xfrm>
            <a:off x="-67734" y="342232"/>
            <a:ext cx="12259735" cy="7789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 algn="ctr">
              <a:defRPr sz="3200">
                <a:solidFill>
                  <a:srgbClr val="215380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4267" dirty="0">
                <a:solidFill>
                  <a:schemeClr val="accent5">
                    <a:lumMod val="50000"/>
                  </a:schemeClr>
                </a:solidFill>
              </a:rPr>
              <a:t>Back to how to represent a word?</a:t>
            </a:r>
            <a:endParaRPr sz="4267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91364" y="1718847"/>
            <a:ext cx="985076" cy="178510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60959" tIns="60959" rIns="60959" bIns="60959" numCol="1" spcCol="38100" rtlCol="0" anchor="t">
            <a:spAutoFit/>
          </a:bodyPr>
          <a:lstStyle/>
          <a:p>
            <a:pPr defTabSz="609585" latinLnBrk="1" hangingPunct="0">
              <a:lnSpc>
                <a:spcPct val="150000"/>
              </a:lnSpc>
            </a:pPr>
            <a:r>
              <a:rPr lang="en-US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dog  </a:t>
            </a:r>
          </a:p>
          <a:p>
            <a:pPr defTabSz="609585" latinLnBrk="1" hangingPunct="0">
              <a:lnSpc>
                <a:spcPct val="150000"/>
              </a:lnSpc>
            </a:pPr>
            <a:r>
              <a:rPr lang="en-US" sz="2400" dirty="0">
                <a:solidFill>
                  <a:srgbClr val="000000"/>
                </a:solidFill>
              </a:rPr>
              <a:t>cat</a:t>
            </a:r>
          </a:p>
          <a:p>
            <a:pPr defTabSz="609585" latinLnBrk="1" hangingPunct="0">
              <a:lnSpc>
                <a:spcPct val="150000"/>
              </a:lnSpc>
            </a:pPr>
            <a:r>
              <a:rPr lang="en-US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person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120222" y="1890341"/>
                <a:ext cx="5079917" cy="36933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t">
                <a:spAutoFit/>
              </a:bodyPr>
              <a:lstStyle/>
              <a:p>
                <a:pPr algn="l" rtl="0" latinLnBrk="1"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0070C0"/>
                          </a:solidFill>
                          <a:latin typeface="Cambria Math" charset="0"/>
                        </a:rPr>
                        <m:t>[</m:t>
                      </m:r>
                      <m:r>
                        <a:rPr lang="en-US" sz="2400" i="1">
                          <a:solidFill>
                            <a:srgbClr val="C00000"/>
                          </a:solidFill>
                          <a:latin typeface="Cambria Math" charset="0"/>
                        </a:rPr>
                        <m:t>1</m:t>
                      </m:r>
                      <m:r>
                        <a:rPr lang="en-US" sz="2400" i="1">
                          <a:solidFill>
                            <a:srgbClr val="0070C0"/>
                          </a:solidFill>
                          <a:latin typeface="Cambria Math" charset="0"/>
                        </a:rPr>
                        <m:t>     0     0     0     0     0     0     0     0     0 ]</m:t>
                      </m:r>
                    </m:oMath>
                  </m:oMathPara>
                </a14:m>
                <a:endParaRPr lang="en-US" sz="2400" dirty="0">
                  <a:solidFill>
                    <a:srgbClr val="0070C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0222" y="1890341"/>
                <a:ext cx="5079917" cy="369332"/>
              </a:xfrm>
              <a:prstGeom prst="rect">
                <a:avLst/>
              </a:prstGeom>
              <a:blipFill>
                <a:blip r:embed="rId3"/>
                <a:stretch>
                  <a:fillRect l="-1750" t="-6667" r="-1500" b="-36667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5120222" y="2464817"/>
                <a:ext cx="5079917" cy="36933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t">
                <a:spAutoFit/>
              </a:bodyPr>
              <a:lstStyle/>
              <a:p>
                <a:pPr algn="l" rtl="0" latinLnBrk="1"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0070C0"/>
                          </a:solidFill>
                          <a:latin typeface="Cambria Math" charset="0"/>
                        </a:rPr>
                        <m:t>[0     </m:t>
                      </m:r>
                      <m:r>
                        <a:rPr lang="en-US" sz="2400" i="1">
                          <a:solidFill>
                            <a:srgbClr val="C00000"/>
                          </a:solidFill>
                          <a:latin typeface="Cambria Math" charset="0"/>
                        </a:rPr>
                        <m:t>1</m:t>
                      </m:r>
                      <m:r>
                        <a:rPr lang="en-US" sz="2400" i="1">
                          <a:solidFill>
                            <a:srgbClr val="0070C0"/>
                          </a:solidFill>
                          <a:latin typeface="Cambria Math" charset="0"/>
                        </a:rPr>
                        <m:t>     0     0     0     0     0     0     0     0 ]</m:t>
                      </m:r>
                    </m:oMath>
                  </m:oMathPara>
                </a14:m>
                <a:endParaRPr lang="en-US" sz="2400" dirty="0">
                  <a:solidFill>
                    <a:srgbClr val="0070C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0222" y="2464817"/>
                <a:ext cx="5079917" cy="369332"/>
              </a:xfrm>
              <a:prstGeom prst="rect">
                <a:avLst/>
              </a:prstGeom>
              <a:blipFill>
                <a:blip r:embed="rId4"/>
                <a:stretch>
                  <a:fillRect l="-1750" t="-3333" r="-1500" b="-36667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5120222" y="3022488"/>
                <a:ext cx="5079917" cy="36933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t">
                <a:spAutoFit/>
              </a:bodyPr>
              <a:lstStyle/>
              <a:p>
                <a:pPr algn="l" rtl="0" latinLnBrk="1"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0070C0"/>
                          </a:solidFill>
                          <a:latin typeface="Cambria Math" charset="0"/>
                        </a:rPr>
                        <m:t>[0     0     </m:t>
                      </m:r>
                      <m:r>
                        <a:rPr lang="en-US" sz="2400" i="1">
                          <a:solidFill>
                            <a:srgbClr val="C00000"/>
                          </a:solidFill>
                          <a:latin typeface="Cambria Math" charset="0"/>
                        </a:rPr>
                        <m:t>1</m:t>
                      </m:r>
                      <m:r>
                        <a:rPr lang="en-US" sz="2400" i="1">
                          <a:solidFill>
                            <a:srgbClr val="0070C0"/>
                          </a:solidFill>
                          <a:latin typeface="Cambria Math" charset="0"/>
                        </a:rPr>
                        <m:t>     0     0     0     0     0     0     0 ]</m:t>
                      </m:r>
                    </m:oMath>
                  </m:oMathPara>
                </a14:m>
                <a:endParaRPr lang="en-US" sz="2400" dirty="0">
                  <a:solidFill>
                    <a:srgbClr val="0070C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0222" y="3022488"/>
                <a:ext cx="5079917" cy="369332"/>
              </a:xfrm>
              <a:prstGeom prst="rect">
                <a:avLst/>
              </a:prstGeom>
              <a:blipFill>
                <a:blip r:embed="rId5"/>
                <a:stretch>
                  <a:fillRect l="-1750" t="-7143" r="-1500" b="-42857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/>
          <p:cNvSpPr txBox="1"/>
          <p:nvPr/>
        </p:nvSpPr>
        <p:spPr>
          <a:xfrm>
            <a:off x="3262646" y="1718847"/>
            <a:ext cx="278600" cy="178510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60959" tIns="60959" rIns="60959" bIns="60959" numCol="1" spcCol="38100" rtlCol="0" anchor="t">
            <a:spAutoFit/>
          </a:bodyPr>
          <a:lstStyle/>
          <a:p>
            <a:pPr defTabSz="609585" latinLnBrk="1" hangingPunct="0">
              <a:lnSpc>
                <a:spcPct val="150000"/>
              </a:lnSpc>
            </a:pPr>
            <a:r>
              <a:rPr lang="en-US" sz="2400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</a:p>
          <a:p>
            <a:pPr defTabSz="609585" latinLnBrk="1" hangingPunct="0">
              <a:lnSpc>
                <a:spcPct val="150000"/>
              </a:lnSpc>
            </a:pPr>
            <a:r>
              <a:rPr lang="en-US" sz="2400" dirty="0">
                <a:solidFill>
                  <a:srgbClr val="C00000"/>
                </a:solidFill>
              </a:rPr>
              <a:t>2</a:t>
            </a:r>
          </a:p>
          <a:p>
            <a:pPr defTabSz="609585" latinLnBrk="1" hangingPunct="0">
              <a:lnSpc>
                <a:spcPct val="150000"/>
              </a:lnSpc>
            </a:pPr>
            <a:r>
              <a:rPr lang="en-US" sz="2400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89432" y="1208515"/>
            <a:ext cx="9627505" cy="49244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60959" tIns="60959" rIns="60959" bIns="60959" numCol="1" spcCol="38100" rtlCol="0" anchor="t">
            <a:spAutoFit/>
          </a:bodyPr>
          <a:lstStyle/>
          <a:p>
            <a:pPr defTabSz="609585" latinLnBrk="1" hangingPunct="0"/>
            <a:r>
              <a:rPr lang="en-US" sz="2400" dirty="0">
                <a:solidFill>
                  <a:srgbClr val="000000"/>
                </a:solidFill>
              </a:rPr>
              <a:t>Problem: distance between words using one-hot encodings always the same</a:t>
            </a:r>
            <a:endParaRPr lang="en-US" sz="24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22404" y="3985114"/>
            <a:ext cx="10638231" cy="49244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60959" tIns="60959" rIns="60959" bIns="60959" numCol="1" spcCol="38100" rtlCol="0" anchor="t">
            <a:spAutoFit/>
          </a:bodyPr>
          <a:lstStyle/>
          <a:p>
            <a:pPr defTabSz="609585" latinLnBrk="1" hangingPunct="0"/>
            <a:r>
              <a:rPr lang="en-US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Idea: Instead of one-hot-encoding use a histogram of </a:t>
            </a:r>
            <a:r>
              <a:rPr lang="en-US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commonly co-occurring words</a:t>
            </a:r>
            <a:r>
              <a:rPr lang="en-US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25582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0" name="Text Box 5"/>
          <p:cNvSpPr txBox="1">
            <a:spLocks noChangeArrowheads="1"/>
          </p:cNvSpPr>
          <p:nvPr/>
        </p:nvSpPr>
        <p:spPr bwMode="auto">
          <a:xfrm>
            <a:off x="2646364" y="5943601"/>
            <a:ext cx="196399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>
              <a:spcBef>
                <a:spcPct val="0"/>
              </a:spcBef>
            </a:pPr>
            <a:r>
              <a:rPr lang="en-US" sz="2400" b="0">
                <a:solidFill>
                  <a:schemeClr val="bg1"/>
                </a:solidFill>
              </a:rPr>
              <a:t>What we see</a:t>
            </a:r>
          </a:p>
        </p:txBody>
      </p:sp>
      <p:sp>
        <p:nvSpPr>
          <p:cNvPr id="10" name="Shape 28"/>
          <p:cNvSpPr/>
          <p:nvPr/>
        </p:nvSpPr>
        <p:spPr>
          <a:xfrm>
            <a:off x="-67734" y="342232"/>
            <a:ext cx="12259735" cy="7789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 algn="ctr">
              <a:defRPr sz="3200">
                <a:solidFill>
                  <a:srgbClr val="215380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4267" dirty="0">
                <a:solidFill>
                  <a:schemeClr val="accent5">
                    <a:lumMod val="50000"/>
                  </a:schemeClr>
                </a:solidFill>
              </a:rPr>
              <a:t>Distributional Semantics</a:t>
            </a:r>
            <a:endParaRPr sz="4267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49768" y="5586635"/>
            <a:ext cx="729044" cy="677106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60959" tIns="60959" rIns="60959" bIns="60959" numCol="1" spcCol="38100" rtlCol="0" anchor="t">
            <a:spAutoFit/>
          </a:bodyPr>
          <a:lstStyle/>
          <a:p>
            <a:pPr defTabSz="609585" latinLnBrk="1" hangingPunct="0">
              <a:lnSpc>
                <a:spcPct val="150000"/>
              </a:lnSpc>
            </a:pPr>
            <a:r>
              <a:rPr lang="en-US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dog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427906" y="5740523"/>
                <a:ext cx="5682645" cy="36933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t">
                <a:spAutoFit/>
              </a:bodyPr>
              <a:lstStyle/>
              <a:p>
                <a:pPr algn="l" rtl="0" latinLnBrk="1"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0070C0"/>
                          </a:solidFill>
                          <a:latin typeface="Cambria Math" charset="0"/>
                        </a:rPr>
                        <m:t>[3    2     3     4     2     4     3     5     6     7      …]</m:t>
                      </m:r>
                    </m:oMath>
                  </m:oMathPara>
                </a14:m>
                <a:endParaRPr lang="en-US" sz="2400" dirty="0">
                  <a:solidFill>
                    <a:srgbClr val="0070C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7906" y="5740523"/>
                <a:ext cx="5682645" cy="369332"/>
              </a:xfrm>
              <a:prstGeom prst="rect">
                <a:avLst/>
              </a:prstGeom>
              <a:blipFill>
                <a:blip r:embed="rId3"/>
                <a:stretch>
                  <a:fillRect l="-1339" t="-7143" r="-1339" b="-42857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r="5944"/>
          <a:stretch/>
        </p:blipFill>
        <p:spPr>
          <a:xfrm>
            <a:off x="520856" y="1574787"/>
            <a:ext cx="2321937" cy="179324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3658605" y="1885666"/>
            <a:ext cx="4196788" cy="410431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60959" tIns="60959" rIns="60959" bIns="60959" numCol="1" spcCol="38100" rtlCol="0" anchor="t">
            <a:spAutoFit/>
          </a:bodyPr>
          <a:lstStyle/>
          <a:p>
            <a:pPr defTabSz="609585" latinLnBrk="1" hangingPunct="0"/>
            <a:r>
              <a:rPr lang="en-US" sz="1867" dirty="0">
                <a:solidFill>
                  <a:srgbClr val="000000"/>
                </a:solidFill>
              </a:rPr>
              <a:t>I saw a dog on a leash walking in the park.</a:t>
            </a:r>
            <a:endParaRPr lang="en-US" sz="1867" dirty="0">
              <a:solidFill>
                <a:srgbClr val="000000"/>
              </a:solidFill>
              <a:sym typeface="Calibri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658605" y="1527131"/>
            <a:ext cx="2758830" cy="410431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60959" tIns="60959" rIns="60959" bIns="60959" numCol="1" spcCol="38100" rtlCol="0" anchor="t">
            <a:spAutoFit/>
          </a:bodyPr>
          <a:lstStyle/>
          <a:p>
            <a:pPr defTabSz="609585" latinLnBrk="1" hangingPunct="0"/>
            <a:r>
              <a:rPr lang="en-US" sz="1867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Dogs are man’s </a:t>
            </a:r>
            <a:r>
              <a:rPr lang="en-US" sz="1867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best friend.</a:t>
            </a:r>
            <a:endParaRPr lang="en-US" sz="1867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658606" y="2602735"/>
            <a:ext cx="3785073" cy="410431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60959" tIns="60959" rIns="60959" bIns="60959" numCol="1" spcCol="38100" rtlCol="0" anchor="t">
            <a:spAutoFit/>
          </a:bodyPr>
          <a:lstStyle/>
          <a:p>
            <a:pPr defTabSz="609585" latinLnBrk="1" hangingPunct="0"/>
            <a:r>
              <a:rPr lang="en-US" sz="1867" dirty="0">
                <a:solidFill>
                  <a:srgbClr val="000000"/>
                </a:solidFill>
              </a:rPr>
              <a:t>He walks his dog in the late afternoon</a:t>
            </a:r>
            <a:endParaRPr lang="en-US" sz="1867" dirty="0">
              <a:solidFill>
                <a:srgbClr val="000000"/>
              </a:solidFill>
              <a:sym typeface="Calibri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658606" y="2961270"/>
            <a:ext cx="393783" cy="410431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9" tIns="60959" rIns="60959" bIns="60959" numCol="1" spcCol="38100" rtlCol="0" anchor="t">
            <a:spAutoFit/>
          </a:bodyPr>
          <a:lstStyle/>
          <a:p>
            <a:pPr defTabSz="609585" latinLnBrk="1" hangingPunct="0"/>
            <a:r>
              <a:rPr lang="mr-IN" sz="1867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…</a:t>
            </a:r>
            <a:endParaRPr lang="en-US" sz="1867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" name="TextBox 22"/>
          <p:cNvSpPr txBox="1"/>
          <p:nvPr/>
        </p:nvSpPr>
        <p:spPr>
          <a:xfrm rot="16200000">
            <a:off x="6931682" y="1980522"/>
            <a:ext cx="993603" cy="621708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60959" tIns="60959" rIns="60959" bIns="60959" numCol="1" spcCol="38100" rtlCol="0" anchor="t">
            <a:spAutoFit/>
          </a:bodyPr>
          <a:lstStyle/>
          <a:p>
            <a:pPr defTabSz="609585" latinLnBrk="1" hangingPunct="0">
              <a:lnSpc>
                <a:spcPct val="150000"/>
              </a:lnSpc>
            </a:pPr>
            <a:r>
              <a:rPr lang="en-US" sz="2200" dirty="0">
                <a:solidFill>
                  <a:srgbClr val="000000"/>
                </a:solidFill>
              </a:rPr>
              <a:t>friend</a:t>
            </a:r>
          </a:p>
          <a:p>
            <a:pPr defTabSz="609585" latinLnBrk="1" hangingPunct="0">
              <a:lnSpc>
                <a:spcPct val="150000"/>
              </a:lnSpc>
            </a:pPr>
            <a:r>
              <a:rPr lang="en-US" sz="2200" dirty="0">
                <a:solidFill>
                  <a:srgbClr val="000000"/>
                </a:solidFill>
                <a:sym typeface="Calibri"/>
              </a:rPr>
              <a:t>leash</a:t>
            </a:r>
          </a:p>
          <a:p>
            <a:pPr defTabSz="609585" latinLnBrk="1" hangingPunct="0">
              <a:lnSpc>
                <a:spcPct val="150000"/>
              </a:lnSpc>
            </a:pPr>
            <a:r>
              <a:rPr lang="en-US" sz="2200" dirty="0">
                <a:solidFill>
                  <a:srgbClr val="000000"/>
                </a:solidFill>
              </a:rPr>
              <a:t>park</a:t>
            </a:r>
          </a:p>
          <a:p>
            <a:pPr defTabSz="609585" latinLnBrk="1" hangingPunct="0">
              <a:lnSpc>
                <a:spcPct val="150000"/>
              </a:lnSpc>
            </a:pPr>
            <a:r>
              <a:rPr lang="en-US" sz="2200" dirty="0">
                <a:solidFill>
                  <a:srgbClr val="000000"/>
                </a:solidFill>
              </a:rPr>
              <a:t>walking</a:t>
            </a:r>
          </a:p>
          <a:p>
            <a:pPr defTabSz="609585" latinLnBrk="1" hangingPunct="0">
              <a:lnSpc>
                <a:spcPct val="150000"/>
              </a:lnSpc>
            </a:pPr>
            <a:r>
              <a:rPr lang="en-US" sz="2200" dirty="0">
                <a:solidFill>
                  <a:srgbClr val="000000"/>
                </a:solidFill>
              </a:rPr>
              <a:t>walks</a:t>
            </a:r>
          </a:p>
          <a:p>
            <a:pPr defTabSz="609585" latinLnBrk="1" hangingPunct="0">
              <a:lnSpc>
                <a:spcPct val="150000"/>
              </a:lnSpc>
            </a:pPr>
            <a:r>
              <a:rPr lang="en-US" sz="2200" dirty="0">
                <a:solidFill>
                  <a:srgbClr val="000000"/>
                </a:solidFill>
              </a:rPr>
              <a:t>food</a:t>
            </a:r>
          </a:p>
          <a:p>
            <a:pPr defTabSz="609585" latinLnBrk="1" hangingPunct="0">
              <a:lnSpc>
                <a:spcPct val="150000"/>
              </a:lnSpc>
            </a:pPr>
            <a:r>
              <a:rPr lang="en-US" sz="2200" dirty="0">
                <a:solidFill>
                  <a:srgbClr val="000000"/>
                </a:solidFill>
              </a:rPr>
              <a:t>legs</a:t>
            </a:r>
          </a:p>
          <a:p>
            <a:pPr defTabSz="609585" latinLnBrk="1" hangingPunct="0">
              <a:lnSpc>
                <a:spcPct val="150000"/>
              </a:lnSpc>
            </a:pPr>
            <a:r>
              <a:rPr lang="en-US" sz="2200" dirty="0">
                <a:solidFill>
                  <a:srgbClr val="000000"/>
                </a:solidFill>
              </a:rPr>
              <a:t>runs</a:t>
            </a:r>
          </a:p>
          <a:p>
            <a:pPr defTabSz="609585" latinLnBrk="1" hangingPunct="0">
              <a:lnSpc>
                <a:spcPct val="150000"/>
              </a:lnSpc>
            </a:pPr>
            <a:r>
              <a:rPr lang="en-US" sz="2200" dirty="0">
                <a:solidFill>
                  <a:srgbClr val="000000"/>
                </a:solidFill>
              </a:rPr>
              <a:t>sleeps</a:t>
            </a:r>
          </a:p>
          <a:p>
            <a:pPr defTabSz="609585" latinLnBrk="1" hangingPunct="0">
              <a:lnSpc>
                <a:spcPct val="150000"/>
              </a:lnSpc>
            </a:pPr>
            <a:r>
              <a:rPr lang="en-US" sz="2200" dirty="0">
                <a:solidFill>
                  <a:srgbClr val="000000"/>
                </a:solidFill>
              </a:rPr>
              <a:t>sits</a:t>
            </a:r>
          </a:p>
          <a:p>
            <a:pPr defTabSz="609585" latinLnBrk="1" hangingPunct="0">
              <a:lnSpc>
                <a:spcPct val="150000"/>
              </a:lnSpc>
            </a:pPr>
            <a:r>
              <a:rPr lang="mr-IN" sz="2200" dirty="0">
                <a:solidFill>
                  <a:srgbClr val="000000"/>
                </a:solidFill>
              </a:rPr>
              <a:t>…</a:t>
            </a:r>
            <a:endParaRPr lang="en-US" sz="2200" dirty="0">
              <a:solidFill>
                <a:srgbClr val="000000"/>
              </a:solidFill>
            </a:endParaRPr>
          </a:p>
          <a:p>
            <a:pPr defTabSz="609585" latinLnBrk="1" hangingPunct="0">
              <a:lnSpc>
                <a:spcPct val="150000"/>
              </a:lnSpc>
            </a:pPr>
            <a:endParaRPr lang="en-US" sz="2200" dirty="0">
              <a:solidFill>
                <a:srgbClr val="00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658605" y="2244200"/>
            <a:ext cx="3039100" cy="410431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60959" tIns="60959" rIns="60959" bIns="60959" numCol="1" spcCol="38100" rtlCol="0" anchor="t">
            <a:spAutoFit/>
          </a:bodyPr>
          <a:lstStyle/>
          <a:p>
            <a:pPr defTabSz="609585" latinLnBrk="1" hangingPunct="0"/>
            <a:r>
              <a:rPr lang="en-US" sz="1867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His dog is his best companion.</a:t>
            </a:r>
          </a:p>
        </p:txBody>
      </p:sp>
    </p:spTree>
    <p:extLst>
      <p:ext uri="{BB962C8B-B14F-4D97-AF65-F5344CB8AC3E}">
        <p14:creationId xmlns:p14="http://schemas.microsoft.com/office/powerpoint/2010/main" val="2525485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0" name="Text Box 5"/>
          <p:cNvSpPr txBox="1">
            <a:spLocks noChangeArrowheads="1"/>
          </p:cNvSpPr>
          <p:nvPr/>
        </p:nvSpPr>
        <p:spPr bwMode="auto">
          <a:xfrm>
            <a:off x="2646364" y="5943601"/>
            <a:ext cx="196399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>
              <a:spcBef>
                <a:spcPct val="0"/>
              </a:spcBef>
            </a:pPr>
            <a:r>
              <a:rPr lang="en-US" sz="2400" b="0">
                <a:solidFill>
                  <a:schemeClr val="bg1"/>
                </a:solidFill>
              </a:rPr>
              <a:t>What we see</a:t>
            </a:r>
          </a:p>
        </p:txBody>
      </p:sp>
      <p:sp>
        <p:nvSpPr>
          <p:cNvPr id="10" name="Shape 28"/>
          <p:cNvSpPr/>
          <p:nvPr/>
        </p:nvSpPr>
        <p:spPr>
          <a:xfrm>
            <a:off x="-67734" y="342232"/>
            <a:ext cx="12259735" cy="7789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 algn="ctr">
              <a:defRPr sz="3200">
                <a:solidFill>
                  <a:srgbClr val="215380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4267" dirty="0">
                <a:solidFill>
                  <a:schemeClr val="accent5">
                    <a:lumMod val="50000"/>
                  </a:schemeClr>
                </a:solidFill>
              </a:rPr>
              <a:t>Distributional Semantics</a:t>
            </a:r>
            <a:endParaRPr sz="4267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91364" y="1718847"/>
            <a:ext cx="985076" cy="178510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60959" tIns="60959" rIns="60959" bIns="60959" numCol="1" spcCol="38100" rtlCol="0" anchor="t">
            <a:spAutoFit/>
          </a:bodyPr>
          <a:lstStyle/>
          <a:p>
            <a:pPr defTabSz="609585" latinLnBrk="1" hangingPunct="0">
              <a:lnSpc>
                <a:spcPct val="150000"/>
              </a:lnSpc>
            </a:pPr>
            <a:r>
              <a:rPr lang="en-US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dog  </a:t>
            </a:r>
          </a:p>
          <a:p>
            <a:pPr defTabSz="609585" latinLnBrk="1" hangingPunct="0">
              <a:lnSpc>
                <a:spcPct val="150000"/>
              </a:lnSpc>
            </a:pPr>
            <a:r>
              <a:rPr lang="en-US" sz="2400" dirty="0">
                <a:solidFill>
                  <a:srgbClr val="000000"/>
                </a:solidFill>
              </a:rPr>
              <a:t>cat</a:t>
            </a:r>
          </a:p>
          <a:p>
            <a:pPr defTabSz="609585" latinLnBrk="1" hangingPunct="0">
              <a:lnSpc>
                <a:spcPct val="150000"/>
              </a:lnSpc>
            </a:pPr>
            <a:r>
              <a:rPr lang="en-US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person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076610" y="1836759"/>
                <a:ext cx="5615320" cy="36933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t">
                <a:spAutoFit/>
              </a:bodyPr>
              <a:lstStyle/>
              <a:p>
                <a:pPr algn="l" rtl="0" latinLnBrk="1"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0070C0"/>
                          </a:solidFill>
                          <a:latin typeface="Cambria Math" charset="0"/>
                        </a:rPr>
                        <m:t>[5     5     0     5     0     0     5     5     0     2    …]</m:t>
                      </m:r>
                    </m:oMath>
                  </m:oMathPara>
                </a14:m>
                <a:endParaRPr lang="en-US" sz="2400" dirty="0">
                  <a:solidFill>
                    <a:srgbClr val="0070C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6610" y="1836759"/>
                <a:ext cx="5615320" cy="369332"/>
              </a:xfrm>
              <a:prstGeom prst="rect">
                <a:avLst/>
              </a:prstGeom>
              <a:blipFill>
                <a:blip r:embed="rId3"/>
                <a:stretch>
                  <a:fillRect l="-1584" t="-6897" r="-1357" b="-41379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3008214" y="2425681"/>
                <a:ext cx="5615320" cy="36933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t">
                <a:spAutoFit/>
              </a:bodyPr>
              <a:lstStyle/>
              <a:p>
                <a:pPr algn="l" rtl="0" latinLnBrk="1"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0070C0"/>
                          </a:solidFill>
                          <a:latin typeface="Cambria Math" charset="0"/>
                        </a:rPr>
                        <m:t>[5     4     1     4     2     0     3     4     0     3   … ]</m:t>
                      </m:r>
                    </m:oMath>
                  </m:oMathPara>
                </a14:m>
                <a:endParaRPr lang="en-US" sz="2400" dirty="0">
                  <a:solidFill>
                    <a:srgbClr val="0070C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8214" y="2425681"/>
                <a:ext cx="5615320" cy="369332"/>
              </a:xfrm>
              <a:prstGeom prst="rect">
                <a:avLst/>
              </a:prstGeom>
              <a:blipFill>
                <a:blip r:embed="rId4"/>
                <a:stretch>
                  <a:fillRect l="-1354" t="-7143" r="-1354" b="-42857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3076610" y="2968905"/>
                <a:ext cx="5547994" cy="36933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t">
                <a:spAutoFit/>
              </a:bodyPr>
              <a:lstStyle/>
              <a:p>
                <a:pPr algn="l" rtl="0" latinLnBrk="1"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0070C0"/>
                          </a:solidFill>
                          <a:latin typeface="Cambria Math" charset="0"/>
                        </a:rPr>
                        <m:t>[5     5     1     5     0     2     5     5    0     0    …]</m:t>
                      </m:r>
                    </m:oMath>
                  </m:oMathPara>
                </a14:m>
                <a:endParaRPr lang="en-US" sz="2400" dirty="0">
                  <a:solidFill>
                    <a:srgbClr val="0070C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6610" y="2968905"/>
                <a:ext cx="5547994" cy="369332"/>
              </a:xfrm>
              <a:prstGeom prst="rect">
                <a:avLst/>
              </a:prstGeom>
              <a:blipFill>
                <a:blip r:embed="rId5"/>
                <a:stretch>
                  <a:fillRect l="-1602" t="-6667" r="-1373" b="-36667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/>
          <p:cNvSpPr txBox="1"/>
          <p:nvPr/>
        </p:nvSpPr>
        <p:spPr>
          <a:xfrm rot="16200000">
            <a:off x="5556796" y="1205340"/>
            <a:ext cx="1119920" cy="621708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60959" tIns="60959" rIns="60959" bIns="60959" numCol="1" spcCol="38100" rtlCol="0" anchor="t">
            <a:spAutoFit/>
          </a:bodyPr>
          <a:lstStyle/>
          <a:p>
            <a:pPr defTabSz="609585" latinLnBrk="1" hangingPunct="0">
              <a:lnSpc>
                <a:spcPct val="150000"/>
              </a:lnSpc>
            </a:pPr>
            <a:r>
              <a:rPr lang="en-US" sz="2200" dirty="0">
                <a:solidFill>
                  <a:srgbClr val="000000"/>
                </a:solidFill>
              </a:rPr>
              <a:t>food</a:t>
            </a:r>
          </a:p>
          <a:p>
            <a:pPr defTabSz="609585" latinLnBrk="1" hangingPunct="0">
              <a:lnSpc>
                <a:spcPct val="150000"/>
              </a:lnSpc>
            </a:pPr>
            <a:r>
              <a:rPr lang="en-US" sz="2200" dirty="0">
                <a:solidFill>
                  <a:srgbClr val="000000"/>
                </a:solidFill>
                <a:sym typeface="Calibri"/>
              </a:rPr>
              <a:t>walks</a:t>
            </a:r>
          </a:p>
          <a:p>
            <a:pPr defTabSz="609585" latinLnBrk="1" hangingPunct="0">
              <a:lnSpc>
                <a:spcPct val="150000"/>
              </a:lnSpc>
            </a:pPr>
            <a:r>
              <a:rPr lang="en-US" sz="2200" dirty="0">
                <a:solidFill>
                  <a:srgbClr val="000000"/>
                </a:solidFill>
              </a:rPr>
              <a:t>window</a:t>
            </a:r>
          </a:p>
          <a:p>
            <a:pPr defTabSz="609585" latinLnBrk="1" hangingPunct="0">
              <a:lnSpc>
                <a:spcPct val="150000"/>
              </a:lnSpc>
            </a:pPr>
            <a:r>
              <a:rPr lang="en-US" sz="2200" dirty="0">
                <a:solidFill>
                  <a:srgbClr val="000000"/>
                </a:solidFill>
              </a:rPr>
              <a:t>runs</a:t>
            </a:r>
          </a:p>
          <a:p>
            <a:pPr defTabSz="609585" latinLnBrk="1" hangingPunct="0">
              <a:lnSpc>
                <a:spcPct val="150000"/>
              </a:lnSpc>
            </a:pPr>
            <a:r>
              <a:rPr lang="en-US" sz="2200" dirty="0">
                <a:solidFill>
                  <a:srgbClr val="000000"/>
                </a:solidFill>
              </a:rPr>
              <a:t>mouse</a:t>
            </a:r>
          </a:p>
          <a:p>
            <a:pPr defTabSz="609585" latinLnBrk="1" hangingPunct="0">
              <a:lnSpc>
                <a:spcPct val="150000"/>
              </a:lnSpc>
            </a:pPr>
            <a:r>
              <a:rPr lang="en-US" sz="2200" dirty="0">
                <a:solidFill>
                  <a:srgbClr val="000000"/>
                </a:solidFill>
              </a:rPr>
              <a:t>invented</a:t>
            </a:r>
          </a:p>
          <a:p>
            <a:pPr defTabSz="609585" latinLnBrk="1" hangingPunct="0">
              <a:lnSpc>
                <a:spcPct val="150000"/>
              </a:lnSpc>
            </a:pPr>
            <a:r>
              <a:rPr lang="en-US" sz="2200" dirty="0">
                <a:solidFill>
                  <a:srgbClr val="000000"/>
                </a:solidFill>
              </a:rPr>
              <a:t>legs</a:t>
            </a:r>
          </a:p>
          <a:p>
            <a:pPr algn="l" rtl="0" latinLnBrk="1" hangingPunct="0">
              <a:lnSpc>
                <a:spcPct val="150000"/>
              </a:lnSpc>
            </a:pPr>
            <a:r>
              <a:rPr lang="en-US" sz="2200" dirty="0">
                <a:solidFill>
                  <a:srgbClr val="000000"/>
                </a:solidFill>
              </a:rPr>
              <a:t>sleeps</a:t>
            </a:r>
          </a:p>
          <a:p>
            <a:pPr defTabSz="609585" latinLnBrk="1" hangingPunct="0">
              <a:lnSpc>
                <a:spcPct val="150000"/>
              </a:lnSpc>
            </a:pPr>
            <a:r>
              <a:rPr lang="en-US" sz="2200" dirty="0">
                <a:solidFill>
                  <a:srgbClr val="000000"/>
                </a:solidFill>
              </a:rPr>
              <a:t>mirror</a:t>
            </a:r>
          </a:p>
          <a:p>
            <a:pPr defTabSz="609585" latinLnBrk="1" hangingPunct="0">
              <a:lnSpc>
                <a:spcPct val="150000"/>
              </a:lnSpc>
            </a:pPr>
            <a:r>
              <a:rPr lang="en-US" sz="2200" dirty="0">
                <a:solidFill>
                  <a:srgbClr val="000000"/>
                </a:solidFill>
              </a:rPr>
              <a:t>tail</a:t>
            </a:r>
          </a:p>
          <a:p>
            <a:pPr defTabSz="609585" latinLnBrk="1" hangingPunct="0">
              <a:lnSpc>
                <a:spcPct val="150000"/>
              </a:lnSpc>
            </a:pPr>
            <a:r>
              <a:rPr lang="mr-IN" sz="2200" dirty="0">
                <a:solidFill>
                  <a:srgbClr val="000000"/>
                </a:solidFill>
              </a:rPr>
              <a:t>…</a:t>
            </a:r>
            <a:endParaRPr lang="en-US" sz="2200" dirty="0">
              <a:solidFill>
                <a:srgbClr val="000000"/>
              </a:solidFill>
            </a:endParaRPr>
          </a:p>
          <a:p>
            <a:pPr defTabSz="609585" latinLnBrk="1" hangingPunct="0">
              <a:lnSpc>
                <a:spcPct val="150000"/>
              </a:lnSpc>
            </a:pPr>
            <a:endParaRPr lang="en-US" sz="2200" dirty="0">
              <a:solidFill>
                <a:srgbClr val="00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008214" y="2364126"/>
            <a:ext cx="534545" cy="492440"/>
          </a:xfrm>
          <a:prstGeom prst="rect">
            <a:avLst/>
          </a:prstGeom>
          <a:noFill/>
          <a:ln w="25400" cap="flat">
            <a:solidFill>
              <a:srgbClr val="FF00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9" tIns="60959" rIns="60959" bIns="60959" numCol="1" spcCol="38100" rtlCol="0" anchor="ctr">
            <a:spAutoFit/>
          </a:bodyPr>
          <a:lstStyle/>
          <a:p>
            <a:pPr defTabSz="609585" latinLnBrk="1" hangingPunct="0"/>
            <a:endParaRPr lang="en-US"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542760" y="2364125"/>
            <a:ext cx="534545" cy="492440"/>
          </a:xfrm>
          <a:prstGeom prst="rect">
            <a:avLst/>
          </a:prstGeom>
          <a:noFill/>
          <a:ln w="25400" cap="flat">
            <a:solidFill>
              <a:srgbClr val="FF00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9" tIns="60959" rIns="60959" bIns="60959" numCol="1" spcCol="38100" rtlCol="0" anchor="ctr">
            <a:spAutoFit/>
          </a:bodyPr>
          <a:lstStyle/>
          <a:p>
            <a:pPr defTabSz="609585" latinLnBrk="1" hangingPunct="0"/>
            <a:endParaRPr lang="en-US"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625594" y="2364124"/>
            <a:ext cx="534545" cy="492440"/>
          </a:xfrm>
          <a:prstGeom prst="rect">
            <a:avLst/>
          </a:prstGeom>
          <a:noFill/>
          <a:ln w="25400" cap="flat">
            <a:solidFill>
              <a:srgbClr val="FF00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9" tIns="60959" rIns="60959" bIns="60959" numCol="1" spcCol="38100" rtlCol="0" anchor="ctr">
            <a:spAutoFit/>
          </a:bodyPr>
          <a:lstStyle/>
          <a:p>
            <a:pPr defTabSz="609585" latinLnBrk="1" hangingPunct="0"/>
            <a:endParaRPr lang="en-US"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084177" y="2364042"/>
            <a:ext cx="534545" cy="492440"/>
          </a:xfrm>
          <a:prstGeom prst="rect">
            <a:avLst/>
          </a:prstGeom>
          <a:noFill/>
          <a:ln w="25400" cap="flat">
            <a:solidFill>
              <a:srgbClr val="FF00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9" tIns="60959" rIns="60959" bIns="60959" numCol="1" spcCol="38100" rtlCol="0" anchor="ctr">
            <a:spAutoFit/>
          </a:bodyPr>
          <a:lstStyle/>
          <a:p>
            <a:pPr defTabSz="609585" latinLnBrk="1" hangingPunct="0"/>
            <a:endParaRPr lang="en-US"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634284" y="2364041"/>
            <a:ext cx="534545" cy="492440"/>
          </a:xfrm>
          <a:prstGeom prst="rect">
            <a:avLst/>
          </a:prstGeom>
          <a:noFill/>
          <a:ln w="25400" cap="flat">
            <a:solidFill>
              <a:srgbClr val="FF00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9" tIns="60959" rIns="60959" bIns="60959" numCol="1" spcCol="38100" rtlCol="0" anchor="ctr">
            <a:spAutoFit/>
          </a:bodyPr>
          <a:lstStyle/>
          <a:p>
            <a:pPr defTabSz="609585" latinLnBrk="1" hangingPunct="0"/>
            <a:endParaRPr lang="en-US"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3275485" y="5543450"/>
            <a:ext cx="4955843" cy="578594"/>
            <a:chOff x="2878768" y="4223658"/>
            <a:chExt cx="3716882" cy="433946"/>
          </a:xfrm>
        </p:grpSpPr>
        <p:cxnSp>
          <p:nvCxnSpPr>
            <p:cNvPr id="6" name="Straight Arrow Connector 5"/>
            <p:cNvCxnSpPr/>
            <p:nvPr/>
          </p:nvCxnSpPr>
          <p:spPr>
            <a:xfrm>
              <a:off x="3666309" y="4223658"/>
              <a:ext cx="2142309" cy="0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8" name="TextBox 7"/>
            <p:cNvSpPr txBox="1"/>
            <p:nvPr/>
          </p:nvSpPr>
          <p:spPr>
            <a:xfrm>
              <a:off x="2878768" y="4288274"/>
              <a:ext cx="3716882" cy="3693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60959" tIns="60959" rIns="60959" bIns="60959" numCol="1" spcCol="38100" rtlCol="0" anchor="t">
              <a:spAutoFit/>
            </a:bodyPr>
            <a:lstStyle/>
            <a:p>
              <a:pPr defTabSz="609585" latinLnBrk="1" hangingPunct="0"/>
              <a:r>
                <a:rPr lang="en-US" sz="24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This vocabulary can be extremely large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80517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0" name="Text Box 5"/>
          <p:cNvSpPr txBox="1">
            <a:spLocks noChangeArrowheads="1"/>
          </p:cNvSpPr>
          <p:nvPr/>
        </p:nvSpPr>
        <p:spPr bwMode="auto">
          <a:xfrm>
            <a:off x="2646364" y="5943601"/>
            <a:ext cx="196399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>
              <a:spcBef>
                <a:spcPct val="0"/>
              </a:spcBef>
            </a:pPr>
            <a:r>
              <a:rPr lang="en-US" sz="2400" b="0">
                <a:solidFill>
                  <a:schemeClr val="bg1"/>
                </a:solidFill>
              </a:rPr>
              <a:t>What we see</a:t>
            </a:r>
          </a:p>
        </p:txBody>
      </p:sp>
      <p:sp>
        <p:nvSpPr>
          <p:cNvPr id="10" name="Shape 28"/>
          <p:cNvSpPr/>
          <p:nvPr/>
        </p:nvSpPr>
        <p:spPr>
          <a:xfrm>
            <a:off x="-67734" y="342232"/>
            <a:ext cx="12259735" cy="7789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 algn="ctr">
              <a:defRPr sz="3200">
                <a:solidFill>
                  <a:srgbClr val="215380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4267" dirty="0">
                <a:solidFill>
                  <a:schemeClr val="accent5">
                    <a:lumMod val="50000"/>
                  </a:schemeClr>
                </a:solidFill>
              </a:rPr>
              <a:t>Toward more Compact Representations</a:t>
            </a:r>
            <a:endParaRPr sz="4267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91364" y="1718847"/>
            <a:ext cx="985076" cy="178510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60959" tIns="60959" rIns="60959" bIns="60959" numCol="1" spcCol="38100" rtlCol="0" anchor="t">
            <a:spAutoFit/>
          </a:bodyPr>
          <a:lstStyle/>
          <a:p>
            <a:pPr defTabSz="609585" latinLnBrk="1" hangingPunct="0">
              <a:lnSpc>
                <a:spcPct val="150000"/>
              </a:lnSpc>
            </a:pPr>
            <a:r>
              <a:rPr lang="en-US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dog  </a:t>
            </a:r>
          </a:p>
          <a:p>
            <a:pPr defTabSz="609585" latinLnBrk="1" hangingPunct="0">
              <a:lnSpc>
                <a:spcPct val="150000"/>
              </a:lnSpc>
            </a:pPr>
            <a:r>
              <a:rPr lang="en-US" sz="2400" dirty="0">
                <a:solidFill>
                  <a:srgbClr val="000000"/>
                </a:solidFill>
              </a:rPr>
              <a:t>cat</a:t>
            </a:r>
          </a:p>
          <a:p>
            <a:pPr defTabSz="609585" latinLnBrk="1" hangingPunct="0">
              <a:lnSpc>
                <a:spcPct val="150000"/>
              </a:lnSpc>
            </a:pPr>
            <a:r>
              <a:rPr lang="en-US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person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076610" y="1836759"/>
                <a:ext cx="5615320" cy="36933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t">
                <a:spAutoFit/>
              </a:bodyPr>
              <a:lstStyle/>
              <a:p>
                <a:pPr algn="l" rtl="0" latinLnBrk="1"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0070C0"/>
                          </a:solidFill>
                          <a:latin typeface="Cambria Math" charset="0"/>
                        </a:rPr>
                        <m:t>[5     5     0     5     0     0     5     5     0     2    …]</m:t>
                      </m:r>
                    </m:oMath>
                  </m:oMathPara>
                </a14:m>
                <a:endParaRPr lang="en-US" sz="2400" dirty="0">
                  <a:solidFill>
                    <a:srgbClr val="0070C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6610" y="1836759"/>
                <a:ext cx="5615320" cy="369332"/>
              </a:xfrm>
              <a:prstGeom prst="rect">
                <a:avLst/>
              </a:prstGeom>
              <a:blipFill>
                <a:blip r:embed="rId3"/>
                <a:stretch>
                  <a:fillRect l="-1584" t="-6897" r="-1357" b="-41379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3008214" y="2425681"/>
                <a:ext cx="5615320" cy="36933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t">
                <a:spAutoFit/>
              </a:bodyPr>
              <a:lstStyle/>
              <a:p>
                <a:pPr algn="l" rtl="0" latinLnBrk="1"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0070C0"/>
                          </a:solidFill>
                          <a:latin typeface="Cambria Math" charset="0"/>
                        </a:rPr>
                        <m:t>[5     4     1     4     2     0     3     4     0     3   … ]</m:t>
                      </m:r>
                    </m:oMath>
                  </m:oMathPara>
                </a14:m>
                <a:endParaRPr lang="en-US" sz="2400" dirty="0">
                  <a:solidFill>
                    <a:srgbClr val="0070C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8214" y="2425681"/>
                <a:ext cx="5615320" cy="369332"/>
              </a:xfrm>
              <a:prstGeom prst="rect">
                <a:avLst/>
              </a:prstGeom>
              <a:blipFill>
                <a:blip r:embed="rId4"/>
                <a:stretch>
                  <a:fillRect l="-1354" t="-7143" r="-1354" b="-42857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3076610" y="2968905"/>
                <a:ext cx="5547994" cy="36933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t">
                <a:spAutoFit/>
              </a:bodyPr>
              <a:lstStyle/>
              <a:p>
                <a:pPr algn="l" rtl="0" latinLnBrk="1"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0070C0"/>
                          </a:solidFill>
                          <a:latin typeface="Cambria Math" charset="0"/>
                        </a:rPr>
                        <m:t>[5     5     1     5     0     2     5     5    0     0    …]</m:t>
                      </m:r>
                    </m:oMath>
                  </m:oMathPara>
                </a14:m>
                <a:endParaRPr lang="en-US" sz="2400" dirty="0">
                  <a:solidFill>
                    <a:srgbClr val="0070C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6610" y="2968905"/>
                <a:ext cx="5547994" cy="369332"/>
              </a:xfrm>
              <a:prstGeom prst="rect">
                <a:avLst/>
              </a:prstGeom>
              <a:blipFill>
                <a:blip r:embed="rId5"/>
                <a:stretch>
                  <a:fillRect l="-1602" t="-6667" r="-1373" b="-36667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/>
          <p:cNvSpPr txBox="1"/>
          <p:nvPr/>
        </p:nvSpPr>
        <p:spPr>
          <a:xfrm rot="16200000">
            <a:off x="5556796" y="1205340"/>
            <a:ext cx="1119920" cy="621708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60959" tIns="60959" rIns="60959" bIns="60959" numCol="1" spcCol="38100" rtlCol="0" anchor="t">
            <a:spAutoFit/>
          </a:bodyPr>
          <a:lstStyle/>
          <a:p>
            <a:pPr defTabSz="609585" latinLnBrk="1" hangingPunct="0">
              <a:lnSpc>
                <a:spcPct val="150000"/>
              </a:lnSpc>
            </a:pPr>
            <a:r>
              <a:rPr lang="en-US" sz="2200" dirty="0">
                <a:solidFill>
                  <a:srgbClr val="000000"/>
                </a:solidFill>
              </a:rPr>
              <a:t>food</a:t>
            </a:r>
          </a:p>
          <a:p>
            <a:pPr defTabSz="609585" latinLnBrk="1" hangingPunct="0">
              <a:lnSpc>
                <a:spcPct val="150000"/>
              </a:lnSpc>
            </a:pPr>
            <a:r>
              <a:rPr lang="en-US" sz="2200" dirty="0">
                <a:solidFill>
                  <a:srgbClr val="000000"/>
                </a:solidFill>
                <a:sym typeface="Calibri"/>
              </a:rPr>
              <a:t>walks</a:t>
            </a:r>
          </a:p>
          <a:p>
            <a:pPr defTabSz="609585" latinLnBrk="1" hangingPunct="0">
              <a:lnSpc>
                <a:spcPct val="150000"/>
              </a:lnSpc>
            </a:pPr>
            <a:r>
              <a:rPr lang="en-US" sz="2200" dirty="0">
                <a:solidFill>
                  <a:srgbClr val="000000"/>
                </a:solidFill>
              </a:rPr>
              <a:t>window</a:t>
            </a:r>
          </a:p>
          <a:p>
            <a:pPr defTabSz="609585" latinLnBrk="1" hangingPunct="0">
              <a:lnSpc>
                <a:spcPct val="150000"/>
              </a:lnSpc>
            </a:pPr>
            <a:r>
              <a:rPr lang="en-US" sz="2200" dirty="0">
                <a:solidFill>
                  <a:srgbClr val="000000"/>
                </a:solidFill>
              </a:rPr>
              <a:t>runs</a:t>
            </a:r>
          </a:p>
          <a:p>
            <a:pPr defTabSz="609585" latinLnBrk="1" hangingPunct="0">
              <a:lnSpc>
                <a:spcPct val="150000"/>
              </a:lnSpc>
            </a:pPr>
            <a:r>
              <a:rPr lang="en-US" sz="2200" dirty="0">
                <a:solidFill>
                  <a:srgbClr val="000000"/>
                </a:solidFill>
              </a:rPr>
              <a:t>mouse</a:t>
            </a:r>
          </a:p>
          <a:p>
            <a:pPr defTabSz="609585" latinLnBrk="1" hangingPunct="0">
              <a:lnSpc>
                <a:spcPct val="150000"/>
              </a:lnSpc>
            </a:pPr>
            <a:r>
              <a:rPr lang="en-US" sz="2200" dirty="0">
                <a:solidFill>
                  <a:srgbClr val="000000"/>
                </a:solidFill>
              </a:rPr>
              <a:t>invented</a:t>
            </a:r>
          </a:p>
          <a:p>
            <a:pPr defTabSz="609585" latinLnBrk="1" hangingPunct="0">
              <a:lnSpc>
                <a:spcPct val="150000"/>
              </a:lnSpc>
            </a:pPr>
            <a:r>
              <a:rPr lang="en-US" sz="2200" dirty="0">
                <a:solidFill>
                  <a:srgbClr val="000000"/>
                </a:solidFill>
              </a:rPr>
              <a:t>legs</a:t>
            </a:r>
          </a:p>
          <a:p>
            <a:pPr algn="l" rtl="0" latinLnBrk="1" hangingPunct="0">
              <a:lnSpc>
                <a:spcPct val="150000"/>
              </a:lnSpc>
            </a:pPr>
            <a:r>
              <a:rPr lang="en-US" sz="2200" dirty="0">
                <a:solidFill>
                  <a:srgbClr val="000000"/>
                </a:solidFill>
              </a:rPr>
              <a:t>sleeps</a:t>
            </a:r>
          </a:p>
          <a:p>
            <a:pPr defTabSz="609585" latinLnBrk="1" hangingPunct="0">
              <a:lnSpc>
                <a:spcPct val="150000"/>
              </a:lnSpc>
            </a:pPr>
            <a:r>
              <a:rPr lang="en-US" sz="2200" dirty="0">
                <a:solidFill>
                  <a:srgbClr val="000000"/>
                </a:solidFill>
              </a:rPr>
              <a:t>mirror</a:t>
            </a:r>
          </a:p>
          <a:p>
            <a:pPr defTabSz="609585" latinLnBrk="1" hangingPunct="0">
              <a:lnSpc>
                <a:spcPct val="150000"/>
              </a:lnSpc>
            </a:pPr>
            <a:r>
              <a:rPr lang="en-US" sz="2200" dirty="0">
                <a:solidFill>
                  <a:srgbClr val="000000"/>
                </a:solidFill>
              </a:rPr>
              <a:t>tail</a:t>
            </a:r>
          </a:p>
          <a:p>
            <a:pPr defTabSz="609585" latinLnBrk="1" hangingPunct="0">
              <a:lnSpc>
                <a:spcPct val="150000"/>
              </a:lnSpc>
            </a:pPr>
            <a:r>
              <a:rPr lang="mr-IN" sz="2200" dirty="0">
                <a:solidFill>
                  <a:srgbClr val="000000"/>
                </a:solidFill>
              </a:rPr>
              <a:t>…</a:t>
            </a:r>
            <a:endParaRPr lang="en-US" sz="2200" dirty="0">
              <a:solidFill>
                <a:srgbClr val="000000"/>
              </a:solidFill>
            </a:endParaRPr>
          </a:p>
          <a:p>
            <a:pPr defTabSz="609585" latinLnBrk="1" hangingPunct="0">
              <a:lnSpc>
                <a:spcPct val="150000"/>
              </a:lnSpc>
            </a:pPr>
            <a:endParaRPr lang="en-US" sz="2200" dirty="0">
              <a:solidFill>
                <a:srgbClr val="000000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3542759" y="2364123"/>
            <a:ext cx="3617380" cy="492444"/>
            <a:chOff x="2657069" y="1773091"/>
            <a:chExt cx="2713035" cy="369333"/>
          </a:xfrm>
        </p:grpSpPr>
        <p:sp>
          <p:nvSpPr>
            <p:cNvPr id="23" name="Rectangle 22"/>
            <p:cNvSpPr/>
            <p:nvPr/>
          </p:nvSpPr>
          <p:spPr>
            <a:xfrm>
              <a:off x="2657069" y="1773094"/>
              <a:ext cx="400909" cy="369330"/>
            </a:xfrm>
            <a:prstGeom prst="rect">
              <a:avLst/>
            </a:prstGeom>
            <a:noFill/>
            <a:ln w="25400" cap="flat">
              <a:solidFill>
                <a:srgbClr val="FF000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60959" tIns="60959" rIns="60959" bIns="60959" numCol="1" spcCol="38100" rtlCol="0" anchor="ctr">
              <a:spAutoFit/>
            </a:bodyPr>
            <a:lstStyle/>
            <a:p>
              <a:pPr defTabSz="609585" latinLnBrk="1" hangingPunct="0"/>
              <a:endParaRPr lang="en-US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4969195" y="1773092"/>
              <a:ext cx="400909" cy="369330"/>
            </a:xfrm>
            <a:prstGeom prst="rect">
              <a:avLst/>
            </a:prstGeom>
            <a:noFill/>
            <a:ln w="25400" cap="flat">
              <a:solidFill>
                <a:srgbClr val="FF000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60959" tIns="60959" rIns="60959" bIns="60959" numCol="1" spcCol="38100" rtlCol="0" anchor="ctr">
              <a:spAutoFit/>
            </a:bodyPr>
            <a:lstStyle/>
            <a:p>
              <a:pPr defTabSz="609585" latinLnBrk="1" hangingPunct="0"/>
              <a:endParaRPr lang="en-US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3412223" y="1773091"/>
              <a:ext cx="400909" cy="369330"/>
            </a:xfrm>
            <a:prstGeom prst="rect">
              <a:avLst/>
            </a:prstGeom>
            <a:noFill/>
            <a:ln w="25400" cap="flat">
              <a:solidFill>
                <a:srgbClr val="FF000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60959" tIns="60959" rIns="60959" bIns="60959" numCol="1" spcCol="38100" rtlCol="0" anchor="ctr">
              <a:spAutoFit/>
            </a:bodyPr>
            <a:lstStyle/>
            <a:p>
              <a:pPr defTabSz="609585" latinLnBrk="1" hangingPunct="0"/>
              <a:endParaRPr lang="en-US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3275485" y="5543450"/>
            <a:ext cx="4955843" cy="578594"/>
            <a:chOff x="2878768" y="4223658"/>
            <a:chExt cx="3716882" cy="433946"/>
          </a:xfrm>
        </p:grpSpPr>
        <p:cxnSp>
          <p:nvCxnSpPr>
            <p:cNvPr id="6" name="Straight Arrow Connector 5"/>
            <p:cNvCxnSpPr/>
            <p:nvPr/>
          </p:nvCxnSpPr>
          <p:spPr>
            <a:xfrm>
              <a:off x="3666309" y="4223658"/>
              <a:ext cx="2142309" cy="0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8" name="TextBox 7"/>
            <p:cNvSpPr txBox="1"/>
            <p:nvPr/>
          </p:nvSpPr>
          <p:spPr>
            <a:xfrm>
              <a:off x="2878768" y="4288274"/>
              <a:ext cx="3716882" cy="3693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60959" tIns="60959" rIns="60959" bIns="60959" numCol="1" spcCol="38100" rtlCol="0" anchor="t">
              <a:spAutoFit/>
            </a:bodyPr>
            <a:lstStyle/>
            <a:p>
              <a:pPr defTabSz="609585" latinLnBrk="1" hangingPunct="0"/>
              <a:r>
                <a:rPr lang="en-US" sz="24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This vocabulary can be extremely large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71178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F0EDB38-E10E-5C43-BD6B-C699312D6F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15DE8-E84B-A141-B26C-CDB1CE99E005}" type="slidenum">
              <a:rPr lang="en-US" smtClean="0"/>
              <a:t>4</a:t>
            </a:fld>
            <a:endParaRPr lang="en-US"/>
          </a:p>
        </p:txBody>
      </p:sp>
      <p:pic>
        <p:nvPicPr>
          <p:cNvPr id="3" name="Picture 2" descr="Picture 5.png">
            <a:extLst>
              <a:ext uri="{FF2B5EF4-FFF2-40B4-BE49-F238E27FC236}">
                <a16:creationId xmlns:a16="http://schemas.microsoft.com/office/drawing/2014/main" id="{D16CE9C6-AB7B-014A-976A-BBDBD054F73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139"/>
          <a:stretch/>
        </p:blipFill>
        <p:spPr bwMode="auto">
          <a:xfrm>
            <a:off x="1535306" y="501650"/>
            <a:ext cx="8828220" cy="5392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57EC944-7803-D949-977F-E825AF910EAC}"/>
              </a:ext>
            </a:extLst>
          </p:cNvPr>
          <p:cNvSpPr txBox="1"/>
          <p:nvPr/>
        </p:nvSpPr>
        <p:spPr>
          <a:xfrm>
            <a:off x="8972763" y="6048575"/>
            <a:ext cx="1390763" cy="30777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Slide by</a:t>
            </a:r>
            <a:r>
              <a:rPr kumimoji="0" lang="en-US" sz="1400" b="0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 Dan Klein</a:t>
            </a:r>
            <a:endParaRPr kumimoji="0" lang="en-US" sz="1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5024053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0" name="Text Box 5"/>
          <p:cNvSpPr txBox="1">
            <a:spLocks noChangeArrowheads="1"/>
          </p:cNvSpPr>
          <p:nvPr/>
        </p:nvSpPr>
        <p:spPr bwMode="auto">
          <a:xfrm>
            <a:off x="2345724" y="5949141"/>
            <a:ext cx="196399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>
              <a:spcBef>
                <a:spcPct val="0"/>
              </a:spcBef>
            </a:pPr>
            <a:r>
              <a:rPr lang="en-US" sz="2400" b="0">
                <a:solidFill>
                  <a:schemeClr val="bg1"/>
                </a:solidFill>
              </a:rPr>
              <a:t>What we see</a:t>
            </a:r>
          </a:p>
        </p:txBody>
      </p:sp>
      <p:sp>
        <p:nvSpPr>
          <p:cNvPr id="10" name="Shape 28"/>
          <p:cNvSpPr/>
          <p:nvPr/>
        </p:nvSpPr>
        <p:spPr>
          <a:xfrm>
            <a:off x="-67734" y="342232"/>
            <a:ext cx="12259735" cy="7789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 algn="ctr">
              <a:defRPr sz="3200">
                <a:solidFill>
                  <a:srgbClr val="215380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4267" dirty="0">
                <a:solidFill>
                  <a:schemeClr val="accent5">
                    <a:lumMod val="50000"/>
                  </a:schemeClr>
                </a:solidFill>
              </a:rPr>
              <a:t>Toward more Compact Representations</a:t>
            </a:r>
            <a:endParaRPr sz="4267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76665" y="2896549"/>
            <a:ext cx="10134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</a:rPr>
              <a:t>dog =  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2453375" y="1187211"/>
                <a:ext cx="785471" cy="406265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t">
                <a:spAutoFit/>
              </a:bodyPr>
              <a:lstStyle/>
              <a:p>
                <a:pPr algn="l" rtl="0" latinLnBrk="1"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0070C0"/>
                          </a:solidFill>
                          <a:latin typeface="Cambria Math" charset="0"/>
                        </a:rPr>
                        <m:t>5     </m:t>
                      </m:r>
                    </m:oMath>
                  </m:oMathPara>
                </a14:m>
                <a:endParaRPr lang="en-US" sz="2400" i="1" dirty="0">
                  <a:solidFill>
                    <a:srgbClr val="0070C0"/>
                  </a:solidFill>
                  <a:latin typeface="Cambria Math" charset="0"/>
                </a:endParaRPr>
              </a:p>
              <a:p>
                <a:pPr algn="l" rtl="0" latinLnBrk="1"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0070C0"/>
                          </a:solidFill>
                          <a:latin typeface="Cambria Math" charset="0"/>
                        </a:rPr>
                        <m:t>5     </m:t>
                      </m:r>
                    </m:oMath>
                  </m:oMathPara>
                </a14:m>
                <a:endParaRPr lang="en-US" sz="2400" i="1" dirty="0">
                  <a:solidFill>
                    <a:srgbClr val="0070C0"/>
                  </a:solidFill>
                  <a:latin typeface="Cambria Math" charset="0"/>
                </a:endParaRPr>
              </a:p>
              <a:p>
                <a:pPr algn="l" rtl="0" latinLnBrk="1"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0070C0"/>
                          </a:solidFill>
                          <a:latin typeface="Cambria Math" charset="0"/>
                        </a:rPr>
                        <m:t>0     </m:t>
                      </m:r>
                    </m:oMath>
                  </m:oMathPara>
                </a14:m>
                <a:endParaRPr lang="en-US" sz="2400" i="1" dirty="0">
                  <a:solidFill>
                    <a:srgbClr val="0070C0"/>
                  </a:solidFill>
                  <a:latin typeface="Cambria Math" charset="0"/>
                </a:endParaRPr>
              </a:p>
              <a:p>
                <a:pPr algn="l" rtl="0" latinLnBrk="1"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0070C0"/>
                          </a:solidFill>
                          <a:latin typeface="Cambria Math" charset="0"/>
                        </a:rPr>
                        <m:t>5     </m:t>
                      </m:r>
                    </m:oMath>
                  </m:oMathPara>
                </a14:m>
                <a:endParaRPr lang="en-US" sz="2400" i="1" dirty="0">
                  <a:solidFill>
                    <a:srgbClr val="0070C0"/>
                  </a:solidFill>
                  <a:latin typeface="Cambria Math" charset="0"/>
                </a:endParaRPr>
              </a:p>
              <a:p>
                <a:pPr algn="l" rtl="0" latinLnBrk="1"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0070C0"/>
                          </a:solidFill>
                          <a:latin typeface="Cambria Math" charset="0"/>
                        </a:rPr>
                        <m:t>0     </m:t>
                      </m:r>
                    </m:oMath>
                  </m:oMathPara>
                </a14:m>
                <a:endParaRPr lang="en-US" sz="2400" i="1" dirty="0">
                  <a:solidFill>
                    <a:srgbClr val="0070C0"/>
                  </a:solidFill>
                  <a:latin typeface="Cambria Math" charset="0"/>
                </a:endParaRPr>
              </a:p>
              <a:p>
                <a:pPr algn="l" rtl="0" latinLnBrk="1"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0070C0"/>
                          </a:solidFill>
                          <a:latin typeface="Cambria Math" charset="0"/>
                        </a:rPr>
                        <m:t>0     </m:t>
                      </m:r>
                    </m:oMath>
                  </m:oMathPara>
                </a14:m>
                <a:endParaRPr lang="en-US" sz="2400" i="1" dirty="0">
                  <a:solidFill>
                    <a:srgbClr val="0070C0"/>
                  </a:solidFill>
                  <a:latin typeface="Cambria Math" charset="0"/>
                </a:endParaRPr>
              </a:p>
              <a:p>
                <a:pPr algn="l" rtl="0" latinLnBrk="1"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0070C0"/>
                          </a:solidFill>
                          <a:latin typeface="Cambria Math" charset="0"/>
                        </a:rPr>
                        <m:t>5    </m:t>
                      </m:r>
                    </m:oMath>
                  </m:oMathPara>
                </a14:m>
                <a:endParaRPr lang="en-US" sz="2400" i="1" dirty="0">
                  <a:solidFill>
                    <a:srgbClr val="0070C0"/>
                  </a:solidFill>
                  <a:latin typeface="Cambria Math" charset="0"/>
                </a:endParaRPr>
              </a:p>
              <a:p>
                <a:pPr algn="l" rtl="0" latinLnBrk="1"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0070C0"/>
                          </a:solidFill>
                          <a:latin typeface="Cambria Math" charset="0"/>
                        </a:rPr>
                        <m:t> 5     </m:t>
                      </m:r>
                    </m:oMath>
                  </m:oMathPara>
                </a14:m>
                <a:endParaRPr lang="en-US" sz="2400" i="1" dirty="0">
                  <a:solidFill>
                    <a:srgbClr val="0070C0"/>
                  </a:solidFill>
                  <a:latin typeface="Cambria Math" charset="0"/>
                </a:endParaRPr>
              </a:p>
              <a:p>
                <a:pPr algn="l" rtl="0" latinLnBrk="1"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0070C0"/>
                          </a:solidFill>
                          <a:latin typeface="Cambria Math" charset="0"/>
                        </a:rPr>
                        <m:t>0     </m:t>
                      </m:r>
                    </m:oMath>
                  </m:oMathPara>
                </a14:m>
                <a:endParaRPr lang="en-US" sz="2400" i="1" dirty="0">
                  <a:solidFill>
                    <a:srgbClr val="0070C0"/>
                  </a:solidFill>
                  <a:latin typeface="Cambria Math" charset="0"/>
                </a:endParaRPr>
              </a:p>
              <a:p>
                <a:pPr algn="l" rtl="0" latinLnBrk="1"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0070C0"/>
                          </a:solidFill>
                          <a:latin typeface="Cambria Math" charset="0"/>
                        </a:rPr>
                        <m:t>2    </m:t>
                      </m:r>
                    </m:oMath>
                  </m:oMathPara>
                </a14:m>
                <a:endParaRPr lang="en-US" sz="2400" i="1" dirty="0">
                  <a:solidFill>
                    <a:srgbClr val="0070C0"/>
                  </a:solidFill>
                  <a:latin typeface="Cambria Math" charset="0"/>
                </a:endParaRPr>
              </a:p>
              <a:p>
                <a:pPr algn="l" rtl="0" latinLnBrk="1" hangingPunct="0"/>
                <a:r>
                  <a:rPr lang="en-US" sz="2400" i="1" dirty="0">
                    <a:solidFill>
                      <a:srgbClr val="0070C0"/>
                    </a:solidFill>
                    <a:latin typeface="Cambria Math" charset="0"/>
                  </a:rPr>
                  <a:t> </a:t>
                </a:r>
                <a:r>
                  <a:rPr lang="mr-IN" sz="2400" i="1" dirty="0">
                    <a:solidFill>
                      <a:srgbClr val="0070C0"/>
                    </a:solidFill>
                    <a:latin typeface="Cambria Math" charset="0"/>
                  </a:rPr>
                  <a:t>…</a:t>
                </a:r>
                <a:endParaRPr lang="en-US" sz="2400" i="1" dirty="0">
                  <a:solidFill>
                    <a:srgbClr val="0070C0"/>
                  </a:solidFill>
                  <a:latin typeface="Cambria Math" charset="0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3375" y="1187211"/>
                <a:ext cx="785471" cy="4062651"/>
              </a:xfrm>
              <a:prstGeom prst="rect">
                <a:avLst/>
              </a:prstGeom>
              <a:blipFill>
                <a:blip r:embed="rId3"/>
                <a:stretch>
                  <a:fillRect l="-14516" t="-938" r="-6452" b="-3437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Left Bracket 6"/>
          <p:cNvSpPr/>
          <p:nvPr/>
        </p:nvSpPr>
        <p:spPr>
          <a:xfrm>
            <a:off x="2372093" y="1187211"/>
            <a:ext cx="60959" cy="4468916"/>
          </a:xfrm>
          <a:prstGeom prst="leftBracket">
            <a:avLst/>
          </a:prstGeom>
          <a:noFill/>
          <a:ln w="25400" cap="flat">
            <a:solidFill>
              <a:srgbClr val="40404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21919" tIns="60959" rIns="121919" bIns="60959" numCol="1" spcCol="38100" rtlCol="0" anchor="t">
            <a:noAutofit/>
          </a:bodyPr>
          <a:lstStyle/>
          <a:p>
            <a:pPr defTabSz="1219170" latinLnBrk="1" hangingPunct="0"/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11" name="Right Bracket 10"/>
          <p:cNvSpPr/>
          <p:nvPr/>
        </p:nvSpPr>
        <p:spPr>
          <a:xfrm>
            <a:off x="2834047" y="1187211"/>
            <a:ext cx="60959" cy="4468916"/>
          </a:xfrm>
          <a:prstGeom prst="rightBracket">
            <a:avLst/>
          </a:prstGeom>
          <a:noFill/>
          <a:ln w="25400" cap="flat">
            <a:solidFill>
              <a:srgbClr val="40404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21919" tIns="60959" rIns="121919" bIns="60959" numCol="1" spcCol="38100" rtlCol="0" anchor="t">
            <a:noAutofit/>
          </a:bodyPr>
          <a:lstStyle/>
          <a:p>
            <a:pPr defTabSz="1219170" latinLnBrk="1" hangingPunct="0"/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313621" y="2929353"/>
            <a:ext cx="4074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000000"/>
                </a:solidFill>
              </a:rPr>
              <a:t>= </a:t>
            </a:r>
            <a:endParaRPr lang="en-US" sz="24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4460205" y="1215054"/>
                <a:ext cx="785471" cy="406265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t">
                <a:spAutoFit/>
              </a:bodyPr>
              <a:lstStyle/>
              <a:p>
                <a:pPr algn="l" rtl="0" latinLnBrk="1"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0070C0"/>
                          </a:solidFill>
                          <a:latin typeface="Cambria Math" charset="0"/>
                        </a:rPr>
                        <m:t>0     </m:t>
                      </m:r>
                    </m:oMath>
                  </m:oMathPara>
                </a14:m>
                <a:endParaRPr lang="en-US" sz="2400" i="1" dirty="0">
                  <a:solidFill>
                    <a:srgbClr val="0070C0"/>
                  </a:solidFill>
                  <a:latin typeface="Cambria Math" charset="0"/>
                </a:endParaRPr>
              </a:p>
              <a:p>
                <a:pPr algn="l" rtl="0" latinLnBrk="1"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0070C0"/>
                          </a:solidFill>
                          <a:latin typeface="Cambria Math" charset="0"/>
                        </a:rPr>
                        <m:t>1     </m:t>
                      </m:r>
                    </m:oMath>
                  </m:oMathPara>
                </a14:m>
                <a:endParaRPr lang="en-US" sz="2400" i="1" dirty="0">
                  <a:solidFill>
                    <a:srgbClr val="0070C0"/>
                  </a:solidFill>
                  <a:latin typeface="Cambria Math" charset="0"/>
                </a:endParaRPr>
              </a:p>
              <a:p>
                <a:pPr algn="l" rtl="0" latinLnBrk="1"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0070C0"/>
                          </a:solidFill>
                          <a:latin typeface="Cambria Math" charset="0"/>
                        </a:rPr>
                        <m:t>0     </m:t>
                      </m:r>
                    </m:oMath>
                  </m:oMathPara>
                </a14:m>
                <a:endParaRPr lang="en-US" sz="2400" i="1" dirty="0">
                  <a:solidFill>
                    <a:srgbClr val="0070C0"/>
                  </a:solidFill>
                  <a:latin typeface="Cambria Math" charset="0"/>
                </a:endParaRPr>
              </a:p>
              <a:p>
                <a:pPr algn="l" rtl="0" latinLnBrk="1"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0070C0"/>
                          </a:solidFill>
                          <a:latin typeface="Cambria Math" charset="0"/>
                        </a:rPr>
                        <m:t>1     </m:t>
                      </m:r>
                    </m:oMath>
                  </m:oMathPara>
                </a14:m>
                <a:endParaRPr lang="en-US" sz="2400" i="1" dirty="0">
                  <a:solidFill>
                    <a:srgbClr val="0070C0"/>
                  </a:solidFill>
                  <a:latin typeface="Cambria Math" charset="0"/>
                </a:endParaRPr>
              </a:p>
              <a:p>
                <a:pPr algn="l" rtl="0" latinLnBrk="1"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0070C0"/>
                          </a:solidFill>
                          <a:latin typeface="Cambria Math" charset="0"/>
                        </a:rPr>
                        <m:t>0     </m:t>
                      </m:r>
                    </m:oMath>
                  </m:oMathPara>
                </a14:m>
                <a:endParaRPr lang="en-US" sz="2400" i="1" dirty="0">
                  <a:solidFill>
                    <a:srgbClr val="0070C0"/>
                  </a:solidFill>
                  <a:latin typeface="Cambria Math" charset="0"/>
                </a:endParaRPr>
              </a:p>
              <a:p>
                <a:pPr algn="l" rtl="0" latinLnBrk="1"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0070C0"/>
                          </a:solidFill>
                          <a:latin typeface="Cambria Math" charset="0"/>
                        </a:rPr>
                        <m:t>0     </m:t>
                      </m:r>
                    </m:oMath>
                  </m:oMathPara>
                </a14:m>
                <a:endParaRPr lang="en-US" sz="2400" i="1" dirty="0">
                  <a:solidFill>
                    <a:srgbClr val="0070C0"/>
                  </a:solidFill>
                  <a:latin typeface="Cambria Math" charset="0"/>
                </a:endParaRPr>
              </a:p>
              <a:p>
                <a:pPr algn="l" rtl="0" latinLnBrk="1"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0070C0"/>
                          </a:solidFill>
                          <a:latin typeface="Cambria Math" charset="0"/>
                        </a:rPr>
                        <m:t>0    </m:t>
                      </m:r>
                    </m:oMath>
                  </m:oMathPara>
                </a14:m>
                <a:endParaRPr lang="en-US" sz="2400" i="1" dirty="0">
                  <a:solidFill>
                    <a:srgbClr val="0070C0"/>
                  </a:solidFill>
                  <a:latin typeface="Cambria Math" charset="0"/>
                </a:endParaRPr>
              </a:p>
              <a:p>
                <a:pPr algn="l" rtl="0" latinLnBrk="1"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0070C0"/>
                          </a:solidFill>
                          <a:latin typeface="Cambria Math" charset="0"/>
                        </a:rPr>
                        <m:t> 1     </m:t>
                      </m:r>
                    </m:oMath>
                  </m:oMathPara>
                </a14:m>
                <a:endParaRPr lang="en-US" sz="2400" i="1" dirty="0">
                  <a:solidFill>
                    <a:srgbClr val="0070C0"/>
                  </a:solidFill>
                  <a:latin typeface="Cambria Math" charset="0"/>
                </a:endParaRPr>
              </a:p>
              <a:p>
                <a:pPr algn="l" rtl="0" latinLnBrk="1"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0070C0"/>
                          </a:solidFill>
                          <a:latin typeface="Cambria Math" charset="0"/>
                        </a:rPr>
                        <m:t>0     </m:t>
                      </m:r>
                    </m:oMath>
                  </m:oMathPara>
                </a14:m>
                <a:endParaRPr lang="en-US" sz="2400" i="1" dirty="0">
                  <a:solidFill>
                    <a:srgbClr val="0070C0"/>
                  </a:solidFill>
                  <a:latin typeface="Cambria Math" charset="0"/>
                </a:endParaRPr>
              </a:p>
              <a:p>
                <a:pPr algn="l" rtl="0" latinLnBrk="1"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0070C0"/>
                          </a:solidFill>
                          <a:latin typeface="Cambria Math" charset="0"/>
                        </a:rPr>
                        <m:t>0    </m:t>
                      </m:r>
                    </m:oMath>
                  </m:oMathPara>
                </a14:m>
                <a:endParaRPr lang="en-US" sz="2400" i="1" dirty="0">
                  <a:solidFill>
                    <a:srgbClr val="0070C0"/>
                  </a:solidFill>
                  <a:latin typeface="Cambria Math" charset="0"/>
                </a:endParaRPr>
              </a:p>
              <a:p>
                <a:pPr algn="l" rtl="0" latinLnBrk="1" hangingPunct="0"/>
                <a:r>
                  <a:rPr lang="en-US" sz="2400" i="1" dirty="0">
                    <a:solidFill>
                      <a:srgbClr val="0070C0"/>
                    </a:solidFill>
                    <a:latin typeface="Cambria Math" charset="0"/>
                  </a:rPr>
                  <a:t> </a:t>
                </a:r>
                <a:r>
                  <a:rPr lang="mr-IN" sz="2400" i="1" dirty="0">
                    <a:solidFill>
                      <a:srgbClr val="0070C0"/>
                    </a:solidFill>
                    <a:latin typeface="Cambria Math" charset="0"/>
                  </a:rPr>
                  <a:t>…</a:t>
                </a:r>
                <a:endParaRPr lang="en-US" sz="2400" i="1" dirty="0">
                  <a:solidFill>
                    <a:srgbClr val="0070C0"/>
                  </a:solidFill>
                  <a:latin typeface="Cambria Math" charset="0"/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0205" y="1215054"/>
                <a:ext cx="785471" cy="4062651"/>
              </a:xfrm>
              <a:prstGeom prst="rect">
                <a:avLst/>
              </a:prstGeom>
              <a:blipFill>
                <a:blip r:embed="rId4"/>
                <a:stretch>
                  <a:fillRect l="-16129" t="-938" r="-4839" b="-3437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Left Bracket 27"/>
          <p:cNvSpPr/>
          <p:nvPr/>
        </p:nvSpPr>
        <p:spPr>
          <a:xfrm>
            <a:off x="4378922" y="1215054"/>
            <a:ext cx="60959" cy="4468916"/>
          </a:xfrm>
          <a:prstGeom prst="leftBracket">
            <a:avLst/>
          </a:prstGeom>
          <a:noFill/>
          <a:ln w="25400" cap="flat">
            <a:solidFill>
              <a:srgbClr val="40404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21919" tIns="60959" rIns="121919" bIns="60959" numCol="1" spcCol="38100" rtlCol="0" anchor="t">
            <a:noAutofit/>
          </a:bodyPr>
          <a:lstStyle/>
          <a:p>
            <a:pPr defTabSz="1219170" latinLnBrk="1" hangingPunct="0"/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9" name="Right Bracket 28"/>
          <p:cNvSpPr/>
          <p:nvPr/>
        </p:nvSpPr>
        <p:spPr>
          <a:xfrm>
            <a:off x="4840877" y="1215054"/>
            <a:ext cx="60959" cy="4468916"/>
          </a:xfrm>
          <a:prstGeom prst="rightBracket">
            <a:avLst/>
          </a:prstGeom>
          <a:noFill/>
          <a:ln w="25400" cap="flat">
            <a:solidFill>
              <a:srgbClr val="40404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21919" tIns="60959" rIns="121919" bIns="60959" numCol="1" spcCol="38100" rtlCol="0" anchor="t">
            <a:noAutofit/>
          </a:bodyPr>
          <a:lstStyle/>
          <a:p>
            <a:pPr defTabSz="1219170" latinLnBrk="1" hangingPunct="0"/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988081" y="5887586"/>
            <a:ext cx="1290800" cy="615551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60959" tIns="60959" rIns="60959" bIns="60959" numCol="1" spcCol="38100" rtlCol="0" anchor="t">
            <a:spAutoFit/>
          </a:bodyPr>
          <a:lstStyle/>
          <a:p>
            <a:pPr algn="ctr" defTabSz="609585" latinLnBrk="1" hangingPunct="0"/>
            <a:r>
              <a:rPr lang="en-US" sz="16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legs, running</a:t>
            </a:r>
            <a:r>
              <a:rPr lang="en-US" sz="1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br>
              <a:rPr lang="en-US" sz="1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walking</a:t>
            </a:r>
            <a:endParaRPr lang="en-US" sz="16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773872" y="2896803"/>
            <a:ext cx="498211" cy="49244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60959" tIns="60959" rIns="60959" bIns="60959" numCol="1" spcCol="38100" rtlCol="0" anchor="t">
            <a:spAutoFit/>
          </a:bodyPr>
          <a:lstStyle/>
          <a:p>
            <a:pPr defTabSz="609585" latinLnBrk="1" hangingPunct="0"/>
            <a:r>
              <a:rPr lang="en-US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w1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5324684" y="2929354"/>
            <a:ext cx="858887" cy="49244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60959" tIns="60959" rIns="60959" bIns="60959" numCol="1" spcCol="38100" rtlCol="0" anchor="t">
            <a:spAutoFit/>
          </a:bodyPr>
          <a:lstStyle/>
          <a:p>
            <a:pPr defTabSz="609585" latinLnBrk="1" hangingPunct="0"/>
            <a:r>
              <a:rPr lang="en-US" sz="2400" dirty="0">
                <a:solidFill>
                  <a:srgbClr val="000000"/>
                </a:solidFill>
              </a:rPr>
              <a:t>+   </a:t>
            </a:r>
            <a:r>
              <a:rPr lang="en-US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6455946" y="1253979"/>
                <a:ext cx="785471" cy="406265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t">
                <a:spAutoFit/>
              </a:bodyPr>
              <a:lstStyle/>
              <a:p>
                <a:pPr algn="l" rtl="0" latinLnBrk="1"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0070C0"/>
                          </a:solidFill>
                          <a:latin typeface="Cambria Math" charset="0"/>
                        </a:rPr>
                        <m:t>0     </m:t>
                      </m:r>
                    </m:oMath>
                  </m:oMathPara>
                </a14:m>
                <a:endParaRPr lang="en-US" sz="2400" i="1" dirty="0">
                  <a:solidFill>
                    <a:srgbClr val="0070C0"/>
                  </a:solidFill>
                  <a:latin typeface="Cambria Math" charset="0"/>
                </a:endParaRPr>
              </a:p>
              <a:p>
                <a:pPr algn="l" rtl="0" latinLnBrk="1"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0070C0"/>
                          </a:solidFill>
                          <a:latin typeface="Cambria Math" charset="0"/>
                        </a:rPr>
                        <m:t>0     </m:t>
                      </m:r>
                    </m:oMath>
                  </m:oMathPara>
                </a14:m>
                <a:endParaRPr lang="en-US" sz="2400" i="1" dirty="0">
                  <a:solidFill>
                    <a:srgbClr val="0070C0"/>
                  </a:solidFill>
                  <a:latin typeface="Cambria Math" charset="0"/>
                </a:endParaRPr>
              </a:p>
              <a:p>
                <a:pPr algn="l" rtl="0" latinLnBrk="1"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0070C0"/>
                          </a:solidFill>
                          <a:latin typeface="Cambria Math" charset="0"/>
                        </a:rPr>
                        <m:t>0     </m:t>
                      </m:r>
                    </m:oMath>
                  </m:oMathPara>
                </a14:m>
                <a:endParaRPr lang="en-US" sz="2400" i="1" dirty="0">
                  <a:solidFill>
                    <a:srgbClr val="0070C0"/>
                  </a:solidFill>
                  <a:latin typeface="Cambria Math" charset="0"/>
                </a:endParaRPr>
              </a:p>
              <a:p>
                <a:pPr algn="l" rtl="0" latinLnBrk="1"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0070C0"/>
                          </a:solidFill>
                          <a:latin typeface="Cambria Math" charset="0"/>
                        </a:rPr>
                        <m:t>0     </m:t>
                      </m:r>
                    </m:oMath>
                  </m:oMathPara>
                </a14:m>
                <a:endParaRPr lang="en-US" sz="2400" i="1" dirty="0">
                  <a:solidFill>
                    <a:srgbClr val="0070C0"/>
                  </a:solidFill>
                  <a:latin typeface="Cambria Math" charset="0"/>
                </a:endParaRPr>
              </a:p>
              <a:p>
                <a:pPr algn="l" rtl="0" latinLnBrk="1"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0070C0"/>
                          </a:solidFill>
                          <a:latin typeface="Cambria Math" charset="0"/>
                        </a:rPr>
                        <m:t>0     </m:t>
                      </m:r>
                    </m:oMath>
                  </m:oMathPara>
                </a14:m>
                <a:endParaRPr lang="en-US" sz="2400" i="1" dirty="0">
                  <a:solidFill>
                    <a:srgbClr val="0070C0"/>
                  </a:solidFill>
                  <a:latin typeface="Cambria Math" charset="0"/>
                </a:endParaRPr>
              </a:p>
              <a:p>
                <a:pPr algn="l" rtl="0" latinLnBrk="1"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0070C0"/>
                          </a:solidFill>
                          <a:latin typeface="Cambria Math" charset="0"/>
                        </a:rPr>
                        <m:t>0     </m:t>
                      </m:r>
                    </m:oMath>
                  </m:oMathPara>
                </a14:m>
                <a:endParaRPr lang="en-US" sz="2400" i="1" dirty="0">
                  <a:solidFill>
                    <a:srgbClr val="0070C0"/>
                  </a:solidFill>
                  <a:latin typeface="Cambria Math" charset="0"/>
                </a:endParaRPr>
              </a:p>
              <a:p>
                <a:pPr algn="l" rtl="0" latinLnBrk="1"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0070C0"/>
                          </a:solidFill>
                          <a:latin typeface="Cambria Math" charset="0"/>
                        </a:rPr>
                        <m:t>0    </m:t>
                      </m:r>
                    </m:oMath>
                  </m:oMathPara>
                </a14:m>
                <a:endParaRPr lang="en-US" sz="2400" i="1" dirty="0">
                  <a:solidFill>
                    <a:srgbClr val="0070C0"/>
                  </a:solidFill>
                  <a:latin typeface="Cambria Math" charset="0"/>
                </a:endParaRPr>
              </a:p>
              <a:p>
                <a:pPr algn="l" rtl="0" latinLnBrk="1"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0070C0"/>
                          </a:solidFill>
                          <a:latin typeface="Cambria Math" charset="0"/>
                        </a:rPr>
                        <m:t> 0     </m:t>
                      </m:r>
                    </m:oMath>
                  </m:oMathPara>
                </a14:m>
                <a:endParaRPr lang="en-US" sz="2400" i="1" dirty="0">
                  <a:solidFill>
                    <a:srgbClr val="0070C0"/>
                  </a:solidFill>
                  <a:latin typeface="Cambria Math" charset="0"/>
                </a:endParaRPr>
              </a:p>
              <a:p>
                <a:pPr algn="l" rtl="0" latinLnBrk="1"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0070C0"/>
                          </a:solidFill>
                          <a:latin typeface="Cambria Math" charset="0"/>
                        </a:rPr>
                        <m:t>0     </m:t>
                      </m:r>
                    </m:oMath>
                  </m:oMathPara>
                </a14:m>
                <a:endParaRPr lang="en-US" sz="2400" i="1" dirty="0">
                  <a:solidFill>
                    <a:srgbClr val="0070C0"/>
                  </a:solidFill>
                  <a:latin typeface="Cambria Math" charset="0"/>
                </a:endParaRPr>
              </a:p>
              <a:p>
                <a:pPr algn="l" rtl="0" latinLnBrk="1"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0070C0"/>
                          </a:solidFill>
                          <a:latin typeface="Cambria Math" charset="0"/>
                        </a:rPr>
                        <m:t>1    </m:t>
                      </m:r>
                    </m:oMath>
                  </m:oMathPara>
                </a14:m>
                <a:endParaRPr lang="en-US" sz="2400" i="1" dirty="0">
                  <a:solidFill>
                    <a:srgbClr val="0070C0"/>
                  </a:solidFill>
                  <a:latin typeface="Cambria Math" charset="0"/>
                </a:endParaRPr>
              </a:p>
              <a:p>
                <a:pPr algn="l" rtl="0" latinLnBrk="1" hangingPunct="0"/>
                <a:r>
                  <a:rPr lang="en-US" sz="2400" i="1" dirty="0">
                    <a:solidFill>
                      <a:srgbClr val="0070C0"/>
                    </a:solidFill>
                    <a:latin typeface="Cambria Math" charset="0"/>
                  </a:rPr>
                  <a:t> </a:t>
                </a:r>
                <a:r>
                  <a:rPr lang="mr-IN" sz="2400" i="1" dirty="0">
                    <a:solidFill>
                      <a:srgbClr val="0070C0"/>
                    </a:solidFill>
                    <a:latin typeface="Cambria Math" charset="0"/>
                  </a:rPr>
                  <a:t>…</a:t>
                </a:r>
                <a:endParaRPr lang="en-US" sz="2400" i="1" dirty="0">
                  <a:solidFill>
                    <a:srgbClr val="0070C0"/>
                  </a:solidFill>
                  <a:latin typeface="Cambria Math" charset="0"/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5946" y="1253979"/>
                <a:ext cx="785471" cy="4062651"/>
              </a:xfrm>
              <a:prstGeom prst="rect">
                <a:avLst/>
              </a:prstGeom>
              <a:blipFill>
                <a:blip r:embed="rId5"/>
                <a:stretch>
                  <a:fillRect l="-16129" t="-625" r="-4839" b="-3438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Left Bracket 34"/>
          <p:cNvSpPr/>
          <p:nvPr/>
        </p:nvSpPr>
        <p:spPr>
          <a:xfrm>
            <a:off x="6374663" y="1253979"/>
            <a:ext cx="60959" cy="4468916"/>
          </a:xfrm>
          <a:prstGeom prst="leftBracket">
            <a:avLst/>
          </a:prstGeom>
          <a:noFill/>
          <a:ln w="25400" cap="flat">
            <a:solidFill>
              <a:srgbClr val="40404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21919" tIns="60959" rIns="121919" bIns="60959" numCol="1" spcCol="38100" rtlCol="0" anchor="t">
            <a:noAutofit/>
          </a:bodyPr>
          <a:lstStyle/>
          <a:p>
            <a:pPr defTabSz="1219170" latinLnBrk="1" hangingPunct="0"/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36" name="Right Bracket 35"/>
          <p:cNvSpPr/>
          <p:nvPr/>
        </p:nvSpPr>
        <p:spPr>
          <a:xfrm>
            <a:off x="6836618" y="1253979"/>
            <a:ext cx="60959" cy="4468916"/>
          </a:xfrm>
          <a:prstGeom prst="rightBracket">
            <a:avLst/>
          </a:prstGeom>
          <a:noFill/>
          <a:ln w="25400" cap="flat">
            <a:solidFill>
              <a:srgbClr val="40404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21919" tIns="60959" rIns="121919" bIns="60959" numCol="1" spcCol="38100" rtlCol="0" anchor="t">
            <a:noAutofit/>
          </a:bodyPr>
          <a:lstStyle/>
          <a:p>
            <a:pPr defTabSz="1219170" latinLnBrk="1" hangingPunct="0"/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318543" y="2934655"/>
            <a:ext cx="858887" cy="49244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60959" tIns="60959" rIns="60959" bIns="60959" numCol="1" spcCol="38100" rtlCol="0" anchor="t">
            <a:spAutoFit/>
          </a:bodyPr>
          <a:lstStyle/>
          <a:p>
            <a:pPr defTabSz="609585" latinLnBrk="1" hangingPunct="0"/>
            <a:r>
              <a:rPr lang="en-US" sz="2400" dirty="0">
                <a:solidFill>
                  <a:srgbClr val="000000"/>
                </a:solidFill>
              </a:rPr>
              <a:t>+   </a:t>
            </a:r>
            <a:r>
              <a:rPr lang="en-US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w3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6258525" y="5887586"/>
            <a:ext cx="753794" cy="615551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60959" tIns="60959" rIns="60959" bIns="60959" numCol="1" spcCol="38100" rtlCol="0" anchor="t">
            <a:spAutoFit/>
          </a:bodyPr>
          <a:lstStyle/>
          <a:p>
            <a:pPr algn="ctr" defTabSz="609585" latinLnBrk="1" hangingPunct="0"/>
            <a:r>
              <a:rPr lang="en-US" sz="16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tail, fur,</a:t>
            </a:r>
          </a:p>
          <a:p>
            <a:pPr algn="ctr" defTabSz="609585" latinLnBrk="1" hangingPunct="0"/>
            <a:r>
              <a:rPr lang="en-US" sz="1600" dirty="0">
                <a:solidFill>
                  <a:srgbClr val="000000"/>
                </a:solidFill>
              </a:rPr>
              <a:t>ears</a:t>
            </a:r>
            <a:endParaRPr lang="en-US" sz="16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8597050" y="1253979"/>
                <a:ext cx="785471" cy="406265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t">
                <a:spAutoFit/>
              </a:bodyPr>
              <a:lstStyle/>
              <a:p>
                <a:pPr algn="l" rtl="0" latinLnBrk="1"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0070C0"/>
                          </a:solidFill>
                          <a:latin typeface="Cambria Math" charset="0"/>
                        </a:rPr>
                        <m:t>0     </m:t>
                      </m:r>
                    </m:oMath>
                  </m:oMathPara>
                </a14:m>
                <a:endParaRPr lang="en-US" sz="2400" i="1" dirty="0">
                  <a:solidFill>
                    <a:srgbClr val="0070C0"/>
                  </a:solidFill>
                  <a:latin typeface="Cambria Math" charset="0"/>
                </a:endParaRPr>
              </a:p>
              <a:p>
                <a:pPr algn="l" rtl="0" latinLnBrk="1"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0070C0"/>
                          </a:solidFill>
                          <a:latin typeface="Cambria Math" charset="0"/>
                        </a:rPr>
                        <m:t>0     </m:t>
                      </m:r>
                    </m:oMath>
                  </m:oMathPara>
                </a14:m>
                <a:endParaRPr lang="en-US" sz="2400" i="1" dirty="0">
                  <a:solidFill>
                    <a:srgbClr val="0070C0"/>
                  </a:solidFill>
                  <a:latin typeface="Cambria Math" charset="0"/>
                </a:endParaRPr>
              </a:p>
              <a:p>
                <a:pPr algn="l" rtl="0" latinLnBrk="1"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0070C0"/>
                          </a:solidFill>
                          <a:latin typeface="Cambria Math" charset="0"/>
                        </a:rPr>
                        <m:t>1     </m:t>
                      </m:r>
                    </m:oMath>
                  </m:oMathPara>
                </a14:m>
                <a:endParaRPr lang="en-US" sz="2400" i="1" dirty="0">
                  <a:solidFill>
                    <a:srgbClr val="0070C0"/>
                  </a:solidFill>
                  <a:latin typeface="Cambria Math" charset="0"/>
                </a:endParaRPr>
              </a:p>
              <a:p>
                <a:pPr algn="l" rtl="0" latinLnBrk="1"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0070C0"/>
                          </a:solidFill>
                          <a:latin typeface="Cambria Math" charset="0"/>
                        </a:rPr>
                        <m:t>0     </m:t>
                      </m:r>
                    </m:oMath>
                  </m:oMathPara>
                </a14:m>
                <a:endParaRPr lang="en-US" sz="2400" i="1" dirty="0">
                  <a:solidFill>
                    <a:srgbClr val="0070C0"/>
                  </a:solidFill>
                  <a:latin typeface="Cambria Math" charset="0"/>
                </a:endParaRPr>
              </a:p>
              <a:p>
                <a:pPr algn="l" rtl="0" latinLnBrk="1"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0070C0"/>
                          </a:solidFill>
                          <a:latin typeface="Cambria Math" charset="0"/>
                        </a:rPr>
                        <m:t>0     </m:t>
                      </m:r>
                    </m:oMath>
                  </m:oMathPara>
                </a14:m>
                <a:endParaRPr lang="en-US" sz="2400" i="1" dirty="0">
                  <a:solidFill>
                    <a:srgbClr val="0070C0"/>
                  </a:solidFill>
                  <a:latin typeface="Cambria Math" charset="0"/>
                </a:endParaRPr>
              </a:p>
              <a:p>
                <a:pPr algn="l" rtl="0" latinLnBrk="1"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0070C0"/>
                          </a:solidFill>
                          <a:latin typeface="Cambria Math" charset="0"/>
                        </a:rPr>
                        <m:t>0     </m:t>
                      </m:r>
                    </m:oMath>
                  </m:oMathPara>
                </a14:m>
                <a:endParaRPr lang="en-US" sz="2400" i="1" dirty="0">
                  <a:solidFill>
                    <a:srgbClr val="0070C0"/>
                  </a:solidFill>
                  <a:latin typeface="Cambria Math" charset="0"/>
                </a:endParaRPr>
              </a:p>
              <a:p>
                <a:pPr algn="l" rtl="0" latinLnBrk="1"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0070C0"/>
                          </a:solidFill>
                          <a:latin typeface="Cambria Math" charset="0"/>
                        </a:rPr>
                        <m:t>0    </m:t>
                      </m:r>
                    </m:oMath>
                  </m:oMathPara>
                </a14:m>
                <a:endParaRPr lang="en-US" sz="2400" i="1" dirty="0">
                  <a:solidFill>
                    <a:srgbClr val="0070C0"/>
                  </a:solidFill>
                  <a:latin typeface="Cambria Math" charset="0"/>
                </a:endParaRPr>
              </a:p>
              <a:p>
                <a:pPr algn="l" rtl="0" latinLnBrk="1"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0070C0"/>
                          </a:solidFill>
                          <a:latin typeface="Cambria Math" charset="0"/>
                        </a:rPr>
                        <m:t> 0     </m:t>
                      </m:r>
                    </m:oMath>
                  </m:oMathPara>
                </a14:m>
                <a:endParaRPr lang="en-US" sz="2400" i="1" dirty="0">
                  <a:solidFill>
                    <a:srgbClr val="0070C0"/>
                  </a:solidFill>
                  <a:latin typeface="Cambria Math" charset="0"/>
                </a:endParaRPr>
              </a:p>
              <a:p>
                <a:pPr algn="l" rtl="0" latinLnBrk="1"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0070C0"/>
                          </a:solidFill>
                          <a:latin typeface="Cambria Math" charset="0"/>
                        </a:rPr>
                        <m:t>1     </m:t>
                      </m:r>
                    </m:oMath>
                  </m:oMathPara>
                </a14:m>
                <a:endParaRPr lang="en-US" sz="2400" i="1" dirty="0">
                  <a:solidFill>
                    <a:srgbClr val="0070C0"/>
                  </a:solidFill>
                  <a:latin typeface="Cambria Math" charset="0"/>
                </a:endParaRPr>
              </a:p>
              <a:p>
                <a:pPr algn="l" rtl="0" latinLnBrk="1"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0070C0"/>
                          </a:solidFill>
                          <a:latin typeface="Cambria Math" charset="0"/>
                        </a:rPr>
                        <m:t>0    </m:t>
                      </m:r>
                    </m:oMath>
                  </m:oMathPara>
                </a14:m>
                <a:endParaRPr lang="en-US" sz="2400" i="1" dirty="0">
                  <a:solidFill>
                    <a:srgbClr val="0070C0"/>
                  </a:solidFill>
                  <a:latin typeface="Cambria Math" charset="0"/>
                </a:endParaRPr>
              </a:p>
              <a:p>
                <a:pPr algn="l" rtl="0" latinLnBrk="1" hangingPunct="0"/>
                <a:r>
                  <a:rPr lang="en-US" sz="2400" i="1" dirty="0">
                    <a:solidFill>
                      <a:srgbClr val="0070C0"/>
                    </a:solidFill>
                    <a:latin typeface="Cambria Math" charset="0"/>
                  </a:rPr>
                  <a:t> </a:t>
                </a:r>
                <a:r>
                  <a:rPr lang="mr-IN" sz="2400" i="1" dirty="0">
                    <a:solidFill>
                      <a:srgbClr val="0070C0"/>
                    </a:solidFill>
                    <a:latin typeface="Cambria Math" charset="0"/>
                  </a:rPr>
                  <a:t>…</a:t>
                </a:r>
                <a:endParaRPr lang="en-US" sz="2400" i="1" dirty="0">
                  <a:solidFill>
                    <a:srgbClr val="0070C0"/>
                  </a:solidFill>
                  <a:latin typeface="Cambria Math" charset="0"/>
                </a:endParaRP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97050" y="1253979"/>
                <a:ext cx="785471" cy="4062651"/>
              </a:xfrm>
              <a:prstGeom prst="rect">
                <a:avLst/>
              </a:prstGeom>
              <a:blipFill>
                <a:blip r:embed="rId6"/>
                <a:stretch>
                  <a:fillRect l="-14516" t="-625" r="-6452" b="-3438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Left Bracket 39"/>
          <p:cNvSpPr/>
          <p:nvPr/>
        </p:nvSpPr>
        <p:spPr>
          <a:xfrm>
            <a:off x="8515767" y="1253979"/>
            <a:ext cx="60959" cy="4468916"/>
          </a:xfrm>
          <a:prstGeom prst="leftBracket">
            <a:avLst/>
          </a:prstGeom>
          <a:noFill/>
          <a:ln w="25400" cap="flat">
            <a:solidFill>
              <a:srgbClr val="40404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21919" tIns="60959" rIns="121919" bIns="60959" numCol="1" spcCol="38100" rtlCol="0" anchor="t">
            <a:noAutofit/>
          </a:bodyPr>
          <a:lstStyle/>
          <a:p>
            <a:pPr defTabSz="1219170" latinLnBrk="1" hangingPunct="0"/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41" name="Right Bracket 40"/>
          <p:cNvSpPr/>
          <p:nvPr/>
        </p:nvSpPr>
        <p:spPr>
          <a:xfrm>
            <a:off x="8977722" y="1253979"/>
            <a:ext cx="60959" cy="4468916"/>
          </a:xfrm>
          <a:prstGeom prst="rightBracket">
            <a:avLst/>
          </a:prstGeom>
          <a:noFill/>
          <a:ln w="25400" cap="flat">
            <a:solidFill>
              <a:srgbClr val="40404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21919" tIns="60959" rIns="121919" bIns="60959" numCol="1" spcCol="38100" rtlCol="0" anchor="t">
            <a:noAutofit/>
          </a:bodyPr>
          <a:lstStyle/>
          <a:p>
            <a:pPr defTabSz="1219170" latinLnBrk="1" hangingPunct="0"/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059829" y="5887586"/>
            <a:ext cx="1433403" cy="615551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60959" tIns="60959" rIns="60959" bIns="60959" numCol="1" spcCol="38100" rtlCol="0" anchor="t">
            <a:spAutoFit/>
          </a:bodyPr>
          <a:lstStyle/>
          <a:p>
            <a:pPr algn="ctr" defTabSz="609585" latinLnBrk="1" hangingPunct="0"/>
            <a:r>
              <a:rPr lang="en-US" sz="16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mirror, window,</a:t>
            </a:r>
            <a:br>
              <a:rPr lang="en-US" sz="16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6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door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9460148" y="2929229"/>
            <a:ext cx="696984" cy="49244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60959" tIns="60959" rIns="60959" bIns="60959" numCol="1" spcCol="38100" rtlCol="0" anchor="t">
            <a:spAutoFit/>
          </a:bodyPr>
          <a:lstStyle/>
          <a:p>
            <a:pPr defTabSz="609585" latinLnBrk="1" hangingPunct="0"/>
            <a:r>
              <a:rPr lang="en-US" sz="2400" dirty="0">
                <a:solidFill>
                  <a:srgbClr val="000000"/>
                </a:solidFill>
              </a:rPr>
              <a:t>+   </a:t>
            </a:r>
            <a:r>
              <a:rPr lang="mr-IN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…</a:t>
            </a:r>
            <a:endParaRPr lang="en-US" sz="24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5072429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0" name="Text Box 5"/>
          <p:cNvSpPr txBox="1">
            <a:spLocks noChangeArrowheads="1"/>
          </p:cNvSpPr>
          <p:nvPr/>
        </p:nvSpPr>
        <p:spPr bwMode="auto">
          <a:xfrm>
            <a:off x="2345724" y="5949141"/>
            <a:ext cx="196399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>
              <a:spcBef>
                <a:spcPct val="0"/>
              </a:spcBef>
            </a:pPr>
            <a:r>
              <a:rPr lang="en-US" sz="2400" b="0">
                <a:solidFill>
                  <a:schemeClr val="bg1"/>
                </a:solidFill>
              </a:rPr>
              <a:t>What we see</a:t>
            </a:r>
          </a:p>
        </p:txBody>
      </p:sp>
      <p:sp>
        <p:nvSpPr>
          <p:cNvPr id="10" name="Shape 28"/>
          <p:cNvSpPr/>
          <p:nvPr/>
        </p:nvSpPr>
        <p:spPr>
          <a:xfrm>
            <a:off x="-67734" y="342232"/>
            <a:ext cx="12259735" cy="7789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 algn="ctr">
              <a:defRPr sz="3200">
                <a:solidFill>
                  <a:srgbClr val="215380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4267" dirty="0">
                <a:solidFill>
                  <a:schemeClr val="accent5">
                    <a:lumMod val="50000"/>
                  </a:schemeClr>
                </a:solidFill>
              </a:rPr>
              <a:t>Toward more Compact Representations</a:t>
            </a:r>
            <a:endParaRPr sz="4267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76665" y="2896549"/>
            <a:ext cx="10134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</a:rPr>
              <a:t>dog =  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3773872" y="2896803"/>
            <a:ext cx="498211" cy="49244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60959" tIns="60959" rIns="60959" bIns="60959" numCol="1" spcCol="38100" rtlCol="0" anchor="t">
            <a:spAutoFit/>
          </a:bodyPr>
          <a:lstStyle/>
          <a:p>
            <a:pPr defTabSz="609585" latinLnBrk="1" hangingPunct="0"/>
            <a:r>
              <a:rPr lang="en-US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w1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5324684" y="2929354"/>
            <a:ext cx="773928" cy="49244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60959" tIns="60959" rIns="60959" bIns="60959" numCol="1" spcCol="38100" rtlCol="0" anchor="t">
            <a:spAutoFit/>
          </a:bodyPr>
          <a:lstStyle/>
          <a:p>
            <a:pPr defTabSz="609585" latinLnBrk="1" hangingPunct="0"/>
            <a:r>
              <a:rPr lang="en-US" sz="2400" dirty="0">
                <a:solidFill>
                  <a:srgbClr val="000000"/>
                </a:solidFill>
              </a:rPr>
              <a:t>    </a:t>
            </a:r>
            <a:r>
              <a:rPr lang="en-US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w2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318543" y="2934655"/>
            <a:ext cx="842857" cy="49244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60959" tIns="60959" rIns="60959" bIns="60959" numCol="1" spcCol="38100" rtlCol="0" anchor="t">
            <a:spAutoFit/>
          </a:bodyPr>
          <a:lstStyle/>
          <a:p>
            <a:pPr defTabSz="609585" latinLnBrk="1" hangingPunct="0"/>
            <a:r>
              <a:rPr lang="en-US" sz="2400" dirty="0">
                <a:solidFill>
                  <a:srgbClr val="000000"/>
                </a:solidFill>
              </a:rPr>
              <a:t>     </a:t>
            </a:r>
            <a:r>
              <a:rPr lang="en-US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w3</a:t>
            </a:r>
          </a:p>
        </p:txBody>
      </p:sp>
      <p:sp>
        <p:nvSpPr>
          <p:cNvPr id="30" name="Left Bracket 29"/>
          <p:cNvSpPr/>
          <p:nvPr/>
        </p:nvSpPr>
        <p:spPr>
          <a:xfrm>
            <a:off x="3258379" y="2975763"/>
            <a:ext cx="215268" cy="372927"/>
          </a:xfrm>
          <a:prstGeom prst="leftBracket">
            <a:avLst/>
          </a:prstGeom>
          <a:noFill/>
          <a:ln w="25400" cap="flat">
            <a:solidFill>
              <a:srgbClr val="40404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21919" tIns="60959" rIns="121919" bIns="60959" numCol="1" spcCol="38100" rtlCol="0" anchor="t">
            <a:noAutofit/>
          </a:bodyPr>
          <a:lstStyle/>
          <a:p>
            <a:pPr defTabSz="1219170" latinLnBrk="1" hangingPunct="0"/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31" name="Left Bracket 30"/>
          <p:cNvSpPr/>
          <p:nvPr/>
        </p:nvSpPr>
        <p:spPr>
          <a:xfrm flipH="1">
            <a:off x="8331656" y="2989110"/>
            <a:ext cx="289288" cy="372927"/>
          </a:xfrm>
          <a:prstGeom prst="leftBracket">
            <a:avLst/>
          </a:prstGeom>
          <a:noFill/>
          <a:ln w="25400" cap="flat">
            <a:solidFill>
              <a:srgbClr val="40404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21919" tIns="60959" rIns="121919" bIns="60959" numCol="1" spcCol="38100" rtlCol="0" anchor="t">
            <a:noAutofit/>
          </a:bodyPr>
          <a:lstStyle/>
          <a:p>
            <a:pPr defTabSz="1219170" latinLnBrk="1" hangingPunct="0"/>
            <a:endParaRPr lang="en-US" sz="2400">
              <a:solidFill>
                <a:srgbClr val="000000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485053" y="4287636"/>
            <a:ext cx="9192451" cy="1434784"/>
            <a:chOff x="1113789" y="3215727"/>
            <a:chExt cx="6894338" cy="1076088"/>
          </a:xfrm>
        </p:grpSpPr>
        <p:sp>
          <p:nvSpPr>
            <p:cNvPr id="2" name="TextBox 1"/>
            <p:cNvSpPr txBox="1"/>
            <p:nvPr/>
          </p:nvSpPr>
          <p:spPr>
            <a:xfrm>
              <a:off x="1113789" y="3215727"/>
              <a:ext cx="6894338" cy="3693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60959" tIns="60959" rIns="60959" bIns="60959" numCol="1" spcCol="38100" rtlCol="0" anchor="t">
              <a:spAutoFit/>
            </a:bodyPr>
            <a:lstStyle/>
            <a:p>
              <a:pPr defTabSz="609585" latinLnBrk="1" hangingPunct="0"/>
              <a:r>
                <a:rPr lang="en-US" sz="24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The </a:t>
              </a:r>
              <a:r>
                <a:rPr lang="en-US"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basis vectors </a:t>
              </a:r>
              <a:r>
                <a:rPr lang="en-US" sz="24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can be found using Principal Component Analysis (PCA)</a:t>
              </a: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2088664" y="3922485"/>
              <a:ext cx="4607943" cy="3693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60959" tIns="60959" rIns="60959" bIns="60959" numCol="1" spcCol="38100" rtlCol="0" anchor="t">
              <a:spAutoFit/>
            </a:bodyPr>
            <a:lstStyle/>
            <a:p>
              <a:pPr defTabSz="609585" latinLnBrk="1" hangingPunct="0"/>
              <a:r>
                <a:rPr lang="en-US" sz="24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This is known as Latent Semantic Analysis in NLP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2239517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0" name="Text Box 5"/>
          <p:cNvSpPr txBox="1">
            <a:spLocks noChangeArrowheads="1"/>
          </p:cNvSpPr>
          <p:nvPr/>
        </p:nvSpPr>
        <p:spPr bwMode="auto">
          <a:xfrm>
            <a:off x="2345724" y="5949141"/>
            <a:ext cx="196399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>
              <a:spcBef>
                <a:spcPct val="0"/>
              </a:spcBef>
            </a:pPr>
            <a:r>
              <a:rPr lang="en-US" sz="2400" b="0">
                <a:solidFill>
                  <a:schemeClr val="bg1"/>
                </a:solidFill>
              </a:rPr>
              <a:t>What we see</a:t>
            </a:r>
          </a:p>
        </p:txBody>
      </p:sp>
      <p:sp>
        <p:nvSpPr>
          <p:cNvPr id="10" name="Shape 28"/>
          <p:cNvSpPr/>
          <p:nvPr/>
        </p:nvSpPr>
        <p:spPr>
          <a:xfrm>
            <a:off x="-67734" y="342232"/>
            <a:ext cx="12259735" cy="7789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 algn="ctr">
              <a:defRPr sz="3200">
                <a:solidFill>
                  <a:srgbClr val="215380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4267" dirty="0">
                <a:solidFill>
                  <a:schemeClr val="accent5">
                    <a:lumMod val="50000"/>
                  </a:schemeClr>
                </a:solidFill>
              </a:rPr>
              <a:t>Toward more Compact Representations: </a:t>
            </a:r>
            <a:br>
              <a:rPr lang="en-US" sz="4267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4267" dirty="0">
                <a:solidFill>
                  <a:schemeClr val="accent5">
                    <a:lumMod val="50000"/>
                  </a:schemeClr>
                </a:solidFill>
              </a:rPr>
              <a:t>Word </a:t>
            </a:r>
            <a:r>
              <a:rPr lang="en-US" sz="4267" dirty="0" err="1">
                <a:solidFill>
                  <a:schemeClr val="accent5">
                    <a:lumMod val="50000"/>
                  </a:schemeClr>
                </a:solidFill>
              </a:rPr>
              <a:t>Embeddings</a:t>
            </a:r>
            <a:endParaRPr sz="4267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76665" y="2896549"/>
            <a:ext cx="10134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</a:rPr>
              <a:t>dog =  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3773872" y="2896803"/>
            <a:ext cx="498211" cy="49244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60959" tIns="60959" rIns="60959" bIns="60959" numCol="1" spcCol="38100" rtlCol="0" anchor="t">
            <a:spAutoFit/>
          </a:bodyPr>
          <a:lstStyle/>
          <a:p>
            <a:pPr defTabSz="609585" latinLnBrk="1" hangingPunct="0"/>
            <a:r>
              <a:rPr lang="en-US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w1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5324684" y="2929354"/>
            <a:ext cx="773928" cy="49244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60959" tIns="60959" rIns="60959" bIns="60959" numCol="1" spcCol="38100" rtlCol="0" anchor="t">
            <a:spAutoFit/>
          </a:bodyPr>
          <a:lstStyle/>
          <a:p>
            <a:pPr defTabSz="609585" latinLnBrk="1" hangingPunct="0"/>
            <a:r>
              <a:rPr lang="en-US" sz="2400" dirty="0">
                <a:solidFill>
                  <a:srgbClr val="000000"/>
                </a:solidFill>
              </a:rPr>
              <a:t>    </a:t>
            </a:r>
            <a:r>
              <a:rPr lang="en-US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w2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318543" y="2934655"/>
            <a:ext cx="842857" cy="49244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60959" tIns="60959" rIns="60959" bIns="60959" numCol="1" spcCol="38100" rtlCol="0" anchor="t">
            <a:spAutoFit/>
          </a:bodyPr>
          <a:lstStyle/>
          <a:p>
            <a:pPr defTabSz="609585" latinLnBrk="1" hangingPunct="0"/>
            <a:r>
              <a:rPr lang="en-US" sz="2400" dirty="0">
                <a:solidFill>
                  <a:srgbClr val="000000"/>
                </a:solidFill>
              </a:rPr>
              <a:t>     </a:t>
            </a:r>
            <a:r>
              <a:rPr lang="en-US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w3</a:t>
            </a:r>
          </a:p>
        </p:txBody>
      </p:sp>
      <p:sp>
        <p:nvSpPr>
          <p:cNvPr id="30" name="Left Bracket 29"/>
          <p:cNvSpPr/>
          <p:nvPr/>
        </p:nvSpPr>
        <p:spPr>
          <a:xfrm>
            <a:off x="3258379" y="2975763"/>
            <a:ext cx="215268" cy="372927"/>
          </a:xfrm>
          <a:prstGeom prst="leftBracket">
            <a:avLst/>
          </a:prstGeom>
          <a:noFill/>
          <a:ln w="25400" cap="flat">
            <a:solidFill>
              <a:srgbClr val="40404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21919" tIns="60959" rIns="121919" bIns="60959" numCol="1" spcCol="38100" rtlCol="0" anchor="t">
            <a:noAutofit/>
          </a:bodyPr>
          <a:lstStyle/>
          <a:p>
            <a:pPr defTabSz="1219170" latinLnBrk="1" hangingPunct="0"/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31" name="Left Bracket 30"/>
          <p:cNvSpPr/>
          <p:nvPr/>
        </p:nvSpPr>
        <p:spPr>
          <a:xfrm flipH="1">
            <a:off x="8331656" y="2989110"/>
            <a:ext cx="289288" cy="372927"/>
          </a:xfrm>
          <a:prstGeom prst="leftBracket">
            <a:avLst/>
          </a:prstGeom>
          <a:noFill/>
          <a:ln w="25400" cap="flat">
            <a:solidFill>
              <a:srgbClr val="40404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21919" tIns="60959" rIns="121919" bIns="60959" numCol="1" spcCol="38100" rtlCol="0" anchor="t">
            <a:noAutofit/>
          </a:bodyPr>
          <a:lstStyle/>
          <a:p>
            <a:pPr defTabSz="1219170" latinLnBrk="1" hangingPunct="0"/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460080" y="3787021"/>
            <a:ext cx="7155803" cy="49244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60959" tIns="60959" rIns="60959" bIns="60959" numCol="1" spcCol="38100" rtlCol="0" anchor="t">
            <a:spAutoFit/>
          </a:bodyPr>
          <a:lstStyle/>
          <a:p>
            <a:pPr defTabSz="609585" latinLnBrk="1" hangingPunct="0"/>
            <a:r>
              <a:rPr lang="en-US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The weights w1, </a:t>
            </a:r>
            <a:r>
              <a:rPr lang="mr-IN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…</a:t>
            </a:r>
            <a:r>
              <a:rPr lang="en-US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wn</a:t>
            </a:r>
            <a:r>
              <a:rPr lang="en-US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are found using a neural network</a:t>
            </a:r>
          </a:p>
        </p:txBody>
      </p:sp>
      <p:sp>
        <p:nvSpPr>
          <p:cNvPr id="5" name="Rectangle 4"/>
          <p:cNvSpPr/>
          <p:nvPr/>
        </p:nvSpPr>
        <p:spPr>
          <a:xfrm>
            <a:off x="3565013" y="5333466"/>
            <a:ext cx="56266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Word2Vec: </a:t>
            </a:r>
            <a:r>
              <a:rPr lang="en-US" sz="2400" dirty="0">
                <a:hlinkClick r:id="rId3"/>
              </a:rPr>
              <a:t>https://</a:t>
            </a:r>
            <a:r>
              <a:rPr lang="en-US" sz="2400" dirty="0" err="1">
                <a:hlinkClick r:id="rId3"/>
              </a:rPr>
              <a:t>arxiv.org</a:t>
            </a:r>
            <a:r>
              <a:rPr lang="en-US" sz="2400" dirty="0">
                <a:hlinkClick r:id="rId3"/>
              </a:rPr>
              <a:t>/abs/1301.3781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844199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4ABF22-096D-4245-8EE1-E404197801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Word2Vec – CBOW Version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52E16E-452C-824B-B7AD-E6D118DFDB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First, create a huge matrix of word embeddings initialized with random values – where each row is a vector for a different word in the vocabulary.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57E151-58BC-6142-8EFB-35BCCCEB9B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15DE8-E84B-A141-B26C-CDB1CE99E005}" type="slidenum">
              <a:rPr lang="en-US" smtClean="0"/>
              <a:t>52</a:t>
            </a:fld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28764C9-4207-6F48-BA2A-24B490307AD4}"/>
              </a:ext>
            </a:extLst>
          </p:cNvPr>
          <p:cNvSpPr/>
          <p:nvPr/>
        </p:nvSpPr>
        <p:spPr>
          <a:xfrm>
            <a:off x="4881716" y="2864695"/>
            <a:ext cx="2428568" cy="3401961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EA3579D-8C8F-8647-8053-B124AE972D7A}"/>
              </a:ext>
            </a:extLst>
          </p:cNvPr>
          <p:cNvSpPr txBox="1"/>
          <p:nvPr/>
        </p:nvSpPr>
        <p:spPr>
          <a:xfrm>
            <a:off x="4057650" y="4106635"/>
            <a:ext cx="3738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accent5">
                    <a:lumMod val="50000"/>
                  </a:schemeClr>
                </a:solidFill>
              </a:rPr>
              <a:t>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953EE37-B0D9-7E45-934C-7409EFB1C181}"/>
              </a:ext>
            </a:extLst>
          </p:cNvPr>
          <p:cNvSpPr txBox="1"/>
          <p:nvPr/>
        </p:nvSpPr>
        <p:spPr>
          <a:xfrm>
            <a:off x="5942753" y="2201449"/>
            <a:ext cx="3738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accent5">
                    <a:lumMod val="50000"/>
                  </a:schemeClr>
                </a:solidFill>
              </a:rPr>
              <a:t>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8E192AC-D4E0-1044-A68E-6952CCA3EDA7}"/>
                  </a:ext>
                </a:extLst>
              </p:cNvPr>
              <p:cNvSpPr txBox="1"/>
              <p:nvPr/>
            </p:nvSpPr>
            <p:spPr>
              <a:xfrm>
                <a:off x="5971094" y="2891791"/>
                <a:ext cx="31713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8E192AC-D4E0-1044-A68E-6952CCA3ED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1094" y="2891791"/>
                <a:ext cx="317138" cy="276999"/>
              </a:xfrm>
              <a:prstGeom prst="rect">
                <a:avLst/>
              </a:prstGeom>
              <a:blipFill>
                <a:blip r:embed="rId2"/>
                <a:stretch>
                  <a:fillRect l="-8000" r="-4000" b="-1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EC58760-49EC-C147-9434-756BB7D83CA7}"/>
                  </a:ext>
                </a:extLst>
              </p:cNvPr>
              <p:cNvSpPr txBox="1"/>
              <p:nvPr/>
            </p:nvSpPr>
            <p:spPr>
              <a:xfrm>
                <a:off x="5971094" y="3276265"/>
                <a:ext cx="32246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EC58760-49EC-C147-9434-756BB7D83C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1094" y="3276265"/>
                <a:ext cx="322460" cy="276999"/>
              </a:xfrm>
              <a:prstGeom prst="rect">
                <a:avLst/>
              </a:prstGeom>
              <a:blipFill>
                <a:blip r:embed="rId3"/>
                <a:stretch>
                  <a:fillRect l="-8000" r="-4000" b="-1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DD9561A-0BC7-774A-9A84-1ADB33B09AFA}"/>
                  </a:ext>
                </a:extLst>
              </p:cNvPr>
              <p:cNvSpPr txBox="1"/>
              <p:nvPr/>
            </p:nvSpPr>
            <p:spPr>
              <a:xfrm>
                <a:off x="5971094" y="5881767"/>
                <a:ext cx="32957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DD9561A-0BC7-774A-9A84-1ADB33B09A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1094" y="5881767"/>
                <a:ext cx="329577" cy="276999"/>
              </a:xfrm>
              <a:prstGeom prst="rect">
                <a:avLst/>
              </a:prstGeom>
              <a:blipFill>
                <a:blip r:embed="rId4"/>
                <a:stretch>
                  <a:fillRect l="-7692" b="-1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5D65BF7-744A-414C-A3E4-DC74DB2A02B3}"/>
              </a:ext>
            </a:extLst>
          </p:cNvPr>
          <p:cNvCxnSpPr>
            <a:cxnSpLocks/>
          </p:cNvCxnSpPr>
          <p:nvPr/>
        </p:nvCxnSpPr>
        <p:spPr>
          <a:xfrm>
            <a:off x="4881716" y="3217775"/>
            <a:ext cx="2428568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19359E8F-B505-334C-8165-6168F417B617}"/>
              </a:ext>
            </a:extLst>
          </p:cNvPr>
          <p:cNvCxnSpPr>
            <a:cxnSpLocks/>
          </p:cNvCxnSpPr>
          <p:nvPr/>
        </p:nvCxnSpPr>
        <p:spPr>
          <a:xfrm>
            <a:off x="4881716" y="3602249"/>
            <a:ext cx="2428568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1174D43-2894-CD47-A51C-29A79419DAF7}"/>
              </a:ext>
            </a:extLst>
          </p:cNvPr>
          <p:cNvCxnSpPr>
            <a:cxnSpLocks/>
          </p:cNvCxnSpPr>
          <p:nvPr/>
        </p:nvCxnSpPr>
        <p:spPr>
          <a:xfrm>
            <a:off x="4915379" y="5864516"/>
            <a:ext cx="2428568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B23C7460-D9D7-614A-B35B-559B834252F3}"/>
              </a:ext>
            </a:extLst>
          </p:cNvPr>
          <p:cNvSpPr txBox="1"/>
          <p:nvPr/>
        </p:nvSpPr>
        <p:spPr>
          <a:xfrm>
            <a:off x="5971094" y="4368245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417447396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4ABF22-096D-4245-8EE1-E404197801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Word2Vec – CBOW Version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52E16E-452C-824B-B7AD-E6D118DFDB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Then, collect a lot of text, and solve the following regression problem for a large corpus of text: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57E151-58BC-6142-8EFB-35BCCCEB9B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44263" y="6410726"/>
            <a:ext cx="2743200" cy="365125"/>
          </a:xfrm>
        </p:spPr>
        <p:txBody>
          <a:bodyPr/>
          <a:lstStyle/>
          <a:p>
            <a:fld id="{03315DE8-E84B-A141-B26C-CDB1CE99E005}" type="slidenum">
              <a:rPr lang="en-US" smtClean="0"/>
              <a:t>53</a:t>
            </a:fld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28764C9-4207-6F48-BA2A-24B490307AD4}"/>
              </a:ext>
            </a:extLst>
          </p:cNvPr>
          <p:cNvSpPr/>
          <p:nvPr/>
        </p:nvSpPr>
        <p:spPr>
          <a:xfrm>
            <a:off x="1313923" y="2775002"/>
            <a:ext cx="2428568" cy="3401961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EA3579D-8C8F-8647-8053-B124AE972D7A}"/>
              </a:ext>
            </a:extLst>
          </p:cNvPr>
          <p:cNvSpPr txBox="1"/>
          <p:nvPr/>
        </p:nvSpPr>
        <p:spPr>
          <a:xfrm>
            <a:off x="489857" y="4016942"/>
            <a:ext cx="3738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accent5">
                    <a:lumMod val="50000"/>
                  </a:schemeClr>
                </a:solidFill>
              </a:rPr>
              <a:t>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953EE37-B0D9-7E45-934C-7409EFB1C181}"/>
              </a:ext>
            </a:extLst>
          </p:cNvPr>
          <p:cNvSpPr txBox="1"/>
          <p:nvPr/>
        </p:nvSpPr>
        <p:spPr>
          <a:xfrm>
            <a:off x="2374960" y="2111756"/>
            <a:ext cx="3738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accent5">
                    <a:lumMod val="50000"/>
                  </a:schemeClr>
                </a:solidFill>
              </a:rPr>
              <a:t>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8E192AC-D4E0-1044-A68E-6952CCA3EDA7}"/>
                  </a:ext>
                </a:extLst>
              </p:cNvPr>
              <p:cNvSpPr txBox="1"/>
              <p:nvPr/>
            </p:nvSpPr>
            <p:spPr>
              <a:xfrm>
                <a:off x="2403301" y="2802098"/>
                <a:ext cx="31713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8E192AC-D4E0-1044-A68E-6952CCA3ED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3301" y="2802098"/>
                <a:ext cx="317138" cy="276999"/>
              </a:xfrm>
              <a:prstGeom prst="rect">
                <a:avLst/>
              </a:prstGeom>
              <a:blipFill>
                <a:blip r:embed="rId2"/>
                <a:stretch>
                  <a:fillRect l="-8000" r="-4000" b="-1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EC58760-49EC-C147-9434-756BB7D83CA7}"/>
                  </a:ext>
                </a:extLst>
              </p:cNvPr>
              <p:cNvSpPr txBox="1"/>
              <p:nvPr/>
            </p:nvSpPr>
            <p:spPr>
              <a:xfrm>
                <a:off x="2403301" y="3186572"/>
                <a:ext cx="32246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EC58760-49EC-C147-9434-756BB7D83C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3301" y="3186572"/>
                <a:ext cx="322460" cy="276999"/>
              </a:xfrm>
              <a:prstGeom prst="rect">
                <a:avLst/>
              </a:prstGeom>
              <a:blipFill>
                <a:blip r:embed="rId3"/>
                <a:stretch>
                  <a:fillRect l="-8000" r="-8000" b="-190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DD9561A-0BC7-774A-9A84-1ADB33B09AFA}"/>
                  </a:ext>
                </a:extLst>
              </p:cNvPr>
              <p:cNvSpPr txBox="1"/>
              <p:nvPr/>
            </p:nvSpPr>
            <p:spPr>
              <a:xfrm>
                <a:off x="2403301" y="5792074"/>
                <a:ext cx="32957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DD9561A-0BC7-774A-9A84-1ADB33B09A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3301" y="5792074"/>
                <a:ext cx="329577" cy="276999"/>
              </a:xfrm>
              <a:prstGeom prst="rect">
                <a:avLst/>
              </a:prstGeom>
              <a:blipFill>
                <a:blip r:embed="rId4"/>
                <a:stretch>
                  <a:fillRect l="-7692" b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5D65BF7-744A-414C-A3E4-DC74DB2A02B3}"/>
              </a:ext>
            </a:extLst>
          </p:cNvPr>
          <p:cNvCxnSpPr>
            <a:cxnSpLocks/>
          </p:cNvCxnSpPr>
          <p:nvPr/>
        </p:nvCxnSpPr>
        <p:spPr>
          <a:xfrm>
            <a:off x="1313923" y="3128082"/>
            <a:ext cx="2428568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19359E8F-B505-334C-8165-6168F417B617}"/>
              </a:ext>
            </a:extLst>
          </p:cNvPr>
          <p:cNvCxnSpPr>
            <a:cxnSpLocks/>
          </p:cNvCxnSpPr>
          <p:nvPr/>
        </p:nvCxnSpPr>
        <p:spPr>
          <a:xfrm>
            <a:off x="1313923" y="3512556"/>
            <a:ext cx="2428568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1174D43-2894-CD47-A51C-29A79419DAF7}"/>
              </a:ext>
            </a:extLst>
          </p:cNvPr>
          <p:cNvCxnSpPr>
            <a:cxnSpLocks/>
          </p:cNvCxnSpPr>
          <p:nvPr/>
        </p:nvCxnSpPr>
        <p:spPr>
          <a:xfrm>
            <a:off x="1347586" y="5774823"/>
            <a:ext cx="2428568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B23C7460-D9D7-614A-B35B-559B834252F3}"/>
              </a:ext>
            </a:extLst>
          </p:cNvPr>
          <p:cNvSpPr txBox="1"/>
          <p:nvPr/>
        </p:nvSpPr>
        <p:spPr>
          <a:xfrm>
            <a:off x="2403301" y="4278552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6ACA272-5C17-D346-8631-B9690C14E66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39943" y="2427742"/>
            <a:ext cx="3077441" cy="406513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B402788-4FB2-114B-894D-808B9B9232B4}"/>
              </a:ext>
            </a:extLst>
          </p:cNvPr>
          <p:cNvSpPr txBox="1"/>
          <p:nvPr/>
        </p:nvSpPr>
        <p:spPr>
          <a:xfrm>
            <a:off x="5779186" y="2998511"/>
            <a:ext cx="4988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the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C9E20AB-0912-AE4B-AE96-2BAEEAD8119E}"/>
              </a:ext>
            </a:extLst>
          </p:cNvPr>
          <p:cNvSpPr txBox="1"/>
          <p:nvPr/>
        </p:nvSpPr>
        <p:spPr>
          <a:xfrm>
            <a:off x="5777689" y="3613885"/>
            <a:ext cx="4683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big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A4A78E7-629C-8046-88A4-B9DD2A40D923}"/>
              </a:ext>
            </a:extLst>
          </p:cNvPr>
          <p:cNvSpPr txBox="1"/>
          <p:nvPr/>
        </p:nvSpPr>
        <p:spPr>
          <a:xfrm>
            <a:off x="5699837" y="4838837"/>
            <a:ext cx="6575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plays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D1FEBAF-2169-304E-AD1C-A077EE255F6F}"/>
              </a:ext>
            </a:extLst>
          </p:cNvPr>
          <p:cNvSpPr txBox="1"/>
          <p:nvPr/>
        </p:nvSpPr>
        <p:spPr>
          <a:xfrm>
            <a:off x="5804123" y="5482701"/>
            <a:ext cx="5229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ball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0FEA47F-10B7-DF40-98C1-8949DF768432}"/>
              </a:ext>
            </a:extLst>
          </p:cNvPr>
          <p:cNvSpPr txBox="1"/>
          <p:nvPr/>
        </p:nvSpPr>
        <p:spPr>
          <a:xfrm>
            <a:off x="9731528" y="4225206"/>
            <a:ext cx="5373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dog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A8427C0-0D12-C549-92B6-175B96C7BAD9}"/>
              </a:ext>
            </a:extLst>
          </p:cNvPr>
          <p:cNvSpPr txBox="1"/>
          <p:nvPr/>
        </p:nvSpPr>
        <p:spPr>
          <a:xfrm>
            <a:off x="6392636" y="1992086"/>
            <a:ext cx="23471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“the big dog plays ball”</a:t>
            </a:r>
          </a:p>
        </p:txBody>
      </p:sp>
    </p:spTree>
    <p:extLst>
      <p:ext uri="{BB962C8B-B14F-4D97-AF65-F5344CB8AC3E}">
        <p14:creationId xmlns:p14="http://schemas.microsoft.com/office/powerpoint/2010/main" val="266555403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6D2379-B516-2648-ABC3-830B5A94DD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Practical Issues - Tokenization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AD16C2-FC9C-D64B-8A1C-95190D562A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each text representation we usually need to separate a sentence into tokens – we have assumed words in this lecture (or pairs of words) – but tokens could also be characters and anything in-between.</a:t>
            </a:r>
          </a:p>
          <a:p>
            <a:endParaRPr lang="en-US" dirty="0"/>
          </a:p>
          <a:p>
            <a:r>
              <a:rPr lang="en-US" dirty="0"/>
              <a:t>Word segmentation can be used as tokenization. </a:t>
            </a:r>
          </a:p>
          <a:p>
            <a:pPr lvl="1"/>
            <a:r>
              <a:rPr lang="en-US" dirty="0"/>
              <a:t>In the assignment I was lazy I just did “my </a:t>
            </a:r>
            <a:r>
              <a:rPr lang="en-US" dirty="0" err="1"/>
              <a:t>sentence”.split</a:t>
            </a:r>
            <a:r>
              <a:rPr lang="en-US" dirty="0"/>
              <a:t>(“ “) and called it a day.</a:t>
            </a:r>
          </a:p>
          <a:p>
            <a:pPr lvl="1"/>
            <a:r>
              <a:rPr lang="en-US" dirty="0"/>
              <a:t>However, even English is more difficult than that because of punctuation, double spaces, quotes, etc. For English I would recommend you too look up the great word tokenization tools in libraries such as Python’s NLTK and Spacy before you try to come up with your own word tokenizer.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F28316-1EAF-2B43-A7F0-B6687ADDBD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15DE8-E84B-A141-B26C-CDB1CE99E005}" type="slidenum">
              <a:rPr lang="en-US" smtClean="0"/>
              <a:t>54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96401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6D2379-B516-2648-ABC3-830B5A94DD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Issues with Word based Tokenization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AD16C2-FC9C-D64B-8A1C-95190D562A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already mentioned that tokenization can be hard even when word-based for other languages that don’t use spaces in-between words. </a:t>
            </a:r>
            <a:br>
              <a:rPr lang="en-US" dirty="0"/>
            </a:br>
            <a:endParaRPr lang="en-US" dirty="0"/>
          </a:p>
          <a:p>
            <a:r>
              <a:rPr lang="en-US" dirty="0"/>
              <a:t>Word tokenization can also be bad for languages where the words can be “glued” together like German or Turkish.</a:t>
            </a:r>
          </a:p>
          <a:p>
            <a:pPr lvl="1"/>
            <a:r>
              <a:rPr lang="en-US" dirty="0"/>
              <a:t>Remember </a:t>
            </a:r>
            <a:r>
              <a:rPr lang="en-US" dirty="0" err="1">
                <a:ea typeface="Times New Roman" charset="0"/>
                <a:cs typeface="Times New Roman" charset="0"/>
              </a:rPr>
              <a:t>fünf­hundert­fünf­und­fünfzig</a:t>
            </a:r>
            <a:r>
              <a:rPr lang="en-US" dirty="0">
                <a:ea typeface="Times New Roman" charset="0"/>
                <a:cs typeface="Times New Roman" charset="0"/>
              </a:rPr>
              <a:t>? It wouldn’t be feasible to have a word embedding for every number in the German language.</a:t>
            </a:r>
            <a:br>
              <a:rPr lang="en-US" dirty="0">
                <a:ea typeface="Times New Roman" charset="0"/>
                <a:cs typeface="Times New Roman" charset="0"/>
              </a:rPr>
            </a:br>
            <a:endParaRPr lang="en-US" dirty="0">
              <a:ea typeface="Times New Roman" charset="0"/>
              <a:cs typeface="Times New Roman" charset="0"/>
            </a:endParaRPr>
          </a:p>
          <a:p>
            <a:r>
              <a:rPr lang="en-US" dirty="0">
                <a:ea typeface="Times New Roman" charset="0"/>
                <a:cs typeface="Times New Roman" charset="0"/>
              </a:rPr>
              <a:t>It is problematic to handle words that are not in the vocabulary e.g. a common practice is to use a special &lt;OOV&gt; (out of vocabulary) token for those words that don’t show up in the vocabulary.</a:t>
            </a:r>
          </a:p>
          <a:p>
            <a:pPr lvl="1"/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F28316-1EAF-2B43-A7F0-B6687ADDBD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15DE8-E84B-A141-B26C-CDB1CE99E005}" type="slidenum">
              <a:rPr lang="en-US" smtClean="0"/>
              <a:t>55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694544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26DF76-8C70-DD4F-9F67-BB11716ADA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Solution: Sub-word Tokenization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A03E5C-BB25-0042-897D-BCE8B55D47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89957"/>
            <a:ext cx="6591300" cy="4887006"/>
          </a:xfrm>
        </p:spPr>
        <p:txBody>
          <a:bodyPr/>
          <a:lstStyle/>
          <a:p>
            <a:endParaRPr lang="en-US" dirty="0"/>
          </a:p>
          <a:p>
            <a:r>
              <a:rPr lang="en-US" dirty="0"/>
              <a:t>Byte-pair Encoding Tokenization (BPE)</a:t>
            </a:r>
          </a:p>
          <a:p>
            <a:pPr lvl="1"/>
            <a:r>
              <a:rPr lang="en-US" dirty="0"/>
              <a:t>Start from small strings and based on substring counts iteratively use larger sequences until you define a vocabulary that maximizes informative </a:t>
            </a:r>
            <a:r>
              <a:rPr lang="en-US" dirty="0" err="1"/>
              <a:t>subtokens</a:t>
            </a:r>
            <a:r>
              <a:rPr lang="en-US" dirty="0"/>
              <a:t>. That way most will correspond to words at the end.</a:t>
            </a:r>
          </a:p>
          <a:p>
            <a:r>
              <a:rPr lang="en-US" dirty="0"/>
              <a:t>Byte-level BPE Tokenizer</a:t>
            </a:r>
          </a:p>
          <a:p>
            <a:pPr lvl="1"/>
            <a:r>
              <a:rPr lang="en-US" dirty="0"/>
              <a:t>Do the same but at the byte representation level not at the substring representation level.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B1ECE3-A0C5-F249-BBF6-0893B04AD5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15DE8-E84B-A141-B26C-CDB1CE99E005}" type="slidenum">
              <a:rPr lang="en-US" smtClean="0"/>
              <a:t>56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63F4FA8-93FB-5546-9603-C6893BF896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28094" y="1110570"/>
            <a:ext cx="3525706" cy="496182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DE86F2F-F90F-5940-BAC1-6DBC8BE7D018}"/>
              </a:ext>
            </a:extLst>
          </p:cNvPr>
          <p:cNvSpPr txBox="1"/>
          <p:nvPr/>
        </p:nvSpPr>
        <p:spPr>
          <a:xfrm>
            <a:off x="8104471" y="6169580"/>
            <a:ext cx="23627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huggingface</a:t>
            </a:r>
            <a:r>
              <a:rPr lang="en-US" dirty="0"/>
              <a:t>/tokenizers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E86AFB9-171D-364F-9421-5DB07227D204}"/>
              </a:ext>
            </a:extLst>
          </p:cNvPr>
          <p:cNvSpPr txBox="1"/>
          <p:nvPr/>
        </p:nvSpPr>
        <p:spPr>
          <a:xfrm>
            <a:off x="1352748" y="5992297"/>
            <a:ext cx="59607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We will discuss these more as we discuss Transformer Models</a:t>
            </a:r>
          </a:p>
        </p:txBody>
      </p:sp>
    </p:spTree>
    <p:extLst>
      <p:ext uri="{BB962C8B-B14F-4D97-AF65-F5344CB8AC3E}">
        <p14:creationId xmlns:p14="http://schemas.microsoft.com/office/powerpoint/2010/main" val="214910398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841A3A2-F571-A644-938E-D3DF1E32FA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15DE8-E84B-A141-B26C-CDB1CE99E005}" type="slidenum">
              <a:rPr lang="en-US" smtClean="0"/>
              <a:t>57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506C0A3-D530-554B-A00D-E20A4C90A9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19826593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/>
          <p:nvPr/>
        </p:nvSpPr>
        <p:spPr>
          <a:xfrm>
            <a:off x="-33866" y="50800"/>
            <a:ext cx="12259735" cy="7789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 algn="ctr">
              <a:defRPr sz="3200">
                <a:solidFill>
                  <a:srgbClr val="215380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4267" dirty="0">
                <a:solidFill>
                  <a:schemeClr val="accent5">
                    <a:lumMod val="50000"/>
                  </a:schemeClr>
                </a:solidFill>
              </a:rPr>
              <a:t>Challenges in Natural Language Understanding:</a:t>
            </a:r>
            <a:br>
              <a:rPr lang="en-US" sz="4267" dirty="0">
                <a:solidFill>
                  <a:schemeClr val="accent5">
                    <a:lumMod val="50000"/>
                  </a:schemeClr>
                </a:solidFill>
              </a:rPr>
            </a:br>
            <a:endParaRPr sz="4267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993572" y="2007512"/>
            <a:ext cx="8098971" cy="2554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mr-IN" sz="2667" dirty="0"/>
              <a:t>53‡‡†305))6*;4826)4‡.)4‡);806*;48†8 ¶60))85;;]8*;:‡*8†83(88)5*†;46(;88*96 *?;8)*‡(;485);5*†2:*‡(;4956*2(5*—4)8 ¶8*;4069285);)6†8)4‡‡;1(‡9;48081;8:8‡ 1;48†85;4)485†528806*81(‡9;48;(88;4 (‡?34;48)4‡;161;:188;‡?;</a:t>
            </a:r>
            <a:endParaRPr lang="en-US" sz="2667" dirty="0"/>
          </a:p>
        </p:txBody>
      </p:sp>
      <p:sp>
        <p:nvSpPr>
          <p:cNvPr id="2" name="TextBox 1"/>
          <p:cNvSpPr txBox="1"/>
          <p:nvPr/>
        </p:nvSpPr>
        <p:spPr>
          <a:xfrm>
            <a:off x="1669361" y="5404651"/>
            <a:ext cx="85753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tx2"/>
                </a:solidFill>
              </a:rPr>
              <a:t>Any idea about what does it mean the text above?</a:t>
            </a:r>
          </a:p>
        </p:txBody>
      </p:sp>
    </p:spTree>
    <p:extLst>
      <p:ext uri="{BB962C8B-B14F-4D97-AF65-F5344CB8AC3E}">
        <p14:creationId xmlns:p14="http://schemas.microsoft.com/office/powerpoint/2010/main" val="2210140377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965" y="968830"/>
            <a:ext cx="6980460" cy="5584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041416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0431" y="772885"/>
            <a:ext cx="7279821" cy="5823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135910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/>
          <p:nvPr/>
        </p:nvSpPr>
        <p:spPr>
          <a:xfrm>
            <a:off x="-33866" y="50800"/>
            <a:ext cx="12259735" cy="7789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 algn="ctr">
              <a:defRPr sz="3200">
                <a:solidFill>
                  <a:srgbClr val="215380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4267" dirty="0">
                <a:solidFill>
                  <a:schemeClr val="accent5">
                    <a:lumMod val="50000"/>
                  </a:schemeClr>
                </a:solidFill>
              </a:rPr>
              <a:t>Challenges in Natural Language Understanding:</a:t>
            </a:r>
            <a:br>
              <a:rPr lang="en-US" sz="4267" dirty="0">
                <a:solidFill>
                  <a:schemeClr val="accent5">
                    <a:lumMod val="50000"/>
                  </a:schemeClr>
                </a:solidFill>
              </a:rPr>
            </a:br>
            <a:endParaRPr sz="4267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114799" y="1597768"/>
            <a:ext cx="7141028" cy="49768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67" dirty="0"/>
              <a:t>53‡‡†305))6*;4826)4‡.)4‡);806*;48†8 </a:t>
            </a:r>
            <a:r>
              <a:rPr lang="en-US" sz="1867" dirty="0" err="1"/>
              <a:t>agoodglassinthebishopshostelinthede</a:t>
            </a:r>
            <a:r>
              <a:rPr lang="en-US" sz="1867" dirty="0"/>
              <a:t> </a:t>
            </a:r>
            <a:br>
              <a:rPr lang="en-US" sz="1867" dirty="0"/>
            </a:br>
            <a:br>
              <a:rPr lang="en-US" sz="1867" dirty="0"/>
            </a:br>
            <a:r>
              <a:rPr lang="en-US" sz="1867" dirty="0"/>
              <a:t>¶60))85;;]8*;:‡*8†83(88)5*†;46(;88*96 </a:t>
            </a:r>
            <a:r>
              <a:rPr lang="en-US" sz="1867" dirty="0" err="1"/>
              <a:t>vilsseattwentyonedegreesandthirteenmi</a:t>
            </a:r>
            <a:br>
              <a:rPr lang="en-US" sz="1867" dirty="0"/>
            </a:br>
            <a:br>
              <a:rPr lang="en-US" sz="1867" dirty="0"/>
            </a:br>
            <a:r>
              <a:rPr lang="en-US" sz="1867" dirty="0"/>
              <a:t> *?;8)*‡(;485);5*†2:*‡(;4956*2(5*—4)8 </a:t>
            </a:r>
            <a:r>
              <a:rPr lang="en-US" sz="1867" dirty="0" err="1"/>
              <a:t>nutesnortheastandbynorthmainbranchse</a:t>
            </a:r>
            <a:br>
              <a:rPr lang="en-US" sz="1867" dirty="0"/>
            </a:br>
            <a:br>
              <a:rPr lang="en-US" sz="1867" dirty="0"/>
            </a:br>
            <a:r>
              <a:rPr lang="en-US" sz="1867" dirty="0"/>
              <a:t> ¶8*;4069285);)6†8)4‡‡;1(‡9;48081;8:8‡ </a:t>
            </a:r>
            <a:r>
              <a:rPr lang="en-US" sz="1867" dirty="0" err="1"/>
              <a:t>venthlimbeastsideshootfromthelefteyeo</a:t>
            </a:r>
            <a:r>
              <a:rPr lang="en-US" sz="1867" dirty="0"/>
              <a:t> </a:t>
            </a:r>
            <a:br>
              <a:rPr lang="en-US" sz="1867" dirty="0"/>
            </a:br>
            <a:br>
              <a:rPr lang="en-US" sz="1867" dirty="0"/>
            </a:br>
            <a:r>
              <a:rPr lang="en-US" sz="1867" dirty="0"/>
              <a:t>1;48†85;4)485†528806*81(‡9;48;(88;4 </a:t>
            </a:r>
            <a:r>
              <a:rPr lang="en-US" sz="1867" dirty="0" err="1"/>
              <a:t>fthedeathsheadabeelinefromthetreeth</a:t>
            </a:r>
            <a:r>
              <a:rPr lang="en-US" sz="1867" dirty="0"/>
              <a:t> </a:t>
            </a:r>
            <a:br>
              <a:rPr lang="en-US" sz="1867" dirty="0"/>
            </a:br>
            <a:br>
              <a:rPr lang="en-US" sz="1867" dirty="0"/>
            </a:br>
            <a:r>
              <a:rPr lang="en-US" sz="1867" dirty="0"/>
              <a:t>(‡?34;48)4‡;161;:188;‡?; </a:t>
            </a:r>
            <a:br>
              <a:rPr lang="en-US" sz="1867" dirty="0"/>
            </a:br>
            <a:r>
              <a:rPr lang="en-US" sz="1867" dirty="0" err="1"/>
              <a:t>roughtheshotfiftyfeetout</a:t>
            </a:r>
            <a:endParaRPr lang="en-US" sz="1867" dirty="0"/>
          </a:p>
        </p:txBody>
      </p:sp>
    </p:spTree>
    <p:extLst>
      <p:ext uri="{BB962C8B-B14F-4D97-AF65-F5344CB8AC3E}">
        <p14:creationId xmlns:p14="http://schemas.microsoft.com/office/powerpoint/2010/main" val="769891892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lecture-templat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ecture01" id="{75795CA0-C23F-2643-80D4-D734F2BEFF43}" vid="{36436803-54D7-414B-9BF0-60C473CCA8F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lecture-template</Template>
  <TotalTime>7462</TotalTime>
  <Words>3661</Words>
  <Application>Microsoft Macintosh PowerPoint</Application>
  <PresentationFormat>Widescreen</PresentationFormat>
  <Paragraphs>538</Paragraphs>
  <Slides>58</Slides>
  <Notes>32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58</vt:i4>
      </vt:variant>
    </vt:vector>
  </HeadingPairs>
  <TitlesOfParts>
    <vt:vector size="65" baseType="lpstr">
      <vt:lpstr>Arial</vt:lpstr>
      <vt:lpstr>Calibri</vt:lpstr>
      <vt:lpstr>Calibri Light</vt:lpstr>
      <vt:lpstr>Cambria Math</vt:lpstr>
      <vt:lpstr>Times New Roman</vt:lpstr>
      <vt:lpstr>Wingdings</vt:lpstr>
      <vt:lpstr>lecture-template</vt:lpstr>
      <vt:lpstr>Deep Learning for Vision &amp; Language</vt:lpstr>
      <vt:lpstr>Second Assignment</vt:lpstr>
      <vt:lpstr>Today  </vt:lpstr>
      <vt:lpstr>Natural Language Processing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Why is NLP Hard?</vt:lpstr>
      <vt:lpstr>Why is NLP Hard?</vt:lpstr>
      <vt:lpstr>Why is NLP Hard?</vt:lpstr>
      <vt:lpstr>Is NLP really that hard?</vt:lpstr>
      <vt:lpstr>Brief History of NLP</vt:lpstr>
      <vt:lpstr>Brief History of NLP</vt:lpstr>
      <vt:lpstr>Ambiguity is Explosive</vt:lpstr>
      <vt:lpstr>Humor and Ambiguity</vt:lpstr>
      <vt:lpstr>Why is Language Ambiguous?</vt:lpstr>
      <vt:lpstr>Why is Language Ambiguous?</vt:lpstr>
      <vt:lpstr>Natural Languages vs. Computer Languages</vt:lpstr>
      <vt:lpstr>Natural Language Tasks</vt:lpstr>
      <vt:lpstr>Syntactic Tasks</vt:lpstr>
      <vt:lpstr>Word Segmentation</vt:lpstr>
      <vt:lpstr>Morphological Analysis</vt:lpstr>
      <vt:lpstr>PowerPoint Presentation</vt:lpstr>
      <vt:lpstr>Part Of Speech (POS) Tagging</vt:lpstr>
      <vt:lpstr>Phrase Chunking</vt:lpstr>
      <vt:lpstr>Syntactic Parsing</vt:lpstr>
      <vt:lpstr>Semantic Tasks</vt:lpstr>
      <vt:lpstr>Word Sense Disambiguation (WSD)</vt:lpstr>
      <vt:lpstr>Semantic Role Labeling (SRL)</vt:lpstr>
      <vt:lpstr>Textual Entailment</vt:lpstr>
      <vt:lpstr>Textual Entailment Problems  from PASCAL Challenge</vt:lpstr>
      <vt:lpstr>Pragmatics/Discourse Tasks</vt:lpstr>
      <vt:lpstr>Anaphora Resolution/ Co-Reference</vt:lpstr>
      <vt:lpstr>Representation vs Computability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Word2Vec – CBOW Version</vt:lpstr>
      <vt:lpstr>Word2Vec – CBOW Version</vt:lpstr>
      <vt:lpstr>Practical Issues - Tokenization</vt:lpstr>
      <vt:lpstr>Issues with Word based Tokenization</vt:lpstr>
      <vt:lpstr>Solution: Sub-word Tokenization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Vision &amp; Language</dc:title>
  <dc:creator>Ordonez-Roman, Vicente (vo2m)</dc:creator>
  <cp:lastModifiedBy>Ordonez-Roman, Vicente (vo2m)</cp:lastModifiedBy>
  <cp:revision>97</cp:revision>
  <dcterms:created xsi:type="dcterms:W3CDTF">2020-08-27T13:44:04Z</dcterms:created>
  <dcterms:modified xsi:type="dcterms:W3CDTF">2022-02-07T06:56:06Z</dcterms:modified>
</cp:coreProperties>
</file>