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576" r:id="rId3"/>
    <p:sldId id="342" r:id="rId4"/>
    <p:sldId id="344" r:id="rId5"/>
    <p:sldId id="346" r:id="rId6"/>
    <p:sldId id="345" r:id="rId7"/>
    <p:sldId id="347" r:id="rId8"/>
    <p:sldId id="348" r:id="rId9"/>
    <p:sldId id="341" r:id="rId10"/>
    <p:sldId id="349" r:id="rId11"/>
    <p:sldId id="350" r:id="rId12"/>
    <p:sldId id="352" r:id="rId13"/>
    <p:sldId id="351" r:id="rId14"/>
    <p:sldId id="354" r:id="rId15"/>
    <p:sldId id="353" r:id="rId16"/>
    <p:sldId id="408" r:id="rId17"/>
    <p:sldId id="409" r:id="rId18"/>
    <p:sldId id="583" r:id="rId19"/>
    <p:sldId id="584" r:id="rId20"/>
    <p:sldId id="585" r:id="rId21"/>
    <p:sldId id="586" r:id="rId22"/>
    <p:sldId id="588" r:id="rId23"/>
    <p:sldId id="587" r:id="rId24"/>
    <p:sldId id="984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UjL_h2tXdTtPSfxbBP-6MkE_BMck6gm?usp=shar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~kc2wc/teaching/NLP16/slides/02-ngram.pdf" TargetMode="External"/><Relationship Id="rId2" Type="http://schemas.openxmlformats.org/officeDocument/2006/relationships/hyperlink" Target="http://www.cs.virginia.edu/~kc2wc/teaching/NLP16/slides/03-smooth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3.cs.stonybrook.edu/~ychoi/cse628/lecture/02-ngra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II: Embeddings / Representing Words and Sentences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3" y="3991476"/>
            <a:ext cx="347499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chicken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4817" y="2654700"/>
            <a:ext cx="6391126" cy="231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Alternatives:</a:t>
            </a:r>
            <a:br>
              <a:rPr lang="en-US" sz="2133" dirty="0">
                <a:solidFill>
                  <a:srgbClr val="C00000"/>
                </a:solidFill>
                <a:sym typeface="Helvetica"/>
              </a:rPr>
            </a:br>
            <a:endParaRPr lang="en-US" sz="2133" dirty="0">
              <a:solidFill>
                <a:srgbClr val="C00000"/>
              </a:solidFill>
              <a:sym typeface="Helvetica"/>
            </a:endParaRP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Transformer-based representations (e.g. BERT)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434784"/>
            <a:chOff x="1113789" y="3215727"/>
            <a:chExt cx="6894338" cy="1076088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46079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in NLP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plays ball”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Released! Start working on it – due next week – start early.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2776-A10D-9A40-8E40-A474AAFB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can be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487D-2A73-F545-82EC-B12929AE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Japanese </a:t>
            </a:r>
          </a:p>
          <a:p>
            <a:pPr lvl="1"/>
            <a:r>
              <a:rPr lang="en-US" dirty="0"/>
              <a:t>Three vocabularies/sets of symbols: </a:t>
            </a:r>
            <a:br>
              <a:rPr lang="en-US" dirty="0"/>
            </a:br>
            <a:r>
              <a:rPr lang="en-US" dirty="0"/>
              <a:t>Katakana and Hiragana symbols represent syllables / sounds </a:t>
            </a:r>
            <a:br>
              <a:rPr lang="en-US" dirty="0"/>
            </a:br>
            <a:r>
              <a:rPr lang="ja-JP" altLang="en-US"/>
              <a:t>く</a:t>
            </a:r>
            <a:r>
              <a:rPr lang="en-US" altLang="ja-JP" dirty="0"/>
              <a:t>= </a:t>
            </a:r>
            <a:r>
              <a:rPr lang="en-US" altLang="ja-JP" dirty="0" err="1"/>
              <a:t>ku</a:t>
            </a:r>
            <a:r>
              <a:rPr lang="en-US" altLang="ja-JP" dirty="0"/>
              <a:t>, </a:t>
            </a:r>
            <a:r>
              <a:rPr lang="ja-JP" altLang="en-US"/>
              <a:t>ぎ</a:t>
            </a:r>
            <a:r>
              <a:rPr lang="en-US" altLang="ja-JP" dirty="0"/>
              <a:t> = </a:t>
            </a:r>
            <a:r>
              <a:rPr lang="en-US" altLang="ja-JP" dirty="0" err="1"/>
              <a:t>gi</a:t>
            </a:r>
            <a:r>
              <a:rPr lang="en-US" altLang="ja-JP" dirty="0"/>
              <a:t>, </a:t>
            </a:r>
            <a:r>
              <a:rPr lang="ja-JP" altLang="en-US"/>
              <a:t>ナ</a:t>
            </a:r>
            <a:r>
              <a:rPr lang="en-US" altLang="ja-JP" dirty="0"/>
              <a:t> = </a:t>
            </a:r>
            <a:r>
              <a:rPr lang="en-US" altLang="ja-JP" dirty="0" err="1"/>
              <a:t>na</a:t>
            </a:r>
            <a:r>
              <a:rPr lang="en-US" altLang="ja-JP" dirty="0"/>
              <a:t>, </a:t>
            </a:r>
            <a:r>
              <a:rPr lang="ja-JP" altLang="en-US"/>
              <a:t>ア</a:t>
            </a:r>
            <a:r>
              <a:rPr lang="en-US" altLang="ja-JP" dirty="0"/>
              <a:t>= a</a:t>
            </a:r>
            <a:br>
              <a:rPr lang="en-US" dirty="0"/>
            </a:br>
            <a:r>
              <a:rPr lang="en-US" dirty="0"/>
              <a:t>Kanji represent ideas / words (Chinese characters).</a:t>
            </a:r>
          </a:p>
          <a:p>
            <a:pPr marL="914400" lvl="2" indent="0">
              <a:buNone/>
            </a:pPr>
            <a:r>
              <a:rPr lang="ja-JP" altLang="en-US" sz="2400"/>
              <a:t>日</a:t>
            </a:r>
            <a:r>
              <a:rPr lang="en-US" altLang="ja-JP" sz="2400" dirty="0"/>
              <a:t> = day, sun, </a:t>
            </a:r>
            <a:r>
              <a:rPr lang="ja-JP" altLang="en-US" sz="2400"/>
              <a:t>大</a:t>
            </a:r>
            <a:r>
              <a:rPr lang="en-US" altLang="ja-JP" sz="2400" dirty="0"/>
              <a:t> = big, </a:t>
            </a:r>
            <a:r>
              <a:rPr lang="ja-JP" altLang="en-US" sz="2400"/>
              <a:t>凸</a:t>
            </a:r>
            <a:r>
              <a:rPr lang="en-US" altLang="ja-JP" sz="2400" dirty="0"/>
              <a:t>= convex </a:t>
            </a:r>
            <a:r>
              <a:rPr lang="ja-JP" altLang="en-US" sz="2400"/>
              <a:t>凹</a:t>
            </a:r>
            <a:r>
              <a:rPr lang="en-US" altLang="ja-JP" sz="2400" dirty="0"/>
              <a:t> = concave</a:t>
            </a:r>
            <a:endParaRPr lang="ja-JP" altLang="en-US" sz="2400"/>
          </a:p>
          <a:p>
            <a:pPr marL="914400" lvl="2" indent="0">
              <a:buNone/>
            </a:pPr>
            <a:endParaRPr lang="en-US" sz="2400" dirty="0"/>
          </a:p>
          <a:p>
            <a:pPr lvl="1"/>
            <a:r>
              <a:rPr lang="en-US" dirty="0"/>
              <a:t>They can be combined – e.g. tomorrow = </a:t>
            </a:r>
            <a:r>
              <a:rPr lang="ja-JP" altLang="en-US"/>
              <a:t>明日</a:t>
            </a:r>
            <a:endParaRPr lang="en-US" altLang="ja-JP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Each symbol also has some structure within the symbols. They are not independently created. e.g. bright= </a:t>
            </a:r>
            <a:r>
              <a:rPr lang="ja-JP" altLang="en-US"/>
              <a:t>明るい</a:t>
            </a:r>
            <a:r>
              <a:rPr lang="en-US" altLang="ja-JP" dirty="0"/>
              <a:t> , rising sun = </a:t>
            </a:r>
            <a:r>
              <a:rPr lang="ja-JP" altLang="en-US"/>
              <a:t>旭</a:t>
            </a:r>
            <a:br>
              <a:rPr lang="en-US" altLang="ja-JP" dirty="0"/>
            </a:br>
            <a:endParaRPr lang="en-US" altLang="ja-JP" dirty="0"/>
          </a:p>
          <a:p>
            <a:pPr lvl="1"/>
            <a:r>
              <a:rPr lang="en-US" dirty="0"/>
              <a:t>And of course there are no spaces in between the characters.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DCC41-1E02-E44A-9A35-206460CB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FB9-171D-364F-9421-5DB07227D204}"/>
              </a:ext>
            </a:extLst>
          </p:cNvPr>
          <p:cNvSpPr txBox="1"/>
          <p:nvPr/>
        </p:nvSpPr>
        <p:spPr>
          <a:xfrm>
            <a:off x="1352748" y="5992297"/>
            <a:ext cx="59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discuss these more as we discuss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66C7-8A58-1745-B50C-F66AF6CA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1ABBB-7F7D-5742-A2F0-8350FBD5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1953825"/>
            <a:ext cx="5904172" cy="171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22FDC-93B0-0D40-810D-CFB06B07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04"/>
          <a:stretch/>
        </p:blipFill>
        <p:spPr>
          <a:xfrm>
            <a:off x="7088846" y="234760"/>
            <a:ext cx="4681808" cy="5150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53DB4-97E5-3941-AED4-6217B6199404}"/>
              </a:ext>
            </a:extLst>
          </p:cNvPr>
          <p:cNvSpPr txBox="1"/>
          <p:nvPr/>
        </p:nvSpPr>
        <p:spPr>
          <a:xfrm>
            <a:off x="421346" y="744511"/>
            <a:ext cx="634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BPE Tokenization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BE005-B846-4843-A284-B1AA5C132E96}"/>
              </a:ext>
            </a:extLst>
          </p:cNvPr>
          <p:cNvSpPr txBox="1"/>
          <p:nvPr/>
        </p:nvSpPr>
        <p:spPr>
          <a:xfrm>
            <a:off x="799504" y="3976007"/>
            <a:ext cx="453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BPE operations (python code on the right) – from the paper.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said operations to construct your sub-word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 each sub-word token as a “word” in any models we will discuss.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69B5E-071F-5745-A0D0-49AA916BF616}"/>
              </a:ext>
            </a:extLst>
          </p:cNvPr>
          <p:cNvSpPr/>
          <p:nvPr/>
        </p:nvSpPr>
        <p:spPr>
          <a:xfrm>
            <a:off x="5749158" y="5976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https://colab.research.google.com/drive/1gUjL_h2tXdTtPSfxbBP-6MkE_BMck6gm?usp=sharing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8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056" y="2873349"/>
            <a:ext cx="959861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hlinkClick r:id="rId2"/>
              </a:rPr>
              <a:t>http://</a:t>
            </a:r>
            <a:r>
              <a:rPr lang="en-US" sz="2133" dirty="0" err="1">
                <a:hlinkClick r:id="rId2"/>
              </a:rPr>
              <a:t>www.cs.virginia.edu</a:t>
            </a:r>
            <a:r>
              <a:rPr lang="en-US" sz="2133" dirty="0">
                <a:hlinkClick r:id="rId2"/>
              </a:rPr>
              <a:t>/~kc2wc/teaching/NLP16/slides/03-smooth.pdf</a:t>
            </a:r>
            <a:endParaRPr lang="en-US" sz="2133" dirty="0"/>
          </a:p>
        </p:txBody>
      </p:sp>
      <p:sp>
        <p:nvSpPr>
          <p:cNvPr id="6" name="Rectangle 5"/>
          <p:cNvSpPr/>
          <p:nvPr/>
        </p:nvSpPr>
        <p:spPr>
          <a:xfrm>
            <a:off x="1711139" y="2450648"/>
            <a:ext cx="978459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hlinkClick r:id="rId3"/>
              </a:rPr>
              <a:t>http://</a:t>
            </a:r>
            <a:r>
              <a:rPr lang="en-US" sz="2133" dirty="0" err="1">
                <a:hlinkClick r:id="rId3"/>
              </a:rPr>
              <a:t>www.cs.virginia.edu</a:t>
            </a:r>
            <a:r>
              <a:rPr lang="en-US" sz="2133" dirty="0">
                <a:hlinkClick r:id="rId3"/>
              </a:rPr>
              <a:t>/~kc2wc/teaching/NLP16/slides/02-ngram.pdf</a:t>
            </a:r>
            <a:endParaRPr lang="en-US" sz="2133" dirty="0"/>
          </a:p>
        </p:txBody>
      </p:sp>
      <p:sp>
        <p:nvSpPr>
          <p:cNvPr id="9" name="TextBox 8"/>
          <p:cNvSpPr txBox="1"/>
          <p:nvPr/>
        </p:nvSpPr>
        <p:spPr>
          <a:xfrm>
            <a:off x="1659056" y="2054393"/>
            <a:ext cx="619502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Kai-Wei’s course on Natural Language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9056" y="3828710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8776" y="4251411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http://www3.cs.stonybrook.edu/~</a:t>
            </a:r>
            <a:r>
              <a:rPr lang="en-US" sz="2400" dirty="0" err="1">
                <a:hlinkClick r:id="rId4"/>
              </a:rPr>
              <a:t>ychoi</a:t>
            </a:r>
            <a:r>
              <a:rPr lang="en-US" sz="2400" dirty="0">
                <a:hlinkClick r:id="rId4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7498</TotalTime>
  <Words>1742</Words>
  <Application>Microsoft Macintosh PowerPoint</Application>
  <PresentationFormat>Widescreen</PresentationFormat>
  <Paragraphs>320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lecture-template</vt:lpstr>
      <vt:lpstr>Deep Learning for Vision &amp; Language</vt:lpstr>
      <vt:lpstr>Second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Word2Vec – CBOW Version</vt:lpstr>
      <vt:lpstr>Practical Issues - Tokenization</vt:lpstr>
      <vt:lpstr>Issues with Word based Tokenization</vt:lpstr>
      <vt:lpstr>Tokenization can be complex</vt:lpstr>
      <vt:lpstr>Solution: Sub-word Tokenization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Ordonez-Roman, Vicente (vo2m)</cp:lastModifiedBy>
  <cp:revision>101</cp:revision>
  <dcterms:created xsi:type="dcterms:W3CDTF">2020-08-27T13:44:04Z</dcterms:created>
  <dcterms:modified xsi:type="dcterms:W3CDTF">2022-02-14T18:50:30Z</dcterms:modified>
</cp:coreProperties>
</file>