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51"/>
  </p:notesMasterIdLst>
  <p:sldIdLst>
    <p:sldId id="256" r:id="rId2"/>
    <p:sldId id="576" r:id="rId3"/>
    <p:sldId id="985" r:id="rId4"/>
    <p:sldId id="935" r:id="rId5"/>
    <p:sldId id="936" r:id="rId6"/>
    <p:sldId id="937" r:id="rId7"/>
    <p:sldId id="953" r:id="rId8"/>
    <p:sldId id="939" r:id="rId9"/>
    <p:sldId id="940" r:id="rId10"/>
    <p:sldId id="941" r:id="rId11"/>
    <p:sldId id="954" r:id="rId12"/>
    <p:sldId id="955" r:id="rId13"/>
    <p:sldId id="942" r:id="rId14"/>
    <p:sldId id="957" r:id="rId15"/>
    <p:sldId id="959" r:id="rId16"/>
    <p:sldId id="958" r:id="rId17"/>
    <p:sldId id="960" r:id="rId18"/>
    <p:sldId id="961" r:id="rId19"/>
    <p:sldId id="962" r:id="rId20"/>
    <p:sldId id="963" r:id="rId21"/>
    <p:sldId id="966" r:id="rId22"/>
    <p:sldId id="965" r:id="rId23"/>
    <p:sldId id="968" r:id="rId24"/>
    <p:sldId id="944" r:id="rId25"/>
    <p:sldId id="969" r:id="rId26"/>
    <p:sldId id="956" r:id="rId27"/>
    <p:sldId id="971" r:id="rId28"/>
    <p:sldId id="970" r:id="rId29"/>
    <p:sldId id="973" r:id="rId30"/>
    <p:sldId id="972" r:id="rId31"/>
    <p:sldId id="974" r:id="rId32"/>
    <p:sldId id="975" r:id="rId33"/>
    <p:sldId id="952" r:id="rId34"/>
    <p:sldId id="979" r:id="rId35"/>
    <p:sldId id="976" r:id="rId36"/>
    <p:sldId id="977" r:id="rId37"/>
    <p:sldId id="978" r:id="rId38"/>
    <p:sldId id="980" r:id="rId39"/>
    <p:sldId id="945" r:id="rId40"/>
    <p:sldId id="946" r:id="rId41"/>
    <p:sldId id="947" r:id="rId42"/>
    <p:sldId id="948" r:id="rId43"/>
    <p:sldId id="949" r:id="rId44"/>
    <p:sldId id="950" r:id="rId45"/>
    <p:sldId id="951" r:id="rId46"/>
    <p:sldId id="981" r:id="rId47"/>
    <p:sldId id="982" r:id="rId48"/>
    <p:sldId id="987" r:id="rId49"/>
    <p:sldId id="26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onez-Roman, Vicente (vo2m)" initials="OV(" lastIdx="1" clrIdx="0">
    <p:extLst>
      <p:ext uri="{19B8F6BF-5375-455C-9EA6-DF929625EA0E}">
        <p15:presenceInfo xmlns:p15="http://schemas.microsoft.com/office/powerpoint/2012/main" userId="S::vo2m@virginia.edu::1e2dfab4-75d1-4ca8-8236-8aaf0e787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4724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2/16/22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2/16/22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  <p:sldLayoutId id="214748366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6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5.png"/><Relationship Id="rId17" Type="http://schemas.openxmlformats.org/officeDocument/2006/relationships/image" Target="../media/image42.png"/><Relationship Id="rId2" Type="http://schemas.openxmlformats.org/officeDocument/2006/relationships/image" Target="../media/image21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34.png"/><Relationship Id="rId5" Type="http://schemas.openxmlformats.org/officeDocument/2006/relationships/image" Target="../media/image24.png"/><Relationship Id="rId15" Type="http://schemas.openxmlformats.org/officeDocument/2006/relationships/image" Target="../media/image40.png"/><Relationship Id="rId10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ynet.readthedocs.io/en/latest/tutorials_notebooks/Autobatching.html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6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37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5.png"/><Relationship Id="rId17" Type="http://schemas.openxmlformats.org/officeDocument/2006/relationships/image" Target="../media/image42.png"/><Relationship Id="rId2" Type="http://schemas.openxmlformats.org/officeDocument/2006/relationships/image" Target="../media/image21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34.png"/><Relationship Id="rId5" Type="http://schemas.openxmlformats.org/officeDocument/2006/relationships/image" Target="../media/image24.png"/><Relationship Id="rId15" Type="http://schemas.openxmlformats.org/officeDocument/2006/relationships/image" Target="../media/image40.png"/><Relationship Id="rId10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85.png"/><Relationship Id="rId21" Type="http://schemas.openxmlformats.org/officeDocument/2006/relationships/image" Target="NULL"/><Relationship Id="rId34" Type="http://schemas.openxmlformats.org/officeDocument/2006/relationships/image" Target="../media/image93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92.png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91.png"/><Relationship Id="rId37" Type="http://schemas.openxmlformats.org/officeDocument/2006/relationships/image" Target="../media/image96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87.png"/><Relationship Id="rId36" Type="http://schemas.openxmlformats.org/officeDocument/2006/relationships/image" Target="../media/image95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90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86.png"/><Relationship Id="rId30" Type="http://schemas.openxmlformats.org/officeDocument/2006/relationships/image" Target="../media/image89.png"/><Relationship Id="rId35" Type="http://schemas.openxmlformats.org/officeDocument/2006/relationships/image" Target="../media/image94.png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97.png"/><Relationship Id="rId21" Type="http://schemas.openxmlformats.org/officeDocument/2006/relationships/image" Target="NULL"/><Relationship Id="rId34" Type="http://schemas.openxmlformats.org/officeDocument/2006/relationships/image" Target="../media/image105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104.png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103.png"/><Relationship Id="rId37" Type="http://schemas.openxmlformats.org/officeDocument/2006/relationships/image" Target="../media/image108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99.png"/><Relationship Id="rId36" Type="http://schemas.openxmlformats.org/officeDocument/2006/relationships/image" Target="../media/image107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102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106.png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image" Target="../media/image111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26" Type="http://schemas.openxmlformats.org/officeDocument/2006/relationships/image" Target="../media/image151.png"/><Relationship Id="rId3" Type="http://schemas.openxmlformats.org/officeDocument/2006/relationships/image" Target="../media/image128.png"/><Relationship Id="rId21" Type="http://schemas.openxmlformats.org/officeDocument/2006/relationships/image" Target="../media/image146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5" Type="http://schemas.openxmlformats.org/officeDocument/2006/relationships/image" Target="../media/image150.pn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24" Type="http://schemas.openxmlformats.org/officeDocument/2006/relationships/image" Target="../media/image149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23" Type="http://schemas.openxmlformats.org/officeDocument/2006/relationships/image" Target="../media/image148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image" Target="../media/image147.png"/><Relationship Id="rId27" Type="http://schemas.openxmlformats.org/officeDocument/2006/relationships/image" Target="../media/image15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26" Type="http://schemas.openxmlformats.org/officeDocument/2006/relationships/image" Target="../media/image151.png"/><Relationship Id="rId3" Type="http://schemas.openxmlformats.org/officeDocument/2006/relationships/image" Target="../media/image128.png"/><Relationship Id="rId21" Type="http://schemas.openxmlformats.org/officeDocument/2006/relationships/image" Target="../media/image146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5" Type="http://schemas.openxmlformats.org/officeDocument/2006/relationships/image" Target="../media/image150.pn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24" Type="http://schemas.openxmlformats.org/officeDocument/2006/relationships/image" Target="../media/image149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23" Type="http://schemas.openxmlformats.org/officeDocument/2006/relationships/image" Target="../media/image148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image" Target="../media/image147.png"/><Relationship Id="rId27" Type="http://schemas.openxmlformats.org/officeDocument/2006/relationships/image" Target="../media/image15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tiff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97.png"/><Relationship Id="rId21" Type="http://schemas.openxmlformats.org/officeDocument/2006/relationships/image" Target="NULL"/><Relationship Id="rId34" Type="http://schemas.openxmlformats.org/officeDocument/2006/relationships/image" Target="../media/image105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104.png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103.png"/><Relationship Id="rId37" Type="http://schemas.openxmlformats.org/officeDocument/2006/relationships/image" Target="../media/image108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99.png"/><Relationship Id="rId36" Type="http://schemas.openxmlformats.org/officeDocument/2006/relationships/image" Target="../media/image107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102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106.png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47.tiff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412.6632" TargetMode="External"/><Relationship Id="rId2" Type="http://schemas.openxmlformats.org/officeDocument/2006/relationships/hyperlink" Target="https://arxiv.org/abs/1411.45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707.07102" TargetMode="External"/><Relationship Id="rId5" Type="http://schemas.openxmlformats.org/officeDocument/2006/relationships/hyperlink" Target="https://arxiv.org/abs/1411.4952" TargetMode="External"/><Relationship Id="rId4" Type="http://schemas.openxmlformats.org/officeDocument/2006/relationships/hyperlink" Target="https://arxiv.org/abs/1412.2306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Natural Language Processing III: Recurrent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5754959" y="2066738"/>
            <a:ext cx="560602" cy="692465"/>
            <a:chOff x="4750274" y="1746843"/>
            <a:chExt cx="420451" cy="519349"/>
          </a:xfrm>
        </p:grpSpPr>
        <p:sp>
          <p:nvSpPr>
            <p:cNvPr id="20" name="Oval 19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6006985" y="2804160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41B984-8195-B147-B821-D50DD71064A2}"/>
                  </a:ext>
                </a:extLst>
              </p:cNvPr>
              <p:cNvSpPr txBox="1"/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41B984-8195-B147-B821-D50DD7106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blipFill>
                <a:blip r:embed="rId7"/>
                <a:stretch>
                  <a:fillRect l="-1718" t="-6667" r="-2405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9840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6A5ED8-739A-B445-8F8B-B111A88BBD54}"/>
                  </a:ext>
                </a:extLst>
              </p:cNvPr>
              <p:cNvSpPr txBox="1"/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6A5ED8-739A-B445-8F8B-B111A88B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blipFill>
                <a:blip r:embed="rId6"/>
                <a:stretch>
                  <a:fillRect l="-1718" t="-6667" r="-2405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71818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 (Unrolled) Recurrent Neural Network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2784801" y="5089518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2655495" y="3891433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380644" y="3853454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4156142" y="3853454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3567890" y="4237664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3031979" y="4710756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2060733" y="4202321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5635886" y="5102317"/>
            <a:ext cx="556691" cy="692465"/>
            <a:chOff x="4750274" y="1746843"/>
            <a:chExt cx="417518" cy="519349"/>
          </a:xfrm>
        </p:grpSpPr>
        <p:sp>
          <p:nvSpPr>
            <p:cNvPr id="58" name="Oval 5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5506577" y="3904231"/>
            <a:ext cx="773960" cy="692465"/>
            <a:chOff x="6512842" y="2453180"/>
            <a:chExt cx="580470" cy="519349"/>
          </a:xfrm>
        </p:grpSpPr>
        <p:sp>
          <p:nvSpPr>
            <p:cNvPr id="62" name="Oval 61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7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7007219" y="3866253"/>
            <a:ext cx="567720" cy="692465"/>
            <a:chOff x="4750274" y="1746843"/>
            <a:chExt cx="425790" cy="519349"/>
          </a:xfrm>
        </p:grpSpPr>
        <p:sp>
          <p:nvSpPr>
            <p:cNvPr id="68" name="Oval 6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8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6418973" y="425046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5883061" y="4723555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4911815" y="4215120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8389463" y="5110699"/>
            <a:ext cx="556691" cy="692465"/>
            <a:chOff x="4750274" y="1746843"/>
            <a:chExt cx="417518" cy="519349"/>
          </a:xfrm>
        </p:grpSpPr>
        <p:sp>
          <p:nvSpPr>
            <p:cNvPr id="78" name="Oval 7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8260155" y="3912614"/>
            <a:ext cx="773960" cy="692465"/>
            <a:chOff x="6512842" y="2453180"/>
            <a:chExt cx="580470" cy="519349"/>
          </a:xfrm>
        </p:grpSpPr>
        <p:sp>
          <p:nvSpPr>
            <p:cNvPr id="81" name="Oval 80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10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9760796" y="3874635"/>
            <a:ext cx="567720" cy="692465"/>
            <a:chOff x="4750274" y="1746843"/>
            <a:chExt cx="425790" cy="519349"/>
          </a:xfrm>
        </p:grpSpPr>
        <p:sp>
          <p:nvSpPr>
            <p:cNvPr id="87" name="Oval 86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11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9172550" y="425884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8636639" y="4731937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7665393" y="422350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276865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grpSp>
        <p:nvGrpSpPr>
          <p:cNvPr id="18" name="Group 17"/>
          <p:cNvGrpSpPr/>
          <p:nvPr/>
        </p:nvGrpSpPr>
        <p:grpSpPr>
          <a:xfrm>
            <a:off x="2784801" y="5089518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2655495" y="3891433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380644" y="3853454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4156142" y="3853454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3567890" y="4237664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3031979" y="4710756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2060733" y="4202321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2779952" y="2711174"/>
            <a:ext cx="560602" cy="692465"/>
            <a:chOff x="4750274" y="1746843"/>
            <a:chExt cx="420451" cy="519349"/>
          </a:xfrm>
        </p:grpSpPr>
        <p:sp>
          <p:nvSpPr>
            <p:cNvPr id="20" name="Oval 19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3031979" y="3413762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5635886" y="5102317"/>
            <a:ext cx="556691" cy="692465"/>
            <a:chOff x="4750274" y="1746843"/>
            <a:chExt cx="417518" cy="519349"/>
          </a:xfrm>
        </p:grpSpPr>
        <p:sp>
          <p:nvSpPr>
            <p:cNvPr id="58" name="Oval 5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7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5506577" y="3904231"/>
            <a:ext cx="773960" cy="692465"/>
            <a:chOff x="6512842" y="2453180"/>
            <a:chExt cx="580470" cy="519349"/>
          </a:xfrm>
        </p:grpSpPr>
        <p:sp>
          <p:nvSpPr>
            <p:cNvPr id="62" name="Oval 61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8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7007219" y="3866253"/>
            <a:ext cx="567720" cy="692465"/>
            <a:chOff x="4750274" y="1746843"/>
            <a:chExt cx="425790" cy="519349"/>
          </a:xfrm>
        </p:grpSpPr>
        <p:sp>
          <p:nvSpPr>
            <p:cNvPr id="68" name="Oval 6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6418973" y="425046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5883061" y="4723555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4911815" y="4215120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3" name="Group 72"/>
          <p:cNvGrpSpPr/>
          <p:nvPr/>
        </p:nvGrpSpPr>
        <p:grpSpPr>
          <a:xfrm>
            <a:off x="5631029" y="2723973"/>
            <a:ext cx="567720" cy="692465"/>
            <a:chOff x="4750274" y="1746843"/>
            <a:chExt cx="425790" cy="519349"/>
          </a:xfrm>
        </p:grpSpPr>
        <p:sp>
          <p:nvSpPr>
            <p:cNvPr id="74" name="Oval 73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10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Straight Arrow Connector 75"/>
          <p:cNvCxnSpPr/>
          <p:nvPr/>
        </p:nvCxnSpPr>
        <p:spPr>
          <a:xfrm flipV="1">
            <a:off x="5883061" y="3426560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8389463" y="5110699"/>
            <a:ext cx="556691" cy="692465"/>
            <a:chOff x="4750274" y="1746843"/>
            <a:chExt cx="417518" cy="519349"/>
          </a:xfrm>
        </p:grpSpPr>
        <p:sp>
          <p:nvSpPr>
            <p:cNvPr id="78" name="Oval 7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11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8260155" y="3912614"/>
            <a:ext cx="773960" cy="692465"/>
            <a:chOff x="6512842" y="2453180"/>
            <a:chExt cx="580470" cy="519349"/>
          </a:xfrm>
        </p:grpSpPr>
        <p:sp>
          <p:nvSpPr>
            <p:cNvPr id="81" name="Oval 80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12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9760796" y="3874635"/>
            <a:ext cx="567720" cy="692465"/>
            <a:chOff x="4750274" y="1746843"/>
            <a:chExt cx="425790" cy="519349"/>
          </a:xfrm>
        </p:grpSpPr>
        <p:sp>
          <p:nvSpPr>
            <p:cNvPr id="87" name="Oval 86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13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9172550" y="425884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8636639" y="4731937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7665393" y="422350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/>
          <p:cNvGrpSpPr/>
          <p:nvPr/>
        </p:nvGrpSpPr>
        <p:grpSpPr>
          <a:xfrm>
            <a:off x="8384607" y="2732355"/>
            <a:ext cx="567720" cy="692465"/>
            <a:chOff x="4750274" y="1746843"/>
            <a:chExt cx="425790" cy="519349"/>
          </a:xfrm>
        </p:grpSpPr>
        <p:sp>
          <p:nvSpPr>
            <p:cNvPr id="93" name="Oval 92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14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Straight Arrow Connector 94"/>
          <p:cNvCxnSpPr/>
          <p:nvPr/>
        </p:nvCxnSpPr>
        <p:spPr>
          <a:xfrm flipV="1">
            <a:off x="8636639" y="3434943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" name="Group 6"/>
          <p:cNvGrpSpPr/>
          <p:nvPr/>
        </p:nvGrpSpPr>
        <p:grpSpPr>
          <a:xfrm>
            <a:off x="2689009" y="5882040"/>
            <a:ext cx="6534664" cy="420564"/>
            <a:chOff x="2016756" y="4411530"/>
            <a:chExt cx="4900998" cy="315423"/>
          </a:xfrm>
        </p:grpSpPr>
        <p:sp>
          <p:nvSpPr>
            <p:cNvPr id="5" name="Rectangle 4"/>
            <p:cNvSpPr/>
            <p:nvPr/>
          </p:nvSpPr>
          <p:spPr>
            <a:xfrm>
              <a:off x="2016756" y="4411530"/>
              <a:ext cx="399292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133" b="1" dirty="0">
                  <a:solidFill>
                    <a:srgbClr val="0070C0"/>
                  </a:solidFill>
                </a:rPr>
                <a:t>my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47422" y="4411530"/>
              <a:ext cx="396984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133" b="1" dirty="0">
                  <a:solidFill>
                    <a:srgbClr val="0070C0"/>
                  </a:solidFill>
                </a:rPr>
                <a:t>car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65652" y="4411530"/>
              <a:ext cx="652102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133" b="1" dirty="0">
                  <a:solidFill>
                    <a:srgbClr val="0070C0"/>
                  </a:solidFill>
                </a:rPr>
                <a:t>works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75398" y="1119453"/>
            <a:ext cx="6503024" cy="1589363"/>
            <a:chOff x="2081548" y="839590"/>
            <a:chExt cx="4877268" cy="1192022"/>
          </a:xfrm>
        </p:grpSpPr>
        <p:sp>
          <p:nvSpPr>
            <p:cNvPr id="98" name="Rectangle 97"/>
            <p:cNvSpPr/>
            <p:nvPr/>
          </p:nvSpPr>
          <p:spPr>
            <a:xfrm>
              <a:off x="2106924" y="839590"/>
              <a:ext cx="138548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900372" y="848919"/>
              <a:ext cx="109549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&lt;&lt;noun&gt;&gt;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929207" y="848919"/>
              <a:ext cx="1029609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&lt;&lt;verb&gt;&gt;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H="1" flipV="1">
              <a:off x="2277473" y="1772300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2" name="Group 101"/>
            <p:cNvGrpSpPr/>
            <p:nvPr/>
          </p:nvGrpSpPr>
          <p:grpSpPr>
            <a:xfrm>
              <a:off x="2081548" y="1256656"/>
              <a:ext cx="413479" cy="519349"/>
              <a:chOff x="4750274" y="1746843"/>
              <a:chExt cx="413479" cy="519349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4750274" y="1783751"/>
                    <a:ext cx="413479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4" name="Rectangle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3479" cy="34624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81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5" name="Straight Arrow Connector 104"/>
            <p:cNvCxnSpPr/>
            <p:nvPr/>
          </p:nvCxnSpPr>
          <p:spPr>
            <a:xfrm flipH="1" flipV="1">
              <a:off x="4415785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6" name="Group 105"/>
            <p:cNvGrpSpPr/>
            <p:nvPr/>
          </p:nvGrpSpPr>
          <p:grpSpPr>
            <a:xfrm>
              <a:off x="4219860" y="1255911"/>
              <a:ext cx="418817" cy="519349"/>
              <a:chOff x="4750274" y="1746843"/>
              <a:chExt cx="418817" cy="519349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ectangle 107"/>
                  <p:cNvSpPr/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8" name="Rectangle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81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9" name="Straight Arrow Connector 108"/>
            <p:cNvCxnSpPr/>
            <p:nvPr/>
          </p:nvCxnSpPr>
          <p:spPr>
            <a:xfrm flipH="1" flipV="1">
              <a:off x="6467681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0" name="Group 109"/>
            <p:cNvGrpSpPr/>
            <p:nvPr/>
          </p:nvGrpSpPr>
          <p:grpSpPr>
            <a:xfrm>
              <a:off x="6271756" y="1255911"/>
              <a:ext cx="418817" cy="519349"/>
              <a:chOff x="4750274" y="1746843"/>
              <a:chExt cx="418817" cy="519349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Rectangle 111"/>
                  <p:cNvSpPr/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2" name="Rectangle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81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1921859" y="1131893"/>
            <a:ext cx="2153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&lt;&lt;possessive&gt;&gt;</a:t>
            </a:r>
            <a:endParaRPr lang="en-US" sz="2133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52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872699" y="2541685"/>
            <a:ext cx="168687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my car works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445959" y="2388807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5358787" y="2623759"/>
            <a:ext cx="32329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872699" y="3189187"/>
            <a:ext cx="324582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my dog ate the assignment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5358787" y="3259379"/>
            <a:ext cx="5323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 &lt;&lt;pronoun&gt;&gt; &lt;&lt;noun&gt;&gt;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872699" y="3862337"/>
            <a:ext cx="306981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my mother saved the day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5358787" y="3932530"/>
            <a:ext cx="5323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 &lt;&lt;pronoun&gt;&gt; &lt;&lt;noun&gt;&gt;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872700" y="4574721"/>
            <a:ext cx="396345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 smart kid solved the problem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5358787" y="4605680"/>
            <a:ext cx="6330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&lt;&lt;pronoun&gt;&gt; &lt;&lt;qualifier&gt;&gt; &lt;&lt;noun&gt;&gt; &lt;&lt;verb&gt;&gt; &lt;&lt;pronoun&gt;&gt; &lt;&lt;noun&gt;&gt;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74457442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512939" y="2541685"/>
            <a:ext cx="237135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/>
              <a:t>L(</a:t>
            </a:r>
            <a:r>
              <a:rPr lang="en-US" sz="2133" b="1" dirty="0">
                <a:solidFill>
                  <a:srgbClr val="0070C0"/>
                </a:solidFill>
              </a:rPr>
              <a:t>my car works</a:t>
            </a:r>
            <a:r>
              <a:rPr lang="en-US" sz="2133" b="1" dirty="0"/>
              <a:t>) = 3</a:t>
            </a:r>
            <a:endParaRPr lang="en-US" sz="2133" dirty="0"/>
          </a:p>
        </p:txBody>
      </p:sp>
      <p:sp>
        <p:nvSpPr>
          <p:cNvPr id="98" name="Rectangle 97"/>
          <p:cNvSpPr/>
          <p:nvPr/>
        </p:nvSpPr>
        <p:spPr>
          <a:xfrm>
            <a:off x="6445959" y="2388807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5288834" y="2623759"/>
            <a:ext cx="3793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/>
              <a:t>L (</a:t>
            </a:r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</a:t>
            </a:r>
            <a:r>
              <a:rPr lang="en-US" sz="1600" b="1" dirty="0"/>
              <a:t>) = 3</a:t>
            </a:r>
            <a:endParaRPr lang="en-US" sz="16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512940" y="3189187"/>
            <a:ext cx="405534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/>
              <a:t>L( </a:t>
            </a:r>
            <a:r>
              <a:rPr lang="en-US" sz="2133" b="1" dirty="0">
                <a:solidFill>
                  <a:srgbClr val="0070C0"/>
                </a:solidFill>
              </a:rPr>
              <a:t>my dog ate the assignment</a:t>
            </a:r>
            <a:r>
              <a:rPr lang="en-US" sz="2133" b="1" dirty="0"/>
              <a:t> ) =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5288834" y="3259379"/>
            <a:ext cx="5885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/>
              <a:t>L (</a:t>
            </a:r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 &lt;&lt;pronoun&gt;&gt; &lt;&lt;noun&gt;&gt;</a:t>
            </a:r>
            <a:r>
              <a:rPr lang="en-US" sz="1600" b="1" dirty="0"/>
              <a:t>) =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512939" y="3862337"/>
            <a:ext cx="387933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/>
              <a:t>L( </a:t>
            </a:r>
            <a:r>
              <a:rPr lang="en-US" sz="2133" b="1" dirty="0">
                <a:solidFill>
                  <a:srgbClr val="0070C0"/>
                </a:solidFill>
              </a:rPr>
              <a:t>my mother saved the day</a:t>
            </a:r>
            <a:r>
              <a:rPr lang="en-US" sz="2133" b="1" dirty="0"/>
              <a:t> ) =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5288834" y="3932530"/>
            <a:ext cx="5885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/>
              <a:t>L (</a:t>
            </a:r>
            <a:r>
              <a:rPr lang="en-US" sz="1600" b="1" dirty="0">
                <a:solidFill>
                  <a:srgbClr val="0070C0"/>
                </a:solidFill>
              </a:rPr>
              <a:t>&lt;&lt;possessive&gt;&gt; &lt;&lt;noun&gt;&gt; &lt;&lt;verb&gt;&gt; &lt;&lt;pronoun&gt;&gt; &lt;&lt;noun&gt;&gt;</a:t>
            </a:r>
            <a:r>
              <a:rPr lang="en-US" sz="1600" b="1" dirty="0"/>
              <a:t>) =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512939" y="4574721"/>
            <a:ext cx="477297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/>
              <a:t>L( </a:t>
            </a:r>
            <a:r>
              <a:rPr lang="en-US" sz="2133" b="1" dirty="0">
                <a:solidFill>
                  <a:srgbClr val="0070C0"/>
                </a:solidFill>
              </a:rPr>
              <a:t>the smart kid solved the problem</a:t>
            </a:r>
            <a:r>
              <a:rPr lang="en-US" sz="2133" b="1" dirty="0"/>
              <a:t> ) = 6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5288834" y="4605680"/>
            <a:ext cx="68911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/>
              <a:t>L (</a:t>
            </a:r>
            <a:r>
              <a:rPr lang="en-US" sz="1600" b="1" dirty="0">
                <a:solidFill>
                  <a:srgbClr val="0070C0"/>
                </a:solidFill>
              </a:rPr>
              <a:t>&lt;&lt;pronoun&gt;&gt; &lt;&lt;qualifier&gt;&gt; &lt;&lt;noun&gt;&gt; &lt;&lt;verb&gt;&gt; &lt;&lt;pronoun&gt;&gt; &lt;&lt;noun&gt;&gt;</a:t>
            </a:r>
            <a:r>
              <a:rPr lang="en-US" sz="1600" b="1" dirty="0"/>
              <a:t>) =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51815459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1202482" y="2541685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3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6339393" y="262375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1202482" y="318918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6339393" y="325937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1202482" y="386233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6339393" y="393253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1202482" y="4574721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6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6339393" y="460568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506184" y="1446559"/>
            <a:ext cx="904824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If we assume a vocabulary of a 1000 possible words and 20 possible output tags</a:t>
            </a:r>
          </a:p>
        </p:txBody>
      </p:sp>
    </p:spTree>
    <p:extLst>
      <p:ext uri="{BB962C8B-B14F-4D97-AF65-F5344CB8AC3E}">
        <p14:creationId xmlns:p14="http://schemas.microsoft.com/office/powerpoint/2010/main" val="222753960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1202482" y="2541685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3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6339393" y="262375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1202482" y="318918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6339393" y="325937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1202482" y="386233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6339393" y="393253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1202482" y="4574721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6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6339393" y="460568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506184" y="1446559"/>
            <a:ext cx="904824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If we assume a vocabulary of a 1000 possible words and 20 possible output tags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7C831B-952B-484F-8B11-4690ED6FB0A8}"/>
              </a:ext>
            </a:extLst>
          </p:cNvPr>
          <p:cNvSpPr txBox="1"/>
          <p:nvPr/>
        </p:nvSpPr>
        <p:spPr>
          <a:xfrm>
            <a:off x="1286329" y="5278832"/>
            <a:ext cx="904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 we create batches if inputs and outputs have different shapes?</a:t>
            </a:r>
          </a:p>
        </p:txBody>
      </p:sp>
    </p:spTree>
    <p:extLst>
      <p:ext uri="{BB962C8B-B14F-4D97-AF65-F5344CB8AC3E}">
        <p14:creationId xmlns:p14="http://schemas.microsoft.com/office/powerpoint/2010/main" val="181522277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1202482" y="2541685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3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6339393" y="262375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1202482" y="318918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6339393" y="325937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1202482" y="386233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6339393" y="393253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1202482" y="4574721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6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6339393" y="460568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506184" y="1446559"/>
            <a:ext cx="904824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If we assume a vocabulary of a 1000 possible words and 20 possible output tags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93F68-79E3-9F4C-BCAD-A3FB9B32D0E4}"/>
              </a:ext>
            </a:extLst>
          </p:cNvPr>
          <p:cNvSpPr txBox="1"/>
          <p:nvPr/>
        </p:nvSpPr>
        <p:spPr>
          <a:xfrm>
            <a:off x="1286329" y="5278832"/>
            <a:ext cx="904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 we create batches if inputs and outputs have different shapes?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3658C-B6FB-9848-8CC4-0BC9A6C1B322}"/>
              </a:ext>
            </a:extLst>
          </p:cNvPr>
          <p:cNvSpPr txBox="1"/>
          <p:nvPr/>
        </p:nvSpPr>
        <p:spPr>
          <a:xfrm>
            <a:off x="1537196" y="6171924"/>
            <a:ext cx="8293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Solution 1:  </a:t>
            </a:r>
            <a:r>
              <a:rPr lang="en-US" sz="2400" dirty="0"/>
              <a:t>Forget about batches, just process things one by one.</a:t>
            </a:r>
          </a:p>
        </p:txBody>
      </p:sp>
    </p:spTree>
    <p:extLst>
      <p:ext uri="{BB962C8B-B14F-4D97-AF65-F5344CB8AC3E}">
        <p14:creationId xmlns:p14="http://schemas.microsoft.com/office/powerpoint/2010/main" val="285737609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1202482" y="2541685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3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6339393" y="262375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1202482" y="318918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6339393" y="325937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1202482" y="386233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6339393" y="393253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1202482" y="4574721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6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6339393" y="460568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506184" y="1446559"/>
            <a:ext cx="904824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If we assume a vocabulary of a 1000 possible words and 20 possible output tags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93F68-79E3-9F4C-BCAD-A3FB9B32D0E4}"/>
              </a:ext>
            </a:extLst>
          </p:cNvPr>
          <p:cNvSpPr txBox="1"/>
          <p:nvPr/>
        </p:nvSpPr>
        <p:spPr>
          <a:xfrm>
            <a:off x="1286329" y="5278832"/>
            <a:ext cx="904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 we create batches if inputs and outputs have different shapes?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3658C-B6FB-9848-8CC4-0BC9A6C1B322}"/>
              </a:ext>
            </a:extLst>
          </p:cNvPr>
          <p:cNvSpPr txBox="1"/>
          <p:nvPr/>
        </p:nvSpPr>
        <p:spPr>
          <a:xfrm>
            <a:off x="1537196" y="6171924"/>
            <a:ext cx="3374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Solution 2:  </a:t>
            </a:r>
            <a:r>
              <a:rPr lang="en-US" sz="2400" dirty="0"/>
              <a:t>Zero padding.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07E23-6346-824A-817C-09D7AF0EF2CF}"/>
              </a:ext>
            </a:extLst>
          </p:cNvPr>
          <p:cNvSpPr txBox="1"/>
          <p:nvPr/>
        </p:nvSpPr>
        <p:spPr>
          <a:xfrm>
            <a:off x="5556353" y="6171924"/>
            <a:ext cx="4262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can put the above vectors in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D40E07-8758-4C45-944A-8EE9CDC9CFEE}"/>
              </a:ext>
            </a:extLst>
          </p:cNvPr>
          <p:cNvSpPr/>
          <p:nvPr/>
        </p:nvSpPr>
        <p:spPr>
          <a:xfrm>
            <a:off x="9729024" y="6192441"/>
            <a:ext cx="177298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4 x 1000 x 6</a:t>
            </a:r>
            <a:endParaRPr lang="en-US" sz="2133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209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13CA-17D3-6F43-A0FF-7FDE7ECA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AD9B6-08CA-374A-B4FB-12558E819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Released! Start working on it – due next week – start early.</a:t>
            </a:r>
          </a:p>
          <a:p>
            <a:r>
              <a:rPr lang="en-US" dirty="0"/>
              <a:t>Don’t forget about your project proposal:  Project should be like an Assignment #4 – but it is yours. I won’t push you to do anything but it should hopefully be relevant to the class topic – vision and language. e.g. not prediction of the weather using ML – or email spam classification.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9FFF7-FC97-A947-B04A-17A91B2A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21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1202482" y="2541685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3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6339393" y="262375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1202482" y="318918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6339393" y="3259379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1202482" y="3862337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5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6339393" y="393253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1202482" y="4574721"/>
            <a:ext cx="138505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T: 1000 x 6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6339393" y="4605680"/>
            <a:ext cx="879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20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81555" y="1117847"/>
            <a:ext cx="58895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506184" y="1446559"/>
            <a:ext cx="904824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If we assume a vocabulary of a 1000 possible words and 20 possible output tags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93F68-79E3-9F4C-BCAD-A3FB9B32D0E4}"/>
              </a:ext>
            </a:extLst>
          </p:cNvPr>
          <p:cNvSpPr txBox="1"/>
          <p:nvPr/>
        </p:nvSpPr>
        <p:spPr>
          <a:xfrm>
            <a:off x="1286329" y="5278832"/>
            <a:ext cx="904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 we create batches if inputs and outputs have different shapes?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3658C-B6FB-9848-8CC4-0BC9A6C1B322}"/>
              </a:ext>
            </a:extLst>
          </p:cNvPr>
          <p:cNvSpPr txBox="1"/>
          <p:nvPr/>
        </p:nvSpPr>
        <p:spPr>
          <a:xfrm>
            <a:off x="1369869" y="5991216"/>
            <a:ext cx="7582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Solution 3:  </a:t>
            </a:r>
            <a:r>
              <a:rPr lang="en-US" sz="2400" dirty="0"/>
              <a:t>Advanced. Dynamic Batching or Auto-batching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95EDD0-9041-634C-8772-44A239738848}"/>
              </a:ext>
            </a:extLst>
          </p:cNvPr>
          <p:cNvSpPr/>
          <p:nvPr/>
        </p:nvSpPr>
        <p:spPr>
          <a:xfrm>
            <a:off x="1933664" y="6294770"/>
            <a:ext cx="1025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https://dynet.readthedocs.io/en/latest/tutorials_notebooks/Autobatching.html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41829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3658C-B6FB-9848-8CC4-0BC9A6C1B322}"/>
              </a:ext>
            </a:extLst>
          </p:cNvPr>
          <p:cNvSpPr txBox="1"/>
          <p:nvPr/>
        </p:nvSpPr>
        <p:spPr>
          <a:xfrm>
            <a:off x="810236" y="2563464"/>
            <a:ext cx="3327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Solution 4:  </a:t>
            </a:r>
            <a:r>
              <a:rPr lang="en-US" sz="2400" dirty="0" err="1"/>
              <a:t>Pytorch</a:t>
            </a:r>
            <a:r>
              <a:rPr lang="en-US" sz="2400" dirty="0"/>
              <a:t> stacking, padding, and sorting combination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20C8C-7B69-DC4B-8302-87EE8B446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2"/>
          <a:stretch/>
        </p:blipFill>
        <p:spPr>
          <a:xfrm>
            <a:off x="4383604" y="932342"/>
            <a:ext cx="5969603" cy="59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7372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Tagging a Text Sequence</a:t>
            </a:r>
            <a:br>
              <a:rPr lang="en-US" dirty="0"/>
            </a:br>
            <a:r>
              <a:rPr lang="en-US" sz="1867" dirty="0"/>
              <a:t>One-to-one Sequence Mapping Problems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3658C-B6FB-9848-8CC4-0BC9A6C1B322}"/>
              </a:ext>
            </a:extLst>
          </p:cNvPr>
          <p:cNvSpPr txBox="1"/>
          <p:nvPr/>
        </p:nvSpPr>
        <p:spPr>
          <a:xfrm>
            <a:off x="810236" y="2563464"/>
            <a:ext cx="3327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Solution 4:  </a:t>
            </a:r>
            <a:r>
              <a:rPr lang="en-US" sz="2400" dirty="0" err="1"/>
              <a:t>Pytorch</a:t>
            </a:r>
            <a:r>
              <a:rPr lang="en-US" sz="2400" dirty="0"/>
              <a:t> stacking, padding, and sorting combination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BD4AE5-0CAB-E743-91F4-77182B914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505" y="1080102"/>
            <a:ext cx="6586329" cy="572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6461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 err="1"/>
              <a:t>Pytorch</a:t>
            </a:r>
            <a:r>
              <a:rPr lang="en-US" dirty="0"/>
              <a:t> RNN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366-2A40-CB43-9368-D7B89A0D5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91" y="932343"/>
            <a:ext cx="8894661" cy="29762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8FF17B-83EB-074A-B824-84E7F2150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564"/>
          <a:stretch/>
        </p:blipFill>
        <p:spPr>
          <a:xfrm>
            <a:off x="2518347" y="4784298"/>
            <a:ext cx="8376763" cy="1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3718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841478" y="5075150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712172" y="3877065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437321" y="3839086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3212819" y="3839086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2624567" y="4223296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2088656" y="4696388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1117410" y="418795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4692563" y="5087949"/>
            <a:ext cx="556691" cy="692465"/>
            <a:chOff x="4750274" y="1746843"/>
            <a:chExt cx="417518" cy="519349"/>
          </a:xfrm>
        </p:grpSpPr>
        <p:sp>
          <p:nvSpPr>
            <p:cNvPr id="58" name="Oval 5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4563255" y="3889863"/>
            <a:ext cx="773960" cy="692465"/>
            <a:chOff x="6512842" y="2453180"/>
            <a:chExt cx="580470" cy="519349"/>
          </a:xfrm>
        </p:grpSpPr>
        <p:sp>
          <p:nvSpPr>
            <p:cNvPr id="62" name="Oval 61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7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6063896" y="3851885"/>
            <a:ext cx="567720" cy="692465"/>
            <a:chOff x="4750274" y="1746843"/>
            <a:chExt cx="425790" cy="519349"/>
          </a:xfrm>
        </p:grpSpPr>
        <p:sp>
          <p:nvSpPr>
            <p:cNvPr id="68" name="Oval 6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8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5475650" y="423609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4939739" y="4709187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3968493" y="4200752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7446140" y="5096331"/>
            <a:ext cx="556691" cy="692465"/>
            <a:chOff x="4750274" y="1746843"/>
            <a:chExt cx="417518" cy="519349"/>
          </a:xfrm>
        </p:grpSpPr>
        <p:sp>
          <p:nvSpPr>
            <p:cNvPr id="78" name="Oval 7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7316832" y="3898246"/>
            <a:ext cx="773960" cy="692465"/>
            <a:chOff x="6512842" y="2453180"/>
            <a:chExt cx="580470" cy="519349"/>
          </a:xfrm>
        </p:grpSpPr>
        <p:sp>
          <p:nvSpPr>
            <p:cNvPr id="81" name="Oval 80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10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11184685" y="3880731"/>
            <a:ext cx="587598" cy="692465"/>
            <a:chOff x="4750274" y="1746843"/>
            <a:chExt cx="440698" cy="519349"/>
          </a:xfrm>
        </p:grpSpPr>
        <p:sp>
          <p:nvSpPr>
            <p:cNvPr id="87" name="Oval 86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44069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40698" cy="34624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8229227" y="424447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7693316" y="4717569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6722070" y="420913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/>
          <p:cNvGrpSpPr/>
          <p:nvPr/>
        </p:nvGrpSpPr>
        <p:grpSpPr>
          <a:xfrm>
            <a:off x="10058891" y="2806950"/>
            <a:ext cx="587598" cy="692465"/>
            <a:chOff x="4737653" y="1746843"/>
            <a:chExt cx="440698" cy="519349"/>
          </a:xfrm>
        </p:grpSpPr>
        <p:sp>
          <p:nvSpPr>
            <p:cNvPr id="93" name="Oval 92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737653" y="1783079"/>
                  <a:ext cx="44069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7653" y="1783079"/>
                  <a:ext cx="440698" cy="34624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806124" y="5867672"/>
            <a:ext cx="6286885" cy="528761"/>
            <a:chOff x="2062084" y="4411530"/>
            <a:chExt cx="4715164" cy="396571"/>
          </a:xfrm>
        </p:grpSpPr>
        <p:sp>
          <p:nvSpPr>
            <p:cNvPr id="5" name="Rectangle 4"/>
            <p:cNvSpPr/>
            <p:nvPr/>
          </p:nvSpPr>
          <p:spPr>
            <a:xfrm>
              <a:off x="2062084" y="4411530"/>
              <a:ext cx="459501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>
                  <a:solidFill>
                    <a:srgbClr val="0070C0"/>
                  </a:solidFill>
                </a:rPr>
                <a:t>the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47422" y="4411530"/>
              <a:ext cx="425934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cat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12237" y="4461852"/>
              <a:ext cx="565011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likes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605540" y="1098849"/>
            <a:ext cx="3458831" cy="1781260"/>
            <a:chOff x="5203709" y="694922"/>
            <a:chExt cx="2594123" cy="1335945"/>
          </a:xfrm>
        </p:grpSpPr>
        <p:sp>
          <p:nvSpPr>
            <p:cNvPr id="100" name="Rectangle 99"/>
            <p:cNvSpPr/>
            <p:nvPr/>
          </p:nvSpPr>
          <p:spPr>
            <a:xfrm>
              <a:off x="5203709" y="694922"/>
              <a:ext cx="2594123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positive / </a:t>
              </a:r>
              <a:br>
                <a:rPr lang="en-US" sz="2400" b="1" dirty="0">
                  <a:solidFill>
                    <a:srgbClr val="0070C0"/>
                  </a:solidFill>
                </a:rPr>
              </a:br>
              <a:r>
                <a:rPr lang="en-US" sz="2400" b="1" dirty="0">
                  <a:solidFill>
                    <a:srgbClr val="0070C0"/>
                  </a:solidFill>
                </a:rPr>
                <a:t>negative sentiment rating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flipH="1" flipV="1">
              <a:off x="6467681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0" name="Group 109"/>
            <p:cNvGrpSpPr/>
            <p:nvPr/>
          </p:nvGrpSpPr>
          <p:grpSpPr>
            <a:xfrm>
              <a:off x="6271756" y="1255911"/>
              <a:ext cx="483498" cy="519349"/>
              <a:chOff x="4750274" y="1746843"/>
              <a:chExt cx="483498" cy="519349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Rectangle 111"/>
                  <p:cNvSpPr/>
                  <p:nvPr/>
                </p:nvSpPr>
                <p:spPr>
                  <a:xfrm>
                    <a:off x="4750274" y="1783751"/>
                    <a:ext cx="483498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/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2" name="Rectangle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83498" cy="34624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Scoring the Sentiment of a Text Sequence</a:t>
            </a:r>
            <a:br>
              <a:rPr lang="en-US" dirty="0"/>
            </a:br>
            <a:r>
              <a:rPr lang="en-US" sz="1867" dirty="0"/>
              <a:t>Many-to-one Sequence to score problems</a:t>
            </a:r>
            <a:endParaRPr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6C8853C-8793-4B49-8354-C688BC446341}"/>
              </a:ext>
            </a:extLst>
          </p:cNvPr>
          <p:cNvCxnSpPr/>
          <p:nvPr/>
        </p:nvCxnSpPr>
        <p:spPr>
          <a:xfrm>
            <a:off x="10711954" y="425007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0EE6F1E-713B-594D-A68E-F14F83B688B1}"/>
              </a:ext>
            </a:extLst>
          </p:cNvPr>
          <p:cNvGrpSpPr/>
          <p:nvPr/>
        </p:nvGrpSpPr>
        <p:grpSpPr>
          <a:xfrm>
            <a:off x="9947975" y="3877062"/>
            <a:ext cx="773960" cy="692465"/>
            <a:chOff x="6512842" y="2453180"/>
            <a:chExt cx="580470" cy="51934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5CBF1AF-F79B-B749-AFEA-6285E6D97D07}"/>
                </a:ext>
              </a:extLst>
            </p:cNvPr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C37E6BA-CE9E-6643-8682-492E339716BD}"/>
                    </a:ext>
                  </a:extLst>
                </p:cNvPr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C37E6BA-CE9E-6643-8682-492E339716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14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C5A8310-E761-5E44-9A30-F159C8BADA0A}"/>
              </a:ext>
            </a:extLst>
          </p:cNvPr>
          <p:cNvCxnSpPr/>
          <p:nvPr/>
        </p:nvCxnSpPr>
        <p:spPr>
          <a:xfrm flipV="1">
            <a:off x="10334955" y="3420575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98D7A09-C870-4B4B-8F63-FAD11E80914F}"/>
              </a:ext>
            </a:extLst>
          </p:cNvPr>
          <p:cNvCxnSpPr/>
          <p:nvPr/>
        </p:nvCxnSpPr>
        <p:spPr>
          <a:xfrm>
            <a:off x="9475249" y="425007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E5B15BC-F111-D74A-8E84-8D919DF5D95B}"/>
              </a:ext>
            </a:extLst>
          </p:cNvPr>
          <p:cNvSpPr txBox="1"/>
          <p:nvPr/>
        </p:nvSpPr>
        <p:spPr>
          <a:xfrm>
            <a:off x="8882148" y="3948253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BDD34B7-CAA3-2144-A517-F30507503BDC}"/>
              </a:ext>
            </a:extLst>
          </p:cNvPr>
          <p:cNvSpPr/>
          <p:nvPr/>
        </p:nvSpPr>
        <p:spPr>
          <a:xfrm>
            <a:off x="9816385" y="5861826"/>
            <a:ext cx="1299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&lt;&lt;EOS&gt;&gt;</a:t>
            </a:r>
            <a:endParaRPr lang="en-US" sz="2133" dirty="0">
              <a:solidFill>
                <a:srgbClr val="0070C0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5D56A94-8C73-B642-884C-697788DDFA60}"/>
              </a:ext>
            </a:extLst>
          </p:cNvPr>
          <p:cNvGrpSpPr/>
          <p:nvPr/>
        </p:nvGrpSpPr>
        <p:grpSpPr>
          <a:xfrm>
            <a:off x="10142190" y="5106158"/>
            <a:ext cx="576568" cy="692465"/>
            <a:chOff x="4750274" y="1746843"/>
            <a:chExt cx="432426" cy="519349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48C382A-35C9-8C42-AFE2-5C6FD5E188A7}"/>
                </a:ext>
              </a:extLst>
            </p:cNvPr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E6EDB3-790E-9D4F-9F29-2CA8B6A42B75}"/>
                    </a:ext>
                  </a:extLst>
                </p:cNvPr>
                <p:cNvSpPr/>
                <p:nvPr/>
              </p:nvSpPr>
              <p:spPr>
                <a:xfrm>
                  <a:off x="4750274" y="1783751"/>
                  <a:ext cx="432426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E6EDB3-790E-9D4F-9F29-2CA8B6A42B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32426" cy="34624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F9D0C18-5127-3A40-8DD7-A0AFCCE75D0D}"/>
              </a:ext>
            </a:extLst>
          </p:cNvPr>
          <p:cNvCxnSpPr/>
          <p:nvPr/>
        </p:nvCxnSpPr>
        <p:spPr>
          <a:xfrm flipV="1">
            <a:off x="10389364" y="4727396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34059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Sentiment Scoring</a:t>
            </a:r>
            <a:br>
              <a:rPr lang="en-US" dirty="0"/>
            </a:br>
            <a:r>
              <a:rPr lang="en-US" sz="1867" dirty="0"/>
              <a:t>Many to one Mapping Problems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872699" y="2541685"/>
            <a:ext cx="35170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has good food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460762" y="2388807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6373590" y="2623759"/>
            <a:ext cx="851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Positive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872699" y="3189187"/>
            <a:ext cx="257493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bad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6373590" y="3259379"/>
            <a:ext cx="933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Negative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872699" y="3862337"/>
            <a:ext cx="323152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the worst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6373590" y="3932530"/>
            <a:ext cx="933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Negative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872699" y="4574721"/>
            <a:ext cx="433811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well recommended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6373590" y="4605680"/>
            <a:ext cx="851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Positive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94187" y="1117847"/>
            <a:ext cx="6485493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Input training examples don’t need to be the same length!</a:t>
            </a:r>
            <a:b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</a:br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 this case outputs can be.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52159547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1247577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1247577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blipFill>
                <a:blip r:embed="rId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944963" y="1663703"/>
            <a:ext cx="6046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C6E3215-E0D9-DD4E-A9C7-4D4E0C2C81A4}"/>
              </a:ext>
            </a:extLst>
          </p:cNvPr>
          <p:cNvSpPr/>
          <p:nvPr/>
        </p:nvSpPr>
        <p:spPr>
          <a:xfrm>
            <a:off x="308117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47A2FB7-6EF4-3D46-8211-B37C389C5A58}"/>
              </a:ext>
            </a:extLst>
          </p:cNvPr>
          <p:cNvCxnSpPr>
            <a:cxnSpLocks/>
          </p:cNvCxnSpPr>
          <p:nvPr/>
        </p:nvCxnSpPr>
        <p:spPr>
          <a:xfrm>
            <a:off x="26662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id="{3182658A-7AE7-4A46-AFB8-236AB64DD0AD}"/>
              </a:ext>
            </a:extLst>
          </p:cNvPr>
          <p:cNvSpPr/>
          <p:nvPr/>
        </p:nvSpPr>
        <p:spPr>
          <a:xfrm>
            <a:off x="3029652" y="5870226"/>
            <a:ext cx="657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/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1176CDB-232E-FE47-A06C-593693C4382E}"/>
              </a:ext>
            </a:extLst>
          </p:cNvPr>
          <p:cNvCxnSpPr>
            <a:cxnSpLocks/>
          </p:cNvCxnSpPr>
          <p:nvPr/>
        </p:nvCxnSpPr>
        <p:spPr>
          <a:xfrm>
            <a:off x="3758624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707043BF-F885-2B4F-A84B-012276685F2B}"/>
              </a:ext>
            </a:extLst>
          </p:cNvPr>
          <p:cNvCxnSpPr>
            <a:cxnSpLocks/>
          </p:cNvCxnSpPr>
          <p:nvPr/>
        </p:nvCxnSpPr>
        <p:spPr>
          <a:xfrm flipV="1">
            <a:off x="3375161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/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9240132A-883D-3649-BD6C-B3CAAE94BED8}"/>
              </a:ext>
            </a:extLst>
          </p:cNvPr>
          <p:cNvCxnSpPr>
            <a:cxnSpLocks/>
          </p:cNvCxnSpPr>
          <p:nvPr/>
        </p:nvCxnSpPr>
        <p:spPr>
          <a:xfrm flipV="1">
            <a:off x="3375161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D49CCE49-BFF7-B642-AAA2-183FEAB4C560}"/>
              </a:ext>
            </a:extLst>
          </p:cNvPr>
          <p:cNvCxnSpPr>
            <a:cxnSpLocks/>
          </p:cNvCxnSpPr>
          <p:nvPr/>
        </p:nvCxnSpPr>
        <p:spPr>
          <a:xfrm flipV="1">
            <a:off x="3375161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/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blipFill>
                <a:blip r:embed="rId9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/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5A0D8690-1EC8-AB48-A6C8-9B0E7CACFE00}"/>
              </a:ext>
            </a:extLst>
          </p:cNvPr>
          <p:cNvSpPr/>
          <p:nvPr/>
        </p:nvSpPr>
        <p:spPr>
          <a:xfrm>
            <a:off x="2902358" y="1656697"/>
            <a:ext cx="84606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world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04D415F9-045E-0E4D-951F-04B8BE3B6E84}"/>
              </a:ext>
            </a:extLst>
          </p:cNvPr>
          <p:cNvSpPr/>
          <p:nvPr/>
        </p:nvSpPr>
        <p:spPr>
          <a:xfrm>
            <a:off x="5149086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A5791169-9B9B-3C43-9AFB-30FC0FB88EC4}"/>
              </a:ext>
            </a:extLst>
          </p:cNvPr>
          <p:cNvCxnSpPr>
            <a:cxnSpLocks/>
          </p:cNvCxnSpPr>
          <p:nvPr/>
        </p:nvCxnSpPr>
        <p:spPr>
          <a:xfrm>
            <a:off x="4734127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2" name="Rectangle 191">
            <a:extLst>
              <a:ext uri="{FF2B5EF4-FFF2-40B4-BE49-F238E27FC236}">
                <a16:creationId xmlns:a16="http://schemas.microsoft.com/office/drawing/2014/main" id="{CDF34333-8511-B04B-A44C-6E0A646A8B80}"/>
              </a:ext>
            </a:extLst>
          </p:cNvPr>
          <p:cNvSpPr/>
          <p:nvPr/>
        </p:nvSpPr>
        <p:spPr>
          <a:xfrm>
            <a:off x="4932131" y="5870226"/>
            <a:ext cx="925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world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570F1D8-786A-A844-B217-DFC91F63832F}"/>
                  </a:ext>
                </a:extLst>
              </p:cNvPr>
              <p:cNvSpPr/>
              <p:nvPr/>
            </p:nvSpPr>
            <p:spPr>
              <a:xfrm>
                <a:off x="524212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570F1D8-786A-A844-B217-DFC91F638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5319185"/>
                <a:ext cx="401899" cy="40819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AD255AD8-91EF-8241-B67F-585BF0F81143}"/>
              </a:ext>
            </a:extLst>
          </p:cNvPr>
          <p:cNvCxnSpPr>
            <a:cxnSpLocks/>
          </p:cNvCxnSpPr>
          <p:nvPr/>
        </p:nvCxnSpPr>
        <p:spPr>
          <a:xfrm>
            <a:off x="5826535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B137589E-6561-8F4A-B241-F6FFCB8C1A6D}"/>
              </a:ext>
            </a:extLst>
          </p:cNvPr>
          <p:cNvCxnSpPr>
            <a:cxnSpLocks/>
          </p:cNvCxnSpPr>
          <p:nvPr/>
        </p:nvCxnSpPr>
        <p:spPr>
          <a:xfrm flipV="1">
            <a:off x="5443072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E759907-EAB1-BA4A-8C38-EA7E3697A665}"/>
                  </a:ext>
                </a:extLst>
              </p:cNvPr>
              <p:cNvSpPr/>
              <p:nvPr/>
            </p:nvSpPr>
            <p:spPr>
              <a:xfrm>
                <a:off x="5242121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E759907-EAB1-BA4A-8C38-EA7E3697A6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3230271"/>
                <a:ext cx="401899" cy="40819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FF3601ED-0B4C-314D-9E70-2CE73CAECE15}"/>
              </a:ext>
            </a:extLst>
          </p:cNvPr>
          <p:cNvCxnSpPr>
            <a:cxnSpLocks/>
          </p:cNvCxnSpPr>
          <p:nvPr/>
        </p:nvCxnSpPr>
        <p:spPr>
          <a:xfrm flipV="1">
            <a:off x="5443072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D4A48711-D498-2549-9373-2855CB247837}"/>
              </a:ext>
            </a:extLst>
          </p:cNvPr>
          <p:cNvCxnSpPr>
            <a:cxnSpLocks/>
          </p:cNvCxnSpPr>
          <p:nvPr/>
        </p:nvCxnSpPr>
        <p:spPr>
          <a:xfrm flipV="1">
            <a:off x="5443072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C90E518-0F31-2249-97B7-4816BB0AD676}"/>
                  </a:ext>
                </a:extLst>
              </p:cNvPr>
              <p:cNvSpPr/>
              <p:nvPr/>
            </p:nvSpPr>
            <p:spPr>
              <a:xfrm>
                <a:off x="5242121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C90E518-0F31-2249-97B7-4816BB0AD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2262942"/>
                <a:ext cx="401899" cy="408196"/>
              </a:xfrm>
              <a:prstGeom prst="ellipse">
                <a:avLst/>
              </a:prstGeom>
              <a:blipFill>
                <a:blip r:embed="rId13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E9B0D21-C951-4049-9A7D-2F1E9875BBF0}"/>
                  </a:ext>
                </a:extLst>
              </p:cNvPr>
              <p:cNvSpPr/>
              <p:nvPr/>
            </p:nvSpPr>
            <p:spPr>
              <a:xfrm>
                <a:off x="6241493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E9B0D21-C951-4049-9A7D-2F1E9875B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493" y="4273274"/>
                <a:ext cx="401899" cy="40819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Rectangle 200">
            <a:extLst>
              <a:ext uri="{FF2B5EF4-FFF2-40B4-BE49-F238E27FC236}">
                <a16:creationId xmlns:a16="http://schemas.microsoft.com/office/drawing/2014/main" id="{9390BCAE-8D98-E543-A811-2B9FEBC70D88}"/>
              </a:ext>
            </a:extLst>
          </p:cNvPr>
          <p:cNvSpPr/>
          <p:nvPr/>
        </p:nvSpPr>
        <p:spPr>
          <a:xfrm>
            <a:off x="5205280" y="1648919"/>
            <a:ext cx="36099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is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042916CF-9DFC-A34E-A905-62CC10638093}"/>
              </a:ext>
            </a:extLst>
          </p:cNvPr>
          <p:cNvSpPr/>
          <p:nvPr/>
        </p:nvSpPr>
        <p:spPr>
          <a:xfrm>
            <a:off x="7216997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64D12C46-F63D-2B43-82FD-2186A5DE4EF3}"/>
              </a:ext>
            </a:extLst>
          </p:cNvPr>
          <p:cNvCxnSpPr>
            <a:cxnSpLocks/>
          </p:cNvCxnSpPr>
          <p:nvPr/>
        </p:nvCxnSpPr>
        <p:spPr>
          <a:xfrm>
            <a:off x="6802038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4" name="Rectangle 203">
            <a:extLst>
              <a:ext uri="{FF2B5EF4-FFF2-40B4-BE49-F238E27FC236}">
                <a16:creationId xmlns:a16="http://schemas.microsoft.com/office/drawing/2014/main" id="{64081E00-49B0-3444-8A0D-298207DC398E}"/>
              </a:ext>
            </a:extLst>
          </p:cNvPr>
          <p:cNvSpPr/>
          <p:nvPr/>
        </p:nvSpPr>
        <p:spPr>
          <a:xfrm>
            <a:off x="7297409" y="5870226"/>
            <a:ext cx="38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is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CCC460E-A3E0-4C41-84F7-4958846588DF}"/>
                  </a:ext>
                </a:extLst>
              </p:cNvPr>
              <p:cNvSpPr/>
              <p:nvPr/>
            </p:nvSpPr>
            <p:spPr>
              <a:xfrm>
                <a:off x="7310033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CCC460E-A3E0-4C41-84F7-495884658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5319185"/>
                <a:ext cx="401899" cy="40819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76832666-A250-E644-ADCA-62FD3F92C8C8}"/>
              </a:ext>
            </a:extLst>
          </p:cNvPr>
          <p:cNvCxnSpPr>
            <a:cxnSpLocks/>
          </p:cNvCxnSpPr>
          <p:nvPr/>
        </p:nvCxnSpPr>
        <p:spPr>
          <a:xfrm>
            <a:off x="789444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7FBDA8C6-9ECB-5641-B603-08EDDE437336}"/>
              </a:ext>
            </a:extLst>
          </p:cNvPr>
          <p:cNvCxnSpPr>
            <a:cxnSpLocks/>
          </p:cNvCxnSpPr>
          <p:nvPr/>
        </p:nvCxnSpPr>
        <p:spPr>
          <a:xfrm flipV="1">
            <a:off x="7510983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8F2A8E6-E7C1-1A4A-A2EA-CFA57F689A09}"/>
                  </a:ext>
                </a:extLst>
              </p:cNvPr>
              <p:cNvSpPr/>
              <p:nvPr/>
            </p:nvSpPr>
            <p:spPr>
              <a:xfrm>
                <a:off x="7310033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8F2A8E6-E7C1-1A4A-A2EA-CFA57F689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3230271"/>
                <a:ext cx="401899" cy="408196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B282CC4-25D4-D044-868A-FBB182B4C657}"/>
              </a:ext>
            </a:extLst>
          </p:cNvPr>
          <p:cNvCxnSpPr>
            <a:cxnSpLocks/>
          </p:cNvCxnSpPr>
          <p:nvPr/>
        </p:nvCxnSpPr>
        <p:spPr>
          <a:xfrm flipV="1">
            <a:off x="7510983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957A65AC-A59F-5449-9106-B8AE7F08F271}"/>
              </a:ext>
            </a:extLst>
          </p:cNvPr>
          <p:cNvCxnSpPr>
            <a:cxnSpLocks/>
          </p:cNvCxnSpPr>
          <p:nvPr/>
        </p:nvCxnSpPr>
        <p:spPr>
          <a:xfrm flipV="1">
            <a:off x="7510983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AC302FB-C0EC-954D-B00B-A96E24F2BEB2}"/>
                  </a:ext>
                </a:extLst>
              </p:cNvPr>
              <p:cNvSpPr/>
              <p:nvPr/>
            </p:nvSpPr>
            <p:spPr>
              <a:xfrm>
                <a:off x="7310033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AC302FB-C0EC-954D-B00B-A96E24F2B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2262942"/>
                <a:ext cx="401899" cy="408196"/>
              </a:xfrm>
              <a:prstGeom prst="ellipse">
                <a:avLst/>
              </a:prstGeom>
              <a:blipFill>
                <a:blip r:embed="rId17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189CD39-ED25-A246-87A3-C09F5E92B176}"/>
                  </a:ext>
                </a:extLst>
              </p:cNvPr>
              <p:cNvSpPr/>
              <p:nvPr/>
            </p:nvSpPr>
            <p:spPr>
              <a:xfrm>
                <a:off x="8309404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189CD39-ED25-A246-87A3-C09F5E92B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04" y="4273274"/>
                <a:ext cx="401899" cy="40819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3" name="Rectangle 212">
            <a:extLst>
              <a:ext uri="{FF2B5EF4-FFF2-40B4-BE49-F238E27FC236}">
                <a16:creationId xmlns:a16="http://schemas.microsoft.com/office/drawing/2014/main" id="{3E582E23-B238-264E-AC3C-E6C4D5AED293}"/>
              </a:ext>
            </a:extLst>
          </p:cNvPr>
          <p:cNvSpPr/>
          <p:nvPr/>
        </p:nvSpPr>
        <p:spPr>
          <a:xfrm>
            <a:off x="7204641" y="1658244"/>
            <a:ext cx="57419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not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4811AB5E-8C55-314F-9F8D-B9421E5ACEBD}"/>
              </a:ext>
            </a:extLst>
          </p:cNvPr>
          <p:cNvSpPr/>
          <p:nvPr/>
        </p:nvSpPr>
        <p:spPr>
          <a:xfrm>
            <a:off x="9262797" y="4170906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0B490A16-F7F1-A949-9BD9-3BDE8117C069}"/>
              </a:ext>
            </a:extLst>
          </p:cNvPr>
          <p:cNvCxnSpPr>
            <a:cxnSpLocks/>
          </p:cNvCxnSpPr>
          <p:nvPr/>
        </p:nvCxnSpPr>
        <p:spPr>
          <a:xfrm>
            <a:off x="8847838" y="4478917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6" name="Rectangle 215">
            <a:extLst>
              <a:ext uri="{FF2B5EF4-FFF2-40B4-BE49-F238E27FC236}">
                <a16:creationId xmlns:a16="http://schemas.microsoft.com/office/drawing/2014/main" id="{B484E65E-0D18-0F42-A4D5-CA541DE02B08}"/>
              </a:ext>
            </a:extLst>
          </p:cNvPr>
          <p:cNvSpPr/>
          <p:nvPr/>
        </p:nvSpPr>
        <p:spPr>
          <a:xfrm>
            <a:off x="9227765" y="5870226"/>
            <a:ext cx="622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not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8F4FC48E-E7E3-1A42-991B-A4587ACEB96D}"/>
                  </a:ext>
                </a:extLst>
              </p:cNvPr>
              <p:cNvSpPr/>
              <p:nvPr/>
            </p:nvSpPr>
            <p:spPr>
              <a:xfrm>
                <a:off x="9355833" y="532073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8F4FC48E-E7E3-1A42-991B-A4587ACEB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5320731"/>
                <a:ext cx="401899" cy="40819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0345604D-7A82-FA4F-A141-F43CC0994512}"/>
              </a:ext>
            </a:extLst>
          </p:cNvPr>
          <p:cNvCxnSpPr>
            <a:cxnSpLocks/>
          </p:cNvCxnSpPr>
          <p:nvPr/>
        </p:nvCxnSpPr>
        <p:spPr>
          <a:xfrm>
            <a:off x="9940246" y="4478917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CD55F8A3-54EE-6049-96EB-A406721CA07F}"/>
              </a:ext>
            </a:extLst>
          </p:cNvPr>
          <p:cNvCxnSpPr>
            <a:cxnSpLocks/>
          </p:cNvCxnSpPr>
          <p:nvPr/>
        </p:nvCxnSpPr>
        <p:spPr>
          <a:xfrm flipV="1">
            <a:off x="9556783" y="4892933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06A9606-6BAB-BC4D-AD4D-40770B714F07}"/>
                  </a:ext>
                </a:extLst>
              </p:cNvPr>
              <p:cNvSpPr/>
              <p:nvPr/>
            </p:nvSpPr>
            <p:spPr>
              <a:xfrm>
                <a:off x="9355833" y="3231818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06A9606-6BAB-BC4D-AD4D-40770B714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3231818"/>
                <a:ext cx="401899" cy="408196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78289B20-DFBE-5E44-BD1D-0718E9577F08}"/>
              </a:ext>
            </a:extLst>
          </p:cNvPr>
          <p:cNvCxnSpPr>
            <a:cxnSpLocks/>
          </p:cNvCxnSpPr>
          <p:nvPr/>
        </p:nvCxnSpPr>
        <p:spPr>
          <a:xfrm flipV="1">
            <a:off x="9556783" y="3735693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006FA779-06A6-5F41-86B4-1C661710CDBC}"/>
              </a:ext>
            </a:extLst>
          </p:cNvPr>
          <p:cNvCxnSpPr>
            <a:cxnSpLocks/>
          </p:cNvCxnSpPr>
          <p:nvPr/>
        </p:nvCxnSpPr>
        <p:spPr>
          <a:xfrm flipV="1">
            <a:off x="9556783" y="2789778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F31107B-D5DF-364A-8076-1DA7A65171BC}"/>
                  </a:ext>
                </a:extLst>
              </p:cNvPr>
              <p:cNvSpPr/>
              <p:nvPr/>
            </p:nvSpPr>
            <p:spPr>
              <a:xfrm>
                <a:off x="9355833" y="2264489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F31107B-D5DF-364A-8076-1DA7A6517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2264489"/>
                <a:ext cx="401899" cy="408196"/>
              </a:xfrm>
              <a:prstGeom prst="ellipse">
                <a:avLst/>
              </a:prstGeom>
              <a:blipFill>
                <a:blip r:embed="rId21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59F1BB8-3F42-E445-919A-98059BD8CE1F}"/>
                  </a:ext>
                </a:extLst>
              </p:cNvPr>
              <p:cNvSpPr/>
              <p:nvPr/>
            </p:nvSpPr>
            <p:spPr>
              <a:xfrm>
                <a:off x="10355204" y="427482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59F1BB8-3F42-E445-919A-98059BD8CE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204" y="4274821"/>
                <a:ext cx="401899" cy="408196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" name="Rectangle 224">
            <a:extLst>
              <a:ext uri="{FF2B5EF4-FFF2-40B4-BE49-F238E27FC236}">
                <a16:creationId xmlns:a16="http://schemas.microsoft.com/office/drawing/2014/main" id="{60ED825E-69C8-C64D-B583-2F364E129F40}"/>
              </a:ext>
            </a:extLst>
          </p:cNvPr>
          <p:cNvSpPr/>
          <p:nvPr/>
        </p:nvSpPr>
        <p:spPr>
          <a:xfrm>
            <a:off x="9083981" y="1658244"/>
            <a:ext cx="104227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enough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6796539C-FDAD-CE4F-BFC7-F3FCA7FB859F}"/>
              </a:ext>
            </a:extLst>
          </p:cNvPr>
          <p:cNvSpPr/>
          <p:nvPr/>
        </p:nvSpPr>
        <p:spPr>
          <a:xfrm>
            <a:off x="1121296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01ADCFFD-A99E-9041-837F-69AFA5371F5C}"/>
              </a:ext>
            </a:extLst>
          </p:cNvPr>
          <p:cNvCxnSpPr>
            <a:cxnSpLocks/>
          </p:cNvCxnSpPr>
          <p:nvPr/>
        </p:nvCxnSpPr>
        <p:spPr>
          <a:xfrm>
            <a:off x="1079800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8" name="Rectangle 227">
            <a:extLst>
              <a:ext uri="{FF2B5EF4-FFF2-40B4-BE49-F238E27FC236}">
                <a16:creationId xmlns:a16="http://schemas.microsoft.com/office/drawing/2014/main" id="{88B92D3C-0ED2-C345-A238-759C79312C83}"/>
              </a:ext>
            </a:extLst>
          </p:cNvPr>
          <p:cNvSpPr/>
          <p:nvPr/>
        </p:nvSpPr>
        <p:spPr>
          <a:xfrm>
            <a:off x="10905075" y="5886410"/>
            <a:ext cx="114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enough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FAB2A06-D93D-514C-8E01-3C818D9CC573}"/>
                  </a:ext>
                </a:extLst>
              </p:cNvPr>
              <p:cNvSpPr/>
              <p:nvPr/>
            </p:nvSpPr>
            <p:spPr>
              <a:xfrm>
                <a:off x="11306000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FAB2A06-D93D-514C-8E01-3C818D9CC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5319185"/>
                <a:ext cx="401899" cy="408196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BF01FAD6-F8E4-FD49-9428-AADDCBBC5CE8}"/>
              </a:ext>
            </a:extLst>
          </p:cNvPr>
          <p:cNvCxnSpPr>
            <a:cxnSpLocks/>
          </p:cNvCxnSpPr>
          <p:nvPr/>
        </p:nvCxnSpPr>
        <p:spPr>
          <a:xfrm flipV="1">
            <a:off x="11506949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4FEF708-2142-6141-8805-37CDEAE7F26C}"/>
                  </a:ext>
                </a:extLst>
              </p:cNvPr>
              <p:cNvSpPr/>
              <p:nvPr/>
            </p:nvSpPr>
            <p:spPr>
              <a:xfrm>
                <a:off x="11306000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4FEF708-2142-6141-8805-37CDEAE7F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3230271"/>
                <a:ext cx="401899" cy="408196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9B5A5339-45E6-C349-AC7F-BDADA51BFD3B}"/>
              </a:ext>
            </a:extLst>
          </p:cNvPr>
          <p:cNvCxnSpPr>
            <a:cxnSpLocks/>
          </p:cNvCxnSpPr>
          <p:nvPr/>
        </p:nvCxnSpPr>
        <p:spPr>
          <a:xfrm flipV="1">
            <a:off x="11506949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435BE813-1D98-AF43-BB5B-BE4DC59661D8}"/>
              </a:ext>
            </a:extLst>
          </p:cNvPr>
          <p:cNvCxnSpPr>
            <a:cxnSpLocks/>
          </p:cNvCxnSpPr>
          <p:nvPr/>
        </p:nvCxnSpPr>
        <p:spPr>
          <a:xfrm flipV="1">
            <a:off x="11506949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F9FF99ED-0FE8-634D-BBFC-45ACCC8BEA78}"/>
                  </a:ext>
                </a:extLst>
              </p:cNvPr>
              <p:cNvSpPr/>
              <p:nvPr/>
            </p:nvSpPr>
            <p:spPr>
              <a:xfrm>
                <a:off x="11306000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F9FF99ED-0FE8-634D-BBFC-45ACCC8BE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2262942"/>
                <a:ext cx="401899" cy="408196"/>
              </a:xfrm>
              <a:prstGeom prst="ellipse">
                <a:avLst/>
              </a:prstGeom>
              <a:blipFill>
                <a:blip r:embed="rId2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" name="Rectangle 234">
            <a:extLst>
              <a:ext uri="{FF2B5EF4-FFF2-40B4-BE49-F238E27FC236}">
                <a16:creationId xmlns:a16="http://schemas.microsoft.com/office/drawing/2014/main" id="{9425B830-7DE2-5E49-8C2D-081728343071}"/>
              </a:ext>
            </a:extLst>
          </p:cNvPr>
          <p:cNvSpPr/>
          <p:nvPr/>
        </p:nvSpPr>
        <p:spPr>
          <a:xfrm>
            <a:off x="11034147" y="1656697"/>
            <a:ext cx="94288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7" y="1149156"/>
            <a:ext cx="231345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TRAINING</a:t>
            </a:r>
          </a:p>
        </p:txBody>
      </p:sp>
    </p:spTree>
    <p:extLst>
      <p:ext uri="{BB962C8B-B14F-4D97-AF65-F5344CB8AC3E}">
        <p14:creationId xmlns:p14="http://schemas.microsoft.com/office/powerpoint/2010/main" val="355558417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1867" dirty="0"/>
              <a:t>Auto-regressive Models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629043" y="2555029"/>
            <a:ext cx="4543360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this restaurant has good food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460762" y="2388807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629043" y="3189187"/>
            <a:ext cx="360124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this restaurant is bad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629043" y="3862337"/>
            <a:ext cx="425783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this restaurant is the worst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629043" y="4574721"/>
            <a:ext cx="536441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this restaurant is well recommended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94187" y="1117847"/>
            <a:ext cx="6485493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Input training examples don’t need to be the same length!</a:t>
            </a:r>
            <a:b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</a:br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 this case outputs can be.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E7229-54C8-AB48-946C-0B0C510D71DD}"/>
              </a:ext>
            </a:extLst>
          </p:cNvPr>
          <p:cNvSpPr/>
          <p:nvPr/>
        </p:nvSpPr>
        <p:spPr>
          <a:xfrm>
            <a:off x="6627094" y="2541685"/>
            <a:ext cx="433779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has good food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8C337F-21CF-C44F-925D-9959225897F2}"/>
              </a:ext>
            </a:extLst>
          </p:cNvPr>
          <p:cNvSpPr/>
          <p:nvPr/>
        </p:nvSpPr>
        <p:spPr>
          <a:xfrm>
            <a:off x="6627094" y="3267897"/>
            <a:ext cx="339567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bad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1B2A24-F847-9048-B62D-088DD9E6CEE8}"/>
              </a:ext>
            </a:extLst>
          </p:cNvPr>
          <p:cNvSpPr/>
          <p:nvPr/>
        </p:nvSpPr>
        <p:spPr>
          <a:xfrm>
            <a:off x="6627094" y="3941048"/>
            <a:ext cx="405226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the worst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DA3F10-C6BF-3746-A4F7-074472980523}"/>
              </a:ext>
            </a:extLst>
          </p:cNvPr>
          <p:cNvSpPr/>
          <p:nvPr/>
        </p:nvSpPr>
        <p:spPr>
          <a:xfrm>
            <a:off x="6627093" y="4594535"/>
            <a:ext cx="515884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is well recommended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8883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8" y="1149156"/>
            <a:ext cx="2164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TESTING</a:t>
            </a:r>
          </a:p>
        </p:txBody>
      </p:sp>
    </p:spTree>
    <p:extLst>
      <p:ext uri="{BB962C8B-B14F-4D97-AF65-F5344CB8AC3E}">
        <p14:creationId xmlns:p14="http://schemas.microsoft.com/office/powerpoint/2010/main" val="229284589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1247577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1247577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blipFill>
                <a:blip r:embed="rId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944963" y="1663703"/>
            <a:ext cx="6046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8" y="1149156"/>
            <a:ext cx="2164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TESTING</a:t>
            </a:r>
          </a:p>
        </p:txBody>
      </p:sp>
    </p:spTree>
    <p:extLst>
      <p:ext uri="{BB962C8B-B14F-4D97-AF65-F5344CB8AC3E}">
        <p14:creationId xmlns:p14="http://schemas.microsoft.com/office/powerpoint/2010/main" val="20521347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FB383-EF3B-1945-AF83-AF475B37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9786F-C3EE-0D4F-B839-B0FC4345A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models for handling sequences of things.</a:t>
            </a:r>
          </a:p>
          <a:p>
            <a:endParaRPr lang="en-US" dirty="0"/>
          </a:p>
          <a:p>
            <a:r>
              <a:rPr lang="en-US" dirty="0"/>
              <a:t> Each input is not a vector but a sequence of input vectors.</a:t>
            </a:r>
          </a:p>
          <a:p>
            <a:endParaRPr lang="en-US" dirty="0"/>
          </a:p>
          <a:p>
            <a:r>
              <a:rPr lang="en-US" dirty="0"/>
              <a:t> e.g. Each input can be a “word embedding” or any “word” representation – we will use in our first examples one-hot encoded tokens but in practice continuous dense word embeddings are used.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EF889-D08E-2540-B91F-42C62345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7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1247577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1247577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blipFill>
                <a:blip r:embed="rId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944963" y="1663703"/>
            <a:ext cx="6046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C6E3215-E0D9-DD4E-A9C7-4D4E0C2C81A4}"/>
              </a:ext>
            </a:extLst>
          </p:cNvPr>
          <p:cNvSpPr/>
          <p:nvPr/>
        </p:nvSpPr>
        <p:spPr>
          <a:xfrm>
            <a:off x="308117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47A2FB7-6EF4-3D46-8211-B37C389C5A58}"/>
              </a:ext>
            </a:extLst>
          </p:cNvPr>
          <p:cNvCxnSpPr>
            <a:cxnSpLocks/>
          </p:cNvCxnSpPr>
          <p:nvPr/>
        </p:nvCxnSpPr>
        <p:spPr>
          <a:xfrm>
            <a:off x="26662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/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707043BF-F885-2B4F-A84B-012276685F2B}"/>
              </a:ext>
            </a:extLst>
          </p:cNvPr>
          <p:cNvCxnSpPr>
            <a:cxnSpLocks/>
          </p:cNvCxnSpPr>
          <p:nvPr/>
        </p:nvCxnSpPr>
        <p:spPr>
          <a:xfrm flipV="1">
            <a:off x="3375161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8" y="1149156"/>
            <a:ext cx="2164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TESTING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7B659915-471E-B942-BA46-5068E565A754}"/>
              </a:ext>
            </a:extLst>
          </p:cNvPr>
          <p:cNvCxnSpPr>
            <a:cxnSpLocks/>
            <a:stCxn id="175" idx="0"/>
            <a:endCxn id="181" idx="4"/>
          </p:cNvCxnSpPr>
          <p:nvPr/>
        </p:nvCxnSpPr>
        <p:spPr>
          <a:xfrm rot="16200000" flipH="1">
            <a:off x="588227" y="2940449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48887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1247577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1247577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blipFill>
                <a:blip r:embed="rId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944963" y="1663703"/>
            <a:ext cx="6046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C6E3215-E0D9-DD4E-A9C7-4D4E0C2C81A4}"/>
              </a:ext>
            </a:extLst>
          </p:cNvPr>
          <p:cNvSpPr/>
          <p:nvPr/>
        </p:nvSpPr>
        <p:spPr>
          <a:xfrm>
            <a:off x="308117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47A2FB7-6EF4-3D46-8211-B37C389C5A58}"/>
              </a:ext>
            </a:extLst>
          </p:cNvPr>
          <p:cNvCxnSpPr>
            <a:cxnSpLocks/>
          </p:cNvCxnSpPr>
          <p:nvPr/>
        </p:nvCxnSpPr>
        <p:spPr>
          <a:xfrm>
            <a:off x="26662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/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1176CDB-232E-FE47-A06C-593693C4382E}"/>
              </a:ext>
            </a:extLst>
          </p:cNvPr>
          <p:cNvCxnSpPr>
            <a:cxnSpLocks/>
          </p:cNvCxnSpPr>
          <p:nvPr/>
        </p:nvCxnSpPr>
        <p:spPr>
          <a:xfrm>
            <a:off x="3758624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707043BF-F885-2B4F-A84B-012276685F2B}"/>
              </a:ext>
            </a:extLst>
          </p:cNvPr>
          <p:cNvCxnSpPr>
            <a:cxnSpLocks/>
          </p:cNvCxnSpPr>
          <p:nvPr/>
        </p:nvCxnSpPr>
        <p:spPr>
          <a:xfrm flipV="1">
            <a:off x="3375161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/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9240132A-883D-3649-BD6C-B3CAAE94BED8}"/>
              </a:ext>
            </a:extLst>
          </p:cNvPr>
          <p:cNvCxnSpPr>
            <a:cxnSpLocks/>
          </p:cNvCxnSpPr>
          <p:nvPr/>
        </p:nvCxnSpPr>
        <p:spPr>
          <a:xfrm flipV="1">
            <a:off x="3375161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D49CCE49-BFF7-B642-AAA2-183FEAB4C560}"/>
              </a:ext>
            </a:extLst>
          </p:cNvPr>
          <p:cNvCxnSpPr>
            <a:cxnSpLocks/>
          </p:cNvCxnSpPr>
          <p:nvPr/>
        </p:nvCxnSpPr>
        <p:spPr>
          <a:xfrm flipV="1">
            <a:off x="3375161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/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blipFill>
                <a:blip r:embed="rId9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/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5A0D8690-1EC8-AB48-A6C8-9B0E7CACFE00}"/>
              </a:ext>
            </a:extLst>
          </p:cNvPr>
          <p:cNvSpPr/>
          <p:nvPr/>
        </p:nvSpPr>
        <p:spPr>
          <a:xfrm>
            <a:off x="2902358" y="1656697"/>
            <a:ext cx="84606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world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8" y="1149156"/>
            <a:ext cx="2164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TESTING</a:t>
            </a: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4B9817D1-2BD7-4444-9BAB-22635C212F8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8227" y="2940449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07399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Text Generation</a:t>
            </a:r>
            <a:br>
              <a:rPr lang="en-US" dirty="0"/>
            </a:br>
            <a:r>
              <a:rPr lang="en-US" sz="2133" b="1" dirty="0"/>
              <a:t>Auto-regressive model </a:t>
            </a:r>
            <a:r>
              <a:rPr lang="en-US" sz="1867" dirty="0"/>
              <a:t>– Sequence to Sequence during Training, Auto-regressive during test</a:t>
            </a:r>
            <a:endParaRPr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971750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0" y="4273274"/>
                <a:ext cx="401899" cy="40819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5913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608940" y="5870226"/>
            <a:ext cx="1271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400" b="1" dirty="0">
                <a:solidFill>
                  <a:srgbClr val="0070C0"/>
                </a:solidFill>
              </a:rPr>
              <a:t>&lt;START&gt;</a:t>
            </a:r>
            <a:endParaRPr lang="en-US" sz="21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5319185"/>
                <a:ext cx="401899" cy="40819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683723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1265736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7" y="3230271"/>
                <a:ext cx="401899" cy="4081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1247577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1247577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85" y="2262942"/>
                <a:ext cx="401899" cy="408196"/>
              </a:xfrm>
              <a:prstGeom prst="ellipse">
                <a:avLst/>
              </a:prstGeom>
              <a:blipFill>
                <a:blip r:embed="rId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81" y="4273274"/>
                <a:ext cx="401899" cy="40819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944963" y="1663703"/>
            <a:ext cx="60465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C6E3215-E0D9-DD4E-A9C7-4D4E0C2C81A4}"/>
              </a:ext>
            </a:extLst>
          </p:cNvPr>
          <p:cNvSpPr/>
          <p:nvPr/>
        </p:nvSpPr>
        <p:spPr>
          <a:xfrm>
            <a:off x="308117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47A2FB7-6EF4-3D46-8211-B37C389C5A58}"/>
              </a:ext>
            </a:extLst>
          </p:cNvPr>
          <p:cNvCxnSpPr>
            <a:cxnSpLocks/>
          </p:cNvCxnSpPr>
          <p:nvPr/>
        </p:nvCxnSpPr>
        <p:spPr>
          <a:xfrm>
            <a:off x="266621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/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5319185"/>
                <a:ext cx="401899" cy="40819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1176CDB-232E-FE47-A06C-593693C4382E}"/>
              </a:ext>
            </a:extLst>
          </p:cNvPr>
          <p:cNvCxnSpPr>
            <a:cxnSpLocks/>
          </p:cNvCxnSpPr>
          <p:nvPr/>
        </p:nvCxnSpPr>
        <p:spPr>
          <a:xfrm>
            <a:off x="3758624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707043BF-F885-2B4F-A84B-012276685F2B}"/>
              </a:ext>
            </a:extLst>
          </p:cNvPr>
          <p:cNvCxnSpPr>
            <a:cxnSpLocks/>
          </p:cNvCxnSpPr>
          <p:nvPr/>
        </p:nvCxnSpPr>
        <p:spPr>
          <a:xfrm flipV="1">
            <a:off x="3375161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/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3230271"/>
                <a:ext cx="401899" cy="40819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9240132A-883D-3649-BD6C-B3CAAE94BED8}"/>
              </a:ext>
            </a:extLst>
          </p:cNvPr>
          <p:cNvCxnSpPr>
            <a:cxnSpLocks/>
          </p:cNvCxnSpPr>
          <p:nvPr/>
        </p:nvCxnSpPr>
        <p:spPr>
          <a:xfrm flipV="1">
            <a:off x="3375161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D49CCE49-BFF7-B642-AAA2-183FEAB4C560}"/>
              </a:ext>
            </a:extLst>
          </p:cNvPr>
          <p:cNvCxnSpPr>
            <a:cxnSpLocks/>
          </p:cNvCxnSpPr>
          <p:nvPr/>
        </p:nvCxnSpPr>
        <p:spPr>
          <a:xfrm flipV="1">
            <a:off x="3375161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/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11" y="2262942"/>
                <a:ext cx="401899" cy="408196"/>
              </a:xfrm>
              <a:prstGeom prst="ellipse">
                <a:avLst/>
              </a:prstGeom>
              <a:blipFill>
                <a:blip r:embed="rId9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/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583" y="4273274"/>
                <a:ext cx="401899" cy="40819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5A0D8690-1EC8-AB48-A6C8-9B0E7CACFE00}"/>
              </a:ext>
            </a:extLst>
          </p:cNvPr>
          <p:cNvSpPr/>
          <p:nvPr/>
        </p:nvSpPr>
        <p:spPr>
          <a:xfrm>
            <a:off x="2902358" y="1656697"/>
            <a:ext cx="84606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world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04D415F9-045E-0E4D-951F-04B8BE3B6E84}"/>
              </a:ext>
            </a:extLst>
          </p:cNvPr>
          <p:cNvSpPr/>
          <p:nvPr/>
        </p:nvSpPr>
        <p:spPr>
          <a:xfrm>
            <a:off x="5149086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A5791169-9B9B-3C43-9AFB-30FC0FB88EC4}"/>
              </a:ext>
            </a:extLst>
          </p:cNvPr>
          <p:cNvCxnSpPr>
            <a:cxnSpLocks/>
          </p:cNvCxnSpPr>
          <p:nvPr/>
        </p:nvCxnSpPr>
        <p:spPr>
          <a:xfrm>
            <a:off x="4734127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570F1D8-786A-A844-B217-DFC91F63832F}"/>
                  </a:ext>
                </a:extLst>
              </p:cNvPr>
              <p:cNvSpPr/>
              <p:nvPr/>
            </p:nvSpPr>
            <p:spPr>
              <a:xfrm>
                <a:off x="5242121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570F1D8-786A-A844-B217-DFC91F638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5319185"/>
                <a:ext cx="401899" cy="40819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AD255AD8-91EF-8241-B67F-585BF0F81143}"/>
              </a:ext>
            </a:extLst>
          </p:cNvPr>
          <p:cNvCxnSpPr>
            <a:cxnSpLocks/>
          </p:cNvCxnSpPr>
          <p:nvPr/>
        </p:nvCxnSpPr>
        <p:spPr>
          <a:xfrm>
            <a:off x="5826535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B137589E-6561-8F4A-B241-F6FFCB8C1A6D}"/>
              </a:ext>
            </a:extLst>
          </p:cNvPr>
          <p:cNvCxnSpPr>
            <a:cxnSpLocks/>
          </p:cNvCxnSpPr>
          <p:nvPr/>
        </p:nvCxnSpPr>
        <p:spPr>
          <a:xfrm flipV="1">
            <a:off x="5443072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E759907-EAB1-BA4A-8C38-EA7E3697A665}"/>
                  </a:ext>
                </a:extLst>
              </p:cNvPr>
              <p:cNvSpPr/>
              <p:nvPr/>
            </p:nvSpPr>
            <p:spPr>
              <a:xfrm>
                <a:off x="5242121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E759907-EAB1-BA4A-8C38-EA7E3697A6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3230271"/>
                <a:ext cx="401899" cy="40819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FF3601ED-0B4C-314D-9E70-2CE73CAECE15}"/>
              </a:ext>
            </a:extLst>
          </p:cNvPr>
          <p:cNvCxnSpPr>
            <a:cxnSpLocks/>
          </p:cNvCxnSpPr>
          <p:nvPr/>
        </p:nvCxnSpPr>
        <p:spPr>
          <a:xfrm flipV="1">
            <a:off x="5443072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D4A48711-D498-2549-9373-2855CB247837}"/>
              </a:ext>
            </a:extLst>
          </p:cNvPr>
          <p:cNvCxnSpPr>
            <a:cxnSpLocks/>
          </p:cNvCxnSpPr>
          <p:nvPr/>
        </p:nvCxnSpPr>
        <p:spPr>
          <a:xfrm flipV="1">
            <a:off x="5443072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C90E518-0F31-2249-97B7-4816BB0AD676}"/>
                  </a:ext>
                </a:extLst>
              </p:cNvPr>
              <p:cNvSpPr/>
              <p:nvPr/>
            </p:nvSpPr>
            <p:spPr>
              <a:xfrm>
                <a:off x="5242121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C90E518-0F31-2249-97B7-4816BB0AD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21" y="2262942"/>
                <a:ext cx="401899" cy="408196"/>
              </a:xfrm>
              <a:prstGeom prst="ellipse">
                <a:avLst/>
              </a:prstGeom>
              <a:blipFill>
                <a:blip r:embed="rId13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E9B0D21-C951-4049-9A7D-2F1E9875BBF0}"/>
                  </a:ext>
                </a:extLst>
              </p:cNvPr>
              <p:cNvSpPr/>
              <p:nvPr/>
            </p:nvSpPr>
            <p:spPr>
              <a:xfrm>
                <a:off x="6241493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E9B0D21-C951-4049-9A7D-2F1E9875B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493" y="4273274"/>
                <a:ext cx="401899" cy="40819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Rectangle 200">
            <a:extLst>
              <a:ext uri="{FF2B5EF4-FFF2-40B4-BE49-F238E27FC236}">
                <a16:creationId xmlns:a16="http://schemas.microsoft.com/office/drawing/2014/main" id="{9390BCAE-8D98-E543-A811-2B9FEBC70D88}"/>
              </a:ext>
            </a:extLst>
          </p:cNvPr>
          <p:cNvSpPr/>
          <p:nvPr/>
        </p:nvSpPr>
        <p:spPr>
          <a:xfrm>
            <a:off x="5205280" y="1648919"/>
            <a:ext cx="36099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is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042916CF-9DFC-A34E-A905-62CC10638093}"/>
              </a:ext>
            </a:extLst>
          </p:cNvPr>
          <p:cNvSpPr/>
          <p:nvPr/>
        </p:nvSpPr>
        <p:spPr>
          <a:xfrm>
            <a:off x="7216997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64D12C46-F63D-2B43-82FD-2186A5DE4EF3}"/>
              </a:ext>
            </a:extLst>
          </p:cNvPr>
          <p:cNvCxnSpPr>
            <a:cxnSpLocks/>
          </p:cNvCxnSpPr>
          <p:nvPr/>
        </p:nvCxnSpPr>
        <p:spPr>
          <a:xfrm>
            <a:off x="6802038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CCC460E-A3E0-4C41-84F7-4958846588DF}"/>
                  </a:ext>
                </a:extLst>
              </p:cNvPr>
              <p:cNvSpPr/>
              <p:nvPr/>
            </p:nvSpPr>
            <p:spPr>
              <a:xfrm>
                <a:off x="7310033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CCC460E-A3E0-4C41-84F7-495884658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5319185"/>
                <a:ext cx="401899" cy="408196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76832666-A250-E644-ADCA-62FD3F92C8C8}"/>
              </a:ext>
            </a:extLst>
          </p:cNvPr>
          <p:cNvCxnSpPr>
            <a:cxnSpLocks/>
          </p:cNvCxnSpPr>
          <p:nvPr/>
        </p:nvCxnSpPr>
        <p:spPr>
          <a:xfrm>
            <a:off x="789444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7FBDA8C6-9ECB-5641-B603-08EDDE437336}"/>
              </a:ext>
            </a:extLst>
          </p:cNvPr>
          <p:cNvCxnSpPr>
            <a:cxnSpLocks/>
          </p:cNvCxnSpPr>
          <p:nvPr/>
        </p:nvCxnSpPr>
        <p:spPr>
          <a:xfrm flipV="1">
            <a:off x="7510983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8F2A8E6-E7C1-1A4A-A2EA-CFA57F689A09}"/>
                  </a:ext>
                </a:extLst>
              </p:cNvPr>
              <p:cNvSpPr/>
              <p:nvPr/>
            </p:nvSpPr>
            <p:spPr>
              <a:xfrm>
                <a:off x="7310033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8F2A8E6-E7C1-1A4A-A2EA-CFA57F689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3230271"/>
                <a:ext cx="401899" cy="408196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B282CC4-25D4-D044-868A-FBB182B4C657}"/>
              </a:ext>
            </a:extLst>
          </p:cNvPr>
          <p:cNvCxnSpPr>
            <a:cxnSpLocks/>
          </p:cNvCxnSpPr>
          <p:nvPr/>
        </p:nvCxnSpPr>
        <p:spPr>
          <a:xfrm flipV="1">
            <a:off x="7510983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957A65AC-A59F-5449-9106-B8AE7F08F271}"/>
              </a:ext>
            </a:extLst>
          </p:cNvPr>
          <p:cNvCxnSpPr>
            <a:cxnSpLocks/>
          </p:cNvCxnSpPr>
          <p:nvPr/>
        </p:nvCxnSpPr>
        <p:spPr>
          <a:xfrm flipV="1">
            <a:off x="7510983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AC302FB-C0EC-954D-B00B-A96E24F2BEB2}"/>
                  </a:ext>
                </a:extLst>
              </p:cNvPr>
              <p:cNvSpPr/>
              <p:nvPr/>
            </p:nvSpPr>
            <p:spPr>
              <a:xfrm>
                <a:off x="7310033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AC302FB-C0EC-954D-B00B-A96E24F2B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033" y="2262942"/>
                <a:ext cx="401899" cy="408196"/>
              </a:xfrm>
              <a:prstGeom prst="ellipse">
                <a:avLst/>
              </a:prstGeom>
              <a:blipFill>
                <a:blip r:embed="rId17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189CD39-ED25-A246-87A3-C09F5E92B176}"/>
                  </a:ext>
                </a:extLst>
              </p:cNvPr>
              <p:cNvSpPr/>
              <p:nvPr/>
            </p:nvSpPr>
            <p:spPr>
              <a:xfrm>
                <a:off x="8309404" y="4273274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189CD39-ED25-A246-87A3-C09F5E92B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04" y="4273274"/>
                <a:ext cx="401899" cy="408196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3" name="Rectangle 212">
            <a:extLst>
              <a:ext uri="{FF2B5EF4-FFF2-40B4-BE49-F238E27FC236}">
                <a16:creationId xmlns:a16="http://schemas.microsoft.com/office/drawing/2014/main" id="{3E582E23-B238-264E-AC3C-E6C4D5AED293}"/>
              </a:ext>
            </a:extLst>
          </p:cNvPr>
          <p:cNvSpPr/>
          <p:nvPr/>
        </p:nvSpPr>
        <p:spPr>
          <a:xfrm>
            <a:off x="7204641" y="1658244"/>
            <a:ext cx="57419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not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4811AB5E-8C55-314F-9F8D-B9421E5ACEBD}"/>
              </a:ext>
            </a:extLst>
          </p:cNvPr>
          <p:cNvSpPr/>
          <p:nvPr/>
        </p:nvSpPr>
        <p:spPr>
          <a:xfrm>
            <a:off x="9262797" y="4170906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0B490A16-F7F1-A949-9BD9-3BDE8117C069}"/>
              </a:ext>
            </a:extLst>
          </p:cNvPr>
          <p:cNvCxnSpPr>
            <a:cxnSpLocks/>
          </p:cNvCxnSpPr>
          <p:nvPr/>
        </p:nvCxnSpPr>
        <p:spPr>
          <a:xfrm>
            <a:off x="8847838" y="4478917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8F4FC48E-E7E3-1A42-991B-A4587ACEB96D}"/>
                  </a:ext>
                </a:extLst>
              </p:cNvPr>
              <p:cNvSpPr/>
              <p:nvPr/>
            </p:nvSpPr>
            <p:spPr>
              <a:xfrm>
                <a:off x="9355833" y="532073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8F4FC48E-E7E3-1A42-991B-A4587ACEB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5320731"/>
                <a:ext cx="401899" cy="408196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0345604D-7A82-FA4F-A141-F43CC0994512}"/>
              </a:ext>
            </a:extLst>
          </p:cNvPr>
          <p:cNvCxnSpPr>
            <a:cxnSpLocks/>
          </p:cNvCxnSpPr>
          <p:nvPr/>
        </p:nvCxnSpPr>
        <p:spPr>
          <a:xfrm>
            <a:off x="9940246" y="4478917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CD55F8A3-54EE-6049-96EB-A406721CA07F}"/>
              </a:ext>
            </a:extLst>
          </p:cNvPr>
          <p:cNvCxnSpPr>
            <a:cxnSpLocks/>
          </p:cNvCxnSpPr>
          <p:nvPr/>
        </p:nvCxnSpPr>
        <p:spPr>
          <a:xfrm flipV="1">
            <a:off x="9556783" y="4892933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06A9606-6BAB-BC4D-AD4D-40770B714F07}"/>
                  </a:ext>
                </a:extLst>
              </p:cNvPr>
              <p:cNvSpPr/>
              <p:nvPr/>
            </p:nvSpPr>
            <p:spPr>
              <a:xfrm>
                <a:off x="9355833" y="3231818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06A9606-6BAB-BC4D-AD4D-40770B714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3231818"/>
                <a:ext cx="401899" cy="408196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78289B20-DFBE-5E44-BD1D-0718E9577F08}"/>
              </a:ext>
            </a:extLst>
          </p:cNvPr>
          <p:cNvCxnSpPr>
            <a:cxnSpLocks/>
          </p:cNvCxnSpPr>
          <p:nvPr/>
        </p:nvCxnSpPr>
        <p:spPr>
          <a:xfrm flipV="1">
            <a:off x="9556783" y="3735693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006FA779-06A6-5F41-86B4-1C661710CDBC}"/>
              </a:ext>
            </a:extLst>
          </p:cNvPr>
          <p:cNvCxnSpPr>
            <a:cxnSpLocks/>
          </p:cNvCxnSpPr>
          <p:nvPr/>
        </p:nvCxnSpPr>
        <p:spPr>
          <a:xfrm flipV="1">
            <a:off x="9556783" y="2789778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F31107B-D5DF-364A-8076-1DA7A65171BC}"/>
                  </a:ext>
                </a:extLst>
              </p:cNvPr>
              <p:cNvSpPr/>
              <p:nvPr/>
            </p:nvSpPr>
            <p:spPr>
              <a:xfrm>
                <a:off x="9355833" y="2264489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F31107B-D5DF-364A-8076-1DA7A6517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33" y="2264489"/>
                <a:ext cx="401899" cy="408196"/>
              </a:xfrm>
              <a:prstGeom prst="ellipse">
                <a:avLst/>
              </a:prstGeom>
              <a:blipFill>
                <a:blip r:embed="rId21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59F1BB8-3F42-E445-919A-98059BD8CE1F}"/>
                  </a:ext>
                </a:extLst>
              </p:cNvPr>
              <p:cNvSpPr/>
              <p:nvPr/>
            </p:nvSpPr>
            <p:spPr>
              <a:xfrm>
                <a:off x="10355204" y="427482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59F1BB8-3F42-E445-919A-98059BD8CE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204" y="4274821"/>
                <a:ext cx="401899" cy="408196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" name="Rectangle 224">
            <a:extLst>
              <a:ext uri="{FF2B5EF4-FFF2-40B4-BE49-F238E27FC236}">
                <a16:creationId xmlns:a16="http://schemas.microsoft.com/office/drawing/2014/main" id="{60ED825E-69C8-C64D-B583-2F364E129F40}"/>
              </a:ext>
            </a:extLst>
          </p:cNvPr>
          <p:cNvSpPr/>
          <p:nvPr/>
        </p:nvSpPr>
        <p:spPr>
          <a:xfrm>
            <a:off x="9083981" y="1658244"/>
            <a:ext cx="104227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enough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6796539C-FDAD-CE4F-BFC7-F3FCA7FB859F}"/>
              </a:ext>
            </a:extLst>
          </p:cNvPr>
          <p:cNvSpPr/>
          <p:nvPr/>
        </p:nvSpPr>
        <p:spPr>
          <a:xfrm>
            <a:off x="11212965" y="4169359"/>
            <a:ext cx="587972" cy="616023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01ADCFFD-A99E-9041-837F-69AFA5371F5C}"/>
              </a:ext>
            </a:extLst>
          </p:cNvPr>
          <p:cNvCxnSpPr>
            <a:cxnSpLocks/>
          </p:cNvCxnSpPr>
          <p:nvPr/>
        </p:nvCxnSpPr>
        <p:spPr>
          <a:xfrm>
            <a:off x="10798006" y="4477371"/>
            <a:ext cx="29095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FAB2A06-D93D-514C-8E01-3C818D9CC573}"/>
                  </a:ext>
                </a:extLst>
              </p:cNvPr>
              <p:cNvSpPr/>
              <p:nvPr/>
            </p:nvSpPr>
            <p:spPr>
              <a:xfrm>
                <a:off x="11306000" y="5319185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FAB2A06-D93D-514C-8E01-3C818D9CC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5319185"/>
                <a:ext cx="401899" cy="408196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BF01FAD6-F8E4-FD49-9428-AADDCBBC5CE8}"/>
              </a:ext>
            </a:extLst>
          </p:cNvPr>
          <p:cNvCxnSpPr>
            <a:cxnSpLocks/>
          </p:cNvCxnSpPr>
          <p:nvPr/>
        </p:nvCxnSpPr>
        <p:spPr>
          <a:xfrm flipV="1">
            <a:off x="11506949" y="489138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4FEF708-2142-6141-8805-37CDEAE7F26C}"/>
                  </a:ext>
                </a:extLst>
              </p:cNvPr>
              <p:cNvSpPr/>
              <p:nvPr/>
            </p:nvSpPr>
            <p:spPr>
              <a:xfrm>
                <a:off x="11306000" y="3230271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4FEF708-2142-6141-8805-37CDEAE7F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3230271"/>
                <a:ext cx="401899" cy="408196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9B5A5339-45E6-C349-AC7F-BDADA51BFD3B}"/>
              </a:ext>
            </a:extLst>
          </p:cNvPr>
          <p:cNvCxnSpPr>
            <a:cxnSpLocks/>
          </p:cNvCxnSpPr>
          <p:nvPr/>
        </p:nvCxnSpPr>
        <p:spPr>
          <a:xfrm flipV="1">
            <a:off x="11506949" y="3734146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435BE813-1D98-AF43-BB5B-BE4DC59661D8}"/>
              </a:ext>
            </a:extLst>
          </p:cNvPr>
          <p:cNvCxnSpPr>
            <a:cxnSpLocks/>
          </p:cNvCxnSpPr>
          <p:nvPr/>
        </p:nvCxnSpPr>
        <p:spPr>
          <a:xfrm flipV="1">
            <a:off x="11506949" y="2788231"/>
            <a:ext cx="0" cy="3080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F9FF99ED-0FE8-634D-BBFC-45ACCC8BEA78}"/>
                  </a:ext>
                </a:extLst>
              </p:cNvPr>
              <p:cNvSpPr/>
              <p:nvPr/>
            </p:nvSpPr>
            <p:spPr>
              <a:xfrm>
                <a:off x="11306000" y="2262942"/>
                <a:ext cx="401899" cy="408196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F9FF99ED-0FE8-634D-BBFC-45ACCC8BE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000" y="2262942"/>
                <a:ext cx="401899" cy="408196"/>
              </a:xfrm>
              <a:prstGeom prst="ellipse">
                <a:avLst/>
              </a:prstGeom>
              <a:blipFill>
                <a:blip r:embed="rId25"/>
                <a:stretch>
                  <a:fillRect b="-303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" name="Rectangle 234">
            <a:extLst>
              <a:ext uri="{FF2B5EF4-FFF2-40B4-BE49-F238E27FC236}">
                <a16:creationId xmlns:a16="http://schemas.microsoft.com/office/drawing/2014/main" id="{9425B830-7DE2-5E49-8C2D-081728343071}"/>
              </a:ext>
            </a:extLst>
          </p:cNvPr>
          <p:cNvSpPr/>
          <p:nvPr/>
        </p:nvSpPr>
        <p:spPr>
          <a:xfrm>
            <a:off x="11034147" y="1656697"/>
            <a:ext cx="94288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8" y="1149156"/>
            <a:ext cx="216437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TESTING</a:t>
            </a:r>
          </a:p>
        </p:txBody>
      </p: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97AE99D1-3711-B044-805E-6E6FD1C8A50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8227" y="2940449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4BAFA46A-D628-5444-B51C-017729C72DA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78253" y="2940446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B704B6BD-7D7B-594B-A964-6F5F5FBE5E9E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59141" y="2932666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C2022169-ED49-DE4C-AFB1-36FAAB767E5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17179" y="2911700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1DDA934F-F775-9940-82B2-2ED938F80C0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45846" y="2905114"/>
            <a:ext cx="3464439" cy="2109425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15037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Character-level Models 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2784801" y="5089518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2655495" y="3891433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380644" y="3853454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4156142" y="3853454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3567890" y="4237664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3031979" y="4710756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2060733" y="4202321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2779952" y="2711174"/>
            <a:ext cx="560602" cy="692465"/>
            <a:chOff x="4750274" y="1746843"/>
            <a:chExt cx="420451" cy="519349"/>
          </a:xfrm>
        </p:grpSpPr>
        <p:sp>
          <p:nvSpPr>
            <p:cNvPr id="20" name="Oval 19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3031979" y="3413762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5635886" y="5102317"/>
            <a:ext cx="556691" cy="692465"/>
            <a:chOff x="4750274" y="1746843"/>
            <a:chExt cx="417518" cy="519349"/>
          </a:xfrm>
        </p:grpSpPr>
        <p:sp>
          <p:nvSpPr>
            <p:cNvPr id="58" name="Oval 5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7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5506577" y="3904231"/>
            <a:ext cx="773960" cy="692465"/>
            <a:chOff x="6512842" y="2453180"/>
            <a:chExt cx="580470" cy="519349"/>
          </a:xfrm>
        </p:grpSpPr>
        <p:sp>
          <p:nvSpPr>
            <p:cNvPr id="62" name="Oval 61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8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7007219" y="3866253"/>
            <a:ext cx="567720" cy="692465"/>
            <a:chOff x="4750274" y="1746843"/>
            <a:chExt cx="425790" cy="519349"/>
          </a:xfrm>
        </p:grpSpPr>
        <p:sp>
          <p:nvSpPr>
            <p:cNvPr id="68" name="Oval 6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9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6418973" y="425046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5883061" y="4723555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4911815" y="4215120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3" name="Group 72"/>
          <p:cNvGrpSpPr/>
          <p:nvPr/>
        </p:nvGrpSpPr>
        <p:grpSpPr>
          <a:xfrm>
            <a:off x="5631029" y="2723973"/>
            <a:ext cx="567720" cy="692465"/>
            <a:chOff x="4750274" y="1746843"/>
            <a:chExt cx="425790" cy="519349"/>
          </a:xfrm>
        </p:grpSpPr>
        <p:sp>
          <p:nvSpPr>
            <p:cNvPr id="74" name="Oval 73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10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Straight Arrow Connector 75"/>
          <p:cNvCxnSpPr/>
          <p:nvPr/>
        </p:nvCxnSpPr>
        <p:spPr>
          <a:xfrm flipV="1">
            <a:off x="5883061" y="3426560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8389463" y="5110699"/>
            <a:ext cx="556691" cy="692465"/>
            <a:chOff x="4750274" y="1746843"/>
            <a:chExt cx="417518" cy="519349"/>
          </a:xfrm>
        </p:grpSpPr>
        <p:sp>
          <p:nvSpPr>
            <p:cNvPr id="78" name="Oval 7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7518" cy="346249"/>
                </a:xfrm>
                <a:prstGeom prst="rect">
                  <a:avLst/>
                </a:prstGeom>
                <a:blipFill>
                  <a:blip r:embed="rId11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8260155" y="3912614"/>
            <a:ext cx="773960" cy="692465"/>
            <a:chOff x="6512842" y="2453180"/>
            <a:chExt cx="580470" cy="519349"/>
          </a:xfrm>
        </p:grpSpPr>
        <p:sp>
          <p:nvSpPr>
            <p:cNvPr id="81" name="Oval 80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12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9760796" y="3874635"/>
            <a:ext cx="567720" cy="692465"/>
            <a:chOff x="4750274" y="1746843"/>
            <a:chExt cx="425790" cy="519349"/>
          </a:xfrm>
        </p:grpSpPr>
        <p:sp>
          <p:nvSpPr>
            <p:cNvPr id="87" name="Oval 86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13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9172550" y="425884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8636639" y="4731937"/>
            <a:ext cx="0" cy="340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7665393" y="4223503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/>
          <p:cNvGrpSpPr/>
          <p:nvPr/>
        </p:nvGrpSpPr>
        <p:grpSpPr>
          <a:xfrm>
            <a:off x="8384607" y="2732355"/>
            <a:ext cx="567720" cy="692465"/>
            <a:chOff x="4750274" y="1746843"/>
            <a:chExt cx="425790" cy="519349"/>
          </a:xfrm>
        </p:grpSpPr>
        <p:sp>
          <p:nvSpPr>
            <p:cNvPr id="93" name="Oval 92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14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Straight Arrow Connector 94"/>
          <p:cNvCxnSpPr/>
          <p:nvPr/>
        </p:nvCxnSpPr>
        <p:spPr>
          <a:xfrm flipV="1">
            <a:off x="8636639" y="3434943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" name="Group 6"/>
          <p:cNvGrpSpPr/>
          <p:nvPr/>
        </p:nvGrpSpPr>
        <p:grpSpPr>
          <a:xfrm>
            <a:off x="2853949" y="5882040"/>
            <a:ext cx="5947527" cy="528761"/>
            <a:chOff x="2140462" y="4411530"/>
            <a:chExt cx="4460645" cy="396571"/>
          </a:xfrm>
        </p:grpSpPr>
        <p:sp>
          <p:nvSpPr>
            <p:cNvPr id="5" name="Rectangle 4"/>
            <p:cNvSpPr/>
            <p:nvPr/>
          </p:nvSpPr>
          <p:spPr>
            <a:xfrm>
              <a:off x="2140462" y="4411530"/>
              <a:ext cx="234679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>
                  <a:solidFill>
                    <a:srgbClr val="0070C0"/>
                  </a:solidFill>
                </a:rPr>
                <a:t>c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47422" y="4411530"/>
              <a:ext cx="252714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a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382056" y="4461852"/>
              <a:ext cx="219051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t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75398" y="1119453"/>
            <a:ext cx="6654988" cy="1589363"/>
            <a:chOff x="2081548" y="839590"/>
            <a:chExt cx="4991241" cy="1192022"/>
          </a:xfrm>
        </p:grpSpPr>
        <p:sp>
          <p:nvSpPr>
            <p:cNvPr id="98" name="Rectangle 97"/>
            <p:cNvSpPr/>
            <p:nvPr/>
          </p:nvSpPr>
          <p:spPr>
            <a:xfrm>
              <a:off x="2106924" y="839590"/>
              <a:ext cx="252714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a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78136" y="844359"/>
              <a:ext cx="219051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 dirty="0">
                  <a:solidFill>
                    <a:srgbClr val="0070C0"/>
                  </a:solidFill>
                </a:rPr>
                <a:t>t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929207" y="848919"/>
              <a:ext cx="114358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2400" b="1">
                  <a:solidFill>
                    <a:srgbClr val="0070C0"/>
                  </a:solidFill>
                </a:rPr>
                <a:t>&lt;&lt;space&gt;&gt;</a:t>
              </a:r>
              <a:endParaRPr lang="en-US" sz="2133" dirty="0">
                <a:solidFill>
                  <a:srgbClr val="0070C0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H="1" flipV="1">
              <a:off x="2277473" y="1772300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2" name="Group 101"/>
            <p:cNvGrpSpPr/>
            <p:nvPr/>
          </p:nvGrpSpPr>
          <p:grpSpPr>
            <a:xfrm>
              <a:off x="2081548" y="1256656"/>
              <a:ext cx="413479" cy="519349"/>
              <a:chOff x="4750274" y="1746843"/>
              <a:chExt cx="413479" cy="519349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4750274" y="1783751"/>
                    <a:ext cx="413479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4" name="Rectangle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3479" cy="34624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81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5" name="Straight Arrow Connector 104"/>
            <p:cNvCxnSpPr/>
            <p:nvPr/>
          </p:nvCxnSpPr>
          <p:spPr>
            <a:xfrm flipH="1" flipV="1">
              <a:off x="4415785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6" name="Group 105"/>
            <p:cNvGrpSpPr/>
            <p:nvPr/>
          </p:nvGrpSpPr>
          <p:grpSpPr>
            <a:xfrm>
              <a:off x="4219860" y="1255911"/>
              <a:ext cx="418817" cy="519349"/>
              <a:chOff x="4750274" y="1746843"/>
              <a:chExt cx="418817" cy="519349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ectangle 107"/>
                  <p:cNvSpPr/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8" name="Rectangle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81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9" name="Straight Arrow Connector 108"/>
            <p:cNvCxnSpPr/>
            <p:nvPr/>
          </p:nvCxnSpPr>
          <p:spPr>
            <a:xfrm flipH="1" flipV="1">
              <a:off x="6467681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0" name="Group 109"/>
            <p:cNvGrpSpPr/>
            <p:nvPr/>
          </p:nvGrpSpPr>
          <p:grpSpPr>
            <a:xfrm>
              <a:off x="6271756" y="1255911"/>
              <a:ext cx="418817" cy="519349"/>
              <a:chOff x="4750274" y="1746843"/>
              <a:chExt cx="418817" cy="519349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Rectangle 111"/>
                  <p:cNvSpPr/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2" name="Rectangle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18817" cy="34624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81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752119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B5219-7E5D-E141-80AF-32A294350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67" y="304800"/>
            <a:ext cx="8619067" cy="624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E05213-A385-2D40-A78B-765F222BD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81" y="909404"/>
            <a:ext cx="777475" cy="52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7321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Machine Translation</a:t>
            </a:r>
            <a:br>
              <a:rPr lang="en-US" dirty="0"/>
            </a:br>
            <a:r>
              <a:rPr lang="en-US" sz="2133" b="1" dirty="0"/>
              <a:t>Sequence to Sequence – Encoding – Decoding – Many to Many mapping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6115950" y="2718215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64DB046-5917-2E4D-AE60-202450CE83EB}"/>
                </a:ext>
              </a:extLst>
            </p:cNvPr>
            <p:cNvSpPr/>
            <p:nvPr/>
          </p:nvSpPr>
          <p:spPr>
            <a:xfrm>
              <a:off x="456703" y="4402669"/>
              <a:ext cx="98157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&lt;START&gt;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7" y="1149156"/>
            <a:ext cx="231345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TRAINING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638338" y="390735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227019" y="395638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9" y="3956384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458850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467165" y="4709825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682233" y="444984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33" y="4449844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974248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777041" y="424800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170024" y="395638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024" y="3956384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1633564" y="390735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1437788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1609256" y="4709825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1677459" y="444984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459" y="4449844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1953185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1772267" y="424800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148961" y="395638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961" y="3956384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2609204" y="390735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2413428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2447396" y="4709825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2653097" y="444984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097" y="4449844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2928825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2747907" y="424800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124601" y="395638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601" y="3956384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3584843" y="390735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3389066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3530003" y="4721847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3628739" y="444984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739" y="4449844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3904465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3723545" y="424800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100241" y="395638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241" y="3956384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4550051" y="3908087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4354274" y="405340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4474368" y="4721845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4593945" y="445057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945" y="4450573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4869672" y="405340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4688753" y="424873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065448" y="395711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448" y="3957113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5470140" y="390735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5274364" y="4052677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244211" y="4721845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5514033" y="444984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033" y="4449844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5608841" y="4248009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7195F74-E76C-364B-8ECE-B1FA2ECFE937}"/>
              </a:ext>
            </a:extLst>
          </p:cNvPr>
          <p:cNvCxnSpPr>
            <a:cxnSpLocks/>
          </p:cNvCxnSpPr>
          <p:nvPr/>
        </p:nvCxnSpPr>
        <p:spPr>
          <a:xfrm>
            <a:off x="5856349" y="4052676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2616063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Machine Translation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67" dirty="0"/>
              <a:t>Sequence to Sequence Models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629043" y="2555029"/>
            <a:ext cx="544161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</a:t>
            </a:r>
            <a:r>
              <a:rPr lang="en-US" sz="2133" b="1" dirty="0" err="1">
                <a:solidFill>
                  <a:srgbClr val="0070C0"/>
                </a:solidFill>
              </a:rPr>
              <a:t>este</a:t>
            </a:r>
            <a:r>
              <a:rPr lang="en-US" sz="2133" b="1" dirty="0">
                <a:solidFill>
                  <a:srgbClr val="0070C0"/>
                </a:solidFill>
              </a:rPr>
              <a:t> </a:t>
            </a:r>
            <a:r>
              <a:rPr lang="en-US" sz="2133" b="1" dirty="0" err="1">
                <a:solidFill>
                  <a:srgbClr val="0070C0"/>
                </a:solidFill>
              </a:rPr>
              <a:t>restaurante</a:t>
            </a:r>
            <a:r>
              <a:rPr lang="en-US" sz="2133" b="1" dirty="0">
                <a:solidFill>
                  <a:srgbClr val="0070C0"/>
                </a:solidFill>
              </a:rPr>
              <a:t> </a:t>
            </a:r>
            <a:r>
              <a:rPr lang="en-US" sz="2133" b="1" dirty="0" err="1">
                <a:solidFill>
                  <a:srgbClr val="0070C0"/>
                </a:solidFill>
              </a:rPr>
              <a:t>tiene</a:t>
            </a:r>
            <a:r>
              <a:rPr lang="en-US" sz="2133" b="1" dirty="0">
                <a:solidFill>
                  <a:srgbClr val="0070C0"/>
                </a:solidFill>
              </a:rPr>
              <a:t> </a:t>
            </a:r>
            <a:r>
              <a:rPr lang="en-US" sz="2133" b="1" dirty="0" err="1">
                <a:solidFill>
                  <a:srgbClr val="0070C0"/>
                </a:solidFill>
              </a:rPr>
              <a:t>buena</a:t>
            </a:r>
            <a:r>
              <a:rPr lang="en-US" sz="2133" b="1" dirty="0">
                <a:solidFill>
                  <a:srgbClr val="0070C0"/>
                </a:solidFill>
              </a:rPr>
              <a:t> comida 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460762" y="2388807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994187" y="1117847"/>
            <a:ext cx="6485493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Input training examples don’t need to be the same length!</a:t>
            </a:r>
            <a:b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</a:br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In this case outputs can be.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537197" y="2008836"/>
            <a:ext cx="777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6305195" y="2008836"/>
            <a:ext cx="92525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E7229-54C8-AB48-946C-0B0C510D71DD}"/>
              </a:ext>
            </a:extLst>
          </p:cNvPr>
          <p:cNvSpPr/>
          <p:nvPr/>
        </p:nvSpPr>
        <p:spPr>
          <a:xfrm>
            <a:off x="6627094" y="2541685"/>
            <a:ext cx="433779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this restaurant has good food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DAF7F-9A8E-514D-A216-5E14CBE6F3DF}"/>
              </a:ext>
            </a:extLst>
          </p:cNvPr>
          <p:cNvSpPr/>
          <p:nvPr/>
        </p:nvSpPr>
        <p:spPr>
          <a:xfrm>
            <a:off x="629042" y="2975789"/>
            <a:ext cx="4543360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this restaurant has good food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6EC2E3-7290-A74D-B505-9AFE181A7B75}"/>
              </a:ext>
            </a:extLst>
          </p:cNvPr>
          <p:cNvSpPr/>
          <p:nvPr/>
        </p:nvSpPr>
        <p:spPr>
          <a:xfrm>
            <a:off x="749828" y="4041892"/>
            <a:ext cx="412414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el </a:t>
            </a:r>
            <a:r>
              <a:rPr lang="en-US" sz="2133" b="1" dirty="0" err="1">
                <a:solidFill>
                  <a:srgbClr val="0070C0"/>
                </a:solidFill>
              </a:rPr>
              <a:t>mundo</a:t>
            </a:r>
            <a:r>
              <a:rPr lang="en-US" sz="2133" b="1" dirty="0">
                <a:solidFill>
                  <a:srgbClr val="0070C0"/>
                </a:solidFill>
              </a:rPr>
              <a:t> no </a:t>
            </a:r>
            <a:r>
              <a:rPr lang="en-US" sz="2133" b="1" dirty="0" err="1">
                <a:solidFill>
                  <a:srgbClr val="0070C0"/>
                </a:solidFill>
              </a:rPr>
              <a:t>es</a:t>
            </a:r>
            <a:r>
              <a:rPr lang="en-US" sz="2133" b="1" dirty="0">
                <a:solidFill>
                  <a:srgbClr val="0070C0"/>
                </a:solidFill>
              </a:rPr>
              <a:t> </a:t>
            </a:r>
            <a:r>
              <a:rPr lang="en-US" sz="2133" b="1" dirty="0" err="1">
                <a:solidFill>
                  <a:srgbClr val="0070C0"/>
                </a:solidFill>
              </a:rPr>
              <a:t>suficiente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F9D915-F0B9-114C-AA27-97208876402B}"/>
              </a:ext>
            </a:extLst>
          </p:cNvPr>
          <p:cNvSpPr/>
          <p:nvPr/>
        </p:nvSpPr>
        <p:spPr>
          <a:xfrm>
            <a:off x="7581547" y="3875669"/>
            <a:ext cx="18473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EA58F5-A04F-454C-B01B-00FD9428BEBD}"/>
              </a:ext>
            </a:extLst>
          </p:cNvPr>
          <p:cNvSpPr/>
          <p:nvPr/>
        </p:nvSpPr>
        <p:spPr>
          <a:xfrm>
            <a:off x="6747879" y="4028548"/>
            <a:ext cx="372024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the world is not enough &lt;END&gt;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7570A7-D630-A54A-BC09-1EC84FE7511C}"/>
              </a:ext>
            </a:extLst>
          </p:cNvPr>
          <p:cNvSpPr/>
          <p:nvPr/>
        </p:nvSpPr>
        <p:spPr>
          <a:xfrm>
            <a:off x="749827" y="4462652"/>
            <a:ext cx="392581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2133" b="1" dirty="0">
                <a:solidFill>
                  <a:srgbClr val="0070C0"/>
                </a:solidFill>
              </a:rPr>
              <a:t>&lt;START&gt; the world is not enough</a:t>
            </a:r>
            <a:endParaRPr lang="en-US" sz="2133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5755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How can it be used? – e.g. Machine Translation</a:t>
            </a:r>
            <a:br>
              <a:rPr lang="en-US" dirty="0"/>
            </a:br>
            <a:r>
              <a:rPr lang="en-US" sz="2133" b="1" dirty="0"/>
              <a:t>Sequence to Sequence – Encoding – Decoding – Many to Many mapping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6115950" y="2718215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4680847" y="1149156"/>
            <a:ext cx="388170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C00000"/>
                </a:solidFill>
                <a:latin typeface="Avenir" panose="02000503020000020003" pitchFamily="2" charset="0"/>
              </a:rPr>
              <a:t>DURING TRAINING – (Alternative)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716448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1305129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29" y="5614268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536961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545275" y="6367709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760344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344" y="6107728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2052358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855152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2248135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135" y="5614268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711675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515898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687367" y="6367709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755569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569" y="6107728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3031296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850377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3227072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072" y="5614268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687315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491538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525507" y="6367709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731208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208" y="6107728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4006936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826017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4202712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712" y="5614268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662954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467177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608113" y="6379731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706849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849" y="6107728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982576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801656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5178352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352" y="5614268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628162" y="5565971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432385" y="571129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552479" y="6379729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672056" y="610845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056" y="6108457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947782" y="571129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766864" y="590662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6143559" y="561499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559" y="5614997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548251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352474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6322321" y="6379729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592144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44" y="6107728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686952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7195F74-E76C-364B-8ECE-B1FA2ECFE937}"/>
              </a:ext>
            </a:extLst>
          </p:cNvPr>
          <p:cNvCxnSpPr>
            <a:cxnSpLocks/>
          </p:cNvCxnSpPr>
          <p:nvPr/>
        </p:nvCxnSpPr>
        <p:spPr>
          <a:xfrm>
            <a:off x="6934460" y="5710560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05C99A1-3913-BE43-BF0B-A27B2C9F200C}"/>
              </a:ext>
            </a:extLst>
          </p:cNvPr>
          <p:cNvCxnSpPr>
            <a:cxnSpLocks/>
          </p:cNvCxnSpPr>
          <p:nvPr/>
        </p:nvCxnSpPr>
        <p:spPr>
          <a:xfrm flipV="1">
            <a:off x="6644487" y="4806845"/>
            <a:ext cx="0" cy="647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404152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53F85C-1F36-954B-BBA1-17B89EA9B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01" y="720084"/>
            <a:ext cx="7837348" cy="25277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26FDB0-F6F9-AD4C-8116-2A70FF80D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269" y="3695441"/>
            <a:ext cx="5759961" cy="21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61847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Bidirectional Recurrent Neural Network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1823338" y="4899056"/>
            <a:ext cx="413105" cy="476069"/>
            <a:chOff x="4750274" y="1772247"/>
            <a:chExt cx="362604" cy="468541"/>
          </a:xfrm>
        </p:grpSpPr>
        <p:sp>
          <p:nvSpPr>
            <p:cNvPr id="16" name="Oval 15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349171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49171" cy="3029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712845" y="3986052"/>
            <a:ext cx="661315" cy="476069"/>
            <a:chOff x="6512842" y="2478584"/>
            <a:chExt cx="580470" cy="468541"/>
          </a:xfrm>
        </p:grpSpPr>
        <p:sp>
          <p:nvSpPr>
            <p:cNvPr id="30" name="Oval 29"/>
            <p:cNvSpPr/>
            <p:nvPr/>
          </p:nvSpPr>
          <p:spPr>
            <a:xfrm>
              <a:off x="6512842" y="2478584"/>
              <a:ext cx="580470" cy="46854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4"/>
                  <a:ext cx="370557" cy="2726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𝐵𝑅𝑁𝑁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7" cy="272619"/>
                </a:xfrm>
                <a:prstGeom prst="rect">
                  <a:avLst/>
                </a:prstGeom>
                <a:blipFill>
                  <a:blip r:embed="rId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623550" y="3957112"/>
            <a:ext cx="413105" cy="476069"/>
            <a:chOff x="4750274" y="1772247"/>
            <a:chExt cx="362604" cy="468541"/>
          </a:xfrm>
        </p:grpSpPr>
        <p:sp>
          <p:nvSpPr>
            <p:cNvPr id="38" name="Oval 37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2995079" y="3957112"/>
            <a:ext cx="413106" cy="476069"/>
            <a:chOff x="4750274" y="1772247"/>
            <a:chExt cx="362605" cy="468541"/>
          </a:xfrm>
        </p:grpSpPr>
        <p:sp>
          <p:nvSpPr>
            <p:cNvPr id="52" name="Oval 51"/>
            <p:cNvSpPr/>
            <p:nvPr/>
          </p:nvSpPr>
          <p:spPr>
            <a:xfrm>
              <a:off x="4772238" y="1772247"/>
              <a:ext cx="340641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353504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3504" cy="3029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2492446" y="4224087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2034533" y="4584609"/>
            <a:ext cx="0" cy="2592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1204647" y="4197155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1819187" y="3086636"/>
            <a:ext cx="413106" cy="476069"/>
            <a:chOff x="4750274" y="1772247"/>
            <a:chExt cx="362605" cy="468541"/>
          </a:xfrm>
        </p:grpSpPr>
        <p:sp>
          <p:nvSpPr>
            <p:cNvPr id="20" name="Oval 19"/>
            <p:cNvSpPr/>
            <p:nvPr/>
          </p:nvSpPr>
          <p:spPr>
            <a:xfrm>
              <a:off x="4772238" y="1772247"/>
              <a:ext cx="340641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353504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3504" cy="3029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2034533" y="3596231"/>
            <a:ext cx="0" cy="2665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4259457" y="4908809"/>
            <a:ext cx="413105" cy="476069"/>
            <a:chOff x="4750274" y="1772247"/>
            <a:chExt cx="362604" cy="468541"/>
          </a:xfrm>
        </p:grpSpPr>
        <p:sp>
          <p:nvSpPr>
            <p:cNvPr id="58" name="Oval 57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352829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2829" cy="3029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4144661" y="3995805"/>
            <a:ext cx="779336" cy="476069"/>
            <a:chOff x="6509050" y="2478584"/>
            <a:chExt cx="684062" cy="468541"/>
          </a:xfrm>
        </p:grpSpPr>
        <p:sp>
          <p:nvSpPr>
            <p:cNvPr id="62" name="Oval 61"/>
            <p:cNvSpPr/>
            <p:nvPr/>
          </p:nvSpPr>
          <p:spPr>
            <a:xfrm>
              <a:off x="6512842" y="2478584"/>
              <a:ext cx="580470" cy="46854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09050" y="2558964"/>
                  <a:ext cx="684062" cy="2726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B</m:t>
                        </m:r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9050" y="2558964"/>
                  <a:ext cx="684062" cy="27261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5431205" y="3966865"/>
            <a:ext cx="413105" cy="476069"/>
            <a:chOff x="4750274" y="1772247"/>
            <a:chExt cx="362604" cy="468541"/>
          </a:xfrm>
        </p:grpSpPr>
        <p:sp>
          <p:nvSpPr>
            <p:cNvPr id="68" name="Oval 67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4928569" y="4233840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4470656" y="4594362"/>
            <a:ext cx="0" cy="2592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3640770" y="4206908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3" name="Group 72"/>
          <p:cNvGrpSpPr/>
          <p:nvPr/>
        </p:nvGrpSpPr>
        <p:grpSpPr>
          <a:xfrm>
            <a:off x="4255313" y="3096389"/>
            <a:ext cx="413105" cy="476069"/>
            <a:chOff x="4750274" y="1772247"/>
            <a:chExt cx="362604" cy="468541"/>
          </a:xfrm>
        </p:grpSpPr>
        <p:sp>
          <p:nvSpPr>
            <p:cNvPr id="74" name="Oval 73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Straight Arrow Connector 75"/>
          <p:cNvCxnSpPr/>
          <p:nvPr/>
        </p:nvCxnSpPr>
        <p:spPr>
          <a:xfrm flipV="1">
            <a:off x="4470656" y="3605984"/>
            <a:ext cx="0" cy="2665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6612265" y="4915197"/>
            <a:ext cx="413105" cy="476069"/>
            <a:chOff x="4750274" y="1772247"/>
            <a:chExt cx="362604" cy="468541"/>
          </a:xfrm>
        </p:grpSpPr>
        <p:sp>
          <p:nvSpPr>
            <p:cNvPr id="78" name="Oval 77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352829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2829" cy="3029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6501776" y="4002193"/>
            <a:ext cx="661315" cy="476069"/>
            <a:chOff x="6512842" y="2478584"/>
            <a:chExt cx="580470" cy="468541"/>
          </a:xfrm>
        </p:grpSpPr>
        <p:sp>
          <p:nvSpPr>
            <p:cNvPr id="81" name="Oval 80"/>
            <p:cNvSpPr/>
            <p:nvPr/>
          </p:nvSpPr>
          <p:spPr>
            <a:xfrm>
              <a:off x="6512842" y="2478584"/>
              <a:ext cx="580470" cy="46854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4"/>
                  <a:ext cx="370557" cy="2726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𝐵𝑅𝑁𝑁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7" cy="272619"/>
                </a:xfrm>
                <a:prstGeom prst="rect">
                  <a:avLst/>
                </a:prstGeom>
                <a:blipFill>
                  <a:blip r:embed="rId12"/>
                  <a:stretch>
                    <a:fillRect r="-3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7784014" y="3973253"/>
            <a:ext cx="413105" cy="476069"/>
            <a:chOff x="4750274" y="1772247"/>
            <a:chExt cx="362604" cy="468541"/>
          </a:xfrm>
        </p:grpSpPr>
        <p:sp>
          <p:nvSpPr>
            <p:cNvPr id="87" name="Oval 86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7281377" y="4240228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6823464" y="4600750"/>
            <a:ext cx="0" cy="2592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5993578" y="4213296"/>
            <a:ext cx="40392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/>
          <p:cNvGrpSpPr/>
          <p:nvPr/>
        </p:nvGrpSpPr>
        <p:grpSpPr>
          <a:xfrm>
            <a:off x="6608122" y="3102777"/>
            <a:ext cx="413105" cy="476069"/>
            <a:chOff x="4750274" y="1772247"/>
            <a:chExt cx="362604" cy="468541"/>
          </a:xfrm>
        </p:grpSpPr>
        <p:sp>
          <p:nvSpPr>
            <p:cNvPr id="93" name="Oval 92"/>
            <p:cNvSpPr/>
            <p:nvPr/>
          </p:nvSpPr>
          <p:spPr>
            <a:xfrm>
              <a:off x="4772238" y="1772247"/>
              <a:ext cx="340640" cy="46854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57163" cy="3029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Straight Arrow Connector 94"/>
          <p:cNvCxnSpPr/>
          <p:nvPr/>
        </p:nvCxnSpPr>
        <p:spPr>
          <a:xfrm flipV="1">
            <a:off x="6823464" y="3612372"/>
            <a:ext cx="0" cy="2665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" name="Group 6"/>
          <p:cNvGrpSpPr/>
          <p:nvPr/>
        </p:nvGrpSpPr>
        <p:grpSpPr>
          <a:xfrm>
            <a:off x="1882416" y="5466571"/>
            <a:ext cx="5280260" cy="318382"/>
            <a:chOff x="2140462" y="4401092"/>
            <a:chExt cx="4634760" cy="313347"/>
          </a:xfrm>
        </p:grpSpPr>
        <p:sp>
          <p:nvSpPr>
            <p:cNvPr id="5" name="Rectangle 4"/>
            <p:cNvSpPr/>
            <p:nvPr/>
          </p:nvSpPr>
          <p:spPr>
            <a:xfrm>
              <a:off x="2140462" y="4411530"/>
              <a:ext cx="380183" cy="3029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the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47421" y="4411530"/>
              <a:ext cx="358120" cy="3029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cat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19498" y="4401092"/>
              <a:ext cx="555724" cy="3029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>
                  <a:solidFill>
                    <a:srgbClr val="0070C0"/>
                  </a:solidFill>
                </a:rPr>
                <a:t>wants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44909" y="1810503"/>
            <a:ext cx="5764243" cy="1248524"/>
            <a:chOff x="1844213" y="802833"/>
            <a:chExt cx="5059578" cy="1228779"/>
          </a:xfrm>
        </p:grpSpPr>
        <p:sp>
          <p:nvSpPr>
            <p:cNvPr id="98" name="Rectangle 97"/>
            <p:cNvSpPr/>
            <p:nvPr/>
          </p:nvSpPr>
          <p:spPr>
            <a:xfrm>
              <a:off x="1844213" y="849802"/>
              <a:ext cx="1038170" cy="3029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&lt;&lt;pronoun&gt;&gt;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038405" y="846514"/>
              <a:ext cx="814957" cy="3029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&lt;&lt;noun&gt;&gt;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133914" y="802833"/>
              <a:ext cx="769877" cy="3029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&lt;&lt;verb&gt;&gt;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H="1" flipV="1">
              <a:off x="2277473" y="1772300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2" name="Group 101"/>
            <p:cNvGrpSpPr/>
            <p:nvPr/>
          </p:nvGrpSpPr>
          <p:grpSpPr>
            <a:xfrm>
              <a:off x="2081548" y="1282060"/>
              <a:ext cx="362605" cy="468540"/>
              <a:chOff x="4750274" y="1772247"/>
              <a:chExt cx="362605" cy="46854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772238" y="1772247"/>
                <a:ext cx="340641" cy="4685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4750274" y="1783752"/>
                    <a:ext cx="350128" cy="3029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04" name="Rectangle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2"/>
                    <a:ext cx="350128" cy="3029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5" name="Straight Arrow Connector 104"/>
            <p:cNvCxnSpPr/>
            <p:nvPr/>
          </p:nvCxnSpPr>
          <p:spPr>
            <a:xfrm flipH="1" flipV="1">
              <a:off x="4415785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6" name="Group 105"/>
            <p:cNvGrpSpPr/>
            <p:nvPr/>
          </p:nvGrpSpPr>
          <p:grpSpPr>
            <a:xfrm>
              <a:off x="4219860" y="1281315"/>
              <a:ext cx="362605" cy="468540"/>
              <a:chOff x="4750274" y="1772247"/>
              <a:chExt cx="362605" cy="468540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772238" y="1772247"/>
                <a:ext cx="340641" cy="4685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ectangle 107"/>
                  <p:cNvSpPr/>
                  <p:nvPr/>
                </p:nvSpPr>
                <p:spPr>
                  <a:xfrm>
                    <a:off x="4750274" y="1783752"/>
                    <a:ext cx="353786" cy="3029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08" name="Rectangle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2"/>
                    <a:ext cx="353786" cy="3029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9" name="Straight Arrow Connector 108"/>
            <p:cNvCxnSpPr/>
            <p:nvPr/>
          </p:nvCxnSpPr>
          <p:spPr>
            <a:xfrm flipH="1" flipV="1">
              <a:off x="6467681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0" name="Group 109"/>
            <p:cNvGrpSpPr/>
            <p:nvPr/>
          </p:nvGrpSpPr>
          <p:grpSpPr>
            <a:xfrm>
              <a:off x="6271756" y="1281315"/>
              <a:ext cx="362605" cy="468540"/>
              <a:chOff x="4750274" y="1772247"/>
              <a:chExt cx="362605" cy="46854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772238" y="1772247"/>
                <a:ext cx="340641" cy="4685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Rectangle 111"/>
                  <p:cNvSpPr/>
                  <p:nvPr/>
                </p:nvSpPr>
                <p:spPr>
                  <a:xfrm>
                    <a:off x="4750274" y="1783752"/>
                    <a:ext cx="353786" cy="3029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12" name="Rectangle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2"/>
                    <a:ext cx="353786" cy="3029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84" name="Straight Arrow Connector 83"/>
          <p:cNvCxnSpPr/>
          <p:nvPr/>
        </p:nvCxnSpPr>
        <p:spPr>
          <a:xfrm flipH="1">
            <a:off x="2492447" y="4348508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Arrow Connector 84"/>
          <p:cNvCxnSpPr/>
          <p:nvPr/>
        </p:nvCxnSpPr>
        <p:spPr>
          <a:xfrm flipH="1">
            <a:off x="3622372" y="4348508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Straight Arrow Connector 112"/>
          <p:cNvCxnSpPr/>
          <p:nvPr/>
        </p:nvCxnSpPr>
        <p:spPr>
          <a:xfrm flipH="1">
            <a:off x="4902411" y="4394153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4" name="Straight Arrow Connector 113"/>
          <p:cNvCxnSpPr/>
          <p:nvPr/>
        </p:nvCxnSpPr>
        <p:spPr>
          <a:xfrm flipH="1">
            <a:off x="5979115" y="4400005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5" name="Straight Arrow Connector 114"/>
          <p:cNvCxnSpPr/>
          <p:nvPr/>
        </p:nvCxnSpPr>
        <p:spPr>
          <a:xfrm flipH="1">
            <a:off x="7307376" y="4400005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/>
          <p:cNvCxnSpPr/>
          <p:nvPr/>
        </p:nvCxnSpPr>
        <p:spPr>
          <a:xfrm flipH="1">
            <a:off x="1184196" y="4384050"/>
            <a:ext cx="378376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619466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36178142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Stacked Recurrent Neural Network</a:t>
            </a:r>
            <a:endParaRPr sz="4267" dirty="0"/>
          </a:p>
        </p:txBody>
      </p:sp>
      <p:grpSp>
        <p:nvGrpSpPr>
          <p:cNvPr id="76" name="Group 75"/>
          <p:cNvGrpSpPr/>
          <p:nvPr/>
        </p:nvGrpSpPr>
        <p:grpSpPr>
          <a:xfrm>
            <a:off x="1727696" y="5610711"/>
            <a:ext cx="397801" cy="476069"/>
            <a:chOff x="4750274" y="1727922"/>
            <a:chExt cx="415236" cy="557191"/>
          </a:xfrm>
        </p:grpSpPr>
        <p:sp>
          <p:nvSpPr>
            <p:cNvPr id="145" name="Oval 144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/>
                <p:cNvSpPr/>
                <p:nvPr/>
              </p:nvSpPr>
              <p:spPr>
                <a:xfrm>
                  <a:off x="4750274" y="1783751"/>
                  <a:ext cx="41523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5236" cy="3602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1634785" y="4842971"/>
            <a:ext cx="556097" cy="476069"/>
            <a:chOff x="6512842" y="2434259"/>
            <a:chExt cx="580470" cy="557191"/>
          </a:xfrm>
        </p:grpSpPr>
        <p:sp>
          <p:nvSpPr>
            <p:cNvPr id="143" name="Oval 142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3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1" name="Oval 140"/>
          <p:cNvSpPr/>
          <p:nvPr/>
        </p:nvSpPr>
        <p:spPr>
          <a:xfrm>
            <a:off x="739837" y="481863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734046" y="481863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290348" y="5081004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/>
          <p:cNvCxnSpPr/>
          <p:nvPr/>
        </p:nvCxnSpPr>
        <p:spPr>
          <a:xfrm flipV="1">
            <a:off x="1905292" y="5384164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Arrow Connector 81"/>
          <p:cNvCxnSpPr/>
          <p:nvPr/>
        </p:nvCxnSpPr>
        <p:spPr>
          <a:xfrm>
            <a:off x="1207443" y="5058356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3" name="Group 82"/>
          <p:cNvGrpSpPr/>
          <p:nvPr/>
        </p:nvGrpSpPr>
        <p:grpSpPr>
          <a:xfrm>
            <a:off x="1724206" y="4086652"/>
            <a:ext cx="402738" cy="476069"/>
            <a:chOff x="4750274" y="1727922"/>
            <a:chExt cx="420390" cy="557191"/>
          </a:xfrm>
        </p:grpSpPr>
        <p:sp>
          <p:nvSpPr>
            <p:cNvPr id="137" name="Oval 136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 137"/>
                <p:cNvSpPr/>
                <p:nvPr/>
              </p:nvSpPr>
              <p:spPr>
                <a:xfrm>
                  <a:off x="4750274" y="1783751"/>
                  <a:ext cx="420390" cy="375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̌"/>
                                <m:ctrlP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390" cy="375156"/>
                </a:xfrm>
                <a:prstGeom prst="rect">
                  <a:avLst/>
                </a:prstGeom>
                <a:blipFill>
                  <a:blip r:embed="rId4"/>
                  <a:stretch>
                    <a:fillRect t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4" name="Straight Arrow Connector 83"/>
          <p:cNvCxnSpPr/>
          <p:nvPr/>
        </p:nvCxnSpPr>
        <p:spPr>
          <a:xfrm flipV="1">
            <a:off x="1905292" y="4553041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5" name="Group 84"/>
          <p:cNvGrpSpPr/>
          <p:nvPr/>
        </p:nvGrpSpPr>
        <p:grpSpPr>
          <a:xfrm>
            <a:off x="3776228" y="5618912"/>
            <a:ext cx="401969" cy="476069"/>
            <a:chOff x="4750274" y="1727922"/>
            <a:chExt cx="419586" cy="557191"/>
          </a:xfrm>
        </p:grpSpPr>
        <p:sp>
          <p:nvSpPr>
            <p:cNvPr id="135" name="Oval 134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/>
                <p:cNvSpPr/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6" name="Rectangle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3683313" y="4851172"/>
            <a:ext cx="556097" cy="476069"/>
            <a:chOff x="6512842" y="2434259"/>
            <a:chExt cx="580470" cy="557191"/>
          </a:xfrm>
        </p:grpSpPr>
        <p:sp>
          <p:nvSpPr>
            <p:cNvPr id="133" name="Oval 132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4" name="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6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1" name="Oval 130"/>
          <p:cNvSpPr/>
          <p:nvPr/>
        </p:nvSpPr>
        <p:spPr>
          <a:xfrm>
            <a:off x="4782580" y="482683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4338876" y="5089205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Arrow Connector 88"/>
          <p:cNvCxnSpPr/>
          <p:nvPr/>
        </p:nvCxnSpPr>
        <p:spPr>
          <a:xfrm flipV="1">
            <a:off x="3953820" y="5392366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>
            <a:off x="3255971" y="506655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9" name="Oval 128"/>
          <p:cNvSpPr/>
          <p:nvPr/>
        </p:nvSpPr>
        <p:spPr>
          <a:xfrm>
            <a:off x="3793776" y="409485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3953820" y="4561243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3" name="Group 92"/>
          <p:cNvGrpSpPr/>
          <p:nvPr/>
        </p:nvGrpSpPr>
        <p:grpSpPr>
          <a:xfrm>
            <a:off x="5754697" y="5624284"/>
            <a:ext cx="401969" cy="476069"/>
            <a:chOff x="4750274" y="1727922"/>
            <a:chExt cx="419586" cy="557191"/>
          </a:xfrm>
        </p:grpSpPr>
        <p:sp>
          <p:nvSpPr>
            <p:cNvPr id="127" name="Oval 126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/>
                <p:cNvSpPr/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8" name="Rectangle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/>
          <p:cNvGrpSpPr/>
          <p:nvPr/>
        </p:nvGrpSpPr>
        <p:grpSpPr>
          <a:xfrm>
            <a:off x="5661782" y="4856544"/>
            <a:ext cx="556097" cy="476069"/>
            <a:chOff x="6512842" y="2434259"/>
            <a:chExt cx="580470" cy="557191"/>
          </a:xfrm>
        </p:grpSpPr>
        <p:sp>
          <p:nvSpPr>
            <p:cNvPr id="125" name="Oval 124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6" name="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8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" name="Oval 122"/>
          <p:cNvSpPr/>
          <p:nvPr/>
        </p:nvSpPr>
        <p:spPr>
          <a:xfrm>
            <a:off x="6761049" y="483220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6317345" y="509457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Arrow Connector 96"/>
          <p:cNvCxnSpPr/>
          <p:nvPr/>
        </p:nvCxnSpPr>
        <p:spPr>
          <a:xfrm flipV="1">
            <a:off x="5932289" y="5397738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Arrow Connector 97"/>
          <p:cNvCxnSpPr/>
          <p:nvPr/>
        </p:nvCxnSpPr>
        <p:spPr>
          <a:xfrm>
            <a:off x="5234440" y="507192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1" name="Oval 120"/>
          <p:cNvSpPr/>
          <p:nvPr/>
        </p:nvSpPr>
        <p:spPr>
          <a:xfrm>
            <a:off x="5772245" y="410022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5932289" y="4566615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1" name="Group 100"/>
          <p:cNvGrpSpPr/>
          <p:nvPr/>
        </p:nvGrpSpPr>
        <p:grpSpPr>
          <a:xfrm>
            <a:off x="1777376" y="6134740"/>
            <a:ext cx="4310680" cy="350773"/>
            <a:chOff x="2140462" y="4411530"/>
            <a:chExt cx="4499611" cy="410544"/>
          </a:xfrm>
        </p:grpSpPr>
        <p:sp>
          <p:nvSpPr>
            <p:cNvPr id="118" name="Rectangle 117"/>
            <p:cNvSpPr/>
            <p:nvPr/>
          </p:nvSpPr>
          <p:spPr>
            <a:xfrm>
              <a:off x="2140462" y="4411530"/>
              <a:ext cx="271404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>
                  <a:solidFill>
                    <a:srgbClr val="0070C0"/>
                  </a:solidFill>
                </a:rPr>
                <a:t>c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47422" y="4411530"/>
              <a:ext cx="284790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a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382055" y="4461852"/>
              <a:ext cx="258018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t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06" name="Straight Arrow Connector 105"/>
          <p:cNvCxnSpPr/>
          <p:nvPr/>
        </p:nvCxnSpPr>
        <p:spPr>
          <a:xfrm flipH="1" flipV="1">
            <a:off x="1908635" y="2241434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7" name="Group 106"/>
          <p:cNvGrpSpPr/>
          <p:nvPr/>
        </p:nvGrpSpPr>
        <p:grpSpPr>
          <a:xfrm>
            <a:off x="1720937" y="1784696"/>
            <a:ext cx="398891" cy="476069"/>
            <a:chOff x="4750274" y="1727922"/>
            <a:chExt cx="416374" cy="557191"/>
          </a:xfrm>
        </p:grpSpPr>
        <p:sp>
          <p:nvSpPr>
            <p:cNvPr id="116" name="Oval 115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4750274" y="1783752"/>
                  <a:ext cx="416374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16374" cy="36022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Arrow Connector 107"/>
          <p:cNvCxnSpPr/>
          <p:nvPr/>
        </p:nvCxnSpPr>
        <p:spPr>
          <a:xfrm flipH="1" flipV="1">
            <a:off x="3957163" y="2240798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9" name="Group 108"/>
          <p:cNvGrpSpPr/>
          <p:nvPr/>
        </p:nvGrpSpPr>
        <p:grpSpPr>
          <a:xfrm>
            <a:off x="3769462" y="1784059"/>
            <a:ext cx="403059" cy="476069"/>
            <a:chOff x="4750274" y="1727922"/>
            <a:chExt cx="420725" cy="557191"/>
          </a:xfrm>
        </p:grpSpPr>
        <p:sp>
          <p:nvSpPr>
            <p:cNvPr id="114" name="Oval 113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/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0" name="Straight Arrow Connector 109"/>
          <p:cNvCxnSpPr/>
          <p:nvPr/>
        </p:nvCxnSpPr>
        <p:spPr>
          <a:xfrm flipH="1" flipV="1">
            <a:off x="5922903" y="2240798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1" name="Group 110"/>
          <p:cNvGrpSpPr/>
          <p:nvPr/>
        </p:nvGrpSpPr>
        <p:grpSpPr>
          <a:xfrm>
            <a:off x="5735202" y="1784059"/>
            <a:ext cx="403059" cy="476069"/>
            <a:chOff x="4750274" y="1727922"/>
            <a:chExt cx="420725" cy="557191"/>
          </a:xfrm>
        </p:grpSpPr>
        <p:sp>
          <p:nvSpPr>
            <p:cNvPr id="112" name="Oval 111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 146"/>
          <p:cNvGrpSpPr/>
          <p:nvPr/>
        </p:nvGrpSpPr>
        <p:grpSpPr>
          <a:xfrm>
            <a:off x="1631517" y="3293804"/>
            <a:ext cx="556097" cy="476069"/>
            <a:chOff x="6512842" y="2434259"/>
            <a:chExt cx="580470" cy="557191"/>
          </a:xfrm>
        </p:grpSpPr>
        <p:sp>
          <p:nvSpPr>
            <p:cNvPr id="148" name="Oval 147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2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/>
          <p:cNvGrpSpPr/>
          <p:nvPr/>
        </p:nvGrpSpPr>
        <p:grpSpPr>
          <a:xfrm>
            <a:off x="715527" y="3269467"/>
            <a:ext cx="406906" cy="476069"/>
            <a:chOff x="4750274" y="1727922"/>
            <a:chExt cx="424740" cy="557191"/>
          </a:xfrm>
        </p:grpSpPr>
        <p:sp>
          <p:nvSpPr>
            <p:cNvPr id="151" name="Oval 150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/>
          <p:cNvGrpSpPr/>
          <p:nvPr/>
        </p:nvGrpSpPr>
        <p:grpSpPr>
          <a:xfrm>
            <a:off x="2709744" y="3269467"/>
            <a:ext cx="402738" cy="476069"/>
            <a:chOff x="4750274" y="1727922"/>
            <a:chExt cx="420390" cy="557191"/>
          </a:xfrm>
        </p:grpSpPr>
        <p:sp>
          <p:nvSpPr>
            <p:cNvPr id="154" name="Oval 153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1"/>
                  <a:ext cx="42039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390" cy="3602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6" name="Straight Arrow Connector 155"/>
          <p:cNvCxnSpPr/>
          <p:nvPr/>
        </p:nvCxnSpPr>
        <p:spPr>
          <a:xfrm>
            <a:off x="2287080" y="353183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Straight Arrow Connector 156"/>
          <p:cNvCxnSpPr/>
          <p:nvPr/>
        </p:nvCxnSpPr>
        <p:spPr>
          <a:xfrm flipV="1">
            <a:off x="1902024" y="3834998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/>
          <p:cNvCxnSpPr/>
          <p:nvPr/>
        </p:nvCxnSpPr>
        <p:spPr>
          <a:xfrm>
            <a:off x="1204175" y="350918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9" name="Group 158"/>
          <p:cNvGrpSpPr/>
          <p:nvPr/>
        </p:nvGrpSpPr>
        <p:grpSpPr>
          <a:xfrm>
            <a:off x="1705070" y="2537485"/>
            <a:ext cx="411201" cy="476069"/>
            <a:chOff x="4735723" y="1727922"/>
            <a:chExt cx="377156" cy="557191"/>
          </a:xfrm>
        </p:grpSpPr>
        <p:sp>
          <p:nvSpPr>
            <p:cNvPr id="160" name="Oval 159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/>
                <p:cNvSpPr/>
                <p:nvPr/>
              </p:nvSpPr>
              <p:spPr>
                <a:xfrm>
                  <a:off x="4735723" y="1787880"/>
                  <a:ext cx="369394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1" name="Rectangle 1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723" y="1787880"/>
                  <a:ext cx="369394" cy="36022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2" name="Straight Arrow Connector 161"/>
          <p:cNvCxnSpPr/>
          <p:nvPr/>
        </p:nvCxnSpPr>
        <p:spPr>
          <a:xfrm flipV="1">
            <a:off x="1902024" y="3003875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3" name="Group 162"/>
          <p:cNvGrpSpPr/>
          <p:nvPr/>
        </p:nvGrpSpPr>
        <p:grpSpPr>
          <a:xfrm>
            <a:off x="3680045" y="3302005"/>
            <a:ext cx="556097" cy="476069"/>
            <a:chOff x="6512842" y="2434259"/>
            <a:chExt cx="580470" cy="557191"/>
          </a:xfrm>
        </p:grpSpPr>
        <p:sp>
          <p:nvSpPr>
            <p:cNvPr id="164" name="Oval 163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Rectangle 164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5" name="Rectangle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6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6" name="Group 165"/>
          <p:cNvGrpSpPr/>
          <p:nvPr/>
        </p:nvGrpSpPr>
        <p:grpSpPr>
          <a:xfrm>
            <a:off x="4758270" y="3277668"/>
            <a:ext cx="406906" cy="476069"/>
            <a:chOff x="4750274" y="1727922"/>
            <a:chExt cx="424740" cy="557191"/>
          </a:xfrm>
        </p:grpSpPr>
        <p:sp>
          <p:nvSpPr>
            <p:cNvPr id="167" name="Oval 166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9" name="Straight Arrow Connector 168"/>
          <p:cNvCxnSpPr/>
          <p:nvPr/>
        </p:nvCxnSpPr>
        <p:spPr>
          <a:xfrm>
            <a:off x="4335608" y="354003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Straight Arrow Connector 169"/>
          <p:cNvCxnSpPr/>
          <p:nvPr/>
        </p:nvCxnSpPr>
        <p:spPr>
          <a:xfrm flipV="1">
            <a:off x="3950552" y="3843199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Straight Arrow Connector 170"/>
          <p:cNvCxnSpPr/>
          <p:nvPr/>
        </p:nvCxnSpPr>
        <p:spPr>
          <a:xfrm>
            <a:off x="3252703" y="3517391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2" name="Group 171"/>
          <p:cNvGrpSpPr/>
          <p:nvPr/>
        </p:nvGrpSpPr>
        <p:grpSpPr>
          <a:xfrm>
            <a:off x="3769466" y="2545687"/>
            <a:ext cx="406906" cy="476069"/>
            <a:chOff x="4750274" y="1727922"/>
            <a:chExt cx="424740" cy="557191"/>
          </a:xfrm>
        </p:grpSpPr>
        <p:sp>
          <p:nvSpPr>
            <p:cNvPr id="173" name="Oval 172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Rectangle 173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4" name="Rectangle 1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5" name="Straight Arrow Connector 174"/>
          <p:cNvCxnSpPr/>
          <p:nvPr/>
        </p:nvCxnSpPr>
        <p:spPr>
          <a:xfrm flipV="1">
            <a:off x="3950552" y="3012076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6" name="Group 175"/>
          <p:cNvGrpSpPr/>
          <p:nvPr/>
        </p:nvGrpSpPr>
        <p:grpSpPr>
          <a:xfrm>
            <a:off x="5658514" y="3307377"/>
            <a:ext cx="556097" cy="476069"/>
            <a:chOff x="6512842" y="2434259"/>
            <a:chExt cx="580470" cy="557191"/>
          </a:xfrm>
        </p:grpSpPr>
        <p:sp>
          <p:nvSpPr>
            <p:cNvPr id="177" name="Oval 176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177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8" name="Rectangle 1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9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9" name="Group 178"/>
          <p:cNvGrpSpPr/>
          <p:nvPr/>
        </p:nvGrpSpPr>
        <p:grpSpPr>
          <a:xfrm>
            <a:off x="6736739" y="3283039"/>
            <a:ext cx="406906" cy="476069"/>
            <a:chOff x="4750274" y="1727922"/>
            <a:chExt cx="424740" cy="557191"/>
          </a:xfrm>
        </p:grpSpPr>
        <p:sp>
          <p:nvSpPr>
            <p:cNvPr id="180" name="Oval 179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Rectangle 180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1" name="Rectangle 1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2" name="Straight Arrow Connector 181"/>
          <p:cNvCxnSpPr/>
          <p:nvPr/>
        </p:nvCxnSpPr>
        <p:spPr>
          <a:xfrm>
            <a:off x="6314077" y="3545411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/>
          <p:cNvCxnSpPr/>
          <p:nvPr/>
        </p:nvCxnSpPr>
        <p:spPr>
          <a:xfrm flipV="1">
            <a:off x="5929021" y="3848571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4" name="Straight Arrow Connector 183"/>
          <p:cNvCxnSpPr/>
          <p:nvPr/>
        </p:nvCxnSpPr>
        <p:spPr>
          <a:xfrm>
            <a:off x="5231172" y="3522763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85" name="Group 184"/>
          <p:cNvGrpSpPr/>
          <p:nvPr/>
        </p:nvGrpSpPr>
        <p:grpSpPr>
          <a:xfrm>
            <a:off x="5747935" y="2551059"/>
            <a:ext cx="406906" cy="476069"/>
            <a:chOff x="4750274" y="1727922"/>
            <a:chExt cx="424740" cy="557191"/>
          </a:xfrm>
        </p:grpSpPr>
        <p:sp>
          <p:nvSpPr>
            <p:cNvPr id="186" name="Oval 185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ectangle 186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7" name="Rectangle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8" name="Straight Arrow Connector 187"/>
          <p:cNvCxnSpPr/>
          <p:nvPr/>
        </p:nvCxnSpPr>
        <p:spPr>
          <a:xfrm flipV="1">
            <a:off x="5929021" y="3017448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Rectangle 188"/>
              <p:cNvSpPr/>
              <p:nvPr/>
            </p:nvSpPr>
            <p:spPr>
              <a:xfrm>
                <a:off x="3745266" y="4134354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9" name="Rectangle 1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266" y="4134354"/>
                <a:ext cx="406906" cy="320537"/>
              </a:xfrm>
              <a:prstGeom prst="rect">
                <a:avLst/>
              </a:prstGeom>
              <a:blipFill>
                <a:blip r:embed="rId22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5710147" y="4146346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147" y="4146346"/>
                <a:ext cx="406906" cy="320537"/>
              </a:xfrm>
              <a:prstGeom prst="rect">
                <a:avLst/>
              </a:prstGeom>
              <a:blipFill>
                <a:blip r:embed="rId23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Rectangle 190"/>
              <p:cNvSpPr/>
              <p:nvPr/>
            </p:nvSpPr>
            <p:spPr>
              <a:xfrm>
                <a:off x="697770" y="4862279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1" name="Rectangle 1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70" y="4862279"/>
                <a:ext cx="406906" cy="320537"/>
              </a:xfrm>
              <a:prstGeom prst="rect">
                <a:avLst/>
              </a:prstGeom>
              <a:blipFill>
                <a:blip r:embed="rId24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>
              <a:xfrm>
                <a:off x="2673445" y="4854435"/>
                <a:ext cx="402738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445" y="4854435"/>
                <a:ext cx="402738" cy="320537"/>
              </a:xfrm>
              <a:prstGeom prst="rect">
                <a:avLst/>
              </a:prstGeom>
              <a:blipFill>
                <a:blip r:embed="rId25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Rectangle 192"/>
              <p:cNvSpPr/>
              <p:nvPr/>
            </p:nvSpPr>
            <p:spPr>
              <a:xfrm>
                <a:off x="4740631" y="4865767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3" name="Rectangle 1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631" y="4865767"/>
                <a:ext cx="406906" cy="320537"/>
              </a:xfrm>
              <a:prstGeom prst="rect">
                <a:avLst/>
              </a:prstGeom>
              <a:blipFill>
                <a:blip r:embed="rId26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Rectangle 193"/>
              <p:cNvSpPr/>
              <p:nvPr/>
            </p:nvSpPr>
            <p:spPr>
              <a:xfrm>
                <a:off x="6700698" y="4878431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4" name="Rectangle 1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698" y="4878431"/>
                <a:ext cx="406906" cy="320537"/>
              </a:xfrm>
              <a:prstGeom prst="rect">
                <a:avLst/>
              </a:prstGeom>
              <a:blipFill>
                <a:blip r:embed="rId27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30313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Stacked Bidirectional Recurrent Neural Network</a:t>
            </a:r>
            <a:endParaRPr sz="4267" dirty="0"/>
          </a:p>
        </p:txBody>
      </p:sp>
      <p:grpSp>
        <p:nvGrpSpPr>
          <p:cNvPr id="76" name="Group 75"/>
          <p:cNvGrpSpPr/>
          <p:nvPr/>
        </p:nvGrpSpPr>
        <p:grpSpPr>
          <a:xfrm>
            <a:off x="1727696" y="5610711"/>
            <a:ext cx="397801" cy="476069"/>
            <a:chOff x="4750274" y="1727922"/>
            <a:chExt cx="415236" cy="557191"/>
          </a:xfrm>
        </p:grpSpPr>
        <p:sp>
          <p:nvSpPr>
            <p:cNvPr id="145" name="Oval 144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/>
                <p:cNvSpPr/>
                <p:nvPr/>
              </p:nvSpPr>
              <p:spPr>
                <a:xfrm>
                  <a:off x="4750274" y="1783751"/>
                  <a:ext cx="41523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5236" cy="3602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1634785" y="4842971"/>
            <a:ext cx="556097" cy="476069"/>
            <a:chOff x="6512842" y="2434259"/>
            <a:chExt cx="580470" cy="557191"/>
          </a:xfrm>
        </p:grpSpPr>
        <p:sp>
          <p:nvSpPr>
            <p:cNvPr id="143" name="Oval 142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3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1" name="Oval 140"/>
          <p:cNvSpPr/>
          <p:nvPr/>
        </p:nvSpPr>
        <p:spPr>
          <a:xfrm>
            <a:off x="739837" y="481863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734046" y="481863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290348" y="5081004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/>
          <p:cNvCxnSpPr/>
          <p:nvPr/>
        </p:nvCxnSpPr>
        <p:spPr>
          <a:xfrm flipV="1">
            <a:off x="1905292" y="5384164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Arrow Connector 81"/>
          <p:cNvCxnSpPr/>
          <p:nvPr/>
        </p:nvCxnSpPr>
        <p:spPr>
          <a:xfrm>
            <a:off x="1207443" y="5058356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3" name="Group 82"/>
          <p:cNvGrpSpPr/>
          <p:nvPr/>
        </p:nvGrpSpPr>
        <p:grpSpPr>
          <a:xfrm>
            <a:off x="1724206" y="4086652"/>
            <a:ext cx="402738" cy="476069"/>
            <a:chOff x="4750274" y="1727922"/>
            <a:chExt cx="420390" cy="557191"/>
          </a:xfrm>
        </p:grpSpPr>
        <p:sp>
          <p:nvSpPr>
            <p:cNvPr id="137" name="Oval 136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 137"/>
                <p:cNvSpPr/>
                <p:nvPr/>
              </p:nvSpPr>
              <p:spPr>
                <a:xfrm>
                  <a:off x="4750274" y="1783751"/>
                  <a:ext cx="420390" cy="375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̌"/>
                                <m:ctrlP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390" cy="375156"/>
                </a:xfrm>
                <a:prstGeom prst="rect">
                  <a:avLst/>
                </a:prstGeom>
                <a:blipFill>
                  <a:blip r:embed="rId4"/>
                  <a:stretch>
                    <a:fillRect t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4" name="Straight Arrow Connector 83"/>
          <p:cNvCxnSpPr/>
          <p:nvPr/>
        </p:nvCxnSpPr>
        <p:spPr>
          <a:xfrm flipV="1">
            <a:off x="1905292" y="4553041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5" name="Group 84"/>
          <p:cNvGrpSpPr/>
          <p:nvPr/>
        </p:nvGrpSpPr>
        <p:grpSpPr>
          <a:xfrm>
            <a:off x="3776228" y="5618912"/>
            <a:ext cx="401969" cy="476069"/>
            <a:chOff x="4750274" y="1727922"/>
            <a:chExt cx="419586" cy="557191"/>
          </a:xfrm>
        </p:grpSpPr>
        <p:sp>
          <p:nvSpPr>
            <p:cNvPr id="135" name="Oval 134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/>
                <p:cNvSpPr/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6" name="Rectangle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3683313" y="4851172"/>
            <a:ext cx="556097" cy="476069"/>
            <a:chOff x="6512842" y="2434259"/>
            <a:chExt cx="580470" cy="557191"/>
          </a:xfrm>
        </p:grpSpPr>
        <p:sp>
          <p:nvSpPr>
            <p:cNvPr id="133" name="Oval 132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4" name="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6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1" name="Oval 130"/>
          <p:cNvSpPr/>
          <p:nvPr/>
        </p:nvSpPr>
        <p:spPr>
          <a:xfrm>
            <a:off x="4782580" y="482683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4338876" y="5089205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Arrow Connector 88"/>
          <p:cNvCxnSpPr/>
          <p:nvPr/>
        </p:nvCxnSpPr>
        <p:spPr>
          <a:xfrm flipV="1">
            <a:off x="3953820" y="5392366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>
            <a:off x="3255971" y="506655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9" name="Oval 128"/>
          <p:cNvSpPr/>
          <p:nvPr/>
        </p:nvSpPr>
        <p:spPr>
          <a:xfrm>
            <a:off x="3793776" y="4094854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3953820" y="4561243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3" name="Group 92"/>
          <p:cNvGrpSpPr/>
          <p:nvPr/>
        </p:nvGrpSpPr>
        <p:grpSpPr>
          <a:xfrm>
            <a:off x="5754697" y="5624284"/>
            <a:ext cx="401969" cy="476069"/>
            <a:chOff x="4750274" y="1727922"/>
            <a:chExt cx="419586" cy="557191"/>
          </a:xfrm>
        </p:grpSpPr>
        <p:sp>
          <p:nvSpPr>
            <p:cNvPr id="127" name="Oval 126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/>
                <p:cNvSpPr/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8" name="Rectangle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9586" cy="36022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/>
          <p:cNvGrpSpPr/>
          <p:nvPr/>
        </p:nvGrpSpPr>
        <p:grpSpPr>
          <a:xfrm>
            <a:off x="5661782" y="4856544"/>
            <a:ext cx="556097" cy="476069"/>
            <a:chOff x="6512842" y="2434259"/>
            <a:chExt cx="580470" cy="557191"/>
          </a:xfrm>
        </p:grpSpPr>
        <p:sp>
          <p:nvSpPr>
            <p:cNvPr id="125" name="Oval 124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6" name="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8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" name="Oval 122"/>
          <p:cNvSpPr/>
          <p:nvPr/>
        </p:nvSpPr>
        <p:spPr>
          <a:xfrm>
            <a:off x="6761049" y="483220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6317345" y="509457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Arrow Connector 96"/>
          <p:cNvCxnSpPr/>
          <p:nvPr/>
        </p:nvCxnSpPr>
        <p:spPr>
          <a:xfrm flipV="1">
            <a:off x="5932289" y="5397738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Arrow Connector 97"/>
          <p:cNvCxnSpPr/>
          <p:nvPr/>
        </p:nvCxnSpPr>
        <p:spPr>
          <a:xfrm>
            <a:off x="5234440" y="507192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1" name="Oval 120"/>
          <p:cNvSpPr/>
          <p:nvPr/>
        </p:nvSpPr>
        <p:spPr>
          <a:xfrm>
            <a:off x="5772245" y="4100226"/>
            <a:ext cx="326337" cy="476069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5932289" y="4566615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1" name="Group 100"/>
          <p:cNvGrpSpPr/>
          <p:nvPr/>
        </p:nvGrpSpPr>
        <p:grpSpPr>
          <a:xfrm>
            <a:off x="1777376" y="6134740"/>
            <a:ext cx="4310680" cy="350773"/>
            <a:chOff x="2140462" y="4411530"/>
            <a:chExt cx="4499611" cy="410544"/>
          </a:xfrm>
        </p:grpSpPr>
        <p:sp>
          <p:nvSpPr>
            <p:cNvPr id="118" name="Rectangle 117"/>
            <p:cNvSpPr/>
            <p:nvPr/>
          </p:nvSpPr>
          <p:spPr>
            <a:xfrm>
              <a:off x="2140462" y="4411530"/>
              <a:ext cx="271404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>
                  <a:solidFill>
                    <a:srgbClr val="0070C0"/>
                  </a:solidFill>
                </a:rPr>
                <a:t>c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47422" y="4411530"/>
              <a:ext cx="284790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a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382055" y="4461852"/>
              <a:ext cx="258018" cy="36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400" b="1" dirty="0">
                  <a:solidFill>
                    <a:srgbClr val="0070C0"/>
                  </a:solidFill>
                </a:rPr>
                <a:t>t</a:t>
              </a:r>
              <a:endParaRPr lang="en-US" sz="1333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06" name="Straight Arrow Connector 105"/>
          <p:cNvCxnSpPr/>
          <p:nvPr/>
        </p:nvCxnSpPr>
        <p:spPr>
          <a:xfrm flipH="1" flipV="1">
            <a:off x="1908635" y="2241434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7" name="Group 106"/>
          <p:cNvGrpSpPr/>
          <p:nvPr/>
        </p:nvGrpSpPr>
        <p:grpSpPr>
          <a:xfrm>
            <a:off x="1720937" y="1784696"/>
            <a:ext cx="398891" cy="476069"/>
            <a:chOff x="4750274" y="1727922"/>
            <a:chExt cx="416374" cy="557191"/>
          </a:xfrm>
        </p:grpSpPr>
        <p:sp>
          <p:nvSpPr>
            <p:cNvPr id="116" name="Oval 115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4750274" y="1783752"/>
                  <a:ext cx="416374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16374" cy="36022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Arrow Connector 107"/>
          <p:cNvCxnSpPr/>
          <p:nvPr/>
        </p:nvCxnSpPr>
        <p:spPr>
          <a:xfrm flipH="1" flipV="1">
            <a:off x="3957163" y="2240798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9" name="Group 108"/>
          <p:cNvGrpSpPr/>
          <p:nvPr/>
        </p:nvGrpSpPr>
        <p:grpSpPr>
          <a:xfrm>
            <a:off x="3769462" y="1784059"/>
            <a:ext cx="403059" cy="476069"/>
            <a:chOff x="4750274" y="1727922"/>
            <a:chExt cx="420725" cy="557191"/>
          </a:xfrm>
        </p:grpSpPr>
        <p:sp>
          <p:nvSpPr>
            <p:cNvPr id="114" name="Oval 113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/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0" name="Straight Arrow Connector 109"/>
          <p:cNvCxnSpPr/>
          <p:nvPr/>
        </p:nvCxnSpPr>
        <p:spPr>
          <a:xfrm flipH="1" flipV="1">
            <a:off x="5922903" y="2240798"/>
            <a:ext cx="10988" cy="22155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1" name="Group 110"/>
          <p:cNvGrpSpPr/>
          <p:nvPr/>
        </p:nvGrpSpPr>
        <p:grpSpPr>
          <a:xfrm>
            <a:off x="5735202" y="1784059"/>
            <a:ext cx="403059" cy="476069"/>
            <a:chOff x="4750274" y="1727922"/>
            <a:chExt cx="420725" cy="557191"/>
          </a:xfrm>
        </p:grpSpPr>
        <p:sp>
          <p:nvSpPr>
            <p:cNvPr id="112" name="Oval 111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20725" cy="36022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 146"/>
          <p:cNvGrpSpPr/>
          <p:nvPr/>
        </p:nvGrpSpPr>
        <p:grpSpPr>
          <a:xfrm>
            <a:off x="1631517" y="3293804"/>
            <a:ext cx="556097" cy="476069"/>
            <a:chOff x="6512842" y="2434259"/>
            <a:chExt cx="580470" cy="557191"/>
          </a:xfrm>
        </p:grpSpPr>
        <p:sp>
          <p:nvSpPr>
            <p:cNvPr id="148" name="Oval 147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2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/>
          <p:cNvGrpSpPr/>
          <p:nvPr/>
        </p:nvGrpSpPr>
        <p:grpSpPr>
          <a:xfrm>
            <a:off x="715527" y="3269467"/>
            <a:ext cx="406906" cy="476069"/>
            <a:chOff x="4750274" y="1727922"/>
            <a:chExt cx="424740" cy="557191"/>
          </a:xfrm>
        </p:grpSpPr>
        <p:sp>
          <p:nvSpPr>
            <p:cNvPr id="151" name="Oval 150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/>
          <p:cNvGrpSpPr/>
          <p:nvPr/>
        </p:nvGrpSpPr>
        <p:grpSpPr>
          <a:xfrm>
            <a:off x="2709744" y="3269467"/>
            <a:ext cx="402738" cy="476069"/>
            <a:chOff x="4750274" y="1727922"/>
            <a:chExt cx="420390" cy="557191"/>
          </a:xfrm>
        </p:grpSpPr>
        <p:sp>
          <p:nvSpPr>
            <p:cNvPr id="154" name="Oval 153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1"/>
                  <a:ext cx="42039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390" cy="3602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6" name="Straight Arrow Connector 155"/>
          <p:cNvCxnSpPr/>
          <p:nvPr/>
        </p:nvCxnSpPr>
        <p:spPr>
          <a:xfrm>
            <a:off x="2287080" y="3531837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Straight Arrow Connector 156"/>
          <p:cNvCxnSpPr/>
          <p:nvPr/>
        </p:nvCxnSpPr>
        <p:spPr>
          <a:xfrm flipV="1">
            <a:off x="1902024" y="3834998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/>
          <p:cNvCxnSpPr/>
          <p:nvPr/>
        </p:nvCxnSpPr>
        <p:spPr>
          <a:xfrm>
            <a:off x="1204175" y="350918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9" name="Group 158"/>
          <p:cNvGrpSpPr/>
          <p:nvPr/>
        </p:nvGrpSpPr>
        <p:grpSpPr>
          <a:xfrm>
            <a:off x="1705070" y="2537485"/>
            <a:ext cx="411201" cy="476069"/>
            <a:chOff x="4735723" y="1727922"/>
            <a:chExt cx="377156" cy="557191"/>
          </a:xfrm>
        </p:grpSpPr>
        <p:sp>
          <p:nvSpPr>
            <p:cNvPr id="160" name="Oval 159"/>
            <p:cNvSpPr/>
            <p:nvPr/>
          </p:nvSpPr>
          <p:spPr>
            <a:xfrm>
              <a:off x="4772238" y="1727922"/>
              <a:ext cx="340641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/>
                <p:cNvSpPr/>
                <p:nvPr/>
              </p:nvSpPr>
              <p:spPr>
                <a:xfrm>
                  <a:off x="4735723" y="1787880"/>
                  <a:ext cx="369394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1" name="Rectangle 1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723" y="1787880"/>
                  <a:ext cx="369394" cy="36022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2" name="Straight Arrow Connector 161"/>
          <p:cNvCxnSpPr/>
          <p:nvPr/>
        </p:nvCxnSpPr>
        <p:spPr>
          <a:xfrm flipV="1">
            <a:off x="1902024" y="3003875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3" name="Group 162"/>
          <p:cNvGrpSpPr/>
          <p:nvPr/>
        </p:nvGrpSpPr>
        <p:grpSpPr>
          <a:xfrm>
            <a:off x="3680045" y="3302005"/>
            <a:ext cx="556097" cy="476069"/>
            <a:chOff x="6512842" y="2434259"/>
            <a:chExt cx="580470" cy="557191"/>
          </a:xfrm>
        </p:grpSpPr>
        <p:sp>
          <p:nvSpPr>
            <p:cNvPr id="164" name="Oval 163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Rectangle 164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5" name="Rectangle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6"/>
                  <a:stretch>
                    <a:fillRect r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6" name="Group 165"/>
          <p:cNvGrpSpPr/>
          <p:nvPr/>
        </p:nvGrpSpPr>
        <p:grpSpPr>
          <a:xfrm>
            <a:off x="4758270" y="3277668"/>
            <a:ext cx="406906" cy="476069"/>
            <a:chOff x="4750274" y="1727922"/>
            <a:chExt cx="424740" cy="557191"/>
          </a:xfrm>
        </p:grpSpPr>
        <p:sp>
          <p:nvSpPr>
            <p:cNvPr id="167" name="Oval 166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9" name="Straight Arrow Connector 168"/>
          <p:cNvCxnSpPr/>
          <p:nvPr/>
        </p:nvCxnSpPr>
        <p:spPr>
          <a:xfrm>
            <a:off x="4335608" y="3540039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Straight Arrow Connector 169"/>
          <p:cNvCxnSpPr/>
          <p:nvPr/>
        </p:nvCxnSpPr>
        <p:spPr>
          <a:xfrm flipV="1">
            <a:off x="3950552" y="3843199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Straight Arrow Connector 170"/>
          <p:cNvCxnSpPr/>
          <p:nvPr/>
        </p:nvCxnSpPr>
        <p:spPr>
          <a:xfrm>
            <a:off x="3252703" y="3517391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2" name="Group 171"/>
          <p:cNvGrpSpPr/>
          <p:nvPr/>
        </p:nvGrpSpPr>
        <p:grpSpPr>
          <a:xfrm>
            <a:off x="3769466" y="2545687"/>
            <a:ext cx="406906" cy="476069"/>
            <a:chOff x="4750274" y="1727922"/>
            <a:chExt cx="424740" cy="557191"/>
          </a:xfrm>
        </p:grpSpPr>
        <p:sp>
          <p:nvSpPr>
            <p:cNvPr id="173" name="Oval 172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Rectangle 173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4" name="Rectangle 1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5" name="Straight Arrow Connector 174"/>
          <p:cNvCxnSpPr/>
          <p:nvPr/>
        </p:nvCxnSpPr>
        <p:spPr>
          <a:xfrm flipV="1">
            <a:off x="3950552" y="3012076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6" name="Group 175"/>
          <p:cNvGrpSpPr/>
          <p:nvPr/>
        </p:nvGrpSpPr>
        <p:grpSpPr>
          <a:xfrm>
            <a:off x="5658514" y="3307377"/>
            <a:ext cx="556097" cy="476069"/>
            <a:chOff x="6512842" y="2434259"/>
            <a:chExt cx="580470" cy="557191"/>
          </a:xfrm>
        </p:grpSpPr>
        <p:sp>
          <p:nvSpPr>
            <p:cNvPr id="177" name="Oval 176"/>
            <p:cNvSpPr/>
            <p:nvPr/>
          </p:nvSpPr>
          <p:spPr>
            <a:xfrm>
              <a:off x="6512842" y="2434259"/>
              <a:ext cx="580470" cy="55719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177"/>
                <p:cNvSpPr/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8" name="Rectangle 1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3"/>
                  <a:ext cx="370558" cy="324200"/>
                </a:xfrm>
                <a:prstGeom prst="rect">
                  <a:avLst/>
                </a:prstGeom>
                <a:blipFill>
                  <a:blip r:embed="rId19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9" name="Group 178"/>
          <p:cNvGrpSpPr/>
          <p:nvPr/>
        </p:nvGrpSpPr>
        <p:grpSpPr>
          <a:xfrm>
            <a:off x="6736739" y="3283039"/>
            <a:ext cx="406906" cy="476069"/>
            <a:chOff x="4750274" y="1727922"/>
            <a:chExt cx="424740" cy="557191"/>
          </a:xfrm>
        </p:grpSpPr>
        <p:sp>
          <p:nvSpPr>
            <p:cNvPr id="180" name="Oval 179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Rectangle 180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1" name="Rectangle 1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2" name="Straight Arrow Connector 181"/>
          <p:cNvCxnSpPr/>
          <p:nvPr/>
        </p:nvCxnSpPr>
        <p:spPr>
          <a:xfrm>
            <a:off x="6314077" y="3545411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/>
          <p:cNvCxnSpPr/>
          <p:nvPr/>
        </p:nvCxnSpPr>
        <p:spPr>
          <a:xfrm flipV="1">
            <a:off x="5929021" y="3848571"/>
            <a:ext cx="0" cy="2180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4" name="Straight Arrow Connector 183"/>
          <p:cNvCxnSpPr/>
          <p:nvPr/>
        </p:nvCxnSpPr>
        <p:spPr>
          <a:xfrm>
            <a:off x="5231172" y="3522763"/>
            <a:ext cx="339659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85" name="Group 184"/>
          <p:cNvGrpSpPr/>
          <p:nvPr/>
        </p:nvGrpSpPr>
        <p:grpSpPr>
          <a:xfrm>
            <a:off x="5747935" y="2551059"/>
            <a:ext cx="406906" cy="476069"/>
            <a:chOff x="4750274" y="1727922"/>
            <a:chExt cx="424740" cy="557191"/>
          </a:xfrm>
        </p:grpSpPr>
        <p:sp>
          <p:nvSpPr>
            <p:cNvPr id="186" name="Oval 185"/>
            <p:cNvSpPr/>
            <p:nvPr/>
          </p:nvSpPr>
          <p:spPr>
            <a:xfrm>
              <a:off x="4772238" y="1727922"/>
              <a:ext cx="340640" cy="557191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ectangle 186"/>
                <p:cNvSpPr/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7" name="Rectangle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4740" cy="36022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8" name="Straight Arrow Connector 187"/>
          <p:cNvCxnSpPr/>
          <p:nvPr/>
        </p:nvCxnSpPr>
        <p:spPr>
          <a:xfrm flipV="1">
            <a:off x="5929021" y="3017448"/>
            <a:ext cx="0" cy="2241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Rectangle 188"/>
              <p:cNvSpPr/>
              <p:nvPr/>
            </p:nvSpPr>
            <p:spPr>
              <a:xfrm>
                <a:off x="3745266" y="4134354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9" name="Rectangle 1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266" y="4134354"/>
                <a:ext cx="406906" cy="320537"/>
              </a:xfrm>
              <a:prstGeom prst="rect">
                <a:avLst/>
              </a:prstGeom>
              <a:blipFill>
                <a:blip r:embed="rId22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5710147" y="4146346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147" y="4146346"/>
                <a:ext cx="406906" cy="320537"/>
              </a:xfrm>
              <a:prstGeom prst="rect">
                <a:avLst/>
              </a:prstGeom>
              <a:blipFill>
                <a:blip r:embed="rId23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Rectangle 190"/>
              <p:cNvSpPr/>
              <p:nvPr/>
            </p:nvSpPr>
            <p:spPr>
              <a:xfrm>
                <a:off x="697770" y="4862279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1" name="Rectangle 1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70" y="4862279"/>
                <a:ext cx="406906" cy="320537"/>
              </a:xfrm>
              <a:prstGeom prst="rect">
                <a:avLst/>
              </a:prstGeom>
              <a:blipFill>
                <a:blip r:embed="rId24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>
              <a:xfrm>
                <a:off x="2673445" y="4854435"/>
                <a:ext cx="402738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445" y="4854435"/>
                <a:ext cx="402738" cy="320537"/>
              </a:xfrm>
              <a:prstGeom prst="rect">
                <a:avLst/>
              </a:prstGeom>
              <a:blipFill>
                <a:blip r:embed="rId25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Rectangle 192"/>
              <p:cNvSpPr/>
              <p:nvPr/>
            </p:nvSpPr>
            <p:spPr>
              <a:xfrm>
                <a:off x="4740631" y="4865767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3" name="Rectangle 1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631" y="4865767"/>
                <a:ext cx="406906" cy="320537"/>
              </a:xfrm>
              <a:prstGeom prst="rect">
                <a:avLst/>
              </a:prstGeom>
              <a:blipFill>
                <a:blip r:embed="rId26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Rectangle 193"/>
              <p:cNvSpPr/>
              <p:nvPr/>
            </p:nvSpPr>
            <p:spPr>
              <a:xfrm>
                <a:off x="6700698" y="4878431"/>
                <a:ext cx="406906" cy="320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4" name="Rectangle 1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698" y="4878431"/>
                <a:ext cx="406906" cy="320537"/>
              </a:xfrm>
              <a:prstGeom prst="rect">
                <a:avLst/>
              </a:prstGeom>
              <a:blipFill>
                <a:blip r:embed="rId27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/>
          <p:cNvCxnSpPr/>
          <p:nvPr/>
        </p:nvCxnSpPr>
        <p:spPr>
          <a:xfrm flipH="1">
            <a:off x="1196203" y="3641831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/>
          <p:cNvCxnSpPr/>
          <p:nvPr/>
        </p:nvCxnSpPr>
        <p:spPr>
          <a:xfrm flipH="1">
            <a:off x="1163941" y="5218855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0" name="Straight Arrow Connector 129"/>
          <p:cNvCxnSpPr/>
          <p:nvPr/>
        </p:nvCxnSpPr>
        <p:spPr>
          <a:xfrm flipH="1">
            <a:off x="2260211" y="3688418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2" name="Straight Arrow Connector 131"/>
          <p:cNvCxnSpPr/>
          <p:nvPr/>
        </p:nvCxnSpPr>
        <p:spPr>
          <a:xfrm flipH="1">
            <a:off x="3221259" y="3688418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0" name="Straight Arrow Connector 139"/>
          <p:cNvCxnSpPr/>
          <p:nvPr/>
        </p:nvCxnSpPr>
        <p:spPr>
          <a:xfrm flipH="1">
            <a:off x="4317141" y="3688418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Straight Arrow Connector 141"/>
          <p:cNvCxnSpPr/>
          <p:nvPr/>
        </p:nvCxnSpPr>
        <p:spPr>
          <a:xfrm flipH="1">
            <a:off x="5192895" y="3689158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5" name="Straight Arrow Connector 194"/>
          <p:cNvCxnSpPr/>
          <p:nvPr/>
        </p:nvCxnSpPr>
        <p:spPr>
          <a:xfrm flipH="1">
            <a:off x="6258143" y="3688950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6" name="Straight Arrow Connector 195"/>
          <p:cNvCxnSpPr/>
          <p:nvPr/>
        </p:nvCxnSpPr>
        <p:spPr>
          <a:xfrm flipH="1">
            <a:off x="2279225" y="5233018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7" name="Straight Arrow Connector 196"/>
          <p:cNvCxnSpPr/>
          <p:nvPr/>
        </p:nvCxnSpPr>
        <p:spPr>
          <a:xfrm flipH="1">
            <a:off x="3237813" y="5218855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8" name="Straight Arrow Connector 197"/>
          <p:cNvCxnSpPr/>
          <p:nvPr/>
        </p:nvCxnSpPr>
        <p:spPr>
          <a:xfrm flipH="1">
            <a:off x="5211773" y="5264289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9" name="Straight Arrow Connector 198"/>
          <p:cNvCxnSpPr/>
          <p:nvPr/>
        </p:nvCxnSpPr>
        <p:spPr>
          <a:xfrm flipH="1">
            <a:off x="4301766" y="5264289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0" name="Straight Arrow Connector 199"/>
          <p:cNvCxnSpPr/>
          <p:nvPr/>
        </p:nvCxnSpPr>
        <p:spPr>
          <a:xfrm flipH="1">
            <a:off x="6258143" y="5280257"/>
            <a:ext cx="347631" cy="503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74776923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RNN in </a:t>
            </a:r>
            <a:r>
              <a:rPr lang="en-US" sz="4267" dirty="0" err="1"/>
              <a:t>Pytorch</a:t>
            </a:r>
            <a:endParaRPr sz="426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121166"/>
            <a:ext cx="6719921" cy="523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4967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LSTM Cell (Long Short-Term Memory)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1751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𝐿𝑆𝑇𝑀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751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5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107999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047039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3641538" y="3688327"/>
            <a:ext cx="529760" cy="692465"/>
            <a:chOff x="4750274" y="1746843"/>
            <a:chExt cx="397320" cy="519349"/>
          </a:xfrm>
        </p:grpSpPr>
        <p:sp>
          <p:nvSpPr>
            <p:cNvPr id="20" name="Oval 19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39732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97320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7860424" y="3693103"/>
            <a:ext cx="522643" cy="692465"/>
            <a:chOff x="4750274" y="1746843"/>
            <a:chExt cx="391982" cy="519349"/>
          </a:xfrm>
        </p:grpSpPr>
        <p:sp>
          <p:nvSpPr>
            <p:cNvPr id="25" name="Oval 24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4750274" y="1783751"/>
                  <a:ext cx="391982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391982" cy="3462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4102" y="1480807"/>
            <a:ext cx="4798359" cy="13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72879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LSTM in </a:t>
            </a:r>
            <a:r>
              <a:rPr lang="en-US" sz="4267" dirty="0" err="1"/>
              <a:t>Pytorch</a:t>
            </a:r>
            <a:endParaRPr sz="426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15" y="1033142"/>
            <a:ext cx="6015413" cy="53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4944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GRU in </a:t>
            </a:r>
            <a:r>
              <a:rPr lang="en-US" sz="4267" dirty="0" err="1"/>
              <a:t>Pytorch</a:t>
            </a:r>
            <a:endParaRPr sz="426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37" y="1121165"/>
            <a:ext cx="6789052" cy="52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05731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RNNs for Image Caption Generation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6115950" y="2718215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716448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1305129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29" y="5614268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536961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545275" y="6367709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760344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344" y="6107728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2052358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855152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2248135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135" y="5614268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711675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515898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687367" y="6367709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755569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569" y="6107728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3031296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850377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3227072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072" y="5614268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687315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491538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525507" y="6367709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731208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208" y="6107728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4006936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826017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4202712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712" y="5614268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662954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467177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608113" y="6379731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706849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849" y="6107728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982576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801656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5178352" y="561426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352" y="5614268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628162" y="5565971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432385" y="571129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552479" y="6379729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672056" y="610845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056" y="6108457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947782" y="571129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766864" y="590662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6143559" y="561499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559" y="5614997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548251" y="5565242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352474" y="5710561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6322321" y="6379729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592144" y="6107728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44" y="6107728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686952" y="5905893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7195F74-E76C-364B-8ECE-B1FA2ECFE937}"/>
              </a:ext>
            </a:extLst>
          </p:cNvPr>
          <p:cNvCxnSpPr>
            <a:cxnSpLocks/>
          </p:cNvCxnSpPr>
          <p:nvPr/>
        </p:nvCxnSpPr>
        <p:spPr>
          <a:xfrm>
            <a:off x="6934460" y="5710560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05C99A1-3913-BE43-BF0B-A27B2C9F200C}"/>
              </a:ext>
            </a:extLst>
          </p:cNvPr>
          <p:cNvCxnSpPr>
            <a:cxnSpLocks/>
          </p:cNvCxnSpPr>
          <p:nvPr/>
        </p:nvCxnSpPr>
        <p:spPr>
          <a:xfrm flipV="1">
            <a:off x="6644487" y="4806845"/>
            <a:ext cx="0" cy="647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01988465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67734" y="15341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RNNs for Image Caption Generation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6115950" y="2718215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640114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Nice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668146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view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56642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of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764978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sunny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76752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beach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05C99A1-3913-BE43-BF0B-A27B2C9F200C}"/>
              </a:ext>
            </a:extLst>
          </p:cNvPr>
          <p:cNvCxnSpPr>
            <a:cxnSpLocks/>
          </p:cNvCxnSpPr>
          <p:nvPr/>
        </p:nvCxnSpPr>
        <p:spPr>
          <a:xfrm flipV="1">
            <a:off x="6644487" y="4806845"/>
            <a:ext cx="0" cy="647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6AF877F-F783-2D4B-B5EA-F9654D1BDE6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73769" y="5297545"/>
            <a:ext cx="2063511" cy="1370171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AA1FD56-7510-9E4B-8DC0-3AAAAAAC149F}"/>
              </a:ext>
            </a:extLst>
          </p:cNvPr>
          <p:cNvCxnSpPr>
            <a:cxnSpLocks/>
          </p:cNvCxnSpPr>
          <p:nvPr/>
        </p:nvCxnSpPr>
        <p:spPr>
          <a:xfrm>
            <a:off x="4444885" y="6101277"/>
            <a:ext cx="82348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B2DF8CF-416C-214E-BF3A-D25E53554187}"/>
              </a:ext>
            </a:extLst>
          </p:cNvPr>
          <p:cNvSpPr/>
          <p:nvPr/>
        </p:nvSpPr>
        <p:spPr>
          <a:xfrm>
            <a:off x="5740030" y="5748928"/>
            <a:ext cx="1006717" cy="62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CNN</a:t>
            </a:r>
          </a:p>
        </p:txBody>
      </p:sp>
    </p:spTree>
    <p:extLst>
      <p:ext uri="{BB962C8B-B14F-4D97-AF65-F5344CB8AC3E}">
        <p14:creationId xmlns:p14="http://schemas.microsoft.com/office/powerpoint/2010/main" val="3258368744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0F3C-BBDF-A248-B8F4-E2701037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(a lot of them)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23AE2-FE9F-EF4F-B9DC-BD4427204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Vinyals</a:t>
            </a:r>
            <a:r>
              <a:rPr lang="en-US" sz="2000" dirty="0"/>
              <a:t> et al. Show and Tell: A Neural Image Caption Generator </a:t>
            </a:r>
            <a:r>
              <a:rPr lang="en-US" sz="2000" dirty="0">
                <a:hlinkClick r:id="rId2"/>
              </a:rPr>
              <a:t>https://arxiv.org/abs/1411.4555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Mao et al. Deep Captioning with Multimodal Recurrent Neural Networks (m-RNN). </a:t>
            </a:r>
            <a:r>
              <a:rPr lang="en-US" sz="2000" dirty="0">
                <a:hlinkClick r:id="rId3"/>
              </a:rPr>
              <a:t>https://arxiv.org/abs/1412.6632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err="1"/>
              <a:t>Karpathy</a:t>
            </a:r>
            <a:r>
              <a:rPr lang="en-US" sz="2000" dirty="0"/>
              <a:t> and Fei-Fei. Deep Visual-Semantic Alignments for Generating Image Descriptions. </a:t>
            </a:r>
            <a:r>
              <a:rPr lang="en-US" sz="2000" dirty="0">
                <a:hlinkClick r:id="rId4"/>
              </a:rPr>
              <a:t>https://arxiv.org/abs/1412.2306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Fang et al. From Captions to Visual Concepts and Back. </a:t>
            </a:r>
            <a:r>
              <a:rPr lang="en-US" sz="2000" dirty="0">
                <a:hlinkClick r:id="rId5"/>
              </a:rPr>
              <a:t>https://arxiv.org/abs/1411.4952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Yin and Ordonez. Obj2Text: Generating Visually Descriptive Language from Object Layouts. </a:t>
            </a:r>
            <a:r>
              <a:rPr lang="en-US" sz="2000" dirty="0">
                <a:hlinkClick r:id="rId6"/>
              </a:rPr>
              <a:t>https://arxiv.org/abs/1707.07102</a:t>
            </a:r>
            <a:r>
              <a:rPr lang="en-US" sz="2000" dirty="0"/>
              <a:t> (not exactly targeting image captioning specifically but locally grown paper so let me self-promote)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0E1A6-5D5A-AF4A-87AC-32557832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957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1A3A2-F571-A644-938E-D3DF1E3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6C0A3-D530-554B-A00D-E20A4C9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265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92153" y="2182981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153" y="2182981"/>
                <a:ext cx="3695562" cy="369332"/>
              </a:xfrm>
              <a:prstGeom prst="rect">
                <a:avLst/>
              </a:prstGeom>
              <a:blipFill>
                <a:blip r:embed="rId6"/>
                <a:stretch>
                  <a:fillRect l="-1375" t="-6667" r="-2749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6939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blipFill>
                <a:blip r:embed="rId6"/>
                <a:stretch>
                  <a:fillRect l="-1718" t="-6667" r="-2405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754958" y="2066739"/>
            <a:ext cx="560602" cy="1087235"/>
            <a:chOff x="4316215" y="1550054"/>
            <a:chExt cx="420451" cy="815426"/>
          </a:xfrm>
        </p:grpSpPr>
        <p:grpSp>
          <p:nvGrpSpPr>
            <p:cNvPr id="19" name="Group 18"/>
            <p:cNvGrpSpPr/>
            <p:nvPr/>
          </p:nvGrpSpPr>
          <p:grpSpPr>
            <a:xfrm>
              <a:off x="4316215" y="1550054"/>
              <a:ext cx="420451" cy="519349"/>
              <a:chOff x="4750274" y="1746843"/>
              <a:chExt cx="420451" cy="519349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772238" y="1746843"/>
                <a:ext cx="340641" cy="519349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609585" latinLnBrk="1" hangingPunct="0"/>
                <a:endPara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4750274" y="1783751"/>
                    <a:ext cx="420451" cy="34624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20451" cy="3462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4" name="Straight Arrow Connector 23"/>
            <p:cNvCxnSpPr/>
            <p:nvPr/>
          </p:nvCxnSpPr>
          <p:spPr>
            <a:xfrm flipV="1">
              <a:off x="4505239" y="2103120"/>
              <a:ext cx="0" cy="26236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25" name="Straight Arrow Connector 24"/>
          <p:cNvCxnSpPr/>
          <p:nvPr/>
        </p:nvCxnSpPr>
        <p:spPr>
          <a:xfrm flipH="1" flipV="1">
            <a:off x="6016187" y="1717724"/>
            <a:ext cx="15293" cy="3457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6" name="Group 25"/>
          <p:cNvGrpSpPr/>
          <p:nvPr/>
        </p:nvGrpSpPr>
        <p:grpSpPr>
          <a:xfrm>
            <a:off x="5754953" y="1030198"/>
            <a:ext cx="551305" cy="692465"/>
            <a:chOff x="4750274" y="1746843"/>
            <a:chExt cx="413479" cy="519349"/>
          </a:xfrm>
        </p:grpSpPr>
        <p:sp>
          <p:nvSpPr>
            <p:cNvPr id="27" name="Oval 26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4750274" y="1783751"/>
                  <a:ext cx="413479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3479" cy="346249"/>
                </a:xfrm>
                <a:prstGeom prst="rect">
                  <a:avLst/>
                </a:prstGeom>
                <a:blipFill>
                  <a:blip r:embed="rId8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softmax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h𝑦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blipFill>
                <a:blip r:embed="rId9"/>
                <a:stretch>
                  <a:fillRect l="-2165" t="-6250" r="-3030" b="-281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086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2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889591" y="1729762"/>
            <a:ext cx="15293" cy="3457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92986" y="5017191"/>
                <a:ext cx="216610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[0 0 1 0 0]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986" y="5017191"/>
                <a:ext cx="2166106" cy="369332"/>
              </a:xfrm>
              <a:prstGeom prst="rect">
                <a:avLst/>
              </a:prstGeom>
              <a:blipFill>
                <a:blip r:embed="rId3"/>
                <a:stretch>
                  <a:fillRect l="-1176" t="-6897" r="-4706" b="-3793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80569" y="3478231"/>
                <a:ext cx="265874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=[0 0 0 0 0 0 0 ]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569" y="3478231"/>
                <a:ext cx="2658740" cy="369332"/>
              </a:xfrm>
              <a:prstGeom prst="rect">
                <a:avLst/>
              </a:prstGeom>
              <a:blipFill>
                <a:blip r:embed="rId4"/>
                <a:stretch>
                  <a:fillRect l="-2871" t="-7143" r="-3828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12868" y="1295916"/>
                <a:ext cx="3788473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=[0.1, 0.05, 0.05, 0.1, 0.7]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868" y="1295916"/>
                <a:ext cx="3788473" cy="369332"/>
              </a:xfrm>
              <a:prstGeom prst="rect">
                <a:avLst/>
              </a:prstGeom>
              <a:blipFill>
                <a:blip r:embed="rId5"/>
                <a:stretch>
                  <a:fillRect l="-1003" r="-2341" b="-3448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274877" y="2307905"/>
            <a:ext cx="7409550" cy="1583017"/>
            <a:chOff x="3441371" y="1698409"/>
            <a:chExt cx="4836039" cy="1187263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5076991" y="2747173"/>
              <a:ext cx="354545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505239" y="2103120"/>
              <a:ext cx="0" cy="26236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441371" y="1698409"/>
                  <a:ext cx="2593509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=[0.1   0.2 0 −0.3 −0.1 ]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371" y="1698409"/>
                  <a:ext cx="259350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278" t="-3448" r="-2236" b="-4137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683901" y="2608673"/>
                  <a:ext cx="2593509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=[0.1   0.2 0 −0.3 −0.1 ]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3901" y="2608673"/>
                  <a:ext cx="259350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597" t="-6897" r="-1917" b="-3793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59FF49-40AC-3749-B1F9-18B311027F38}"/>
                  </a:ext>
                </a:extLst>
              </p:cNvPr>
              <p:cNvSpPr txBox="1"/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59FF49-40AC-3749-B1F9-18B311027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blipFill>
                <a:blip r:embed="rId8"/>
                <a:stretch>
                  <a:fillRect l="-1718" t="-6667" r="-2405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170362-292F-CF47-8175-E70C4A7C2BA9}"/>
                  </a:ext>
                </a:extLst>
              </p:cNvPr>
              <p:cNvSpPr txBox="1"/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softmax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h𝑦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170362-292F-CF47-8175-E70C4A7C2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blipFill>
                <a:blip r:embed="rId9"/>
                <a:stretch>
                  <a:fillRect l="-2165" t="-6250" r="-3030" b="-281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353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2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889591" y="1729762"/>
            <a:ext cx="15293" cy="3457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33242" y="5095893"/>
                <a:ext cx="216610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[0 0 1 0 0]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242" y="5095893"/>
                <a:ext cx="2166106" cy="369332"/>
              </a:xfrm>
              <a:prstGeom prst="rect">
                <a:avLst/>
              </a:prstGeom>
              <a:blipFill>
                <a:blip r:embed="rId3"/>
                <a:stretch>
                  <a:fillRect l="-1765" t="-6897" r="-4706" b="-3793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80569" y="3478231"/>
                <a:ext cx="265874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=[0 0 0 0 0 0 0 ]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569" y="3478231"/>
                <a:ext cx="2658740" cy="369332"/>
              </a:xfrm>
              <a:prstGeom prst="rect">
                <a:avLst/>
              </a:prstGeom>
              <a:blipFill>
                <a:blip r:embed="rId4"/>
                <a:stretch>
                  <a:fillRect l="-2871" t="-7143" r="-3828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12868" y="1295916"/>
                <a:ext cx="3788473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=[0.1, 0.05, 0.05, 0.1, 0.7]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868" y="1295916"/>
                <a:ext cx="3788473" cy="369332"/>
              </a:xfrm>
              <a:prstGeom prst="rect">
                <a:avLst/>
              </a:prstGeom>
              <a:blipFill>
                <a:blip r:embed="rId5"/>
                <a:stretch>
                  <a:fillRect l="-1003" r="-2341" b="-3448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274877" y="2307905"/>
            <a:ext cx="7409550" cy="1583017"/>
            <a:chOff x="3441371" y="1698409"/>
            <a:chExt cx="4836039" cy="1187263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5076991" y="2747173"/>
              <a:ext cx="354545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505239" y="2103120"/>
              <a:ext cx="0" cy="26236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441371" y="1698409"/>
                  <a:ext cx="2593509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defTabSz="609585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=[0.1   0.2 0 −0.3 −0.1 ]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371" y="1698409"/>
                  <a:ext cx="259350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278" t="-3448" r="-2236" b="-4137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683901" y="2608673"/>
                  <a:ext cx="2593509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=[0.1   0.2 0 −0.3 −0.1 ]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3901" y="2608673"/>
                  <a:ext cx="259350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597" t="-6897" r="-1917" b="-3793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5371195" y="5714167"/>
            <a:ext cx="1310021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667" dirty="0">
                <a:solidFill>
                  <a:srgbClr val="0070C0"/>
                </a:solidFill>
              </a:rPr>
              <a:t>a b </a:t>
            </a:r>
            <a:r>
              <a:rPr lang="en-US" sz="3200" b="1" dirty="0">
                <a:solidFill>
                  <a:srgbClr val="0070C0"/>
                </a:solidFill>
              </a:rPr>
              <a:t>c</a:t>
            </a:r>
            <a:r>
              <a:rPr lang="en-US" sz="2667" dirty="0">
                <a:solidFill>
                  <a:srgbClr val="0070C0"/>
                </a:solidFill>
              </a:rPr>
              <a:t> d e</a:t>
            </a:r>
            <a:endParaRPr lang="en-US" sz="2667" dirty="0">
              <a:solidFill>
                <a:srgbClr val="0070C0"/>
              </a:solidFill>
              <a:sym typeface="Calibri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527433" y="5459130"/>
            <a:ext cx="0" cy="34981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Arrow Connector 41"/>
          <p:cNvCxnSpPr/>
          <p:nvPr/>
        </p:nvCxnSpPr>
        <p:spPr>
          <a:xfrm flipV="1">
            <a:off x="5771751" y="5459130"/>
            <a:ext cx="0" cy="34981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/>
          <p:nvPr/>
        </p:nvCxnSpPr>
        <p:spPr>
          <a:xfrm flipV="1">
            <a:off x="6016068" y="5459130"/>
            <a:ext cx="0" cy="34981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Arrow Connector 43"/>
          <p:cNvCxnSpPr/>
          <p:nvPr/>
        </p:nvCxnSpPr>
        <p:spPr>
          <a:xfrm flipV="1">
            <a:off x="6260385" y="5459130"/>
            <a:ext cx="0" cy="34981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Arrow Connector 44"/>
          <p:cNvCxnSpPr/>
          <p:nvPr/>
        </p:nvCxnSpPr>
        <p:spPr>
          <a:xfrm flipV="1">
            <a:off x="6504700" y="5459130"/>
            <a:ext cx="0" cy="34981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Arrow Connector 46"/>
          <p:cNvCxnSpPr/>
          <p:nvPr/>
        </p:nvCxnSpPr>
        <p:spPr>
          <a:xfrm>
            <a:off x="8036829" y="1468239"/>
            <a:ext cx="717028" cy="1234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ectangle 9"/>
          <p:cNvSpPr/>
          <p:nvPr/>
        </p:nvSpPr>
        <p:spPr>
          <a:xfrm>
            <a:off x="8762378" y="1219041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 (0.7)</a:t>
            </a: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866616" y="5714166"/>
            <a:ext cx="1310021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3200" b="1" dirty="0">
                <a:solidFill>
                  <a:srgbClr val="0070C0"/>
                </a:solidFill>
              </a:rPr>
              <a:t>c</a:t>
            </a:r>
            <a:endParaRPr lang="en-US" sz="2667" dirty="0">
              <a:solidFill>
                <a:srgbClr val="0070C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99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6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/>
              <a:t>Recurrent Neural Network Cell</a:t>
            </a:r>
            <a:endParaRPr sz="4267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59807" y="5246277"/>
            <a:ext cx="549573" cy="692465"/>
            <a:chOff x="4750274" y="1746843"/>
            <a:chExt cx="412180" cy="519349"/>
          </a:xfrm>
        </p:grpSpPr>
        <p:sp>
          <p:nvSpPr>
            <p:cNvPr id="16" name="Oval 15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2180" cy="346249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5630501" y="3316666"/>
            <a:ext cx="773960" cy="692465"/>
            <a:chOff x="6512842" y="2453180"/>
            <a:chExt cx="580470" cy="519349"/>
          </a:xfrm>
        </p:grpSpPr>
        <p:sp>
          <p:nvSpPr>
            <p:cNvPr id="30" name="Oval 29"/>
            <p:cNvSpPr/>
            <p:nvPr/>
          </p:nvSpPr>
          <p:spPr>
            <a:xfrm>
              <a:off x="6512842" y="2453180"/>
              <a:ext cx="580470" cy="519349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867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284742"/>
                </a:xfrm>
                <a:prstGeom prst="rect">
                  <a:avLst/>
                </a:prstGeom>
                <a:blipFill>
                  <a:blip r:embed="rId3"/>
                  <a:stretch>
                    <a:fillRect r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641541" y="3278687"/>
            <a:ext cx="567720" cy="692465"/>
            <a:chOff x="4750274" y="1746843"/>
            <a:chExt cx="425790" cy="519349"/>
          </a:xfrm>
        </p:grpSpPr>
        <p:sp>
          <p:nvSpPr>
            <p:cNvPr id="38" name="Oval 37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5790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845254" y="3278687"/>
            <a:ext cx="560602" cy="692465"/>
            <a:chOff x="4750274" y="1746843"/>
            <a:chExt cx="420451" cy="519349"/>
          </a:xfrm>
        </p:grpSpPr>
        <p:sp>
          <p:nvSpPr>
            <p:cNvPr id="52" name="Oval 51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5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6769322" y="3662897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6006985" y="4275328"/>
            <a:ext cx="0" cy="49174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4704810" y="3627555"/>
            <a:ext cx="472727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5754959" y="2066738"/>
            <a:ext cx="560602" cy="692465"/>
            <a:chOff x="4750274" y="1746843"/>
            <a:chExt cx="420451" cy="519349"/>
          </a:xfrm>
        </p:grpSpPr>
        <p:sp>
          <p:nvSpPr>
            <p:cNvPr id="20" name="Oval 19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20451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6006985" y="2804160"/>
            <a:ext cx="0" cy="34981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016187" y="1717724"/>
            <a:ext cx="15293" cy="34574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6" name="Group 25"/>
          <p:cNvGrpSpPr/>
          <p:nvPr/>
        </p:nvGrpSpPr>
        <p:grpSpPr>
          <a:xfrm>
            <a:off x="5754953" y="1030198"/>
            <a:ext cx="551305" cy="692465"/>
            <a:chOff x="4750274" y="1746843"/>
            <a:chExt cx="413479" cy="519349"/>
          </a:xfrm>
        </p:grpSpPr>
        <p:sp>
          <p:nvSpPr>
            <p:cNvPr id="27" name="Oval 26"/>
            <p:cNvSpPr/>
            <p:nvPr/>
          </p:nvSpPr>
          <p:spPr>
            <a:xfrm>
              <a:off x="4772238" y="1746843"/>
              <a:ext cx="340641" cy="519349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4750274" y="1783751"/>
                  <a:ext cx="413479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13479" cy="346249"/>
                </a:xfrm>
                <a:prstGeom prst="rect">
                  <a:avLst/>
                </a:prstGeom>
                <a:blipFill>
                  <a:blip r:embed="rId7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BDA1F9-D0C4-0B41-A9A0-03ED11E4BEB9}"/>
                  </a:ext>
                </a:extLst>
              </p:cNvPr>
              <p:cNvSpPr txBox="1"/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BDA1F9-D0C4-0B41-A9A0-03ED11E4B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8" y="4926156"/>
                <a:ext cx="3695562" cy="369332"/>
              </a:xfrm>
              <a:prstGeom prst="rect">
                <a:avLst/>
              </a:prstGeom>
              <a:blipFill>
                <a:blip r:embed="rId8"/>
                <a:stretch>
                  <a:fillRect l="-1718" t="-6667" r="-2405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00B8A4B-C082-2149-8A06-DE5CA7821A82}"/>
                  </a:ext>
                </a:extLst>
              </p:cNvPr>
              <p:cNvSpPr txBox="1"/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defTabSz="609585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softmax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h𝑦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00B8A4B-C082-2149-8A06-DE5CA7821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7" y="5519699"/>
                <a:ext cx="2931507" cy="398507"/>
              </a:xfrm>
              <a:prstGeom prst="rect">
                <a:avLst/>
              </a:prstGeom>
              <a:blipFill>
                <a:blip r:embed="rId9"/>
                <a:stretch>
                  <a:fillRect l="-2165" t="-6250" r="-3030" b="-281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26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7501</TotalTime>
  <Words>2561</Words>
  <Application>Microsoft Macintosh PowerPoint</Application>
  <PresentationFormat>Widescreen</PresentationFormat>
  <Paragraphs>766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Al Tarikh</vt:lpstr>
      <vt:lpstr>Arial</vt:lpstr>
      <vt:lpstr>Avenir</vt:lpstr>
      <vt:lpstr>Calibri</vt:lpstr>
      <vt:lpstr>Calibri Light</vt:lpstr>
      <vt:lpstr>Cambria Math</vt:lpstr>
      <vt:lpstr>lecture-template</vt:lpstr>
      <vt:lpstr>Deep Learning for Vision &amp; Language</vt:lpstr>
      <vt:lpstr>Second Assignment</vt:lpstr>
      <vt:lpstr>Recurrent Neural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(a lot of them)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Ordonez-Roman, Vicente (vo2m)</cp:lastModifiedBy>
  <cp:revision>104</cp:revision>
  <dcterms:created xsi:type="dcterms:W3CDTF">2020-08-27T13:44:04Z</dcterms:created>
  <dcterms:modified xsi:type="dcterms:W3CDTF">2022-02-16T18:19:04Z</dcterms:modified>
</cp:coreProperties>
</file>