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sldIdLst>
    <p:sldId id="934" r:id="rId2"/>
    <p:sldId id="922" r:id="rId3"/>
    <p:sldId id="975" r:id="rId4"/>
    <p:sldId id="976" r:id="rId5"/>
    <p:sldId id="977" r:id="rId6"/>
    <p:sldId id="978" r:id="rId7"/>
    <p:sldId id="979" r:id="rId8"/>
    <p:sldId id="980" r:id="rId9"/>
    <p:sldId id="981" r:id="rId10"/>
    <p:sldId id="982" r:id="rId11"/>
    <p:sldId id="983" r:id="rId12"/>
    <p:sldId id="984" r:id="rId13"/>
    <p:sldId id="985" r:id="rId14"/>
    <p:sldId id="935" r:id="rId15"/>
    <p:sldId id="970" r:id="rId16"/>
    <p:sldId id="971" r:id="rId17"/>
    <p:sldId id="972" r:id="rId18"/>
    <p:sldId id="973" r:id="rId19"/>
    <p:sldId id="992" r:id="rId20"/>
    <p:sldId id="974" r:id="rId21"/>
    <p:sldId id="986" r:id="rId22"/>
    <p:sldId id="989" r:id="rId23"/>
    <p:sldId id="987" r:id="rId24"/>
    <p:sldId id="988" r:id="rId25"/>
    <p:sldId id="990" r:id="rId26"/>
    <p:sldId id="991" r:id="rId27"/>
    <p:sldId id="993" r:id="rId28"/>
    <p:sldId id="285" r:id="rId29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934"/>
            <p14:sldId id="922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  <p14:sldId id="935"/>
            <p14:sldId id="970"/>
            <p14:sldId id="971"/>
            <p14:sldId id="972"/>
            <p14:sldId id="973"/>
            <p14:sldId id="992"/>
            <p14:sldId id="974"/>
            <p14:sldId id="986"/>
            <p14:sldId id="989"/>
            <p14:sldId id="987"/>
            <p14:sldId id="988"/>
            <p14:sldId id="990"/>
            <p14:sldId id="991"/>
            <p14:sldId id="99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1"/>
    <p:restoredTop sz="92857"/>
  </p:normalViewPr>
  <p:slideViewPr>
    <p:cSldViewPr snapToGrid="0" snapToObjects="1">
      <p:cViewPr varScale="1">
        <p:scale>
          <a:sx n="158" d="100"/>
          <a:sy n="158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C2E03-3608-4BBE-BF49-38F7136488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A7EEC-8902-4154-BB2A-EA6CE28313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3738"/>
            <a:ext cx="6172200" cy="3471862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96423"/>
            <a:ext cx="5048250" cy="423986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5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6F28C-0656-4D87-A165-592AC264A1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3738"/>
            <a:ext cx="6172200" cy="3471862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96423"/>
            <a:ext cx="5048250" cy="423986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1305B-2968-4258-885D-8692D1B3FF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1305B-2968-4258-885D-8692D1B3FF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215380"/>
                </a:solidFill>
              </a:rPr>
              <a:t>C</a:t>
            </a:r>
            <a:r>
              <a:rPr lang="en-US" sz="3200" dirty="0">
                <a:solidFill>
                  <a:srgbClr val="215380"/>
                </a:solidFill>
              </a:rPr>
              <a:t>OMP 646</a:t>
            </a:r>
            <a:r>
              <a:rPr sz="3200" dirty="0">
                <a:solidFill>
                  <a:srgbClr val="215380"/>
                </a:solidFill>
              </a:rPr>
              <a:t>: </a:t>
            </a:r>
            <a:r>
              <a:rPr lang="en-US" sz="3200" dirty="0">
                <a:solidFill>
                  <a:srgbClr val="215380"/>
                </a:solidFill>
              </a:rPr>
              <a:t>Deep Learning for Vision and Language</a:t>
            </a:r>
            <a:endParaRPr sz="32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6.png"/><Relationship Id="rId18" Type="http://schemas.openxmlformats.org/officeDocument/2006/relationships/oleObject" Target="../embeddings/oleObject6.bin"/><Relationship Id="rId3" Type="http://schemas.openxmlformats.org/officeDocument/2006/relationships/tags" Target="../tags/tag2.xml"/><Relationship Id="rId21" Type="http://schemas.openxmlformats.org/officeDocument/2006/relationships/image" Target="../media/image15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image" Target="../media/image13.wmf"/><Relationship Id="rId2" Type="http://schemas.openxmlformats.org/officeDocument/2006/relationships/tags" Target="../tags/tag1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4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11.emf"/><Relationship Id="rId19" Type="http://schemas.openxmlformats.org/officeDocument/2006/relationships/image" Target="../media/image14.emf"/><Relationship Id="rId4" Type="http://schemas.openxmlformats.org/officeDocument/2006/relationships/tags" Target="../tags/tag3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6.png"/><Relationship Id="rId18" Type="http://schemas.openxmlformats.org/officeDocument/2006/relationships/oleObject" Target="../embeddings/oleObject6.bin"/><Relationship Id="rId3" Type="http://schemas.openxmlformats.org/officeDocument/2006/relationships/tags" Target="../tags/tag5.xml"/><Relationship Id="rId21" Type="http://schemas.openxmlformats.org/officeDocument/2006/relationships/image" Target="../media/image15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image" Target="../media/image13.wmf"/><Relationship Id="rId2" Type="http://schemas.openxmlformats.org/officeDocument/2006/relationships/tags" Target="../tags/tag4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5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11.emf"/><Relationship Id="rId19" Type="http://schemas.openxmlformats.org/officeDocument/2006/relationships/image" Target="../media/image14.emf"/><Relationship Id="rId4" Type="http://schemas.openxmlformats.org/officeDocument/2006/relationships/tags" Target="../tags/tag6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oucook2.eecs.umich.edu/" TargetMode="External"/><Relationship Id="rId2" Type="http://schemas.openxmlformats.org/officeDocument/2006/relationships/hyperlink" Target="http://aliensunmin.github.io/project/video-language/index.html#VTW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icrosoft.com/en-us/research/publication/msr-vtt-a-large-video-description-dataset-for-bridging-video-and-languag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503566" y="1945486"/>
            <a:ext cx="432938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Video and Language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09" y="2701801"/>
            <a:ext cx="1693074" cy="11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37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Spatial Coheren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375" y="742950"/>
            <a:ext cx="5429250" cy="3694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Key Assumptions: spatial coherence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182916" y="4960144"/>
            <a:ext cx="1721946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50"/>
              <a:t>* Slide from Michael Black, CS143</a:t>
            </a:r>
            <a:r>
              <a:rPr lang="en-US" altLang="en-US" sz="750">
                <a:solidFill>
                  <a:schemeClr val="tx2"/>
                </a:solidFill>
              </a:rPr>
              <a:t> 2003</a:t>
            </a:r>
          </a:p>
        </p:txBody>
      </p:sp>
    </p:spTree>
    <p:extLst>
      <p:ext uri="{BB962C8B-B14F-4D97-AF65-F5344CB8AC3E}">
        <p14:creationId xmlns:p14="http://schemas.microsoft.com/office/powerpoint/2010/main" val="13360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Key Assumptions: brightness Constancy</a:t>
            </a:r>
          </a:p>
        </p:txBody>
      </p:sp>
      <p:pic>
        <p:nvPicPr>
          <p:cNvPr id="9222" name="Picture 6" descr="Black_BrightnessConstan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857250"/>
            <a:ext cx="5143500" cy="327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182916" y="4960144"/>
            <a:ext cx="1721946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50"/>
              <a:t>* Slide from Michael Black, CS143</a:t>
            </a:r>
            <a:r>
              <a:rPr lang="en-US" altLang="en-US" sz="750">
                <a:solidFill>
                  <a:schemeClr val="tx2"/>
                </a:solidFill>
              </a:rPr>
              <a:t> 2003</a:t>
            </a:r>
          </a:p>
        </p:txBody>
      </p:sp>
      <p:pic>
        <p:nvPicPr>
          <p:cNvPr id="9226" name="Picture 10" descr="Black_BrightnessConstancyAssump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0350" y="4114801"/>
            <a:ext cx="3028950" cy="6131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25229" y="3495675"/>
          <a:ext cx="5208984" cy="3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7" imgW="3365500" imgH="228600" progId="Equation.3">
                  <p:embed/>
                </p:oleObj>
              </mc:Choice>
              <mc:Fallback>
                <p:oleObj name="Equation" r:id="rId7" imgW="3365500" imgH="228600" progId="Equation.3">
                  <p:embed/>
                  <p:pic>
                    <p:nvPicPr>
                      <p:cNvPr id="3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229" y="3495675"/>
                        <a:ext cx="5208984" cy="351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8288" y="2139554"/>
            <a:ext cx="5829300" cy="102036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Brightness Constancy Equation: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278857" y="2514600"/>
          <a:ext cx="4246960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9" imgW="2260600" imgH="203200" progId="Equation.3">
                  <p:embed/>
                </p:oleObj>
              </mc:Choice>
              <mc:Fallback>
                <p:oleObj name="Equation" r:id="rId9" imgW="2260600" imgH="203200" progId="Equation.3">
                  <p:embed/>
                  <p:pic>
                    <p:nvPicPr>
                      <p:cNvPr id="3074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857" y="2514600"/>
                        <a:ext cx="4246960" cy="378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1652587" y="2971800"/>
            <a:ext cx="64627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dirty="0"/>
              <a:t>Linearizing the right side using Taylor expansion: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647010" y="3300413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3075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010" y="3300413"/>
                        <a:ext cx="857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24574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9"/>
          <p:cNvSpPr>
            <a:spLocks noChangeArrowheads="1"/>
          </p:cNvSpPr>
          <p:nvPr/>
        </p:nvSpPr>
        <p:spPr bwMode="auto">
          <a:xfrm>
            <a:off x="2857500" y="1028700"/>
            <a:ext cx="57150" cy="571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2913460" y="1085850"/>
            <a:ext cx="22979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49720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2"/>
          <p:cNvSpPr>
            <a:spLocks noChangeArrowheads="1"/>
          </p:cNvSpPr>
          <p:nvPr/>
        </p:nvSpPr>
        <p:spPr bwMode="auto">
          <a:xfrm>
            <a:off x="5657850" y="1257300"/>
            <a:ext cx="57150" cy="571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1391" y="1341835"/>
            <a:ext cx="932259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50344" y="879873"/>
            <a:ext cx="347663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7298" y="1028700"/>
            <a:ext cx="1549003" cy="14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6"/>
          <p:cNvSpPr txBox="1">
            <a:spLocks noChangeArrowheads="1"/>
          </p:cNvSpPr>
          <p:nvPr/>
        </p:nvSpPr>
        <p:spPr bwMode="auto">
          <a:xfrm>
            <a:off x="3143251" y="1658541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Arial" charset="0"/>
              </a:rPr>
              <a:t>I</a:t>
            </a:r>
            <a:r>
              <a:rPr 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x</a:t>
            </a:r>
            <a:r>
              <a:rPr lang="en-US" dirty="0" err="1">
                <a:latin typeface="Times New Roman" pitchFamily="18" charset="0"/>
                <a:cs typeface="Arial" charset="0"/>
              </a:rPr>
              <a:t>,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y</a:t>
            </a:r>
            <a:r>
              <a:rPr lang="en-US" dirty="0" err="1">
                <a:latin typeface="Times New Roman" pitchFamily="18" charset="0"/>
                <a:cs typeface="Arial" charset="0"/>
              </a:rPr>
              <a:t>,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dirty="0">
                <a:latin typeface="Times New Roman" pitchFamily="18" charset="0"/>
                <a:cs typeface="Arial" charset="0"/>
              </a:rPr>
              <a:t>–1)</a:t>
            </a:r>
          </a:p>
        </p:txBody>
      </p:sp>
      <p:sp>
        <p:nvSpPr>
          <p:cNvPr id="3092" name="Text Box 17"/>
          <p:cNvSpPr txBox="1">
            <a:spLocks noChangeArrowheads="1"/>
          </p:cNvSpPr>
          <p:nvPr/>
        </p:nvSpPr>
        <p:spPr bwMode="auto">
          <a:xfrm>
            <a:off x="5886451" y="1658541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i="1">
                <a:latin typeface="Times New Roman" pitchFamily="18" charset="0"/>
                <a:cs typeface="Arial" charset="0"/>
              </a:rPr>
              <a:t>x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y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t</a:t>
            </a:r>
            <a:r>
              <a:rPr lang="en-US">
                <a:latin typeface="Times New Roman" pitchFamily="18" charset="0"/>
                <a:cs typeface="Arial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28544" y="4337928"/>
            <a:ext cx="2586307" cy="368316"/>
            <a:chOff x="1399" y="3516"/>
            <a:chExt cx="2554" cy="342"/>
          </a:xfrm>
        </p:grpSpPr>
        <p:graphicFrame>
          <p:nvGraphicFramePr>
            <p:cNvPr id="3077" name="Object 19"/>
            <p:cNvGraphicFramePr>
              <a:graphicFrameLocks noChangeAspect="1"/>
            </p:cNvGraphicFramePr>
            <p:nvPr/>
          </p:nvGraphicFramePr>
          <p:xfrm>
            <a:off x="2211" y="3516"/>
            <a:ext cx="1742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0" name="Microsoft Equation 3.0" r:id="rId16" imgW="1218960" imgH="241200" progId="Equation.3">
                    <p:embed/>
                  </p:oleObj>
                </mc:Choice>
                <mc:Fallback>
                  <p:oleObj name="Microsoft Equation 3.0" r:id="rId16" imgW="1218960" imgH="241200" progId="Equation.3">
                    <p:embed/>
                    <p:pic>
                      <p:nvPicPr>
                        <p:cNvPr id="3077" name="Object 1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" y="3516"/>
                          <a:ext cx="1742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7" name="Rectangle 20"/>
            <p:cNvSpPr>
              <a:spLocks noChangeArrowheads="1"/>
            </p:cNvSpPr>
            <p:nvPr/>
          </p:nvSpPr>
          <p:spPr bwMode="auto">
            <a:xfrm>
              <a:off x="1399" y="3521"/>
              <a:ext cx="82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dirty="0">
                  <a:cs typeface="Arial" charset="0"/>
                </a:rPr>
                <a:t>Hence,</a:t>
              </a:r>
              <a:endParaRPr lang="en-US" dirty="0">
                <a:solidFill>
                  <a:schemeClr val="accent2"/>
                </a:solidFill>
                <a:cs typeface="Arial" charset="0"/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4629150" y="3486150"/>
            <a:ext cx="285750" cy="4000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743450" y="3314701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686300" y="4267200"/>
          <a:ext cx="20002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18" imgW="1308100" imgH="279400" progId="Equation.3">
                  <p:embed/>
                </p:oleObj>
              </mc:Choice>
              <mc:Fallback>
                <p:oleObj name="Equation" r:id="rId18" imgW="1308100" imgH="279400" progId="Equation.3">
                  <p:embed/>
                  <p:pic>
                    <p:nvPicPr>
                      <p:cNvPr id="409625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4267200"/>
                        <a:ext cx="20002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800850" y="3486150"/>
            <a:ext cx="285750" cy="4000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34754" y="3931444"/>
          <a:ext cx="5189934" cy="35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20" imgW="3352800" imgH="228600" progId="Equation.3">
                  <p:embed/>
                </p:oleObj>
              </mc:Choice>
              <mc:Fallback>
                <p:oleObj name="Equation" r:id="rId20" imgW="3352800" imgH="228600" progId="Equation.3">
                  <p:embed/>
                  <p:pic>
                    <p:nvPicPr>
                      <p:cNvPr id="4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754" y="3931444"/>
                        <a:ext cx="5189934" cy="35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 rot="16200000">
            <a:off x="7050485" y="3837738"/>
            <a:ext cx="16065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Source: Silvio </a:t>
            </a:r>
            <a:r>
              <a:rPr lang="en-US" sz="1200" dirty="0" err="1"/>
              <a:t>Savarese</a:t>
            </a:r>
            <a:endParaRPr lang="en-US" sz="1200" dirty="0"/>
          </a:p>
        </p:txBody>
      </p:sp>
      <p:sp>
        <p:nvSpPr>
          <p:cNvPr id="33" name="Rectangle 7"/>
          <p:cNvSpPr txBox="1">
            <a:spLocks noChangeArrowheads="1"/>
          </p:cNvSpPr>
          <p:nvPr/>
        </p:nvSpPr>
        <p:spPr>
          <a:xfrm>
            <a:off x="1943143" y="10892"/>
            <a:ext cx="485766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The brightness constancy constraint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8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21" grpId="0" animBg="1"/>
      <p:bldP spid="409622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25229" y="3495675"/>
          <a:ext cx="5208984" cy="3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7" imgW="3365500" imgH="228600" progId="Equation.3">
                  <p:embed/>
                </p:oleObj>
              </mc:Choice>
              <mc:Fallback>
                <p:oleObj name="Equation" r:id="rId7" imgW="3365500" imgH="228600" progId="Equation.3">
                  <p:embed/>
                  <p:pic>
                    <p:nvPicPr>
                      <p:cNvPr id="3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229" y="3495675"/>
                        <a:ext cx="5208984" cy="351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8288" y="2139554"/>
            <a:ext cx="5829300" cy="102036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Brightness Constancy Equation: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278857" y="2514600"/>
          <a:ext cx="4246960" cy="37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9" imgW="2260600" imgH="203200" progId="Equation.3">
                  <p:embed/>
                </p:oleObj>
              </mc:Choice>
              <mc:Fallback>
                <p:oleObj name="Equation" r:id="rId9" imgW="2260600" imgH="203200" progId="Equation.3">
                  <p:embed/>
                  <p:pic>
                    <p:nvPicPr>
                      <p:cNvPr id="3074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857" y="2514600"/>
                        <a:ext cx="4246960" cy="378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1652587" y="2971800"/>
            <a:ext cx="64627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dirty="0"/>
              <a:t>Linearizing the right side using Taylor expansion: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647010" y="3300413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3075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010" y="3300413"/>
                        <a:ext cx="857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24574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9"/>
          <p:cNvSpPr>
            <a:spLocks noChangeArrowheads="1"/>
          </p:cNvSpPr>
          <p:nvPr/>
        </p:nvSpPr>
        <p:spPr bwMode="auto">
          <a:xfrm>
            <a:off x="2857500" y="1028700"/>
            <a:ext cx="57150" cy="571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2913460" y="1085850"/>
            <a:ext cx="22979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49720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2"/>
          <p:cNvSpPr>
            <a:spLocks noChangeArrowheads="1"/>
          </p:cNvSpPr>
          <p:nvPr/>
        </p:nvSpPr>
        <p:spPr bwMode="auto">
          <a:xfrm>
            <a:off x="5657850" y="1257300"/>
            <a:ext cx="57150" cy="571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1391" y="1341835"/>
            <a:ext cx="932259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50344" y="879873"/>
            <a:ext cx="347663" cy="1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7298" y="1028700"/>
            <a:ext cx="1549003" cy="14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6"/>
          <p:cNvSpPr txBox="1">
            <a:spLocks noChangeArrowheads="1"/>
          </p:cNvSpPr>
          <p:nvPr/>
        </p:nvSpPr>
        <p:spPr bwMode="auto">
          <a:xfrm>
            <a:off x="3143251" y="1658541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  <a:cs typeface="Arial" charset="0"/>
              </a:rPr>
              <a:t>I</a:t>
            </a:r>
            <a:r>
              <a:rPr 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x</a:t>
            </a:r>
            <a:r>
              <a:rPr lang="en-US" dirty="0" err="1">
                <a:latin typeface="Times New Roman" pitchFamily="18" charset="0"/>
                <a:cs typeface="Arial" charset="0"/>
              </a:rPr>
              <a:t>,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y</a:t>
            </a:r>
            <a:r>
              <a:rPr lang="en-US" dirty="0" err="1">
                <a:latin typeface="Times New Roman" pitchFamily="18" charset="0"/>
                <a:cs typeface="Arial" charset="0"/>
              </a:rPr>
              <a:t>,</a:t>
            </a:r>
            <a:r>
              <a:rPr lang="en-US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dirty="0">
                <a:latin typeface="Times New Roman" pitchFamily="18" charset="0"/>
                <a:cs typeface="Arial" charset="0"/>
              </a:rPr>
              <a:t>–1)</a:t>
            </a:r>
          </a:p>
        </p:txBody>
      </p:sp>
      <p:sp>
        <p:nvSpPr>
          <p:cNvPr id="3092" name="Text Box 17"/>
          <p:cNvSpPr txBox="1">
            <a:spLocks noChangeArrowheads="1"/>
          </p:cNvSpPr>
          <p:nvPr/>
        </p:nvSpPr>
        <p:spPr bwMode="auto">
          <a:xfrm>
            <a:off x="5886451" y="1658541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i="1">
                <a:latin typeface="Times New Roman" pitchFamily="18" charset="0"/>
                <a:cs typeface="Arial" charset="0"/>
              </a:rPr>
              <a:t>x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y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t</a:t>
            </a:r>
            <a:r>
              <a:rPr lang="en-US">
                <a:latin typeface="Times New Roman" pitchFamily="18" charset="0"/>
                <a:cs typeface="Arial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28544" y="4337928"/>
            <a:ext cx="2586307" cy="368316"/>
            <a:chOff x="1399" y="3516"/>
            <a:chExt cx="2554" cy="342"/>
          </a:xfrm>
        </p:grpSpPr>
        <p:graphicFrame>
          <p:nvGraphicFramePr>
            <p:cNvPr id="3077" name="Object 19"/>
            <p:cNvGraphicFramePr>
              <a:graphicFrameLocks noChangeAspect="1"/>
            </p:cNvGraphicFramePr>
            <p:nvPr/>
          </p:nvGraphicFramePr>
          <p:xfrm>
            <a:off x="2211" y="3516"/>
            <a:ext cx="1742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4" name="Microsoft Equation 3.0" r:id="rId16" imgW="1218960" imgH="241200" progId="Equation.3">
                    <p:embed/>
                  </p:oleObj>
                </mc:Choice>
                <mc:Fallback>
                  <p:oleObj name="Microsoft Equation 3.0" r:id="rId16" imgW="1218960" imgH="241200" progId="Equation.3">
                    <p:embed/>
                    <p:pic>
                      <p:nvPicPr>
                        <p:cNvPr id="3077" name="Object 1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" y="3516"/>
                          <a:ext cx="1742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7" name="Rectangle 20"/>
            <p:cNvSpPr>
              <a:spLocks noChangeArrowheads="1"/>
            </p:cNvSpPr>
            <p:nvPr/>
          </p:nvSpPr>
          <p:spPr bwMode="auto">
            <a:xfrm>
              <a:off x="1399" y="3521"/>
              <a:ext cx="82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dirty="0">
                  <a:cs typeface="Arial" charset="0"/>
                </a:rPr>
                <a:t>Hence,</a:t>
              </a:r>
              <a:endParaRPr lang="en-US" dirty="0">
                <a:solidFill>
                  <a:schemeClr val="accent2"/>
                </a:solidFill>
                <a:cs typeface="Arial" charset="0"/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4629150" y="3486150"/>
            <a:ext cx="285750" cy="4000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743450" y="3314701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686300" y="4267200"/>
          <a:ext cx="20002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18" imgW="1308100" imgH="279400" progId="Equation.3">
                  <p:embed/>
                </p:oleObj>
              </mc:Choice>
              <mc:Fallback>
                <p:oleObj name="Equation" r:id="rId18" imgW="1308100" imgH="279400" progId="Equation.3">
                  <p:embed/>
                  <p:pic>
                    <p:nvPicPr>
                      <p:cNvPr id="409625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4267200"/>
                        <a:ext cx="20002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800850" y="3486150"/>
            <a:ext cx="285750" cy="4000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34754" y="3931444"/>
          <a:ext cx="5189934" cy="35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20" imgW="3352800" imgH="228600" progId="Equation.3">
                  <p:embed/>
                </p:oleObj>
              </mc:Choice>
              <mc:Fallback>
                <p:oleObj name="Equation" r:id="rId20" imgW="3352800" imgH="228600" progId="Equation.3">
                  <p:embed/>
                  <p:pic>
                    <p:nvPicPr>
                      <p:cNvPr id="4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754" y="3931444"/>
                        <a:ext cx="5189934" cy="35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 rot="16200000">
            <a:off x="7050485" y="3837738"/>
            <a:ext cx="16065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Source: Silvio </a:t>
            </a:r>
            <a:r>
              <a:rPr lang="en-US" sz="1200" dirty="0" err="1"/>
              <a:t>Savarese</a:t>
            </a:r>
            <a:endParaRPr lang="en-US" sz="1200" dirty="0"/>
          </a:p>
        </p:txBody>
      </p:sp>
      <p:sp>
        <p:nvSpPr>
          <p:cNvPr id="33" name="Rectangle 7"/>
          <p:cNvSpPr txBox="1">
            <a:spLocks noChangeArrowheads="1"/>
          </p:cNvSpPr>
          <p:nvPr/>
        </p:nvSpPr>
        <p:spPr>
          <a:xfrm>
            <a:off x="1943143" y="10892"/>
            <a:ext cx="485766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The brightness constancy constraint</a:t>
            </a:r>
            <a:endParaRPr lang="en-US" sz="2400" dirty="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2E18ECFB-877A-FD48-9FAC-64E6E2F9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78" y="1191963"/>
            <a:ext cx="6280546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  <a:cs typeface="Arial" charset="0"/>
              </a:rPr>
              <a:t>B. Lucas and T. </a:t>
            </a:r>
            <a:r>
              <a:rPr lang="en-US" sz="2800" dirty="0" err="1">
                <a:solidFill>
                  <a:schemeClr val="tx1"/>
                </a:solidFill>
                <a:cs typeface="Arial" charset="0"/>
              </a:rPr>
              <a:t>Kanade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. An iterative image registration technique with an application to stereo vision. In </a:t>
            </a:r>
            <a:r>
              <a:rPr lang="en-US" sz="2800" i="1" dirty="0">
                <a:solidFill>
                  <a:schemeClr val="tx1"/>
                </a:solidFill>
                <a:cs typeface="Arial" charset="0"/>
              </a:rPr>
              <a:t>Proceedings of the International Joint Conference on Artificial Intelligence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, pp. 674–679, 1981.</a:t>
            </a:r>
          </a:p>
        </p:txBody>
      </p:sp>
    </p:spTree>
    <p:extLst>
      <p:ext uri="{BB962C8B-B14F-4D97-AF65-F5344CB8AC3E}">
        <p14:creationId xmlns:p14="http://schemas.microsoft.com/office/powerpoint/2010/main" val="28732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21" grpId="0" animBg="1"/>
      <p:bldP spid="409622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18D15-42A6-B24F-A7E9-75B5705F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18" y="2167210"/>
            <a:ext cx="7348391" cy="1595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BC198-ED6A-B44B-9965-C37455562941}"/>
              </a:ext>
            </a:extLst>
          </p:cNvPr>
          <p:cNvSpPr txBox="1"/>
          <p:nvPr/>
        </p:nvSpPr>
        <p:spPr>
          <a:xfrm>
            <a:off x="2932549" y="1466142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Recommended Paper to Read: </a:t>
            </a:r>
          </a:p>
        </p:txBody>
      </p:sp>
    </p:spTree>
    <p:extLst>
      <p:ext uri="{BB962C8B-B14F-4D97-AF65-F5344CB8AC3E}">
        <p14:creationId xmlns:p14="http://schemas.microsoft.com/office/powerpoint/2010/main" val="30717246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BC198-ED6A-B44B-9965-C37455562941}"/>
              </a:ext>
            </a:extLst>
          </p:cNvPr>
          <p:cNvSpPr txBox="1"/>
          <p:nvPr/>
        </p:nvSpPr>
        <p:spPr>
          <a:xfrm>
            <a:off x="2643121" y="1238191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CNN + LSTM over sequence of frames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7020C-F014-0B4E-B7E4-A6C7275E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31" y="1973846"/>
            <a:ext cx="2536293" cy="2782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</p:spTree>
    <p:extLst>
      <p:ext uri="{BB962C8B-B14F-4D97-AF65-F5344CB8AC3E}">
        <p14:creationId xmlns:p14="http://schemas.microsoft.com/office/powerpoint/2010/main" val="41166026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BC198-ED6A-B44B-9965-C37455562941}"/>
              </a:ext>
            </a:extLst>
          </p:cNvPr>
          <p:cNvSpPr txBox="1"/>
          <p:nvPr/>
        </p:nvSpPr>
        <p:spPr>
          <a:xfrm>
            <a:off x="2117251" y="1120806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CNN of consecutive frames across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DF8319-B46C-3C4E-92F0-CE1E8E99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75" y="1660918"/>
            <a:ext cx="2136043" cy="3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393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BC198-ED6A-B44B-9965-C37455562941}"/>
              </a:ext>
            </a:extLst>
          </p:cNvPr>
          <p:cNvSpPr txBox="1"/>
          <p:nvPr/>
        </p:nvSpPr>
        <p:spPr>
          <a:xfrm>
            <a:off x="2370879" y="1134406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Stream CNN: Images + Flow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C8DF1-92E3-8B42-8396-8CB5DBB4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83" y="1688636"/>
            <a:ext cx="2789243" cy="29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64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397D6-C8DC-8F43-B1ED-526C87DF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27" y="1815451"/>
            <a:ext cx="3132955" cy="2900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3F39AB-8C11-6649-9216-E2D8F6885AB5}"/>
              </a:ext>
            </a:extLst>
          </p:cNvPr>
          <p:cNvSpPr/>
          <p:nvPr/>
        </p:nvSpPr>
        <p:spPr>
          <a:xfrm>
            <a:off x="2169197" y="4511930"/>
            <a:ext cx="780911" cy="36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FB0C0-9EA0-CC48-897C-5B5F53502D67}"/>
              </a:ext>
            </a:extLst>
          </p:cNvPr>
          <p:cNvSpPr txBox="1"/>
          <p:nvPr/>
        </p:nvSpPr>
        <p:spPr>
          <a:xfrm>
            <a:off x="2097226" y="1134406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Stream 3D CNN: Images + Flow Map</a:t>
            </a:r>
          </a:p>
        </p:txBody>
      </p:sp>
    </p:spTree>
    <p:extLst>
      <p:ext uri="{BB962C8B-B14F-4D97-AF65-F5344CB8AC3E}">
        <p14:creationId xmlns:p14="http://schemas.microsoft.com/office/powerpoint/2010/main" val="29346988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7AE5FE-9F1F-464E-9B4F-025213B8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UCF-101 Action Dataset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559C5-5A5B-2449-BF0E-D42AA9FA2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095840"/>
            <a:ext cx="4949361" cy="34967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F249F1-0552-F449-8148-923804F44BD7}"/>
              </a:ext>
            </a:extLst>
          </p:cNvPr>
          <p:cNvSpPr/>
          <p:nvPr/>
        </p:nvSpPr>
        <p:spPr>
          <a:xfrm>
            <a:off x="4781908" y="4774168"/>
            <a:ext cx="436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www.crcv.ucf.edu</a:t>
            </a:r>
            <a:r>
              <a:rPr lang="en-US" dirty="0"/>
              <a:t>/data/UCF101.php</a:t>
            </a:r>
          </a:p>
        </p:txBody>
      </p:sp>
    </p:spTree>
    <p:extLst>
      <p:ext uri="{BB962C8B-B14F-4D97-AF65-F5344CB8AC3E}">
        <p14:creationId xmlns:p14="http://schemas.microsoft.com/office/powerpoint/2010/main" val="33935064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Video: </a:t>
            </a:r>
          </a:p>
          <a:p>
            <a:pPr lvl="1"/>
            <a:r>
              <a:rPr lang="en-US" dirty="0"/>
              <a:t>Optical flow</a:t>
            </a:r>
          </a:p>
          <a:p>
            <a:pPr lvl="1"/>
            <a:r>
              <a:rPr lang="en-US" dirty="0"/>
              <a:t>Two-Stream Networks</a:t>
            </a:r>
          </a:p>
          <a:p>
            <a:pPr lvl="1"/>
            <a:r>
              <a:rPr lang="en-US" dirty="0"/>
              <a:t>CNN + LSTM</a:t>
            </a:r>
          </a:p>
          <a:p>
            <a:pPr lvl="1"/>
            <a:r>
              <a:rPr lang="en-US" dirty="0"/>
              <a:t>CNN + Temporal Pooling</a:t>
            </a:r>
          </a:p>
          <a:p>
            <a:pPr lvl="1"/>
            <a:r>
              <a:rPr lang="en-US" dirty="0"/>
              <a:t>3D CNNs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</p:spTree>
    <p:extLst>
      <p:ext uri="{BB962C8B-B14F-4D97-AF65-F5344CB8AC3E}">
        <p14:creationId xmlns:p14="http://schemas.microsoft.com/office/powerpoint/2010/main" val="18705765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177EE8-A0CE-1C4F-AEDF-C073D72B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55" y="140631"/>
            <a:ext cx="7886700" cy="993775"/>
          </a:xfrm>
        </p:spPr>
        <p:txBody>
          <a:bodyPr/>
          <a:lstStyle/>
          <a:p>
            <a:r>
              <a:rPr lang="en-US" dirty="0"/>
              <a:t>Action Classification from 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A90BB-6ABD-B840-B2AC-A6B965BF5789}"/>
              </a:ext>
            </a:extLst>
          </p:cNvPr>
          <p:cNvSpPr txBox="1"/>
          <p:nvPr/>
        </p:nvSpPr>
        <p:spPr>
          <a:xfrm>
            <a:off x="6661103" y="4881890"/>
            <a:ext cx="256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Carreira</a:t>
            </a:r>
            <a:r>
              <a:rPr lang="en-US" sz="1100" dirty="0"/>
              <a:t> &amp; Zisserman,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F39AB-8C11-6649-9216-E2D8F6885AB5}"/>
              </a:ext>
            </a:extLst>
          </p:cNvPr>
          <p:cNvSpPr/>
          <p:nvPr/>
        </p:nvSpPr>
        <p:spPr>
          <a:xfrm>
            <a:off x="2169197" y="4511930"/>
            <a:ext cx="780911" cy="36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67360-107F-0843-8790-F168B433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50" y="2047296"/>
            <a:ext cx="4141985" cy="1843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FC2430-632E-C945-B73F-8066A92DF246}"/>
              </a:ext>
            </a:extLst>
          </p:cNvPr>
          <p:cNvSpPr txBox="1"/>
          <p:nvPr/>
        </p:nvSpPr>
        <p:spPr>
          <a:xfrm>
            <a:off x="2749875" y="1426572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on UCF101 actions</a:t>
            </a:r>
          </a:p>
        </p:txBody>
      </p:sp>
    </p:spTree>
    <p:extLst>
      <p:ext uri="{BB962C8B-B14F-4D97-AF65-F5344CB8AC3E}">
        <p14:creationId xmlns:p14="http://schemas.microsoft.com/office/powerpoint/2010/main" val="31479586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F1E98-0B2F-F746-81F0-396871B2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Trailers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9D7F1-A0BF-C34F-B9A1-4E2656DB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3" y="1108744"/>
            <a:ext cx="7531100" cy="173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32184-A775-A74C-8EC9-37F21067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57" y="2848644"/>
            <a:ext cx="3553944" cy="1907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F376BF-00F2-6B46-90C7-17EF7201D9C3}"/>
              </a:ext>
            </a:extLst>
          </p:cNvPr>
          <p:cNvSpPr/>
          <p:nvPr/>
        </p:nvSpPr>
        <p:spPr>
          <a:xfrm>
            <a:off x="5801418" y="4774168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/abs/1908.03180</a:t>
            </a:r>
          </a:p>
        </p:txBody>
      </p:sp>
    </p:spTree>
    <p:extLst>
      <p:ext uri="{BB962C8B-B14F-4D97-AF65-F5344CB8AC3E}">
        <p14:creationId xmlns:p14="http://schemas.microsoft.com/office/powerpoint/2010/main" val="3783223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F1E98-0B2F-F746-81F0-396871B2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Trailers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32184-A775-A74C-8EC9-37F210678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17" y="1617854"/>
            <a:ext cx="3553944" cy="1907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F376BF-00F2-6B46-90C7-17EF7201D9C3}"/>
              </a:ext>
            </a:extLst>
          </p:cNvPr>
          <p:cNvSpPr/>
          <p:nvPr/>
        </p:nvSpPr>
        <p:spPr>
          <a:xfrm>
            <a:off x="5801418" y="4774168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/abs/1908.03180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1763D-CEF6-754F-BFC5-520E24C8E186}"/>
              </a:ext>
            </a:extLst>
          </p:cNvPr>
          <p:cNvSpPr txBox="1"/>
          <p:nvPr/>
        </p:nvSpPr>
        <p:spPr>
          <a:xfrm>
            <a:off x="4868041" y="1820961"/>
            <a:ext cx="318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Movie Trailers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Movie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Movie 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Movie Metadata</a:t>
            </a:r>
          </a:p>
        </p:txBody>
      </p:sp>
    </p:spTree>
    <p:extLst>
      <p:ext uri="{BB962C8B-B14F-4D97-AF65-F5344CB8AC3E}">
        <p14:creationId xmlns:p14="http://schemas.microsoft.com/office/powerpoint/2010/main" val="2912414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9C2FC7-1F97-D34A-97C3-B0E7F509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+ Temporal Pooling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25656-580A-C64F-9777-A54983B39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793" y="1268413"/>
            <a:ext cx="6722413" cy="20259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796C40-7888-4144-A33E-9CD94E7CABDA}"/>
              </a:ext>
            </a:extLst>
          </p:cNvPr>
          <p:cNvSpPr/>
          <p:nvPr/>
        </p:nvSpPr>
        <p:spPr>
          <a:xfrm>
            <a:off x="1515649" y="2987458"/>
            <a:ext cx="1446756" cy="613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8B3FE-0694-3740-8229-0A1F590F6E23}"/>
              </a:ext>
            </a:extLst>
          </p:cNvPr>
          <p:cNvSpPr/>
          <p:nvPr/>
        </p:nvSpPr>
        <p:spPr>
          <a:xfrm>
            <a:off x="5901847" y="1417529"/>
            <a:ext cx="2089758" cy="8446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85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9C2FC7-1F97-D34A-97C3-B0E7F509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+ Temporal Pooling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25656-580A-C64F-9777-A54983B3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93" y="1268413"/>
            <a:ext cx="6722413" cy="3741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B401ED-0492-D54F-BD33-2F9C8FB95658}"/>
              </a:ext>
            </a:extLst>
          </p:cNvPr>
          <p:cNvSpPr/>
          <p:nvPr/>
        </p:nvSpPr>
        <p:spPr>
          <a:xfrm>
            <a:off x="5901847" y="1417529"/>
            <a:ext cx="2089758" cy="8446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327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C965A5-9494-344E-8735-99B32004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19" y="481263"/>
            <a:ext cx="8563672" cy="44628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D12AE7B-10AC-2B4F-86F0-24CFF6AF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267164" cy="20662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7009824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318F00-DE4A-D642-8B12-1DF2E1DA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839987"/>
            <a:ext cx="7099300" cy="4114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A37413-1C8D-3B4B-83DC-208758DB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267164" cy="20662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7626075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A1579-CED1-3046-BFA3-E723B6E6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50" y="1200151"/>
            <a:ext cx="8068849" cy="3394472"/>
          </a:xfrm>
        </p:spPr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videos with titles</a:t>
            </a:r>
          </a:p>
          <a:p>
            <a:pPr lvl="1"/>
            <a:r>
              <a:rPr lang="en-US" dirty="0">
                <a:hlinkClick r:id="rId2"/>
              </a:rPr>
              <a:t>http://aliensunmin.github.io/project/video-language/index.html#VTW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YouCook2 Dataset</a:t>
            </a:r>
          </a:p>
          <a:p>
            <a:pPr lvl="1"/>
            <a:r>
              <a:rPr lang="en-US" dirty="0">
                <a:hlinkClick r:id="rId3"/>
              </a:rPr>
              <a:t>http://youcook2.eecs.umich.edu/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MSRVTT: Microsoft Video and Text Dataset</a:t>
            </a:r>
          </a:p>
          <a:p>
            <a:pPr lvl="1"/>
            <a:r>
              <a:rPr lang="en-US" dirty="0">
                <a:hlinkClick r:id="rId4"/>
              </a:rPr>
              <a:t>https://www.microsoft.com/en-us/research/publication/msr-vtt-a-large-video-description-dataset-for-bridging-video-and-language/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C39D3-2741-894E-9F06-1F921A32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Video and Language</a:t>
            </a:r>
          </a:p>
        </p:txBody>
      </p:sp>
    </p:spTree>
    <p:extLst>
      <p:ext uri="{BB962C8B-B14F-4D97-AF65-F5344CB8AC3E}">
        <p14:creationId xmlns:p14="http://schemas.microsoft.com/office/powerpoint/2010/main" val="101438811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28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/>
              <a:t>From images to videos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971551"/>
            <a:ext cx="6172200" cy="3394472"/>
          </a:xfrm>
        </p:spPr>
        <p:txBody>
          <a:bodyPr/>
          <a:lstStyle/>
          <a:p>
            <a:pPr eaLnBrk="1" hangingPunct="1"/>
            <a:r>
              <a:rPr lang="en-US" sz="1800" dirty="0"/>
              <a:t>A video is a sequence of frames captured over time</a:t>
            </a:r>
          </a:p>
          <a:p>
            <a:pPr eaLnBrk="1" hangingPunct="1"/>
            <a:r>
              <a:rPr lang="en-US" sz="1800" dirty="0"/>
              <a:t>Now our image data is a function of space (x, y) and time (t)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14650" y="1885950"/>
          <a:ext cx="3594033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4" imgW="9307937" imgH="7250794" progId="">
                  <p:embed/>
                </p:oleObj>
              </mc:Choice>
              <mc:Fallback>
                <p:oleObj name="Image" r:id="rId4" imgW="9307937" imgH="7250794" progId="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885950"/>
                        <a:ext cx="3594033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45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motion useful?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434" y="1035174"/>
            <a:ext cx="4485132" cy="35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434" y="1071542"/>
            <a:ext cx="4485132" cy="3391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motion useful?</a:t>
            </a:r>
          </a:p>
        </p:txBody>
      </p:sp>
    </p:spTree>
    <p:extLst>
      <p:ext uri="{BB962C8B-B14F-4D97-AF65-F5344CB8AC3E}">
        <p14:creationId xmlns:p14="http://schemas.microsoft.com/office/powerpoint/2010/main" val="87498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50"/>
              <a:t>Optical flow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143000"/>
            <a:ext cx="5829300" cy="39433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Definition: optical flow is the </a:t>
            </a:r>
            <a:r>
              <a:rPr lang="en-US" i="1" dirty="0">
                <a:solidFill>
                  <a:srgbClr val="C00000"/>
                </a:solidFill>
              </a:rPr>
              <a:t>apparent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motion of brightness patterns in the image</a:t>
            </a:r>
          </a:p>
          <a:p>
            <a:pPr eaLnBrk="1" hangingPunct="1"/>
            <a:endParaRPr lang="en-US" sz="600" dirty="0"/>
          </a:p>
          <a:p>
            <a:pPr eaLnBrk="1" hangingPunct="1"/>
            <a:endParaRPr lang="en-US" sz="600" dirty="0"/>
          </a:p>
          <a:p>
            <a:pPr eaLnBrk="1" hangingPunct="1"/>
            <a:r>
              <a:rPr lang="en-US" dirty="0"/>
              <a:t>Note: apparent motion can be caused by lighting changes without any actual motion</a:t>
            </a:r>
          </a:p>
          <a:p>
            <a:pPr lvl="1" eaLnBrk="1" hangingPunct="1"/>
            <a:r>
              <a:rPr lang="en-US" dirty="0"/>
              <a:t>Think of a uniform rotating sphere under fixed lighting vs. a stationary sphere under moving illumination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0" y="3714750"/>
            <a:ext cx="640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100" b="1"/>
              <a:t>GOAL:</a:t>
            </a:r>
            <a:r>
              <a:rPr lang="en-US" sz="2100"/>
              <a:t> Recover image motion at each pixel from optical flow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050485" y="3837738"/>
            <a:ext cx="16065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Source: Silvio </a:t>
            </a:r>
            <a:r>
              <a:rPr lang="en-US" sz="1200" dirty="0" err="1"/>
              <a:t>Savarese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31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350" y="685801"/>
            <a:ext cx="5886450" cy="37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14550" y="4502193"/>
            <a:ext cx="483016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50" dirty="0"/>
              <a:t>Picture courtesy of </a:t>
            </a:r>
            <a:r>
              <a:rPr lang="en-US" sz="1050" dirty="0" err="1"/>
              <a:t>Selim</a:t>
            </a:r>
            <a:r>
              <a:rPr lang="en-US" sz="1050" dirty="0"/>
              <a:t> </a:t>
            </a:r>
            <a:r>
              <a:rPr lang="en-US" sz="1050" dirty="0" err="1"/>
              <a:t>Temizer</a:t>
            </a:r>
            <a:r>
              <a:rPr lang="en-US" sz="1050" dirty="0"/>
              <a:t> - Learning and Intelligent Systems (LIS) Group, MIT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14701" y="120254"/>
            <a:ext cx="18758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700"/>
              <a:t>Optical flow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857750" y="914400"/>
            <a:ext cx="24003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Vector field function of the spatio-temporal image brightness variations </a:t>
            </a:r>
          </a:p>
        </p:txBody>
      </p:sp>
    </p:spTree>
    <p:extLst>
      <p:ext uri="{BB962C8B-B14F-4D97-AF65-F5344CB8AC3E}">
        <p14:creationId xmlns:p14="http://schemas.microsoft.com/office/powerpoint/2010/main" val="13445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pPr eaLnBrk="1" hangingPunct="1"/>
            <a:r>
              <a:rPr lang="en-US" sz="3150" dirty="0"/>
              <a:t>Estimating optical flow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2400300"/>
            <a:ext cx="6686550" cy="742950"/>
          </a:xfrm>
        </p:spPr>
        <p:txBody>
          <a:bodyPr/>
          <a:lstStyle/>
          <a:p>
            <a:pPr eaLnBrk="1" hangingPunct="1"/>
            <a:r>
              <a:rPr lang="en-US" sz="1800" dirty="0"/>
              <a:t>Given two subsequent frames, estimate the apparent motion field u(</a:t>
            </a:r>
            <a:r>
              <a:rPr lang="en-US" sz="1800" dirty="0" err="1"/>
              <a:t>x,y</a:t>
            </a:r>
            <a:r>
              <a:rPr lang="en-US" sz="1800" dirty="0"/>
              <a:t>), v(</a:t>
            </a:r>
            <a:r>
              <a:rPr lang="en-US" sz="1800" dirty="0" err="1"/>
              <a:t>x,y</a:t>
            </a:r>
            <a:r>
              <a:rPr lang="en-US" sz="1800" dirty="0"/>
              <a:t>) between them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574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857500" y="114300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543300" y="1143000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857500" y="1543050"/>
            <a:ext cx="57150" cy="5715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543300" y="154305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14650" y="1028701"/>
            <a:ext cx="800100" cy="726281"/>
            <a:chOff x="1488" y="1008"/>
            <a:chExt cx="672" cy="610"/>
          </a:xfrm>
        </p:grpSpPr>
        <p:sp>
          <p:nvSpPr>
            <p:cNvPr id="25622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4972050" y="742950"/>
            <a:ext cx="165735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5543550" y="1000125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229350" y="1285875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5600700" y="1539479"/>
            <a:ext cx="57150" cy="5715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115050" y="1689497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1200150" y="3086100"/>
            <a:ext cx="6172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</a:pPr>
            <a:r>
              <a:rPr lang="en-US" sz="2100" dirty="0"/>
              <a:t>Key assumptions</a:t>
            </a:r>
          </a:p>
          <a:p>
            <a:pPr marL="557213" lvl="1" indent="-214313">
              <a:spcBef>
                <a:spcPct val="20000"/>
              </a:spcBef>
              <a:buFontTx/>
              <a:buChar char="•"/>
            </a:pPr>
            <a:r>
              <a:rPr lang="en-US" sz="1500" b="1" dirty="0"/>
              <a:t>Brightness constancy:  </a:t>
            </a:r>
            <a:r>
              <a:rPr lang="en-US" sz="1500" dirty="0"/>
              <a:t>projection of the same point looks the same in every frame</a:t>
            </a:r>
          </a:p>
          <a:p>
            <a:pPr marL="557213" lvl="1" indent="-214313">
              <a:spcBef>
                <a:spcPct val="20000"/>
              </a:spcBef>
              <a:buFontTx/>
              <a:buChar char="•"/>
            </a:pPr>
            <a:r>
              <a:rPr lang="en-US" sz="1500" b="1" dirty="0"/>
              <a:t>Small motion:</a:t>
            </a:r>
            <a:r>
              <a:rPr lang="en-US" sz="1500" dirty="0"/>
              <a:t>  points do not move very far</a:t>
            </a:r>
          </a:p>
          <a:p>
            <a:pPr marL="557213" lvl="1" indent="-214313">
              <a:spcBef>
                <a:spcPct val="20000"/>
              </a:spcBef>
              <a:buFontTx/>
              <a:buChar char="•"/>
            </a:pPr>
            <a:r>
              <a:rPr lang="en-US" sz="1500" b="1" dirty="0"/>
              <a:t>Spatial coherence:</a:t>
            </a:r>
            <a:r>
              <a:rPr lang="en-US" sz="1500" dirty="0"/>
              <a:t> points move like their neighbors</a:t>
            </a:r>
          </a:p>
        </p:txBody>
      </p:sp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2857501" y="200025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i="1">
                <a:latin typeface="Times New Roman" pitchFamily="18" charset="0"/>
                <a:cs typeface="Arial" charset="0"/>
              </a:rPr>
              <a:t>x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y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t</a:t>
            </a:r>
            <a:r>
              <a:rPr lang="en-US">
                <a:latin typeface="Times New Roman" pitchFamily="18" charset="0"/>
                <a:cs typeface="Arial" charset="0"/>
              </a:rPr>
              <a:t>–1)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600701" y="200025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i="1">
                <a:latin typeface="Times New Roman" pitchFamily="18" charset="0"/>
                <a:cs typeface="Arial" charset="0"/>
              </a:rPr>
              <a:t>x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y</a:t>
            </a:r>
            <a:r>
              <a:rPr lang="en-US">
                <a:latin typeface="Times New Roman" pitchFamily="18" charset="0"/>
                <a:cs typeface="Arial" charset="0"/>
              </a:rPr>
              <a:t>,</a:t>
            </a:r>
            <a:r>
              <a:rPr lang="en-US" i="1">
                <a:latin typeface="Times New Roman" pitchFamily="18" charset="0"/>
                <a:cs typeface="Arial" charset="0"/>
              </a:rPr>
              <a:t>t</a:t>
            </a:r>
            <a:r>
              <a:rPr lang="en-US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3086100" y="91440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3714750" y="1314450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3143250" y="1543050"/>
            <a:ext cx="57150" cy="5715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3543300" y="1771650"/>
            <a:ext cx="57150" cy="571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050485" y="3837738"/>
            <a:ext cx="16065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Source: Silvio </a:t>
            </a:r>
            <a:r>
              <a:rPr lang="en-US" sz="1200" dirty="0" err="1"/>
              <a:t>Savarese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1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6" grpId="0" animBg="1"/>
      <p:bldP spid="24587" grpId="0" animBg="1"/>
      <p:bldP spid="24588" grpId="0" animBg="1"/>
      <p:bldP spid="24589" grpId="0" animBg="1"/>
      <p:bldP spid="24590" grpId="0" animBg="1"/>
      <p:bldP spid="407571" grpId="0" build="p" bldLvl="2"/>
      <p:bldP spid="24593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Temporal_Persistan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971550"/>
            <a:ext cx="6343650" cy="34182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Key Assumptions: small motions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236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14599</TotalTime>
  <Words>619</Words>
  <Application>Microsoft Macintosh PowerPoint</Application>
  <PresentationFormat>On-screen Show (16:9)</PresentationFormat>
  <Paragraphs>102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Times New Roman</vt:lpstr>
      <vt:lpstr>Office Theme</vt:lpstr>
      <vt:lpstr>Image</vt:lpstr>
      <vt:lpstr>Equation</vt:lpstr>
      <vt:lpstr>Microsoft Equation 3.0</vt:lpstr>
      <vt:lpstr>PowerPoint Presentation</vt:lpstr>
      <vt:lpstr>Today’s Class</vt:lpstr>
      <vt:lpstr>From images to videos</vt:lpstr>
      <vt:lpstr>Why is motion useful?</vt:lpstr>
      <vt:lpstr>Why is motion useful?</vt:lpstr>
      <vt:lpstr>Optical flow</vt:lpstr>
      <vt:lpstr>PowerPoint Presentation</vt:lpstr>
      <vt:lpstr>Estimating optical flow</vt:lpstr>
      <vt:lpstr>Key Assumptions: small motions  </vt:lpstr>
      <vt:lpstr>Key Assumptions: spatial coherence  </vt:lpstr>
      <vt:lpstr>Key Assumptions: brightness Constancy</vt:lpstr>
      <vt:lpstr>PowerPoint Presentation</vt:lpstr>
      <vt:lpstr>PowerPoint Presentation</vt:lpstr>
      <vt:lpstr>Action Classification from Video</vt:lpstr>
      <vt:lpstr>Action Classification from Video</vt:lpstr>
      <vt:lpstr>Action Classification from Video</vt:lpstr>
      <vt:lpstr>Action Classification from Video</vt:lpstr>
      <vt:lpstr>Action Classification from Video</vt:lpstr>
      <vt:lpstr>UCF-101 Action Dataset</vt:lpstr>
      <vt:lpstr>Action Classification from Video</vt:lpstr>
      <vt:lpstr>Movie Trailers</vt:lpstr>
      <vt:lpstr>Movie Trailers</vt:lpstr>
      <vt:lpstr>CNN + Temporal Pooling</vt:lpstr>
      <vt:lpstr>CNN + Temporal Pooling</vt:lpstr>
      <vt:lpstr>Results</vt:lpstr>
      <vt:lpstr>Results</vt:lpstr>
      <vt:lpstr>Other Video and Language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447</cp:revision>
  <cp:lastPrinted>2019-03-17T05:58:43Z</cp:lastPrinted>
  <dcterms:modified xsi:type="dcterms:W3CDTF">2022-03-21T04:29:34Z</dcterms:modified>
</cp:coreProperties>
</file>