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sldIdLst>
    <p:sldId id="934" r:id="rId2"/>
    <p:sldId id="922" r:id="rId3"/>
    <p:sldId id="993" r:id="rId4"/>
    <p:sldId id="1013" r:id="rId5"/>
    <p:sldId id="994" r:id="rId6"/>
    <p:sldId id="997" r:id="rId7"/>
    <p:sldId id="995" r:id="rId8"/>
    <p:sldId id="996" r:id="rId9"/>
    <p:sldId id="1014" r:id="rId10"/>
    <p:sldId id="998" r:id="rId11"/>
    <p:sldId id="999" r:id="rId12"/>
    <p:sldId id="1000" r:id="rId13"/>
    <p:sldId id="1001" r:id="rId14"/>
    <p:sldId id="1005" r:id="rId15"/>
    <p:sldId id="1006" r:id="rId16"/>
    <p:sldId id="1002" r:id="rId17"/>
    <p:sldId id="1003" r:id="rId18"/>
    <p:sldId id="1004" r:id="rId19"/>
    <p:sldId id="1007" r:id="rId20"/>
    <p:sldId id="1008" r:id="rId21"/>
    <p:sldId id="1009" r:id="rId22"/>
    <p:sldId id="1010" r:id="rId23"/>
    <p:sldId id="1011" r:id="rId24"/>
    <p:sldId id="1012" r:id="rId25"/>
    <p:sldId id="285" r:id="rId26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31932218-5BD1-C44F-B268-4A14B36FF4A9}">
          <p14:sldIdLst>
            <p14:sldId id="934"/>
            <p14:sldId id="922"/>
            <p14:sldId id="993"/>
            <p14:sldId id="1013"/>
            <p14:sldId id="994"/>
            <p14:sldId id="997"/>
            <p14:sldId id="995"/>
            <p14:sldId id="996"/>
            <p14:sldId id="1014"/>
            <p14:sldId id="998"/>
            <p14:sldId id="999"/>
            <p14:sldId id="1000"/>
            <p14:sldId id="1001"/>
            <p14:sldId id="1005"/>
            <p14:sldId id="1006"/>
            <p14:sldId id="1002"/>
            <p14:sldId id="1003"/>
            <p14:sldId id="1004"/>
            <p14:sldId id="1007"/>
            <p14:sldId id="1008"/>
            <p14:sldId id="1009"/>
            <p14:sldId id="1010"/>
            <p14:sldId id="1011"/>
            <p14:sldId id="1012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11"/>
    <p:restoredTop sz="92857"/>
  </p:normalViewPr>
  <p:slideViewPr>
    <p:cSldViewPr snapToGrid="0" snapToObjects="1">
      <p:cViewPr varScale="1">
        <p:scale>
          <a:sx n="158" d="100"/>
          <a:sy n="158" d="100"/>
        </p:scale>
        <p:origin x="1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215380"/>
                </a:solidFill>
              </a:rPr>
              <a:t>C</a:t>
            </a:r>
            <a:r>
              <a:rPr lang="en-US" sz="3200" dirty="0">
                <a:solidFill>
                  <a:srgbClr val="215380"/>
                </a:solidFill>
              </a:rPr>
              <a:t>OMP 646</a:t>
            </a:r>
            <a:r>
              <a:rPr sz="3200" dirty="0">
                <a:solidFill>
                  <a:srgbClr val="215380"/>
                </a:solidFill>
              </a:rPr>
              <a:t>: </a:t>
            </a:r>
            <a:r>
              <a:rPr lang="en-US" sz="3200" dirty="0">
                <a:solidFill>
                  <a:srgbClr val="215380"/>
                </a:solidFill>
              </a:rPr>
              <a:t>Deep Learning for Vision and Language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4/6/22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648292" y="1945486"/>
            <a:ext cx="584741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Multimodal Machine Translation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09" y="2701801"/>
            <a:ext cx="1693074" cy="11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37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58662C-E5A5-C04A-AF8A-9112F4063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92" y="76983"/>
            <a:ext cx="9144000" cy="49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25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A7120F-2F1E-6448-BDFB-D716DF216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59"/>
            <a:ext cx="9144000" cy="498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37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742706-3A9E-E446-B497-12CAD84B9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24"/>
            <a:ext cx="9144000" cy="50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9984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A11A6-8D14-2643-A5A0-B2F77DA50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83"/>
            <a:ext cx="9144000" cy="498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1815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742706-3A9E-E446-B497-12CAD84B9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24"/>
            <a:ext cx="9144000" cy="50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904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A11A6-8D14-2643-A5A0-B2F77DA50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83"/>
            <a:ext cx="9144000" cy="498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352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77FA82-C391-2942-B24E-51D51D77B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98"/>
            <a:ext cx="9144000" cy="499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5735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84914-538A-F74B-8E94-8F1A57C87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93"/>
            <a:ext cx="9144000" cy="492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521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4EC1C-99C2-DA41-A81D-0FB9BF62B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88"/>
            <a:ext cx="9144000" cy="49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9384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D035A-8995-2644-83A4-BE4BFB2FB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05"/>
            <a:ext cx="9144000" cy="49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288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Brief overview on</a:t>
            </a:r>
          </a:p>
          <a:p>
            <a:pPr lvl="1"/>
            <a:r>
              <a:rPr lang="en-US" dirty="0"/>
              <a:t>Multilingual Image Captioning</a:t>
            </a:r>
          </a:p>
          <a:p>
            <a:pPr lvl="1"/>
            <a:r>
              <a:rPr lang="en-US" dirty="0"/>
              <a:t>Multimodal Machine Translation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</p:spTree>
    <p:extLst>
      <p:ext uri="{BB962C8B-B14F-4D97-AF65-F5344CB8AC3E}">
        <p14:creationId xmlns:p14="http://schemas.microsoft.com/office/powerpoint/2010/main" val="18705765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C713EE-6640-BA49-8CC2-7FFF6D562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45"/>
            <a:ext cx="9144000" cy="497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8582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9DE4FF-C847-D14C-9FEB-376377FFD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92"/>
            <a:ext cx="9144000" cy="501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5314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CF5E6-38F5-674C-ADE9-EAC0873EA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54"/>
            <a:ext cx="9144000" cy="495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6033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DDDF6-25E9-644C-994E-2CA6EDF11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19"/>
            <a:ext cx="9144000" cy="493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5996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E3D7ED-4EBC-E844-A286-56AF707F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832"/>
            <a:ext cx="9144000" cy="49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0616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25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2C39D3-2741-894E-9F06-1F921A326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Multilingual Image Captioning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34EAC-1309-6D43-AD9C-C35CC00FF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49" y="3515619"/>
            <a:ext cx="4114885" cy="1502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B8A836-3A1F-7346-9086-8A4E141E6AC6}"/>
              </a:ext>
            </a:extLst>
          </p:cNvPr>
          <p:cNvSpPr txBox="1"/>
          <p:nvPr/>
        </p:nvSpPr>
        <p:spPr>
          <a:xfrm>
            <a:off x="5637620" y="1629125"/>
            <a:ext cx="3304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Captions in English and German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30,000 images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 captions per image per language = 5 * 30,000 *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Images from the Flickr30k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A3160B-5964-B143-ACB8-EC3D9F37B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4" y="1268413"/>
            <a:ext cx="4941621" cy="20046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7AA372-8B90-2E41-AB9A-383504C6993B}"/>
              </a:ext>
            </a:extLst>
          </p:cNvPr>
          <p:cNvSpPr/>
          <p:nvPr/>
        </p:nvSpPr>
        <p:spPr>
          <a:xfrm>
            <a:off x="6224338" y="4730362"/>
            <a:ext cx="2291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arxiv.org</a:t>
            </a:r>
            <a:r>
              <a:rPr lang="en-US" sz="1200" dirty="0"/>
              <a:t>/abs/1605.00459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CB5EE4-5762-8E44-ACBD-84C50A9E3A65}"/>
              </a:ext>
            </a:extLst>
          </p:cNvPr>
          <p:cNvSpPr txBox="1"/>
          <p:nvPr/>
        </p:nvSpPr>
        <p:spPr>
          <a:xfrm>
            <a:off x="6429950" y="1186303"/>
            <a:ext cx="145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In the latest version</a:t>
            </a:r>
          </a:p>
        </p:txBody>
      </p:sp>
    </p:spTree>
    <p:extLst>
      <p:ext uri="{BB962C8B-B14F-4D97-AF65-F5344CB8AC3E}">
        <p14:creationId xmlns:p14="http://schemas.microsoft.com/office/powerpoint/2010/main" val="101438811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E856D6-88AB-3D4D-AB28-5681A7792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3"/>
          <a:stretch/>
        </p:blipFill>
        <p:spPr>
          <a:xfrm>
            <a:off x="494904" y="525982"/>
            <a:ext cx="8154191" cy="36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056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2C39D3-2741-894E-9F06-1F921A326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Machine Translation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34EAC-1309-6D43-AD9C-C35CC00FF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49" y="3515619"/>
            <a:ext cx="4114885" cy="1502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B8A836-3A1F-7346-9086-8A4E141E6AC6}"/>
              </a:ext>
            </a:extLst>
          </p:cNvPr>
          <p:cNvSpPr txBox="1"/>
          <p:nvPr/>
        </p:nvSpPr>
        <p:spPr>
          <a:xfrm>
            <a:off x="5637620" y="1457151"/>
            <a:ext cx="3304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Captions in English, German, French and Czech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30,000 images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 captions per image per language = 30,000 *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Images from the Flickr30k dataset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A3160B-5964-B143-ACB8-EC3D9F37B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4" y="1268413"/>
            <a:ext cx="4941621" cy="20046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7AA372-8B90-2E41-AB9A-383504C6993B}"/>
              </a:ext>
            </a:extLst>
          </p:cNvPr>
          <p:cNvSpPr/>
          <p:nvPr/>
        </p:nvSpPr>
        <p:spPr>
          <a:xfrm>
            <a:off x="6224338" y="4730362"/>
            <a:ext cx="2291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arxiv.org</a:t>
            </a:r>
            <a:r>
              <a:rPr lang="en-US" sz="1200" dirty="0"/>
              <a:t>/abs/1605.00459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9EAF3C-4C86-C448-996A-8B3B75300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729" y="1324803"/>
            <a:ext cx="3329258" cy="2004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5B942B-D4CA-7D43-987B-A13E3E1F1EE1}"/>
              </a:ext>
            </a:extLst>
          </p:cNvPr>
          <p:cNvSpPr txBox="1"/>
          <p:nvPr/>
        </p:nvSpPr>
        <p:spPr>
          <a:xfrm>
            <a:off x="6429950" y="1186303"/>
            <a:ext cx="145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In the latest version</a:t>
            </a:r>
          </a:p>
        </p:txBody>
      </p:sp>
    </p:spTree>
    <p:extLst>
      <p:ext uri="{BB962C8B-B14F-4D97-AF65-F5344CB8AC3E}">
        <p14:creationId xmlns:p14="http://schemas.microsoft.com/office/powerpoint/2010/main" val="275608661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2C39D3-2741-894E-9F06-1F921A326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Machine Translation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2A143-9304-4549-AEAF-8C4DFB571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8" y="3714244"/>
            <a:ext cx="3797737" cy="14292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EA4197-84CA-CB4D-8C86-27FA4F4DF609}"/>
              </a:ext>
            </a:extLst>
          </p:cNvPr>
          <p:cNvSpPr/>
          <p:nvPr/>
        </p:nvSpPr>
        <p:spPr>
          <a:xfrm>
            <a:off x="6091720" y="4773209"/>
            <a:ext cx="2646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/abs/1705.00823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1E983F-5C84-2D47-9357-3F9CA3F57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68" y="1240240"/>
            <a:ext cx="8475986" cy="24804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FCC3A4-B1C2-6244-889F-2D5007AE0134}"/>
              </a:ext>
            </a:extLst>
          </p:cNvPr>
          <p:cNvSpPr txBox="1"/>
          <p:nvPr/>
        </p:nvSpPr>
        <p:spPr>
          <a:xfrm>
            <a:off x="4384661" y="3870194"/>
            <a:ext cx="4353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Based on the COCO Dataset but with Japanese – so combined with COCO it is 10 captions per image for &gt; 100,000 images.</a:t>
            </a:r>
          </a:p>
        </p:txBody>
      </p:sp>
    </p:spTree>
    <p:extLst>
      <p:ext uri="{BB962C8B-B14F-4D97-AF65-F5344CB8AC3E}">
        <p14:creationId xmlns:p14="http://schemas.microsoft.com/office/powerpoint/2010/main" val="37437245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9E2581-1416-CC41-AE15-7FD720BBC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32"/>
            <a:ext cx="9144000" cy="508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9321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52DC7-035D-1148-B188-F83993B2F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18"/>
          <a:stretch/>
        </p:blipFill>
        <p:spPr>
          <a:xfrm>
            <a:off x="36156" y="234668"/>
            <a:ext cx="9083568" cy="470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9977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B1B258-6596-D647-8F71-E7D30E2E8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253" y="963751"/>
            <a:ext cx="5632097" cy="36380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DEA47F-F98C-D74C-9726-ECE2BA60D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Multimodal MT Model in more detail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18C329-B06A-2F4C-AEA9-DB89A1A98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" y="3738125"/>
            <a:ext cx="4086478" cy="14053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8E657D-0E55-4B4C-A8A6-453113DA4D7C}"/>
              </a:ext>
            </a:extLst>
          </p:cNvPr>
          <p:cNvSpPr/>
          <p:nvPr/>
        </p:nvSpPr>
        <p:spPr>
          <a:xfrm>
            <a:off x="5150580" y="47341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www.aclweb.org</a:t>
            </a:r>
            <a:r>
              <a:rPr lang="en-US" sz="1200" dirty="0"/>
              <a:t>/anthology/W16-2359.pdf</a:t>
            </a:r>
          </a:p>
        </p:txBody>
      </p:sp>
    </p:spTree>
    <p:extLst>
      <p:ext uri="{BB962C8B-B14F-4D97-AF65-F5344CB8AC3E}">
        <p14:creationId xmlns:p14="http://schemas.microsoft.com/office/powerpoint/2010/main" val="224725683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14681</TotalTime>
  <Words>155</Words>
  <Application>Microsoft Macintosh PowerPoint</Application>
  <PresentationFormat>On-screen Show (16:9)</PresentationFormat>
  <Paragraphs>26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Helvetica Neue</vt:lpstr>
      <vt:lpstr>Office Theme</vt:lpstr>
      <vt:lpstr>PowerPoint Presentation</vt:lpstr>
      <vt:lpstr>Today’s Class</vt:lpstr>
      <vt:lpstr>Multilingual Image Captioning</vt:lpstr>
      <vt:lpstr>PowerPoint Presentation</vt:lpstr>
      <vt:lpstr>Multimodal Machine Translation</vt:lpstr>
      <vt:lpstr>Multimodal Machine Translation</vt:lpstr>
      <vt:lpstr>PowerPoint Presentation</vt:lpstr>
      <vt:lpstr>PowerPoint Presentation</vt:lpstr>
      <vt:lpstr>Sample Multimodal MT Model in more detail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460</cp:revision>
  <cp:lastPrinted>2019-03-17T05:58:43Z</cp:lastPrinted>
  <dcterms:modified xsi:type="dcterms:W3CDTF">2022-04-06T17:50:53Z</dcterms:modified>
</cp:coreProperties>
</file>