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48" r:id="rId1"/>
  </p:sldMasterIdLst>
  <p:notesMasterIdLst>
    <p:notesMasterId r:id="rId13"/>
  </p:notesMasterIdLst>
  <p:sldIdLst>
    <p:sldId id="1014" r:id="rId2"/>
    <p:sldId id="1015" r:id="rId3"/>
    <p:sldId id="1016" r:id="rId4"/>
    <p:sldId id="1022" r:id="rId5"/>
    <p:sldId id="1017" r:id="rId6"/>
    <p:sldId id="1023" r:id="rId7"/>
    <p:sldId id="1024" r:id="rId8"/>
    <p:sldId id="1018" r:id="rId9"/>
    <p:sldId id="1019" r:id="rId10"/>
    <p:sldId id="1025" r:id="rId11"/>
    <p:sldId id="102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rdonez-Roman, Vicente (vo2m)" initials="OV(" lastIdx="2" clrIdx="0">
    <p:extLst>
      <p:ext uri="{19B8F6BF-5375-455C-9EA6-DF929625EA0E}">
        <p15:presenceInfo xmlns:p15="http://schemas.microsoft.com/office/powerpoint/2012/main" userId="S::vo2m@virginia.edu::1e2dfab4-75d1-4ca8-8236-8aaf0e7872f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FEFE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994"/>
    <p:restoredTop sz="94762"/>
  </p:normalViewPr>
  <p:slideViewPr>
    <p:cSldViewPr snapToGrid="0" snapToObjects="1">
      <p:cViewPr varScale="1">
        <p:scale>
          <a:sx n="121" d="100"/>
          <a:sy n="121" d="100"/>
        </p:scale>
        <p:origin x="122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7CC597-C715-D641-AF2D-9027D870C75F}" type="datetimeFigureOut">
              <a:rPr lang="en-US" smtClean="0"/>
              <a:t>4/6/22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45CB42-16E7-A24D-B3D6-F64B855B0DC8}" type="slidenum">
              <a:rPr lang="en-US" smtClean="0"/>
              <a:t>‹#›</a:t>
            </a:fld>
            <a:endParaRPr lang="en-US"/>
          </a:p>
        </p:txBody>
      </p:sp>
    </p:spTree>
    <p:extLst>
      <p:ext uri="{BB962C8B-B14F-4D97-AF65-F5344CB8AC3E}">
        <p14:creationId xmlns:p14="http://schemas.microsoft.com/office/powerpoint/2010/main" val="28905662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D7A334-DD24-DE42-B936-8A1607CAA819}"/>
              </a:ext>
            </a:extLst>
          </p:cNvPr>
          <p:cNvSpPr>
            <a:spLocks noGrp="1"/>
          </p:cNvSpPr>
          <p:nvPr>
            <p:ph type="ctrTitle"/>
          </p:nvPr>
        </p:nvSpPr>
        <p:spPr>
          <a:xfrm>
            <a:off x="1524000" y="1212170"/>
            <a:ext cx="9144000" cy="2387600"/>
          </a:xfrm>
          <a:prstGeom prst="rect">
            <a:avLst/>
          </a:prstGeom>
        </p:spPr>
        <p:txBody>
          <a:bodyPr anchor="b"/>
          <a:lstStyle>
            <a:lvl1pPr algn="ctr">
              <a:defRPr sz="6000">
                <a:solidFill>
                  <a:schemeClr val="accent1">
                    <a:lumMod val="75000"/>
                  </a:schemeClr>
                </a:solidFill>
              </a:defRPr>
            </a:lvl1pPr>
          </a:lstStyle>
          <a:p>
            <a:r>
              <a:rPr lang="en-US"/>
              <a:t>Click to edit Master title style</a:t>
            </a:r>
          </a:p>
        </p:txBody>
      </p:sp>
      <p:sp>
        <p:nvSpPr>
          <p:cNvPr id="3" name="Subtitle 2">
            <a:extLst>
              <a:ext uri="{FF2B5EF4-FFF2-40B4-BE49-F238E27FC236}">
                <a16:creationId xmlns:a16="http://schemas.microsoft.com/office/drawing/2014/main" id="{FB63FF6F-68D3-5D4A-BD7A-EA4A537991E6}"/>
              </a:ext>
            </a:extLst>
          </p:cNvPr>
          <p:cNvSpPr>
            <a:spLocks noGrp="1"/>
          </p:cNvSpPr>
          <p:nvPr>
            <p:ph type="subTitle" idx="1"/>
          </p:nvPr>
        </p:nvSpPr>
        <p:spPr>
          <a:xfrm>
            <a:off x="1524000" y="3691845"/>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56773C8-0C77-C745-832B-20E65B4227C3}"/>
              </a:ext>
            </a:extLst>
          </p:cNvPr>
          <p:cNvSpPr>
            <a:spLocks noGrp="1"/>
          </p:cNvSpPr>
          <p:nvPr>
            <p:ph type="dt" sz="half" idx="10"/>
          </p:nvPr>
        </p:nvSpPr>
        <p:spPr/>
        <p:txBody>
          <a:bodyPr/>
          <a:lstStyle/>
          <a:p>
            <a:fld id="{DE811B65-8761-BB4F-9216-0BBA9E02B4E6}" type="datetime1">
              <a:rPr lang="en-US" smtClean="0"/>
              <a:t>4/6/22</a:t>
            </a:fld>
            <a:endParaRPr lang="en-US"/>
          </a:p>
        </p:txBody>
      </p:sp>
      <p:sp>
        <p:nvSpPr>
          <p:cNvPr id="5" name="Footer Placeholder 4">
            <a:extLst>
              <a:ext uri="{FF2B5EF4-FFF2-40B4-BE49-F238E27FC236}">
                <a16:creationId xmlns:a16="http://schemas.microsoft.com/office/drawing/2014/main" id="{07C042F5-65D8-534E-85CE-BBB2BA0EE1C5}"/>
              </a:ext>
            </a:extLst>
          </p:cNvPr>
          <p:cNvSpPr>
            <a:spLocks noGrp="1"/>
          </p:cNvSpPr>
          <p:nvPr>
            <p:ph type="ftr" sz="quarter" idx="11"/>
          </p:nvPr>
        </p:nvSpPr>
        <p:spPr/>
        <p:txBody>
          <a:bodyPr/>
          <a:lstStyle/>
          <a:p>
            <a:endParaRPr lang="en-US"/>
          </a:p>
        </p:txBody>
      </p:sp>
      <p:pic>
        <p:nvPicPr>
          <p:cNvPr id="7" name="pasted-image.png">
            <a:extLst>
              <a:ext uri="{FF2B5EF4-FFF2-40B4-BE49-F238E27FC236}">
                <a16:creationId xmlns:a16="http://schemas.microsoft.com/office/drawing/2014/main" id="{60812B5B-29A2-1B43-8164-8914867C7AF2}"/>
              </a:ext>
            </a:extLst>
          </p:cNvPr>
          <p:cNvPicPr/>
          <p:nvPr userDrawn="1"/>
        </p:nvPicPr>
        <p:blipFill>
          <a:blip r:embed="rId2">
            <a:alphaModFix amt="10839"/>
            <a:extLst>
              <a:ext uri="{28A0092B-C50C-407E-A947-70E740481C1C}">
                <a14:useLocalDpi xmlns:a14="http://schemas.microsoft.com/office/drawing/2010/main"/>
              </a:ext>
            </a:extLst>
          </a:blip>
          <a:srcRect/>
          <a:stretch>
            <a:fillRect/>
          </a:stretch>
        </p:blipFill>
        <p:spPr>
          <a:xfrm>
            <a:off x="0" y="0"/>
            <a:ext cx="4680310" cy="3991254"/>
          </a:xfrm>
          <a:prstGeom prst="rect">
            <a:avLst/>
          </a:prstGeom>
          <a:ln w="12700">
            <a:miter lim="400000"/>
          </a:ln>
        </p:spPr>
      </p:pic>
    </p:spTree>
    <p:extLst>
      <p:ext uri="{BB962C8B-B14F-4D97-AF65-F5344CB8AC3E}">
        <p14:creationId xmlns:p14="http://schemas.microsoft.com/office/powerpoint/2010/main" val="1384706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000481-3323-A245-9966-8898667268A9}"/>
              </a:ext>
            </a:extLst>
          </p:cNvPr>
          <p:cNvSpPr>
            <a:spLocks noGrp="1"/>
          </p:cNvSpPr>
          <p:nvPr>
            <p:ph type="title"/>
          </p:nvPr>
        </p:nvSpPr>
        <p:spPr>
          <a:xfrm>
            <a:off x="838200" y="365125"/>
            <a:ext cx="10515600" cy="826861"/>
          </a:xfrm>
          <a:prstGeom prst="rect">
            <a:avLst/>
          </a:prstGeom>
        </p:spPr>
        <p:txBody>
          <a:bodyPr/>
          <a:lstStyle>
            <a:lvl1pPr algn="l">
              <a:defRPr>
                <a:solidFill>
                  <a:schemeClr val="accent1">
                    <a:lumMod val="75000"/>
                  </a:schemeClr>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60F171A-4392-C74F-9129-68514550025D}"/>
              </a:ext>
            </a:extLst>
          </p:cNvPr>
          <p:cNvSpPr>
            <a:spLocks noGrp="1"/>
          </p:cNvSpPr>
          <p:nvPr>
            <p:ph idx="1"/>
          </p:nvPr>
        </p:nvSpPr>
        <p:spPr>
          <a:xfrm>
            <a:off x="838200" y="1289957"/>
            <a:ext cx="10515600" cy="48870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E9EF8F-D3C7-4F40-B092-B88592878A96}"/>
              </a:ext>
            </a:extLst>
          </p:cNvPr>
          <p:cNvSpPr>
            <a:spLocks noGrp="1"/>
          </p:cNvSpPr>
          <p:nvPr>
            <p:ph type="dt" sz="half" idx="10"/>
          </p:nvPr>
        </p:nvSpPr>
        <p:spPr/>
        <p:txBody>
          <a:bodyPr/>
          <a:lstStyle/>
          <a:p>
            <a:fld id="{0C4D7DBD-F069-3646-A7B0-F111D6E3E4CF}" type="datetime1">
              <a:rPr lang="en-US" smtClean="0"/>
              <a:t>4/6/22</a:t>
            </a:fld>
            <a:endParaRPr lang="en-US"/>
          </a:p>
        </p:txBody>
      </p:sp>
      <p:sp>
        <p:nvSpPr>
          <p:cNvPr id="5" name="Footer Placeholder 4">
            <a:extLst>
              <a:ext uri="{FF2B5EF4-FFF2-40B4-BE49-F238E27FC236}">
                <a16:creationId xmlns:a16="http://schemas.microsoft.com/office/drawing/2014/main" id="{63C7C953-89C9-A746-BCC7-65DA0E60ED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8B2E4C-DD6E-A244-9A40-8C86D7B75360}"/>
              </a:ext>
            </a:extLst>
          </p:cNvPr>
          <p:cNvSpPr>
            <a:spLocks noGrp="1"/>
          </p:cNvSpPr>
          <p:nvPr>
            <p:ph type="sldNum" sz="quarter" idx="12"/>
          </p:nvPr>
        </p:nvSpPr>
        <p:spPr/>
        <p:txBody>
          <a:bodyPr/>
          <a:lstStyle/>
          <a:p>
            <a:fld id="{03315DE8-E84B-A141-B26C-CDB1CE99E005}" type="slidenum">
              <a:rPr lang="en-US" smtClean="0"/>
              <a:t>‹#›</a:t>
            </a:fld>
            <a:endParaRPr lang="en-US" dirty="0"/>
          </a:p>
        </p:txBody>
      </p:sp>
    </p:spTree>
    <p:extLst>
      <p:ext uri="{BB962C8B-B14F-4D97-AF65-F5344CB8AC3E}">
        <p14:creationId xmlns:p14="http://schemas.microsoft.com/office/powerpoint/2010/main" val="20036515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4833B-77A1-F849-B5D1-694C89820C6D}"/>
              </a:ext>
            </a:extLst>
          </p:cNvPr>
          <p:cNvSpPr>
            <a:spLocks noGrp="1"/>
          </p:cNvSpPr>
          <p:nvPr>
            <p:ph type="title"/>
          </p:nvPr>
        </p:nvSpPr>
        <p:spPr>
          <a:xfrm>
            <a:off x="831850" y="1709738"/>
            <a:ext cx="10515600" cy="2852737"/>
          </a:xfrm>
          <a:prstGeom prst="rect">
            <a:avLst/>
          </a:prstGeom>
        </p:spPr>
        <p:txBody>
          <a:bodyPr anchor="b"/>
          <a:lstStyle>
            <a:lvl1pPr>
              <a:defRPr sz="6000">
                <a:solidFill>
                  <a:schemeClr val="accent1">
                    <a:lumMod val="75000"/>
                  </a:schemeClr>
                </a:solidFill>
              </a:defRPr>
            </a:lvl1pPr>
          </a:lstStyle>
          <a:p>
            <a:r>
              <a:rPr lang="en-US"/>
              <a:t>Click to edit Master title style</a:t>
            </a:r>
          </a:p>
        </p:txBody>
      </p:sp>
      <p:sp>
        <p:nvSpPr>
          <p:cNvPr id="3" name="Text Placeholder 2">
            <a:extLst>
              <a:ext uri="{FF2B5EF4-FFF2-40B4-BE49-F238E27FC236}">
                <a16:creationId xmlns:a16="http://schemas.microsoft.com/office/drawing/2014/main" id="{83C1CEB9-B0E4-6D4B-BD4B-0D3E4BF0741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183356E-3044-B445-B69F-C68D39498029}"/>
              </a:ext>
            </a:extLst>
          </p:cNvPr>
          <p:cNvSpPr>
            <a:spLocks noGrp="1"/>
          </p:cNvSpPr>
          <p:nvPr>
            <p:ph type="dt" sz="half" idx="10"/>
          </p:nvPr>
        </p:nvSpPr>
        <p:spPr/>
        <p:txBody>
          <a:bodyPr/>
          <a:lstStyle/>
          <a:p>
            <a:fld id="{AC0C5C64-2390-724B-9F7C-CD781EB4084D}" type="datetime1">
              <a:rPr lang="en-US" smtClean="0"/>
              <a:t>4/6/22</a:t>
            </a:fld>
            <a:endParaRPr lang="en-US"/>
          </a:p>
        </p:txBody>
      </p:sp>
      <p:sp>
        <p:nvSpPr>
          <p:cNvPr id="5" name="Footer Placeholder 4">
            <a:extLst>
              <a:ext uri="{FF2B5EF4-FFF2-40B4-BE49-F238E27FC236}">
                <a16:creationId xmlns:a16="http://schemas.microsoft.com/office/drawing/2014/main" id="{A7A8B398-74DB-CB41-847E-AF4CF4CB6A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42DC57-D436-2544-B143-DA32FED6C28D}"/>
              </a:ext>
            </a:extLst>
          </p:cNvPr>
          <p:cNvSpPr>
            <a:spLocks noGrp="1"/>
          </p:cNvSpPr>
          <p:nvPr>
            <p:ph type="sldNum" sz="quarter" idx="12"/>
          </p:nvPr>
        </p:nvSpPr>
        <p:spPr/>
        <p:txBody>
          <a:bodyPr/>
          <a:lstStyle/>
          <a:p>
            <a:fld id="{03315DE8-E84B-A141-B26C-CDB1CE99E005}" type="slidenum">
              <a:rPr lang="en-US" smtClean="0"/>
              <a:t>‹#›</a:t>
            </a:fld>
            <a:endParaRPr lang="en-US"/>
          </a:p>
        </p:txBody>
      </p:sp>
    </p:spTree>
    <p:extLst>
      <p:ext uri="{BB962C8B-B14F-4D97-AF65-F5344CB8AC3E}">
        <p14:creationId xmlns:p14="http://schemas.microsoft.com/office/powerpoint/2010/main" val="14644072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02865CF-FA54-A240-A5DF-356EB66032F7}"/>
              </a:ext>
            </a:extLst>
          </p:cNvPr>
          <p:cNvSpPr>
            <a:spLocks noGrp="1"/>
          </p:cNvSpPr>
          <p:nvPr>
            <p:ph sz="half" idx="1"/>
          </p:nvPr>
        </p:nvSpPr>
        <p:spPr>
          <a:xfrm>
            <a:off x="838200" y="1298121"/>
            <a:ext cx="5181600" cy="48788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C134A78-BCAF-A24B-87D0-6863DD2C9E60}"/>
              </a:ext>
            </a:extLst>
          </p:cNvPr>
          <p:cNvSpPr>
            <a:spLocks noGrp="1"/>
          </p:cNvSpPr>
          <p:nvPr>
            <p:ph sz="half" idx="2"/>
          </p:nvPr>
        </p:nvSpPr>
        <p:spPr>
          <a:xfrm>
            <a:off x="6172200" y="1298121"/>
            <a:ext cx="5181600" cy="48788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1B6E32F-1712-B943-95BC-45FC5D030051}"/>
              </a:ext>
            </a:extLst>
          </p:cNvPr>
          <p:cNvSpPr>
            <a:spLocks noGrp="1"/>
          </p:cNvSpPr>
          <p:nvPr>
            <p:ph type="dt" sz="half" idx="10"/>
          </p:nvPr>
        </p:nvSpPr>
        <p:spPr/>
        <p:txBody>
          <a:bodyPr/>
          <a:lstStyle/>
          <a:p>
            <a:fld id="{B679780D-06A9-3946-A757-38003124F949}" type="datetime1">
              <a:rPr lang="en-US" smtClean="0"/>
              <a:t>4/6/22</a:t>
            </a:fld>
            <a:endParaRPr lang="en-US"/>
          </a:p>
        </p:txBody>
      </p:sp>
      <p:sp>
        <p:nvSpPr>
          <p:cNvPr id="6" name="Footer Placeholder 5">
            <a:extLst>
              <a:ext uri="{FF2B5EF4-FFF2-40B4-BE49-F238E27FC236}">
                <a16:creationId xmlns:a16="http://schemas.microsoft.com/office/drawing/2014/main" id="{25E32615-947E-6642-BBF8-999981BEB10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E0F1D52-E525-2844-9153-CB0199813E7B}"/>
              </a:ext>
            </a:extLst>
          </p:cNvPr>
          <p:cNvSpPr>
            <a:spLocks noGrp="1"/>
          </p:cNvSpPr>
          <p:nvPr>
            <p:ph type="sldNum" sz="quarter" idx="12"/>
          </p:nvPr>
        </p:nvSpPr>
        <p:spPr/>
        <p:txBody>
          <a:bodyPr/>
          <a:lstStyle/>
          <a:p>
            <a:fld id="{03315DE8-E84B-A141-B26C-CDB1CE99E005}" type="slidenum">
              <a:rPr lang="en-US" smtClean="0"/>
              <a:t>‹#›</a:t>
            </a:fld>
            <a:endParaRPr lang="en-US"/>
          </a:p>
        </p:txBody>
      </p:sp>
      <p:sp>
        <p:nvSpPr>
          <p:cNvPr id="8" name="Title 1">
            <a:extLst>
              <a:ext uri="{FF2B5EF4-FFF2-40B4-BE49-F238E27FC236}">
                <a16:creationId xmlns:a16="http://schemas.microsoft.com/office/drawing/2014/main" id="{FFB76013-29A2-9F46-B9AB-BAD29EE41C1E}"/>
              </a:ext>
            </a:extLst>
          </p:cNvPr>
          <p:cNvSpPr>
            <a:spLocks noGrp="1"/>
          </p:cNvSpPr>
          <p:nvPr>
            <p:ph type="title"/>
          </p:nvPr>
        </p:nvSpPr>
        <p:spPr>
          <a:xfrm>
            <a:off x="838200" y="365125"/>
            <a:ext cx="10515600" cy="826861"/>
          </a:xfrm>
          <a:prstGeom prst="rect">
            <a:avLst/>
          </a:prstGeom>
        </p:spPr>
        <p:txBody>
          <a:bodyPr/>
          <a:lstStyle>
            <a:lvl1pPr algn="l">
              <a:defRPr>
                <a:solidFill>
                  <a:schemeClr val="accent1">
                    <a:lumMod val="75000"/>
                  </a:schemeClr>
                </a:solidFill>
              </a:defRPr>
            </a:lvl1pPr>
          </a:lstStyle>
          <a:p>
            <a:r>
              <a:rPr lang="en-US" dirty="0"/>
              <a:t>Click to edit Master title style</a:t>
            </a:r>
          </a:p>
        </p:txBody>
      </p:sp>
    </p:spTree>
    <p:extLst>
      <p:ext uri="{BB962C8B-B14F-4D97-AF65-F5344CB8AC3E}">
        <p14:creationId xmlns:p14="http://schemas.microsoft.com/office/powerpoint/2010/main" val="35129393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FE08007C-3F22-E348-8EBB-8EC6007203D1}"/>
              </a:ext>
            </a:extLst>
          </p:cNvPr>
          <p:cNvSpPr>
            <a:spLocks noGrp="1"/>
          </p:cNvSpPr>
          <p:nvPr>
            <p:ph type="dt" sz="half" idx="10"/>
          </p:nvPr>
        </p:nvSpPr>
        <p:spPr/>
        <p:txBody>
          <a:bodyPr/>
          <a:lstStyle/>
          <a:p>
            <a:fld id="{394082DF-824A-354E-8E81-7ECAD4E52A61}" type="datetime1">
              <a:rPr lang="en-US" smtClean="0"/>
              <a:t>4/6/22</a:t>
            </a:fld>
            <a:endParaRPr lang="en-US"/>
          </a:p>
        </p:txBody>
      </p:sp>
      <p:sp>
        <p:nvSpPr>
          <p:cNvPr id="4" name="Footer Placeholder 3">
            <a:extLst>
              <a:ext uri="{FF2B5EF4-FFF2-40B4-BE49-F238E27FC236}">
                <a16:creationId xmlns:a16="http://schemas.microsoft.com/office/drawing/2014/main" id="{86C1A1A0-951E-234C-ADBA-BFCDB466BE5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09D7BD3-3B63-7F4A-90A3-D68B846941C6}"/>
              </a:ext>
            </a:extLst>
          </p:cNvPr>
          <p:cNvSpPr>
            <a:spLocks noGrp="1"/>
          </p:cNvSpPr>
          <p:nvPr>
            <p:ph type="sldNum" sz="quarter" idx="12"/>
          </p:nvPr>
        </p:nvSpPr>
        <p:spPr/>
        <p:txBody>
          <a:bodyPr/>
          <a:lstStyle/>
          <a:p>
            <a:fld id="{03315DE8-E84B-A141-B26C-CDB1CE99E005}" type="slidenum">
              <a:rPr lang="en-US" smtClean="0"/>
              <a:t>‹#›</a:t>
            </a:fld>
            <a:endParaRPr lang="en-US"/>
          </a:p>
        </p:txBody>
      </p:sp>
      <p:sp>
        <p:nvSpPr>
          <p:cNvPr id="6" name="Title 1">
            <a:extLst>
              <a:ext uri="{FF2B5EF4-FFF2-40B4-BE49-F238E27FC236}">
                <a16:creationId xmlns:a16="http://schemas.microsoft.com/office/drawing/2014/main" id="{E939EE14-D4F9-E84B-99E5-0996EA035199}"/>
              </a:ext>
            </a:extLst>
          </p:cNvPr>
          <p:cNvSpPr>
            <a:spLocks noGrp="1"/>
          </p:cNvSpPr>
          <p:nvPr>
            <p:ph type="title"/>
          </p:nvPr>
        </p:nvSpPr>
        <p:spPr>
          <a:xfrm>
            <a:off x="838200" y="365125"/>
            <a:ext cx="10515600" cy="826861"/>
          </a:xfrm>
          <a:prstGeom prst="rect">
            <a:avLst/>
          </a:prstGeom>
        </p:spPr>
        <p:txBody>
          <a:bodyPr/>
          <a:lstStyle>
            <a:lvl1pPr algn="l">
              <a:defRPr>
                <a:solidFill>
                  <a:schemeClr val="accent1">
                    <a:lumMod val="75000"/>
                  </a:schemeClr>
                </a:solidFill>
              </a:defRPr>
            </a:lvl1pPr>
          </a:lstStyle>
          <a:p>
            <a:r>
              <a:rPr lang="en-US" dirty="0"/>
              <a:t>Click to edit Master title style</a:t>
            </a:r>
          </a:p>
        </p:txBody>
      </p:sp>
    </p:spTree>
    <p:extLst>
      <p:ext uri="{BB962C8B-B14F-4D97-AF65-F5344CB8AC3E}">
        <p14:creationId xmlns:p14="http://schemas.microsoft.com/office/powerpoint/2010/main" val="7823694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51AC8DB-162A-F542-81F5-2BC6D257E940}"/>
              </a:ext>
            </a:extLst>
          </p:cNvPr>
          <p:cNvSpPr>
            <a:spLocks noGrp="1"/>
          </p:cNvSpPr>
          <p:nvPr>
            <p:ph type="dt" sz="half" idx="10"/>
          </p:nvPr>
        </p:nvSpPr>
        <p:spPr/>
        <p:txBody>
          <a:bodyPr/>
          <a:lstStyle/>
          <a:p>
            <a:fld id="{570FAB23-523A-8E43-A474-DECB64D5AB8C}" type="datetime1">
              <a:rPr lang="en-US" smtClean="0"/>
              <a:t>4/6/22</a:t>
            </a:fld>
            <a:endParaRPr lang="en-US"/>
          </a:p>
        </p:txBody>
      </p:sp>
      <p:sp>
        <p:nvSpPr>
          <p:cNvPr id="3" name="Footer Placeholder 2">
            <a:extLst>
              <a:ext uri="{FF2B5EF4-FFF2-40B4-BE49-F238E27FC236}">
                <a16:creationId xmlns:a16="http://schemas.microsoft.com/office/drawing/2014/main" id="{05D4C257-282E-6B46-AC40-C5A07A6EF95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9212066-EE71-6B43-941C-15B8D84032D2}"/>
              </a:ext>
            </a:extLst>
          </p:cNvPr>
          <p:cNvSpPr>
            <a:spLocks noGrp="1"/>
          </p:cNvSpPr>
          <p:nvPr>
            <p:ph type="sldNum" sz="quarter" idx="12"/>
          </p:nvPr>
        </p:nvSpPr>
        <p:spPr/>
        <p:txBody>
          <a:bodyPr/>
          <a:lstStyle/>
          <a:p>
            <a:fld id="{03315DE8-E84B-A141-B26C-CDB1CE99E005}" type="slidenum">
              <a:rPr lang="en-US" smtClean="0"/>
              <a:t>‹#›</a:t>
            </a:fld>
            <a:endParaRPr lang="en-US"/>
          </a:p>
        </p:txBody>
      </p:sp>
    </p:spTree>
    <p:extLst>
      <p:ext uri="{BB962C8B-B14F-4D97-AF65-F5344CB8AC3E}">
        <p14:creationId xmlns:p14="http://schemas.microsoft.com/office/powerpoint/2010/main" val="2076449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F1A026-DE6F-7F4E-957A-F23F98393EA6}"/>
              </a:ext>
            </a:extLst>
          </p:cNvPr>
          <p:cNvSpPr>
            <a:spLocks noGrp="1"/>
          </p:cNvSpPr>
          <p:nvPr>
            <p:ph type="title"/>
          </p:nvPr>
        </p:nvSpPr>
        <p:spPr>
          <a:xfrm>
            <a:off x="839788" y="457200"/>
            <a:ext cx="3932237" cy="1600200"/>
          </a:xfrm>
          <a:prstGeom prst="rect">
            <a:avLst/>
          </a:prstGeom>
        </p:spPr>
        <p:txBody>
          <a:bodyPr anchor="b"/>
          <a:lstStyle>
            <a:lvl1pPr>
              <a:defRPr sz="3200">
                <a:solidFill>
                  <a:schemeClr val="accent1">
                    <a:lumMod val="75000"/>
                  </a:schemeClr>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D2E4C882-B7CE-414E-9974-D7009D41668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3D92DAE-4BFD-E64D-A383-9AD254761A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B9965A7-9AE3-B64F-83EA-865A06AD8BA0}"/>
              </a:ext>
            </a:extLst>
          </p:cNvPr>
          <p:cNvSpPr>
            <a:spLocks noGrp="1"/>
          </p:cNvSpPr>
          <p:nvPr>
            <p:ph type="dt" sz="half" idx="10"/>
          </p:nvPr>
        </p:nvSpPr>
        <p:spPr/>
        <p:txBody>
          <a:bodyPr/>
          <a:lstStyle/>
          <a:p>
            <a:fld id="{D09777B3-D9D2-4C4B-8A2F-4C2E68C3B7A7}" type="datetime1">
              <a:rPr lang="en-US" smtClean="0"/>
              <a:t>4/6/22</a:t>
            </a:fld>
            <a:endParaRPr lang="en-US"/>
          </a:p>
        </p:txBody>
      </p:sp>
      <p:sp>
        <p:nvSpPr>
          <p:cNvPr id="6" name="Footer Placeholder 5">
            <a:extLst>
              <a:ext uri="{FF2B5EF4-FFF2-40B4-BE49-F238E27FC236}">
                <a16:creationId xmlns:a16="http://schemas.microsoft.com/office/drawing/2014/main" id="{BF17F5BE-11EC-6D47-B39D-822E815EB41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B324CD5-1AF3-3343-85D4-A4DCD0FF86B5}"/>
              </a:ext>
            </a:extLst>
          </p:cNvPr>
          <p:cNvSpPr>
            <a:spLocks noGrp="1"/>
          </p:cNvSpPr>
          <p:nvPr>
            <p:ph type="sldNum" sz="quarter" idx="12"/>
          </p:nvPr>
        </p:nvSpPr>
        <p:spPr/>
        <p:txBody>
          <a:bodyPr/>
          <a:lstStyle/>
          <a:p>
            <a:fld id="{03315DE8-E84B-A141-B26C-CDB1CE99E005}" type="slidenum">
              <a:rPr lang="en-US" smtClean="0"/>
              <a:t>‹#›</a:t>
            </a:fld>
            <a:endParaRPr lang="en-US"/>
          </a:p>
        </p:txBody>
      </p:sp>
    </p:spTree>
    <p:extLst>
      <p:ext uri="{BB962C8B-B14F-4D97-AF65-F5344CB8AC3E}">
        <p14:creationId xmlns:p14="http://schemas.microsoft.com/office/powerpoint/2010/main" val="38481847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73F11E-CF88-DE4B-9E74-E9760A36A9A1}"/>
              </a:ext>
            </a:extLst>
          </p:cNvPr>
          <p:cNvSpPr>
            <a:spLocks noGrp="1"/>
          </p:cNvSpPr>
          <p:nvPr>
            <p:ph type="title"/>
          </p:nvPr>
        </p:nvSpPr>
        <p:spPr>
          <a:xfrm>
            <a:off x="839788" y="457200"/>
            <a:ext cx="3932237" cy="1600200"/>
          </a:xfrm>
          <a:prstGeom prst="rect">
            <a:avLst/>
          </a:prstGeom>
        </p:spPr>
        <p:txBody>
          <a:bodyPr anchor="b"/>
          <a:lstStyle>
            <a:lvl1pPr>
              <a:defRPr sz="3200">
                <a:solidFill>
                  <a:schemeClr val="accent1">
                    <a:lumMod val="75000"/>
                  </a:schemeClr>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6F7AE6DF-0B4F-BA49-88C8-151AB34BA0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3EFADA2-52B8-F34A-87CF-4B219457B2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AD7312D-1737-3045-8447-0A7A478AF6C9}"/>
              </a:ext>
            </a:extLst>
          </p:cNvPr>
          <p:cNvSpPr>
            <a:spLocks noGrp="1"/>
          </p:cNvSpPr>
          <p:nvPr>
            <p:ph type="dt" sz="half" idx="10"/>
          </p:nvPr>
        </p:nvSpPr>
        <p:spPr/>
        <p:txBody>
          <a:bodyPr/>
          <a:lstStyle/>
          <a:p>
            <a:fld id="{C2EC2C0D-E8C5-AD4F-82DB-E013D1D74040}" type="datetime1">
              <a:rPr lang="en-US" smtClean="0"/>
              <a:t>4/6/22</a:t>
            </a:fld>
            <a:endParaRPr lang="en-US"/>
          </a:p>
        </p:txBody>
      </p:sp>
      <p:sp>
        <p:nvSpPr>
          <p:cNvPr id="6" name="Footer Placeholder 5">
            <a:extLst>
              <a:ext uri="{FF2B5EF4-FFF2-40B4-BE49-F238E27FC236}">
                <a16:creationId xmlns:a16="http://schemas.microsoft.com/office/drawing/2014/main" id="{0329FDEA-B4C4-7848-B14A-B8DE8613D91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609BBBA-8A1E-994B-B710-3B57FAD86ADC}"/>
              </a:ext>
            </a:extLst>
          </p:cNvPr>
          <p:cNvSpPr>
            <a:spLocks noGrp="1"/>
          </p:cNvSpPr>
          <p:nvPr>
            <p:ph type="sldNum" sz="quarter" idx="12"/>
          </p:nvPr>
        </p:nvSpPr>
        <p:spPr/>
        <p:txBody>
          <a:bodyPr/>
          <a:lstStyle/>
          <a:p>
            <a:fld id="{03315DE8-E84B-A141-B26C-CDB1CE99E005}" type="slidenum">
              <a:rPr lang="en-US" smtClean="0"/>
              <a:t>‹#›</a:t>
            </a:fld>
            <a:endParaRPr lang="en-US"/>
          </a:p>
        </p:txBody>
      </p:sp>
    </p:spTree>
    <p:extLst>
      <p:ext uri="{BB962C8B-B14F-4D97-AF65-F5344CB8AC3E}">
        <p14:creationId xmlns:p14="http://schemas.microsoft.com/office/powerpoint/2010/main" val="2608005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E18F9F-0C77-2242-B6D6-B4EC3C8C9EC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B16B811-BDBF-B745-AB37-2708A8707AD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EB85345-F0A9-A144-9EFB-CAC4CF25424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02407B-0281-F14F-9998-E479E865FA4E}" type="datetime1">
              <a:rPr lang="en-US" smtClean="0"/>
              <a:t>4/6/22</a:t>
            </a:fld>
            <a:endParaRPr lang="en-US" dirty="0"/>
          </a:p>
        </p:txBody>
      </p:sp>
      <p:sp>
        <p:nvSpPr>
          <p:cNvPr id="5" name="Footer Placeholder 4">
            <a:extLst>
              <a:ext uri="{FF2B5EF4-FFF2-40B4-BE49-F238E27FC236}">
                <a16:creationId xmlns:a16="http://schemas.microsoft.com/office/drawing/2014/main" id="{A50DCAB0-2AAF-D849-AF60-3FB8E000D61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E34A09DF-F308-1040-8FF1-F5A941EFC36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accent1">
                    <a:lumMod val="75000"/>
                  </a:schemeClr>
                </a:solidFill>
              </a:defRPr>
            </a:lvl1pPr>
          </a:lstStyle>
          <a:p>
            <a:fld id="{03315DE8-E84B-A141-B26C-CDB1CE99E005}" type="slidenum">
              <a:rPr lang="en-US" smtClean="0"/>
              <a:pPr/>
              <a:t>‹#›</a:t>
            </a:fld>
            <a:endParaRPr lang="en-US"/>
          </a:p>
        </p:txBody>
      </p:sp>
    </p:spTree>
    <p:extLst>
      <p:ext uri="{BB962C8B-B14F-4D97-AF65-F5344CB8AC3E}">
        <p14:creationId xmlns:p14="http://schemas.microsoft.com/office/powerpoint/2010/main" val="9897325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 id="2147483656" r:id="rId7"/>
    <p:sldLayoutId id="2147483657" r:id="rId8"/>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200EF6-8A72-CE42-9DFF-387D427B68E9}"/>
              </a:ext>
            </a:extLst>
          </p:cNvPr>
          <p:cNvSpPr>
            <a:spLocks noGrp="1"/>
          </p:cNvSpPr>
          <p:nvPr>
            <p:ph type="title"/>
          </p:nvPr>
        </p:nvSpPr>
        <p:spPr/>
        <p:txBody>
          <a:bodyPr/>
          <a:lstStyle/>
          <a:p>
            <a:r>
              <a:rPr lang="en-US" dirty="0"/>
              <a:t>Describe and motivate your work</a:t>
            </a:r>
          </a:p>
        </p:txBody>
      </p:sp>
      <p:sp>
        <p:nvSpPr>
          <p:cNvPr id="3" name="Content Placeholder 2">
            <a:extLst>
              <a:ext uri="{FF2B5EF4-FFF2-40B4-BE49-F238E27FC236}">
                <a16:creationId xmlns:a16="http://schemas.microsoft.com/office/drawing/2014/main" id="{A993F190-59B1-7946-BF2B-0B37892A0BB5}"/>
              </a:ext>
            </a:extLst>
          </p:cNvPr>
          <p:cNvSpPr>
            <a:spLocks noGrp="1"/>
          </p:cNvSpPr>
          <p:nvPr>
            <p:ph idx="1"/>
          </p:nvPr>
        </p:nvSpPr>
        <p:spPr/>
        <p:txBody>
          <a:bodyPr/>
          <a:lstStyle/>
          <a:p>
            <a:pPr marL="0" indent="0" algn="ctr">
              <a:buNone/>
            </a:pPr>
            <a:r>
              <a:rPr lang="en-US" b="1" dirty="0">
                <a:latin typeface="Palatino" pitchFamily="2" charset="77"/>
                <a:ea typeface="Palatino" pitchFamily="2" charset="77"/>
              </a:rPr>
              <a:t>Scoring the Sentiment of Paper Reviews in Spanish with a Multilingual BERT Transformer</a:t>
            </a:r>
            <a:br>
              <a:rPr lang="en-US" b="1" dirty="0">
                <a:latin typeface="Palatino" pitchFamily="2" charset="77"/>
                <a:ea typeface="Palatino" pitchFamily="2" charset="77"/>
              </a:rPr>
            </a:br>
            <a:endParaRPr lang="en-US" b="1" dirty="0">
              <a:latin typeface="Palatino" pitchFamily="2" charset="77"/>
              <a:ea typeface="Palatino" pitchFamily="2" charset="77"/>
            </a:endParaRPr>
          </a:p>
          <a:p>
            <a:pPr marL="0" indent="0" algn="ctr">
              <a:buNone/>
            </a:pPr>
            <a:r>
              <a:rPr lang="en-US" sz="2000" dirty="0">
                <a:latin typeface="Palatino" pitchFamily="2" charset="77"/>
                <a:ea typeface="Palatino" pitchFamily="2" charset="77"/>
              </a:rPr>
              <a:t>Vicente Ordonez, </a:t>
            </a:r>
            <a:r>
              <a:rPr lang="en-US" sz="2000" dirty="0" err="1">
                <a:latin typeface="Palatino" pitchFamily="2" charset="77"/>
                <a:ea typeface="Palatino" pitchFamily="2" charset="77"/>
              </a:rPr>
              <a:t>Ziyan</a:t>
            </a:r>
            <a:r>
              <a:rPr lang="en-US" sz="2000" dirty="0">
                <a:latin typeface="Palatino" pitchFamily="2" charset="77"/>
                <a:ea typeface="Palatino" pitchFamily="2" charset="77"/>
              </a:rPr>
              <a:t> Yang, Paola Cascante, Anshuman Suri</a:t>
            </a:r>
            <a:br>
              <a:rPr lang="en-US" sz="2000" dirty="0">
                <a:latin typeface="Palatino" pitchFamily="2" charset="77"/>
                <a:ea typeface="Palatino" pitchFamily="2" charset="77"/>
              </a:rPr>
            </a:br>
            <a:r>
              <a:rPr lang="en-US" sz="2000" dirty="0">
                <a:latin typeface="Palatino" pitchFamily="2" charset="77"/>
                <a:ea typeface="Palatino" pitchFamily="2" charset="77"/>
              </a:rPr>
              <a:t>Department of Computer Science</a:t>
            </a:r>
            <a:br>
              <a:rPr lang="en-US" sz="2000" dirty="0">
                <a:latin typeface="Palatino" pitchFamily="2" charset="77"/>
                <a:ea typeface="Palatino" pitchFamily="2" charset="77"/>
              </a:rPr>
            </a:br>
            <a:r>
              <a:rPr lang="en-US" sz="2000" dirty="0">
                <a:latin typeface="Palatino" pitchFamily="2" charset="77"/>
                <a:ea typeface="Palatino" pitchFamily="2" charset="77"/>
              </a:rPr>
              <a:t>University of Virginia</a:t>
            </a:r>
            <a:br>
              <a:rPr lang="en-US" sz="2000" dirty="0">
                <a:latin typeface="Palatino" pitchFamily="2" charset="77"/>
                <a:ea typeface="Palatino" pitchFamily="2" charset="77"/>
              </a:rPr>
            </a:br>
            <a:endParaRPr lang="en-US" sz="2000" dirty="0">
              <a:latin typeface="Palatino" pitchFamily="2" charset="77"/>
              <a:ea typeface="Palatino" pitchFamily="2" charset="77"/>
            </a:endParaRPr>
          </a:p>
          <a:p>
            <a:pPr marL="0" indent="0" algn="ctr">
              <a:buNone/>
            </a:pPr>
            <a:r>
              <a:rPr lang="en-US" sz="2000" i="1" dirty="0">
                <a:latin typeface="Palatino" pitchFamily="2" charset="77"/>
                <a:ea typeface="Palatino" pitchFamily="2" charset="77"/>
              </a:rPr>
              <a:t>In this project we aim to examine the ability for text-based classification models to score paper reviews comments in Spanish for their general assessment of the paper. We will examine how modern text-based representations based on transformers such as BERT with strong sub-word tokenizers compare to previous representations based on bag-of-word representations with word-based tokenizers. Our results indicate that for small datasets, strong state-of-the-art models such as multilingual BERT don’t attain significant gains in the low data regime of the Spanish Paper Reviews Dataset of Keith et al, which was collected from reviews submitted to a scientific conference. We examine the difference across these models and present detailed experimental results.</a:t>
            </a:r>
          </a:p>
          <a:p>
            <a:pPr marL="0" indent="0" algn="ctr">
              <a:buNone/>
            </a:pPr>
            <a:endParaRPr lang="en-US" dirty="0">
              <a:latin typeface="Palatino" pitchFamily="2" charset="77"/>
              <a:ea typeface="Palatino" pitchFamily="2" charset="77"/>
            </a:endParaRPr>
          </a:p>
          <a:p>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B9509F92-D299-7D46-9EB5-B8065627F52D}"/>
              </a:ext>
            </a:extLst>
          </p:cNvPr>
          <p:cNvSpPr>
            <a:spLocks noGrp="1"/>
          </p:cNvSpPr>
          <p:nvPr>
            <p:ph type="sldNum" sz="quarter" idx="12"/>
          </p:nvPr>
        </p:nvSpPr>
        <p:spPr/>
        <p:txBody>
          <a:bodyPr/>
          <a:lstStyle/>
          <a:p>
            <a:fld id="{03315DE8-E84B-A141-B26C-CDB1CE99E005}" type="slidenum">
              <a:rPr lang="en-US" smtClean="0"/>
              <a:t>0</a:t>
            </a:fld>
            <a:endParaRPr lang="en-US" dirty="0"/>
          </a:p>
        </p:txBody>
      </p:sp>
    </p:spTree>
    <p:extLst>
      <p:ext uri="{BB962C8B-B14F-4D97-AF65-F5344CB8AC3E}">
        <p14:creationId xmlns:p14="http://schemas.microsoft.com/office/powerpoint/2010/main" val="39976975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2BAC0-2A47-7F4D-B4D9-3624E36D7826}"/>
              </a:ext>
            </a:extLst>
          </p:cNvPr>
          <p:cNvSpPr>
            <a:spLocks noGrp="1"/>
          </p:cNvSpPr>
          <p:nvPr>
            <p:ph type="title"/>
          </p:nvPr>
        </p:nvSpPr>
        <p:spPr/>
        <p:txBody>
          <a:bodyPr/>
          <a:lstStyle/>
          <a:p>
            <a:r>
              <a:rPr lang="en-US" dirty="0"/>
              <a:t>Show Actual Results! Not just plots!</a:t>
            </a:r>
          </a:p>
        </p:txBody>
      </p:sp>
      <p:sp>
        <p:nvSpPr>
          <p:cNvPr id="4" name="Slide Number Placeholder 3">
            <a:extLst>
              <a:ext uri="{FF2B5EF4-FFF2-40B4-BE49-F238E27FC236}">
                <a16:creationId xmlns:a16="http://schemas.microsoft.com/office/drawing/2014/main" id="{4B5FF49A-D345-4C49-893C-1691B871A92B}"/>
              </a:ext>
            </a:extLst>
          </p:cNvPr>
          <p:cNvSpPr>
            <a:spLocks noGrp="1"/>
          </p:cNvSpPr>
          <p:nvPr>
            <p:ph type="sldNum" sz="quarter" idx="12"/>
          </p:nvPr>
        </p:nvSpPr>
        <p:spPr/>
        <p:txBody>
          <a:bodyPr/>
          <a:lstStyle/>
          <a:p>
            <a:fld id="{03315DE8-E84B-A141-B26C-CDB1CE99E005}" type="slidenum">
              <a:rPr lang="en-US" smtClean="0"/>
              <a:t>9</a:t>
            </a:fld>
            <a:endParaRPr lang="en-US" dirty="0"/>
          </a:p>
        </p:txBody>
      </p:sp>
      <p:sp>
        <p:nvSpPr>
          <p:cNvPr id="6" name="Content Placeholder 5">
            <a:extLst>
              <a:ext uri="{FF2B5EF4-FFF2-40B4-BE49-F238E27FC236}">
                <a16:creationId xmlns:a16="http://schemas.microsoft.com/office/drawing/2014/main" id="{DF9B2157-D18A-FA4E-9436-6D4FC752CCBC}"/>
              </a:ext>
            </a:extLst>
          </p:cNvPr>
          <p:cNvSpPr>
            <a:spLocks noGrp="1"/>
          </p:cNvSpPr>
          <p:nvPr>
            <p:ph idx="1"/>
          </p:nvPr>
        </p:nvSpPr>
        <p:spPr/>
        <p:txBody>
          <a:bodyPr/>
          <a:lstStyle/>
          <a:p>
            <a:r>
              <a:rPr lang="en-US" dirty="0"/>
              <a:t>Examples of positive reviews scored by our model.</a:t>
            </a:r>
          </a:p>
          <a:p>
            <a:r>
              <a:rPr lang="en-US" dirty="0"/>
              <a:t>Examples of negative reviews scored by our model.</a:t>
            </a:r>
          </a:p>
          <a:p>
            <a:r>
              <a:rPr lang="en-US" dirty="0"/>
              <a:t>Examples of mistakes our model makes. Maybe discussion on why these mistakes happened?</a:t>
            </a:r>
          </a:p>
        </p:txBody>
      </p:sp>
    </p:spTree>
    <p:extLst>
      <p:ext uri="{BB962C8B-B14F-4D97-AF65-F5344CB8AC3E}">
        <p14:creationId xmlns:p14="http://schemas.microsoft.com/office/powerpoint/2010/main" val="6746906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2BAC0-2A47-7F4D-B4D9-3624E36D7826}"/>
              </a:ext>
            </a:extLst>
          </p:cNvPr>
          <p:cNvSpPr>
            <a:spLocks noGrp="1"/>
          </p:cNvSpPr>
          <p:nvPr>
            <p:ph type="title"/>
          </p:nvPr>
        </p:nvSpPr>
        <p:spPr/>
        <p:txBody>
          <a:bodyPr/>
          <a:lstStyle/>
          <a:p>
            <a:r>
              <a:rPr lang="en-US" dirty="0"/>
              <a:t>Write a short conclusion and future work</a:t>
            </a:r>
          </a:p>
        </p:txBody>
      </p:sp>
      <p:sp>
        <p:nvSpPr>
          <p:cNvPr id="3" name="Content Placeholder 2">
            <a:extLst>
              <a:ext uri="{FF2B5EF4-FFF2-40B4-BE49-F238E27FC236}">
                <a16:creationId xmlns:a16="http://schemas.microsoft.com/office/drawing/2014/main" id="{37B860EB-125E-3148-9D3B-A131A169ED79}"/>
              </a:ext>
            </a:extLst>
          </p:cNvPr>
          <p:cNvSpPr>
            <a:spLocks noGrp="1"/>
          </p:cNvSpPr>
          <p:nvPr>
            <p:ph idx="1"/>
          </p:nvPr>
        </p:nvSpPr>
        <p:spPr/>
        <p:txBody>
          <a:bodyPr numCol="2"/>
          <a:lstStyle/>
          <a:p>
            <a:pPr marL="0" indent="0">
              <a:buNone/>
            </a:pPr>
            <a:r>
              <a:rPr lang="en-US" dirty="0">
                <a:latin typeface="Palatino" pitchFamily="2" charset="77"/>
                <a:ea typeface="Palatino" pitchFamily="2" charset="77"/>
              </a:rPr>
              <a:t>Conclusion</a:t>
            </a:r>
            <a:endParaRPr lang="en-US" sz="2000" dirty="0">
              <a:latin typeface="Palatino" pitchFamily="2" charset="77"/>
              <a:ea typeface="Palatino" pitchFamily="2" charset="77"/>
            </a:endParaRPr>
          </a:p>
          <a:p>
            <a:pPr marL="0" indent="0">
              <a:buNone/>
            </a:pPr>
            <a:r>
              <a:rPr lang="en-US" sz="2000" dirty="0">
                <a:latin typeface="Palatino" pitchFamily="2" charset="77"/>
                <a:ea typeface="Palatino" pitchFamily="2" charset="77"/>
              </a:rPr>
              <a:t>Automatic analysis of paper reviews is a challenging problem especially when not a lot of data is available for training. Perhaps it is also challenging when a language-agnostic tool such as multilingual BERT is used, as it has been show that language-specific models tend to lead to better results in other tasks. These are possible avenues of further investigation and improvement. Our work intends to make a contribution in this general direction. …..</a:t>
            </a:r>
          </a:p>
        </p:txBody>
      </p:sp>
      <p:sp>
        <p:nvSpPr>
          <p:cNvPr id="4" name="Slide Number Placeholder 3">
            <a:extLst>
              <a:ext uri="{FF2B5EF4-FFF2-40B4-BE49-F238E27FC236}">
                <a16:creationId xmlns:a16="http://schemas.microsoft.com/office/drawing/2014/main" id="{4B5FF49A-D345-4C49-893C-1691B871A92B}"/>
              </a:ext>
            </a:extLst>
          </p:cNvPr>
          <p:cNvSpPr>
            <a:spLocks noGrp="1"/>
          </p:cNvSpPr>
          <p:nvPr>
            <p:ph type="sldNum" sz="quarter" idx="12"/>
          </p:nvPr>
        </p:nvSpPr>
        <p:spPr/>
        <p:txBody>
          <a:bodyPr/>
          <a:lstStyle/>
          <a:p>
            <a:fld id="{03315DE8-E84B-A141-B26C-CDB1CE99E005}" type="slidenum">
              <a:rPr lang="en-US" smtClean="0"/>
              <a:t>10</a:t>
            </a:fld>
            <a:endParaRPr lang="en-US" dirty="0"/>
          </a:p>
        </p:txBody>
      </p:sp>
    </p:spTree>
    <p:extLst>
      <p:ext uri="{BB962C8B-B14F-4D97-AF65-F5344CB8AC3E}">
        <p14:creationId xmlns:p14="http://schemas.microsoft.com/office/powerpoint/2010/main" val="11179838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2BAC0-2A47-7F4D-B4D9-3624E36D7826}"/>
              </a:ext>
            </a:extLst>
          </p:cNvPr>
          <p:cNvSpPr>
            <a:spLocks noGrp="1"/>
          </p:cNvSpPr>
          <p:nvPr>
            <p:ph type="title"/>
          </p:nvPr>
        </p:nvSpPr>
        <p:spPr/>
        <p:txBody>
          <a:bodyPr>
            <a:noAutofit/>
          </a:bodyPr>
          <a:lstStyle/>
          <a:p>
            <a:r>
              <a:rPr lang="en-US" sz="4000" dirty="0"/>
              <a:t>Introduce your work – motivate and contextualize</a:t>
            </a:r>
          </a:p>
        </p:txBody>
      </p:sp>
      <p:sp>
        <p:nvSpPr>
          <p:cNvPr id="3" name="Content Placeholder 2">
            <a:extLst>
              <a:ext uri="{FF2B5EF4-FFF2-40B4-BE49-F238E27FC236}">
                <a16:creationId xmlns:a16="http://schemas.microsoft.com/office/drawing/2014/main" id="{37B860EB-125E-3148-9D3B-A131A169ED79}"/>
              </a:ext>
            </a:extLst>
          </p:cNvPr>
          <p:cNvSpPr>
            <a:spLocks noGrp="1"/>
          </p:cNvSpPr>
          <p:nvPr>
            <p:ph idx="1"/>
          </p:nvPr>
        </p:nvSpPr>
        <p:spPr/>
        <p:txBody>
          <a:bodyPr numCol="2"/>
          <a:lstStyle/>
          <a:p>
            <a:pPr marL="0" indent="0">
              <a:buNone/>
            </a:pPr>
            <a:r>
              <a:rPr lang="en-US" dirty="0">
                <a:latin typeface="Palatino" pitchFamily="2" charset="77"/>
                <a:ea typeface="Palatino" pitchFamily="2" charset="77"/>
              </a:rPr>
              <a:t>Introduction</a:t>
            </a:r>
          </a:p>
          <a:p>
            <a:pPr marL="0" indent="0">
              <a:buNone/>
            </a:pPr>
            <a:r>
              <a:rPr lang="en-US" sz="2000" dirty="0">
                <a:latin typeface="Palatino" pitchFamily="2" charset="77"/>
                <a:ea typeface="Palatino" pitchFamily="2" charset="77"/>
              </a:rPr>
              <a:t>Automated peer-review analysis is an active area of research where the goal is to enhance and improve the process of scientific progress. Our work applies methods from automatic text analysis and natural language processing to the analysis of peer reviews for a scientific conference. Our work builds on the dataset by Keith et al. 2017 [1], which collected a dataset of 405 reviews corresponding to XX papers. These were collected between 20XX and 20XX for the conference XXXX. We additionally applied our method a second dataset consisting of….</a:t>
            </a:r>
          </a:p>
          <a:p>
            <a:pPr marL="0" indent="0">
              <a:buNone/>
            </a:pPr>
            <a:r>
              <a:rPr lang="en-US" sz="2000" dirty="0">
                <a:latin typeface="Palatino" pitchFamily="2" charset="77"/>
                <a:ea typeface="Palatino" pitchFamily="2" charset="77"/>
              </a:rPr>
              <a:t>Our work applies the transformer-based BERT (Devlin et al 2018 [2]) representation model trained on multi-lingual data which includes Spanish. We use the pretrained model and reference implementation from the </a:t>
            </a:r>
            <a:r>
              <a:rPr lang="en-US" sz="2000" dirty="0" err="1">
                <a:latin typeface="Palatino" pitchFamily="2" charset="77"/>
                <a:ea typeface="Palatino" pitchFamily="2" charset="77"/>
              </a:rPr>
              <a:t>huggingface</a:t>
            </a:r>
            <a:r>
              <a:rPr lang="en-US" sz="2000" dirty="0">
                <a:latin typeface="Palatino" pitchFamily="2" charset="77"/>
                <a:ea typeface="Palatino" pitchFamily="2" charset="77"/>
              </a:rPr>
              <a:t> transformers library and their associated </a:t>
            </a:r>
            <a:r>
              <a:rPr lang="en-US" sz="2000" dirty="0" err="1">
                <a:latin typeface="Palatino" pitchFamily="2" charset="77"/>
                <a:ea typeface="Palatino" pitchFamily="2" charset="77"/>
              </a:rPr>
              <a:t>subword</a:t>
            </a:r>
            <a:r>
              <a:rPr lang="en-US" sz="2000" dirty="0">
                <a:latin typeface="Palatino" pitchFamily="2" charset="77"/>
                <a:ea typeface="Palatino" pitchFamily="2" charset="77"/>
              </a:rPr>
              <a:t> tokenizers [3]. We additionally compare simpler models based on bag-of-words using word-based tokenizers and find that generally for this small scale problem we obtained no significant gains under a linear classifier.  </a:t>
            </a:r>
          </a:p>
          <a:p>
            <a:pPr marL="0" indent="0">
              <a:buNone/>
            </a:pPr>
            <a:r>
              <a:rPr lang="en-US" sz="2000" dirty="0">
                <a:latin typeface="Palatino" pitchFamily="2" charset="77"/>
                <a:ea typeface="Palatino" pitchFamily="2" charset="77"/>
              </a:rPr>
              <a:t>We present detailed analysis of three models: (1) a text-based linear classifier using bag-of-words encoding and word-tokenization, (2) a text-based classifier using bag-of-words encoding and sub-word tokenization (BPE), and (3) a text-based linear classifier with a BERT pretrained encoding and sub-word tokenization (BPE) ….</a:t>
            </a:r>
          </a:p>
        </p:txBody>
      </p:sp>
      <p:sp>
        <p:nvSpPr>
          <p:cNvPr id="4" name="Slide Number Placeholder 3">
            <a:extLst>
              <a:ext uri="{FF2B5EF4-FFF2-40B4-BE49-F238E27FC236}">
                <a16:creationId xmlns:a16="http://schemas.microsoft.com/office/drawing/2014/main" id="{4B5FF49A-D345-4C49-893C-1691B871A92B}"/>
              </a:ext>
            </a:extLst>
          </p:cNvPr>
          <p:cNvSpPr>
            <a:spLocks noGrp="1"/>
          </p:cNvSpPr>
          <p:nvPr>
            <p:ph type="sldNum" sz="quarter" idx="12"/>
          </p:nvPr>
        </p:nvSpPr>
        <p:spPr/>
        <p:txBody>
          <a:bodyPr/>
          <a:lstStyle/>
          <a:p>
            <a:fld id="{03315DE8-E84B-A141-B26C-CDB1CE99E005}" type="slidenum">
              <a:rPr lang="en-US" smtClean="0"/>
              <a:t>1</a:t>
            </a:fld>
            <a:endParaRPr lang="en-US" dirty="0"/>
          </a:p>
        </p:txBody>
      </p:sp>
    </p:spTree>
    <p:extLst>
      <p:ext uri="{BB962C8B-B14F-4D97-AF65-F5344CB8AC3E}">
        <p14:creationId xmlns:p14="http://schemas.microsoft.com/office/powerpoint/2010/main" val="40039060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2BAC0-2A47-7F4D-B4D9-3624E36D7826}"/>
              </a:ext>
            </a:extLst>
          </p:cNvPr>
          <p:cNvSpPr>
            <a:spLocks noGrp="1"/>
          </p:cNvSpPr>
          <p:nvPr>
            <p:ph type="title"/>
          </p:nvPr>
        </p:nvSpPr>
        <p:spPr/>
        <p:txBody>
          <a:bodyPr/>
          <a:lstStyle/>
          <a:p>
            <a:r>
              <a:rPr lang="en-US" dirty="0"/>
              <a:t>Do a literature review even if small</a:t>
            </a:r>
          </a:p>
        </p:txBody>
      </p:sp>
      <p:sp>
        <p:nvSpPr>
          <p:cNvPr id="3" name="Content Placeholder 2">
            <a:extLst>
              <a:ext uri="{FF2B5EF4-FFF2-40B4-BE49-F238E27FC236}">
                <a16:creationId xmlns:a16="http://schemas.microsoft.com/office/drawing/2014/main" id="{37B860EB-125E-3148-9D3B-A131A169ED79}"/>
              </a:ext>
            </a:extLst>
          </p:cNvPr>
          <p:cNvSpPr>
            <a:spLocks noGrp="1"/>
          </p:cNvSpPr>
          <p:nvPr>
            <p:ph idx="1"/>
          </p:nvPr>
        </p:nvSpPr>
        <p:spPr/>
        <p:txBody>
          <a:bodyPr numCol="2"/>
          <a:lstStyle/>
          <a:p>
            <a:pPr marL="0" indent="0">
              <a:buNone/>
            </a:pPr>
            <a:r>
              <a:rPr lang="en-US" dirty="0">
                <a:latin typeface="Palatino" pitchFamily="2" charset="77"/>
                <a:ea typeface="Palatino" pitchFamily="2" charset="77"/>
              </a:rPr>
              <a:t>Related Work</a:t>
            </a:r>
            <a:endParaRPr lang="en-US" sz="2000" dirty="0">
              <a:latin typeface="Palatino" pitchFamily="2" charset="77"/>
              <a:ea typeface="Palatino" pitchFamily="2" charset="77"/>
            </a:endParaRPr>
          </a:p>
          <a:p>
            <a:pPr marL="0" indent="0">
              <a:buNone/>
            </a:pPr>
            <a:r>
              <a:rPr lang="en-US" sz="2000" dirty="0">
                <a:latin typeface="Palatino" pitchFamily="2" charset="77"/>
                <a:ea typeface="Palatino" pitchFamily="2" charset="77"/>
              </a:rPr>
              <a:t>Text based classifiers: There is a lot of work in text based classifiers, traditionally people have used bag-of-words or bag-of-</a:t>
            </a:r>
            <a:r>
              <a:rPr lang="en-US" sz="2000" dirty="0" err="1">
                <a:latin typeface="Palatino" pitchFamily="2" charset="77"/>
                <a:ea typeface="Palatino" pitchFamily="2" charset="77"/>
              </a:rPr>
              <a:t>ngrams</a:t>
            </a:r>
            <a:r>
              <a:rPr lang="en-US" sz="2000" dirty="0">
                <a:latin typeface="Palatino" pitchFamily="2" charset="77"/>
                <a:ea typeface="Palatino" pitchFamily="2" charset="77"/>
              </a:rPr>
              <a:t> encoding [cite][cite], then people adopted continuous bag of words models with pretrained word embeddings [cite] [cite]. More recent work has adopted transformer-based features with robust tokenization tools  in a number of applications [cite][cite][cite]. For example people have used to categorize movie reviews [cite][cite], to categorize legal documents [cite], or to score the sentiment of product reviews on e-commerce websites [cite][cite]. In our work we aim to classify scientific reviews using these methods. </a:t>
            </a:r>
          </a:p>
          <a:p>
            <a:pPr marL="0" indent="0">
              <a:buNone/>
            </a:pPr>
            <a:r>
              <a:rPr lang="en-US" sz="2000" dirty="0">
                <a:latin typeface="Palatino" pitchFamily="2" charset="77"/>
                <a:ea typeface="Palatino" pitchFamily="2" charset="77"/>
              </a:rPr>
              <a:t> Other works have attempted before us to perform scientific review categorization using text-based methods. For example the work of [cite] has explored this problem but they relied only on bag-of-word features while our work also considers the more recently proposed BERT encoding features. Other work on this general area include scoring the text of the paper itself to determine its quality [cite], in our work we instead judge a paper’s quality by using the review text provided by referees. The work of [cite] has also explored this problem but this work was limited to English while our work is focused on Spanish. The only other works we found in this area using Spanish are [cite][cite][cite], although [cite] did not use paper reviews but movie reviews.</a:t>
            </a:r>
          </a:p>
        </p:txBody>
      </p:sp>
      <p:sp>
        <p:nvSpPr>
          <p:cNvPr id="4" name="Slide Number Placeholder 3">
            <a:extLst>
              <a:ext uri="{FF2B5EF4-FFF2-40B4-BE49-F238E27FC236}">
                <a16:creationId xmlns:a16="http://schemas.microsoft.com/office/drawing/2014/main" id="{4B5FF49A-D345-4C49-893C-1691B871A92B}"/>
              </a:ext>
            </a:extLst>
          </p:cNvPr>
          <p:cNvSpPr>
            <a:spLocks noGrp="1"/>
          </p:cNvSpPr>
          <p:nvPr>
            <p:ph type="sldNum" sz="quarter" idx="12"/>
          </p:nvPr>
        </p:nvSpPr>
        <p:spPr/>
        <p:txBody>
          <a:bodyPr/>
          <a:lstStyle/>
          <a:p>
            <a:fld id="{03315DE8-E84B-A141-B26C-CDB1CE99E005}" type="slidenum">
              <a:rPr lang="en-US" smtClean="0"/>
              <a:t>2</a:t>
            </a:fld>
            <a:endParaRPr lang="en-US" dirty="0"/>
          </a:p>
        </p:txBody>
      </p:sp>
    </p:spTree>
    <p:extLst>
      <p:ext uri="{BB962C8B-B14F-4D97-AF65-F5344CB8AC3E}">
        <p14:creationId xmlns:p14="http://schemas.microsoft.com/office/powerpoint/2010/main" val="25977031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2BAC0-2A47-7F4D-B4D9-3624E36D7826}"/>
              </a:ext>
            </a:extLst>
          </p:cNvPr>
          <p:cNvSpPr>
            <a:spLocks noGrp="1"/>
          </p:cNvSpPr>
          <p:nvPr>
            <p:ph type="title"/>
          </p:nvPr>
        </p:nvSpPr>
        <p:spPr/>
        <p:txBody>
          <a:bodyPr/>
          <a:lstStyle/>
          <a:p>
            <a:r>
              <a:rPr lang="en-US" dirty="0"/>
              <a:t>Describe your methods</a:t>
            </a:r>
          </a:p>
        </p:txBody>
      </p:sp>
      <p:sp>
        <p:nvSpPr>
          <p:cNvPr id="3" name="Content Placeholder 2">
            <a:extLst>
              <a:ext uri="{FF2B5EF4-FFF2-40B4-BE49-F238E27FC236}">
                <a16:creationId xmlns:a16="http://schemas.microsoft.com/office/drawing/2014/main" id="{37B860EB-125E-3148-9D3B-A131A169ED79}"/>
              </a:ext>
            </a:extLst>
          </p:cNvPr>
          <p:cNvSpPr>
            <a:spLocks noGrp="1"/>
          </p:cNvSpPr>
          <p:nvPr>
            <p:ph idx="1"/>
          </p:nvPr>
        </p:nvSpPr>
        <p:spPr/>
        <p:txBody>
          <a:bodyPr numCol="2"/>
          <a:lstStyle/>
          <a:p>
            <a:pPr marL="0" indent="0">
              <a:buNone/>
            </a:pPr>
            <a:r>
              <a:rPr lang="en-US" dirty="0">
                <a:latin typeface="Palatino" pitchFamily="2" charset="77"/>
                <a:ea typeface="Palatino" pitchFamily="2" charset="77"/>
              </a:rPr>
              <a:t>Methods</a:t>
            </a:r>
            <a:endParaRPr lang="en-US" sz="2000" dirty="0">
              <a:latin typeface="Palatino" pitchFamily="2" charset="77"/>
              <a:ea typeface="Palatino" pitchFamily="2" charset="77"/>
            </a:endParaRPr>
          </a:p>
          <a:p>
            <a:pPr marL="0" indent="0">
              <a:buNone/>
            </a:pPr>
            <a:r>
              <a:rPr lang="en-US" sz="2000" dirty="0">
                <a:latin typeface="Palatino" pitchFamily="2" charset="77"/>
                <a:ea typeface="Palatino" pitchFamily="2" charset="77"/>
              </a:rPr>
              <a:t>First we introduce the different tokenizers we use in this work, then encoders, then our classifier and loss function:</a:t>
            </a:r>
          </a:p>
          <a:p>
            <a:pPr marL="0" indent="0">
              <a:buNone/>
            </a:pPr>
            <a:r>
              <a:rPr lang="en-US" sz="2000" dirty="0">
                <a:latin typeface="Palatino" pitchFamily="2" charset="77"/>
                <a:ea typeface="Palatino" pitchFamily="2" charset="77"/>
              </a:rPr>
              <a:t>Tokenizers: We use two types of tokenizers, first a simple word tokenizers where we split the sentences into words using a spaces, which generally works well for Spanish which separates words with spaces. Then we also adopt a more general BPE tokenizers as included in the </a:t>
            </a:r>
            <a:r>
              <a:rPr lang="en-US" sz="2000" dirty="0" err="1">
                <a:latin typeface="Palatino" pitchFamily="2" charset="77"/>
                <a:ea typeface="Palatino" pitchFamily="2" charset="77"/>
              </a:rPr>
              <a:t>huggingface</a:t>
            </a:r>
            <a:r>
              <a:rPr lang="en-US" sz="2000" dirty="0">
                <a:latin typeface="Palatino" pitchFamily="2" charset="77"/>
                <a:ea typeface="Palatino" pitchFamily="2" charset="77"/>
              </a:rPr>
              <a:t> tokenizers library [cite]. </a:t>
            </a:r>
          </a:p>
          <a:p>
            <a:pPr marL="0" indent="0">
              <a:buNone/>
            </a:pPr>
            <a:r>
              <a:rPr lang="en-US" sz="2000" dirty="0">
                <a:latin typeface="Palatino" pitchFamily="2" charset="77"/>
                <a:ea typeface="Palatino" pitchFamily="2" charset="77"/>
              </a:rPr>
              <a:t>Encodings: We use two different types of encoders, the bag of words encoder with single tokens and binary representation (no counts), and a BERT pretrained model as included in the </a:t>
            </a:r>
            <a:r>
              <a:rPr lang="en-US" sz="2000" dirty="0" err="1">
                <a:latin typeface="Palatino" pitchFamily="2" charset="77"/>
                <a:ea typeface="Palatino" pitchFamily="2" charset="77"/>
              </a:rPr>
              <a:t>huggingface</a:t>
            </a:r>
            <a:r>
              <a:rPr lang="en-US" sz="2000" dirty="0">
                <a:latin typeface="Palatino" pitchFamily="2" charset="77"/>
                <a:ea typeface="Palatino" pitchFamily="2" charset="77"/>
              </a:rPr>
              <a:t> transformers library [cite] which contains XXX parameters and was pretrained using a large multilingual dataset consisting of…</a:t>
            </a:r>
          </a:p>
          <a:p>
            <a:pPr marL="0" indent="0">
              <a:buNone/>
            </a:pPr>
            <a:r>
              <a:rPr lang="en-US" sz="2000" dirty="0">
                <a:latin typeface="Palatino" pitchFamily="2" charset="77"/>
                <a:ea typeface="Palatino" pitchFamily="2" charset="77"/>
              </a:rPr>
              <a:t>Classifier: We use a linear classifier with an input size matching the size of the corresponding encoding and an output sigmoid function which will be trained using a binary cross entropy loss function.</a:t>
            </a:r>
          </a:p>
          <a:p>
            <a:pPr marL="0" indent="0">
              <a:buNone/>
            </a:pPr>
            <a:r>
              <a:rPr lang="en-US" sz="2000" dirty="0">
                <a:latin typeface="Palatino" pitchFamily="2" charset="77"/>
                <a:ea typeface="Palatino" pitchFamily="2" charset="77"/>
              </a:rPr>
              <a:t>Our three possible models under evaluation are illustrated in Figure 01, where we show all the ways these components are combined to form three models (a), (b) and (c).</a:t>
            </a:r>
          </a:p>
        </p:txBody>
      </p:sp>
      <p:sp>
        <p:nvSpPr>
          <p:cNvPr id="4" name="Slide Number Placeholder 3">
            <a:extLst>
              <a:ext uri="{FF2B5EF4-FFF2-40B4-BE49-F238E27FC236}">
                <a16:creationId xmlns:a16="http://schemas.microsoft.com/office/drawing/2014/main" id="{4B5FF49A-D345-4C49-893C-1691B871A92B}"/>
              </a:ext>
            </a:extLst>
          </p:cNvPr>
          <p:cNvSpPr>
            <a:spLocks noGrp="1"/>
          </p:cNvSpPr>
          <p:nvPr>
            <p:ph type="sldNum" sz="quarter" idx="12"/>
          </p:nvPr>
        </p:nvSpPr>
        <p:spPr/>
        <p:txBody>
          <a:bodyPr/>
          <a:lstStyle/>
          <a:p>
            <a:fld id="{03315DE8-E84B-A141-B26C-CDB1CE99E005}" type="slidenum">
              <a:rPr lang="en-US" smtClean="0"/>
              <a:t>3</a:t>
            </a:fld>
            <a:endParaRPr lang="en-US" dirty="0"/>
          </a:p>
        </p:txBody>
      </p:sp>
    </p:spTree>
    <p:extLst>
      <p:ext uri="{BB962C8B-B14F-4D97-AF65-F5344CB8AC3E}">
        <p14:creationId xmlns:p14="http://schemas.microsoft.com/office/powerpoint/2010/main" val="3530080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641829-0F8D-8346-9725-4D2BBF85BD5B}"/>
              </a:ext>
            </a:extLst>
          </p:cNvPr>
          <p:cNvSpPr>
            <a:spLocks noGrp="1"/>
          </p:cNvSpPr>
          <p:nvPr>
            <p:ph type="title"/>
          </p:nvPr>
        </p:nvSpPr>
        <p:spPr/>
        <p:txBody>
          <a:bodyPr/>
          <a:lstStyle/>
          <a:p>
            <a:r>
              <a:rPr lang="en-US" dirty="0"/>
              <a:t>Use Figures and Diagrams to explain!</a:t>
            </a:r>
          </a:p>
        </p:txBody>
      </p:sp>
      <p:sp>
        <p:nvSpPr>
          <p:cNvPr id="4" name="Slide Number Placeholder 3">
            <a:extLst>
              <a:ext uri="{FF2B5EF4-FFF2-40B4-BE49-F238E27FC236}">
                <a16:creationId xmlns:a16="http://schemas.microsoft.com/office/drawing/2014/main" id="{9EA28147-2486-5D4E-84B0-2FB7980ED474}"/>
              </a:ext>
            </a:extLst>
          </p:cNvPr>
          <p:cNvSpPr>
            <a:spLocks noGrp="1"/>
          </p:cNvSpPr>
          <p:nvPr>
            <p:ph type="sldNum" sz="quarter" idx="12"/>
          </p:nvPr>
        </p:nvSpPr>
        <p:spPr/>
        <p:txBody>
          <a:bodyPr/>
          <a:lstStyle/>
          <a:p>
            <a:fld id="{03315DE8-E84B-A141-B26C-CDB1CE99E005}" type="slidenum">
              <a:rPr lang="en-US" smtClean="0"/>
              <a:t>4</a:t>
            </a:fld>
            <a:endParaRPr lang="en-US" dirty="0"/>
          </a:p>
        </p:txBody>
      </p:sp>
      <p:pic>
        <p:nvPicPr>
          <p:cNvPr id="5" name="Picture 4">
            <a:extLst>
              <a:ext uri="{FF2B5EF4-FFF2-40B4-BE49-F238E27FC236}">
                <a16:creationId xmlns:a16="http://schemas.microsoft.com/office/drawing/2014/main" id="{C3884DF3-B7E6-FE49-B079-B7B8E160C402}"/>
              </a:ext>
            </a:extLst>
          </p:cNvPr>
          <p:cNvPicPr>
            <a:picLocks noChangeAspect="1"/>
          </p:cNvPicPr>
          <p:nvPr/>
        </p:nvPicPr>
        <p:blipFill>
          <a:blip r:embed="rId2"/>
          <a:stretch>
            <a:fillRect/>
          </a:stretch>
        </p:blipFill>
        <p:spPr>
          <a:xfrm>
            <a:off x="7364725" y="2861210"/>
            <a:ext cx="2031222" cy="1041476"/>
          </a:xfrm>
          <a:prstGeom prst="rect">
            <a:avLst/>
          </a:prstGeom>
        </p:spPr>
      </p:pic>
      <p:cxnSp>
        <p:nvCxnSpPr>
          <p:cNvPr id="7" name="Straight Arrow Connector 6">
            <a:extLst>
              <a:ext uri="{FF2B5EF4-FFF2-40B4-BE49-F238E27FC236}">
                <a16:creationId xmlns:a16="http://schemas.microsoft.com/office/drawing/2014/main" id="{A2AA8DFD-CDF5-004B-B400-CC2CE1EFED62}"/>
              </a:ext>
            </a:extLst>
          </p:cNvPr>
          <p:cNvCxnSpPr>
            <a:cxnSpLocks/>
          </p:cNvCxnSpPr>
          <p:nvPr/>
        </p:nvCxnSpPr>
        <p:spPr>
          <a:xfrm flipH="1" flipV="1">
            <a:off x="6819501" y="2286213"/>
            <a:ext cx="1560835" cy="49048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925763E0-805D-EA48-B091-B7B2C742C4FA}"/>
              </a:ext>
            </a:extLst>
          </p:cNvPr>
          <p:cNvSpPr txBox="1"/>
          <p:nvPr/>
        </p:nvSpPr>
        <p:spPr>
          <a:xfrm>
            <a:off x="4888651" y="1853985"/>
            <a:ext cx="1487908" cy="338554"/>
          </a:xfrm>
          <a:prstGeom prst="rect">
            <a:avLst/>
          </a:prstGeom>
          <a:noFill/>
          <a:ln>
            <a:solidFill>
              <a:schemeClr val="tx1"/>
            </a:solidFill>
          </a:ln>
        </p:spPr>
        <p:txBody>
          <a:bodyPr wrap="none" rtlCol="0">
            <a:spAutoFit/>
          </a:bodyPr>
          <a:lstStyle>
            <a:defPPr>
              <a:defRPr lang="en-US"/>
            </a:defPPr>
            <a:lvl1pPr>
              <a:defRPr sz="1600"/>
            </a:lvl1pPr>
          </a:lstStyle>
          <a:p>
            <a:r>
              <a:rPr lang="en-US" dirty="0"/>
              <a:t>Linear Classifier</a:t>
            </a:r>
          </a:p>
        </p:txBody>
      </p:sp>
      <p:sp>
        <p:nvSpPr>
          <p:cNvPr id="11" name="TextBox 10">
            <a:extLst>
              <a:ext uri="{FF2B5EF4-FFF2-40B4-BE49-F238E27FC236}">
                <a16:creationId xmlns:a16="http://schemas.microsoft.com/office/drawing/2014/main" id="{28035FB0-7BAC-CE41-81AB-89D1821CB20D}"/>
              </a:ext>
            </a:extLst>
          </p:cNvPr>
          <p:cNvSpPr txBox="1"/>
          <p:nvPr/>
        </p:nvSpPr>
        <p:spPr>
          <a:xfrm>
            <a:off x="1413764" y="5891399"/>
            <a:ext cx="9364472" cy="923330"/>
          </a:xfrm>
          <a:prstGeom prst="rect">
            <a:avLst/>
          </a:prstGeom>
          <a:noFill/>
        </p:spPr>
        <p:txBody>
          <a:bodyPr wrap="square" rtlCol="0">
            <a:spAutoFit/>
          </a:bodyPr>
          <a:lstStyle/>
          <a:p>
            <a:pPr algn="ctr"/>
            <a:r>
              <a:rPr lang="en-US" dirty="0"/>
              <a:t>Figure 1. Overview of our work, we use three types of classifier (a) word-tokenizer with bag-of-words encoding, and (b) </a:t>
            </a:r>
            <a:r>
              <a:rPr lang="en-US" dirty="0" err="1"/>
              <a:t>subword</a:t>
            </a:r>
            <a:r>
              <a:rPr lang="en-US" dirty="0"/>
              <a:t> BPE tokenizer with bag-of-tokens encoding, and (c) BERT encoding with sub-word BPE tokenizer.</a:t>
            </a:r>
          </a:p>
        </p:txBody>
      </p:sp>
      <p:sp>
        <p:nvSpPr>
          <p:cNvPr id="12" name="TextBox 11">
            <a:extLst>
              <a:ext uri="{FF2B5EF4-FFF2-40B4-BE49-F238E27FC236}">
                <a16:creationId xmlns:a16="http://schemas.microsoft.com/office/drawing/2014/main" id="{605DE875-2A33-014C-9D1E-04291C24C49E}"/>
              </a:ext>
            </a:extLst>
          </p:cNvPr>
          <p:cNvSpPr txBox="1"/>
          <p:nvPr/>
        </p:nvSpPr>
        <p:spPr>
          <a:xfrm>
            <a:off x="981326" y="5462990"/>
            <a:ext cx="2614370" cy="369332"/>
          </a:xfrm>
          <a:prstGeom prst="rect">
            <a:avLst/>
          </a:prstGeom>
          <a:noFill/>
        </p:spPr>
        <p:txBody>
          <a:bodyPr wrap="none" rtlCol="0">
            <a:spAutoFit/>
          </a:bodyPr>
          <a:lstStyle/>
          <a:p>
            <a:r>
              <a:rPr lang="en-US" dirty="0"/>
              <a:t>(a) Word-tokenizer + </a:t>
            </a:r>
            <a:r>
              <a:rPr lang="en-US" dirty="0" err="1"/>
              <a:t>BoW</a:t>
            </a:r>
            <a:endParaRPr lang="en-US" dirty="0"/>
          </a:p>
        </p:txBody>
      </p:sp>
      <p:sp>
        <p:nvSpPr>
          <p:cNvPr id="13" name="TextBox 12">
            <a:extLst>
              <a:ext uri="{FF2B5EF4-FFF2-40B4-BE49-F238E27FC236}">
                <a16:creationId xmlns:a16="http://schemas.microsoft.com/office/drawing/2014/main" id="{7580C7C8-0A4B-3040-8EC1-5C168D563425}"/>
              </a:ext>
            </a:extLst>
          </p:cNvPr>
          <p:cNvSpPr txBox="1"/>
          <p:nvPr/>
        </p:nvSpPr>
        <p:spPr>
          <a:xfrm>
            <a:off x="4268449" y="5463063"/>
            <a:ext cx="3338927" cy="369332"/>
          </a:xfrm>
          <a:prstGeom prst="rect">
            <a:avLst/>
          </a:prstGeom>
          <a:noFill/>
        </p:spPr>
        <p:txBody>
          <a:bodyPr wrap="none" rtlCol="0">
            <a:spAutoFit/>
          </a:bodyPr>
          <a:lstStyle/>
          <a:p>
            <a:r>
              <a:rPr lang="en-US" dirty="0"/>
              <a:t>(b) </a:t>
            </a:r>
            <a:r>
              <a:rPr lang="en-US" dirty="0" err="1"/>
              <a:t>Subword</a:t>
            </a:r>
            <a:r>
              <a:rPr lang="en-US" dirty="0"/>
              <a:t>-BPE tokenizer + </a:t>
            </a:r>
            <a:r>
              <a:rPr lang="en-US" dirty="0" err="1"/>
              <a:t>BoW</a:t>
            </a:r>
            <a:endParaRPr lang="en-US" dirty="0"/>
          </a:p>
        </p:txBody>
      </p:sp>
      <p:sp>
        <p:nvSpPr>
          <p:cNvPr id="14" name="TextBox 13">
            <a:extLst>
              <a:ext uri="{FF2B5EF4-FFF2-40B4-BE49-F238E27FC236}">
                <a16:creationId xmlns:a16="http://schemas.microsoft.com/office/drawing/2014/main" id="{443B6944-D69F-AD45-8B59-D326C127D74E}"/>
              </a:ext>
            </a:extLst>
          </p:cNvPr>
          <p:cNvSpPr txBox="1"/>
          <p:nvPr/>
        </p:nvSpPr>
        <p:spPr>
          <a:xfrm>
            <a:off x="7678378" y="5462990"/>
            <a:ext cx="3370346" cy="369332"/>
          </a:xfrm>
          <a:prstGeom prst="rect">
            <a:avLst/>
          </a:prstGeom>
          <a:noFill/>
        </p:spPr>
        <p:txBody>
          <a:bodyPr wrap="none" rtlCol="0">
            <a:spAutoFit/>
          </a:bodyPr>
          <a:lstStyle/>
          <a:p>
            <a:r>
              <a:rPr lang="en-US" dirty="0"/>
              <a:t>(c) </a:t>
            </a:r>
            <a:r>
              <a:rPr lang="en-US" dirty="0" err="1"/>
              <a:t>Subword</a:t>
            </a:r>
            <a:r>
              <a:rPr lang="en-US" dirty="0"/>
              <a:t>-BPE tokenizer + BERT</a:t>
            </a:r>
          </a:p>
        </p:txBody>
      </p:sp>
      <p:sp>
        <p:nvSpPr>
          <p:cNvPr id="15" name="Rectangle 14">
            <a:extLst>
              <a:ext uri="{FF2B5EF4-FFF2-40B4-BE49-F238E27FC236}">
                <a16:creationId xmlns:a16="http://schemas.microsoft.com/office/drawing/2014/main" id="{B20CF6F3-EEAD-C843-8D4F-2458851ABF15}"/>
              </a:ext>
            </a:extLst>
          </p:cNvPr>
          <p:cNvSpPr/>
          <p:nvPr/>
        </p:nvSpPr>
        <p:spPr>
          <a:xfrm>
            <a:off x="2167326" y="4891216"/>
            <a:ext cx="8398523" cy="646331"/>
          </a:xfrm>
          <a:prstGeom prst="rect">
            <a:avLst/>
          </a:prstGeom>
        </p:spPr>
        <p:txBody>
          <a:bodyPr wrap="square">
            <a:spAutoFit/>
          </a:bodyPr>
          <a:lstStyle/>
          <a:p>
            <a:r>
              <a:rPr lang="en-US" sz="1200" dirty="0">
                <a:solidFill>
                  <a:srgbClr val="212121"/>
                </a:solidFill>
                <a:latin typeface="Courier New" panose="02070309020205020404" pitchFamily="49" charset="0"/>
              </a:rPr>
              <a:t>Text: - El </a:t>
            </a:r>
            <a:r>
              <a:rPr lang="en-US" sz="1200" dirty="0" err="1">
                <a:solidFill>
                  <a:srgbClr val="212121"/>
                </a:solidFill>
                <a:latin typeface="Courier New" panose="02070309020205020404" pitchFamily="49" charset="0"/>
              </a:rPr>
              <a:t>artículo</a:t>
            </a:r>
            <a:r>
              <a:rPr lang="en-US" sz="1200" dirty="0">
                <a:solidFill>
                  <a:srgbClr val="212121"/>
                </a:solidFill>
                <a:latin typeface="Courier New" panose="02070309020205020404" pitchFamily="49" charset="0"/>
              </a:rPr>
              <a:t> </a:t>
            </a:r>
            <a:r>
              <a:rPr lang="en-US" sz="1200" dirty="0" err="1">
                <a:solidFill>
                  <a:srgbClr val="212121"/>
                </a:solidFill>
                <a:latin typeface="Courier New" panose="02070309020205020404" pitchFamily="49" charset="0"/>
              </a:rPr>
              <a:t>aborda</a:t>
            </a:r>
            <a:r>
              <a:rPr lang="en-US" sz="1200" dirty="0">
                <a:solidFill>
                  <a:srgbClr val="212121"/>
                </a:solidFill>
                <a:latin typeface="Courier New" panose="02070309020205020404" pitchFamily="49" charset="0"/>
              </a:rPr>
              <a:t> un </a:t>
            </a:r>
            <a:r>
              <a:rPr lang="en-US" sz="1200" dirty="0" err="1">
                <a:solidFill>
                  <a:srgbClr val="212121"/>
                </a:solidFill>
                <a:latin typeface="Courier New" panose="02070309020205020404" pitchFamily="49" charset="0"/>
              </a:rPr>
              <a:t>problema</a:t>
            </a:r>
            <a:r>
              <a:rPr lang="en-US" sz="1200" dirty="0">
                <a:solidFill>
                  <a:srgbClr val="212121"/>
                </a:solidFill>
                <a:latin typeface="Courier New" panose="02070309020205020404" pitchFamily="49" charset="0"/>
              </a:rPr>
              <a:t> </a:t>
            </a:r>
            <a:r>
              <a:rPr lang="en-US" sz="1200" dirty="0" err="1">
                <a:solidFill>
                  <a:srgbClr val="212121"/>
                </a:solidFill>
                <a:latin typeface="Courier New" panose="02070309020205020404" pitchFamily="49" charset="0"/>
              </a:rPr>
              <a:t>contingente</a:t>
            </a:r>
            <a:r>
              <a:rPr lang="en-US" sz="1200" dirty="0">
                <a:solidFill>
                  <a:srgbClr val="212121"/>
                </a:solidFill>
                <a:latin typeface="Courier New" panose="02070309020205020404" pitchFamily="49" charset="0"/>
              </a:rPr>
              <a:t> y </a:t>
            </a:r>
            <a:r>
              <a:rPr lang="en-US" sz="1200" dirty="0" err="1">
                <a:solidFill>
                  <a:srgbClr val="212121"/>
                </a:solidFill>
                <a:latin typeface="Courier New" panose="02070309020205020404" pitchFamily="49" charset="0"/>
              </a:rPr>
              <a:t>muy</a:t>
            </a:r>
            <a:r>
              <a:rPr lang="en-US" sz="1200" dirty="0">
                <a:solidFill>
                  <a:srgbClr val="212121"/>
                </a:solidFill>
                <a:latin typeface="Courier New" panose="02070309020205020404" pitchFamily="49" charset="0"/>
              </a:rPr>
              <a:t> </a:t>
            </a:r>
            <a:r>
              <a:rPr lang="en-US" sz="1200" dirty="0" err="1">
                <a:solidFill>
                  <a:srgbClr val="212121"/>
                </a:solidFill>
                <a:latin typeface="Courier New" panose="02070309020205020404" pitchFamily="49" charset="0"/>
              </a:rPr>
              <a:t>relevante</a:t>
            </a:r>
            <a:r>
              <a:rPr lang="en-US" sz="1200" dirty="0">
                <a:solidFill>
                  <a:srgbClr val="212121"/>
                </a:solidFill>
                <a:latin typeface="Courier New" panose="02070309020205020404" pitchFamily="49" charset="0"/>
              </a:rPr>
              <a:t>, e </a:t>
            </a:r>
            <a:r>
              <a:rPr lang="en-US" sz="1200" dirty="0" err="1">
                <a:solidFill>
                  <a:srgbClr val="212121"/>
                </a:solidFill>
                <a:latin typeface="Courier New" panose="02070309020205020404" pitchFamily="49" charset="0"/>
              </a:rPr>
              <a:t>incluye</a:t>
            </a:r>
            <a:r>
              <a:rPr lang="en-US" sz="1200" dirty="0">
                <a:solidFill>
                  <a:srgbClr val="212121"/>
                </a:solidFill>
                <a:latin typeface="Courier New" panose="02070309020205020404" pitchFamily="49" charset="0"/>
              </a:rPr>
              <a:t> tanto un </a:t>
            </a:r>
            <a:r>
              <a:rPr lang="en-US" sz="1200" dirty="0" err="1">
                <a:solidFill>
                  <a:srgbClr val="212121"/>
                </a:solidFill>
                <a:latin typeface="Courier New" panose="02070309020205020404" pitchFamily="49" charset="0"/>
              </a:rPr>
              <a:t>diagnóstico</a:t>
            </a:r>
            <a:r>
              <a:rPr lang="en-US" sz="1200" dirty="0">
                <a:solidFill>
                  <a:srgbClr val="212121"/>
                </a:solidFill>
                <a:latin typeface="Courier New" panose="02070309020205020404" pitchFamily="49" charset="0"/>
              </a:rPr>
              <a:t> </a:t>
            </a:r>
            <a:r>
              <a:rPr lang="en-US" sz="1200" dirty="0" err="1">
                <a:solidFill>
                  <a:srgbClr val="212121"/>
                </a:solidFill>
                <a:latin typeface="Courier New" panose="02070309020205020404" pitchFamily="49" charset="0"/>
              </a:rPr>
              <a:t>nacional</a:t>
            </a:r>
            <a:r>
              <a:rPr lang="en-US" sz="1200" dirty="0">
                <a:solidFill>
                  <a:srgbClr val="212121"/>
                </a:solidFill>
                <a:latin typeface="Courier New" panose="02070309020205020404" pitchFamily="49" charset="0"/>
              </a:rPr>
              <a:t> de </a:t>
            </a:r>
            <a:r>
              <a:rPr lang="en-US" sz="1200" dirty="0" err="1">
                <a:solidFill>
                  <a:srgbClr val="212121"/>
                </a:solidFill>
                <a:latin typeface="Courier New" panose="02070309020205020404" pitchFamily="49" charset="0"/>
              </a:rPr>
              <a:t>uso</a:t>
            </a:r>
            <a:r>
              <a:rPr lang="en-US" sz="1200" dirty="0">
                <a:solidFill>
                  <a:srgbClr val="212121"/>
                </a:solidFill>
                <a:latin typeface="Courier New" panose="02070309020205020404" pitchFamily="49" charset="0"/>
              </a:rPr>
              <a:t> de </a:t>
            </a:r>
            <a:r>
              <a:rPr lang="en-US" sz="1200" dirty="0" err="1">
                <a:solidFill>
                  <a:srgbClr val="212121"/>
                </a:solidFill>
                <a:latin typeface="Courier New" panose="02070309020205020404" pitchFamily="49" charset="0"/>
              </a:rPr>
              <a:t>buenas</a:t>
            </a:r>
            <a:r>
              <a:rPr lang="en-US" sz="1200" dirty="0">
                <a:solidFill>
                  <a:srgbClr val="212121"/>
                </a:solidFill>
                <a:latin typeface="Courier New" panose="02070309020205020404" pitchFamily="49" charset="0"/>
              </a:rPr>
              <a:t> p... </a:t>
            </a:r>
            <a:br>
              <a:rPr lang="en-US" sz="1200" dirty="0"/>
            </a:br>
            <a:endParaRPr lang="en-US" sz="1200" dirty="0"/>
          </a:p>
        </p:txBody>
      </p:sp>
      <p:cxnSp>
        <p:nvCxnSpPr>
          <p:cNvPr id="20" name="Straight Arrow Connector 19">
            <a:extLst>
              <a:ext uri="{FF2B5EF4-FFF2-40B4-BE49-F238E27FC236}">
                <a16:creationId xmlns:a16="http://schemas.microsoft.com/office/drawing/2014/main" id="{AD45F362-0575-1246-A65B-B36290279BA0}"/>
              </a:ext>
            </a:extLst>
          </p:cNvPr>
          <p:cNvCxnSpPr>
            <a:cxnSpLocks/>
          </p:cNvCxnSpPr>
          <p:nvPr/>
        </p:nvCxnSpPr>
        <p:spPr>
          <a:xfrm flipV="1">
            <a:off x="6236860" y="3765223"/>
            <a:ext cx="1127865" cy="38556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AAA3B5FF-C188-AB4D-8F07-B4B745183B54}"/>
              </a:ext>
            </a:extLst>
          </p:cNvPr>
          <p:cNvSpPr txBox="1"/>
          <p:nvPr/>
        </p:nvSpPr>
        <p:spPr>
          <a:xfrm>
            <a:off x="4445710" y="4283550"/>
            <a:ext cx="2373791" cy="338554"/>
          </a:xfrm>
          <a:prstGeom prst="rect">
            <a:avLst/>
          </a:prstGeom>
          <a:noFill/>
          <a:ln>
            <a:solidFill>
              <a:schemeClr val="tx1"/>
            </a:solidFill>
          </a:ln>
        </p:spPr>
        <p:txBody>
          <a:bodyPr wrap="none" rtlCol="0">
            <a:spAutoFit/>
          </a:bodyPr>
          <a:lstStyle/>
          <a:p>
            <a:r>
              <a:rPr lang="en-US" sz="1600" dirty="0"/>
              <a:t>Multilingual BPE Tokenizer</a:t>
            </a:r>
          </a:p>
        </p:txBody>
      </p:sp>
      <p:sp>
        <p:nvSpPr>
          <p:cNvPr id="24" name="TextBox 23">
            <a:extLst>
              <a:ext uri="{FF2B5EF4-FFF2-40B4-BE49-F238E27FC236}">
                <a16:creationId xmlns:a16="http://schemas.microsoft.com/office/drawing/2014/main" id="{617745CF-4126-DA45-AFB2-65C110F682D3}"/>
              </a:ext>
            </a:extLst>
          </p:cNvPr>
          <p:cNvSpPr txBox="1"/>
          <p:nvPr/>
        </p:nvSpPr>
        <p:spPr>
          <a:xfrm>
            <a:off x="2167326" y="4293681"/>
            <a:ext cx="1475917" cy="338554"/>
          </a:xfrm>
          <a:prstGeom prst="rect">
            <a:avLst/>
          </a:prstGeom>
          <a:noFill/>
          <a:ln>
            <a:solidFill>
              <a:schemeClr val="tx1"/>
            </a:solidFill>
          </a:ln>
        </p:spPr>
        <p:txBody>
          <a:bodyPr wrap="none" rtlCol="0">
            <a:spAutoFit/>
          </a:bodyPr>
          <a:lstStyle/>
          <a:p>
            <a:r>
              <a:rPr lang="en-US" sz="1600" dirty="0"/>
              <a:t>Word Tokenizer</a:t>
            </a:r>
          </a:p>
        </p:txBody>
      </p:sp>
      <p:cxnSp>
        <p:nvCxnSpPr>
          <p:cNvPr id="25" name="Straight Arrow Connector 24">
            <a:extLst>
              <a:ext uri="{FF2B5EF4-FFF2-40B4-BE49-F238E27FC236}">
                <a16:creationId xmlns:a16="http://schemas.microsoft.com/office/drawing/2014/main" id="{0BBE9492-EE98-9A40-AF9E-0BECB3426F60}"/>
              </a:ext>
            </a:extLst>
          </p:cNvPr>
          <p:cNvCxnSpPr>
            <a:cxnSpLocks/>
          </p:cNvCxnSpPr>
          <p:nvPr/>
        </p:nvCxnSpPr>
        <p:spPr>
          <a:xfrm flipH="1" flipV="1">
            <a:off x="3073154" y="4704244"/>
            <a:ext cx="1697150" cy="194955"/>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2DD910F1-5424-3442-8ED3-0C2322DF14CB}"/>
              </a:ext>
            </a:extLst>
          </p:cNvPr>
          <p:cNvCxnSpPr>
            <a:cxnSpLocks/>
          </p:cNvCxnSpPr>
          <p:nvPr/>
        </p:nvCxnSpPr>
        <p:spPr>
          <a:xfrm flipV="1">
            <a:off x="5525133" y="4693227"/>
            <a:ext cx="0" cy="194955"/>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27324998-CCA8-3441-893F-CF50837DB68C}"/>
              </a:ext>
            </a:extLst>
          </p:cNvPr>
          <p:cNvCxnSpPr>
            <a:cxnSpLocks/>
          </p:cNvCxnSpPr>
          <p:nvPr/>
        </p:nvCxnSpPr>
        <p:spPr>
          <a:xfrm flipH="1" flipV="1">
            <a:off x="4770304" y="3624298"/>
            <a:ext cx="816340" cy="54001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3798C3B5-95CE-AE42-86F4-23CA0C4C7420}"/>
              </a:ext>
            </a:extLst>
          </p:cNvPr>
          <p:cNvCxnSpPr>
            <a:cxnSpLocks/>
          </p:cNvCxnSpPr>
          <p:nvPr/>
        </p:nvCxnSpPr>
        <p:spPr>
          <a:xfrm flipV="1">
            <a:off x="2905283" y="3624298"/>
            <a:ext cx="975980" cy="53261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7D1F43F1-3E0B-574E-9A3F-74063318A0F3}"/>
              </a:ext>
            </a:extLst>
          </p:cNvPr>
          <p:cNvCxnSpPr>
            <a:cxnSpLocks/>
          </p:cNvCxnSpPr>
          <p:nvPr/>
        </p:nvCxnSpPr>
        <p:spPr>
          <a:xfrm flipV="1">
            <a:off x="4353788" y="2297457"/>
            <a:ext cx="614819" cy="591659"/>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37" name="TextBox 36">
            <a:extLst>
              <a:ext uri="{FF2B5EF4-FFF2-40B4-BE49-F238E27FC236}">
                <a16:creationId xmlns:a16="http://schemas.microsoft.com/office/drawing/2014/main" id="{7262F5FE-BC3E-AE4A-8C1A-E166BB1ABF3C}"/>
              </a:ext>
            </a:extLst>
          </p:cNvPr>
          <p:cNvSpPr txBox="1"/>
          <p:nvPr/>
        </p:nvSpPr>
        <p:spPr>
          <a:xfrm>
            <a:off x="3209890" y="3128732"/>
            <a:ext cx="2117118" cy="338554"/>
          </a:xfrm>
          <a:prstGeom prst="rect">
            <a:avLst/>
          </a:prstGeom>
          <a:noFill/>
          <a:ln>
            <a:solidFill>
              <a:schemeClr val="tx1"/>
            </a:solidFill>
          </a:ln>
        </p:spPr>
        <p:txBody>
          <a:bodyPr wrap="none" rtlCol="0">
            <a:spAutoFit/>
          </a:bodyPr>
          <a:lstStyle>
            <a:defPPr>
              <a:defRPr lang="en-US"/>
            </a:defPPr>
            <a:lvl1pPr>
              <a:defRPr sz="1600"/>
            </a:lvl1pPr>
          </a:lstStyle>
          <a:p>
            <a:r>
              <a:rPr lang="en-US" dirty="0"/>
              <a:t>Bag-of-words-encoding</a:t>
            </a:r>
          </a:p>
        </p:txBody>
      </p:sp>
    </p:spTree>
    <p:extLst>
      <p:ext uri="{BB962C8B-B14F-4D97-AF65-F5344CB8AC3E}">
        <p14:creationId xmlns:p14="http://schemas.microsoft.com/office/powerpoint/2010/main" val="7547510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2BAC0-2A47-7F4D-B4D9-3624E36D7826}"/>
              </a:ext>
            </a:extLst>
          </p:cNvPr>
          <p:cNvSpPr>
            <a:spLocks noGrp="1"/>
          </p:cNvSpPr>
          <p:nvPr>
            <p:ph type="title"/>
          </p:nvPr>
        </p:nvSpPr>
        <p:spPr/>
        <p:txBody>
          <a:bodyPr/>
          <a:lstStyle/>
          <a:p>
            <a:r>
              <a:rPr lang="en-US" dirty="0"/>
              <a:t>Describe your experiments</a:t>
            </a:r>
          </a:p>
        </p:txBody>
      </p:sp>
      <p:sp>
        <p:nvSpPr>
          <p:cNvPr id="3" name="Content Placeholder 2">
            <a:extLst>
              <a:ext uri="{FF2B5EF4-FFF2-40B4-BE49-F238E27FC236}">
                <a16:creationId xmlns:a16="http://schemas.microsoft.com/office/drawing/2014/main" id="{37B860EB-125E-3148-9D3B-A131A169ED79}"/>
              </a:ext>
            </a:extLst>
          </p:cNvPr>
          <p:cNvSpPr>
            <a:spLocks noGrp="1"/>
          </p:cNvSpPr>
          <p:nvPr>
            <p:ph idx="1"/>
          </p:nvPr>
        </p:nvSpPr>
        <p:spPr/>
        <p:txBody>
          <a:bodyPr numCol="2"/>
          <a:lstStyle/>
          <a:p>
            <a:pPr marL="0" indent="0">
              <a:buNone/>
            </a:pPr>
            <a:r>
              <a:rPr lang="en-US" dirty="0">
                <a:latin typeface="Palatino" pitchFamily="2" charset="77"/>
                <a:ea typeface="Palatino" pitchFamily="2" charset="77"/>
              </a:rPr>
              <a:t>Experiments</a:t>
            </a:r>
            <a:endParaRPr lang="en-US" sz="2000" dirty="0">
              <a:latin typeface="Palatino" pitchFamily="2" charset="77"/>
              <a:ea typeface="Palatino" pitchFamily="2" charset="77"/>
            </a:endParaRPr>
          </a:p>
          <a:p>
            <a:pPr marL="0" indent="0">
              <a:buNone/>
            </a:pPr>
            <a:r>
              <a:rPr lang="en-US" sz="2000" dirty="0">
                <a:latin typeface="Palatino" pitchFamily="2" charset="77"/>
                <a:ea typeface="Palatino" pitchFamily="2" charset="77"/>
              </a:rPr>
              <a:t>We trained our classifiers until convergence for a maximum of XXX epochs using a batch size of XXX and a learning rate of XXX. The dataset was split into a training, validation and test splits of sizes XXX, YYY, and ZZZ. We experimented with various batch sizes and learning rates while developing our model and chose the parameters that led to the best accuracy on our validation set. In all of our experiments we used a Google </a:t>
            </a:r>
            <a:r>
              <a:rPr lang="en-US" sz="2000" dirty="0" err="1">
                <a:latin typeface="Palatino" pitchFamily="2" charset="77"/>
                <a:ea typeface="Palatino" pitchFamily="2" charset="77"/>
              </a:rPr>
              <a:t>Colab</a:t>
            </a:r>
            <a:r>
              <a:rPr lang="en-US" sz="2000" dirty="0">
                <a:latin typeface="Palatino" pitchFamily="2" charset="77"/>
                <a:ea typeface="Palatino" pitchFamily="2" charset="77"/>
              </a:rPr>
              <a:t> instance with one GPU and the experiments for each of our models (a), (b) and (c) took XXX minutes, YYY minutes, and ZZZ minutes respectively. For the BERT encoding models we pre-computed the encodings for accelerated execution time. However, fully tuning the BERT model is something we did not perform but that might lead to improved results.</a:t>
            </a:r>
          </a:p>
          <a:p>
            <a:pPr marL="0" indent="0">
              <a:buNone/>
            </a:pPr>
            <a:r>
              <a:rPr lang="en-US" sz="2000" dirty="0">
                <a:latin typeface="Palatino" pitchFamily="2" charset="77"/>
                <a:ea typeface="Palatino" pitchFamily="2" charset="77"/>
              </a:rPr>
              <a:t>We also performed a second experiment on a larger dataset consisting of …. </a:t>
            </a:r>
          </a:p>
        </p:txBody>
      </p:sp>
      <p:sp>
        <p:nvSpPr>
          <p:cNvPr id="4" name="Slide Number Placeholder 3">
            <a:extLst>
              <a:ext uri="{FF2B5EF4-FFF2-40B4-BE49-F238E27FC236}">
                <a16:creationId xmlns:a16="http://schemas.microsoft.com/office/drawing/2014/main" id="{4B5FF49A-D345-4C49-893C-1691B871A92B}"/>
              </a:ext>
            </a:extLst>
          </p:cNvPr>
          <p:cNvSpPr>
            <a:spLocks noGrp="1"/>
          </p:cNvSpPr>
          <p:nvPr>
            <p:ph type="sldNum" sz="quarter" idx="12"/>
          </p:nvPr>
        </p:nvSpPr>
        <p:spPr/>
        <p:txBody>
          <a:bodyPr/>
          <a:lstStyle/>
          <a:p>
            <a:fld id="{03315DE8-E84B-A141-B26C-CDB1CE99E005}" type="slidenum">
              <a:rPr lang="en-US" smtClean="0"/>
              <a:t>5</a:t>
            </a:fld>
            <a:endParaRPr lang="en-US" dirty="0"/>
          </a:p>
        </p:txBody>
      </p:sp>
    </p:spTree>
    <p:extLst>
      <p:ext uri="{BB962C8B-B14F-4D97-AF65-F5344CB8AC3E}">
        <p14:creationId xmlns:p14="http://schemas.microsoft.com/office/powerpoint/2010/main" val="35667569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2BAC0-2A47-7F4D-B4D9-3624E36D7826}"/>
              </a:ext>
            </a:extLst>
          </p:cNvPr>
          <p:cNvSpPr>
            <a:spLocks noGrp="1"/>
          </p:cNvSpPr>
          <p:nvPr>
            <p:ph type="title"/>
          </p:nvPr>
        </p:nvSpPr>
        <p:spPr/>
        <p:txBody>
          <a:bodyPr/>
          <a:lstStyle/>
          <a:p>
            <a:r>
              <a:rPr lang="en-US" dirty="0"/>
              <a:t>Describe your Results</a:t>
            </a:r>
          </a:p>
        </p:txBody>
      </p:sp>
      <p:sp>
        <p:nvSpPr>
          <p:cNvPr id="3" name="Content Placeholder 2">
            <a:extLst>
              <a:ext uri="{FF2B5EF4-FFF2-40B4-BE49-F238E27FC236}">
                <a16:creationId xmlns:a16="http://schemas.microsoft.com/office/drawing/2014/main" id="{37B860EB-125E-3148-9D3B-A131A169ED79}"/>
              </a:ext>
            </a:extLst>
          </p:cNvPr>
          <p:cNvSpPr>
            <a:spLocks noGrp="1"/>
          </p:cNvSpPr>
          <p:nvPr>
            <p:ph idx="1"/>
          </p:nvPr>
        </p:nvSpPr>
        <p:spPr/>
        <p:txBody>
          <a:bodyPr numCol="2"/>
          <a:lstStyle/>
          <a:p>
            <a:pPr marL="0" indent="0">
              <a:buNone/>
            </a:pPr>
            <a:r>
              <a:rPr lang="en-US" dirty="0">
                <a:latin typeface="Palatino" pitchFamily="2" charset="77"/>
                <a:ea typeface="Palatino" pitchFamily="2" charset="77"/>
              </a:rPr>
              <a:t>Results</a:t>
            </a:r>
            <a:endParaRPr lang="en-US" sz="2000" dirty="0">
              <a:latin typeface="Palatino" pitchFamily="2" charset="77"/>
              <a:ea typeface="Palatino" pitchFamily="2" charset="77"/>
            </a:endParaRPr>
          </a:p>
          <a:p>
            <a:pPr marL="0" indent="0">
              <a:buNone/>
            </a:pPr>
            <a:r>
              <a:rPr lang="en-US" sz="2000" dirty="0">
                <a:latin typeface="Palatino" pitchFamily="2" charset="77"/>
                <a:ea typeface="Palatino" pitchFamily="2" charset="77"/>
              </a:rPr>
              <a:t>We found that the classifier using word tokenizers and bag of words encoding performed the best despite its simplicity. We think this happens because the dataset is rather small and either larger or smaller models tend to overfit or underfit to the training data. However, more experiments are perhaps needed to verify this observation as well as experiments on larger datasets. </a:t>
            </a:r>
          </a:p>
          <a:p>
            <a:pPr marL="0" indent="0">
              <a:buNone/>
            </a:pPr>
            <a:r>
              <a:rPr lang="en-US" sz="2000" dirty="0">
                <a:latin typeface="Palatino" pitchFamily="2" charset="77"/>
                <a:ea typeface="Palatino" pitchFamily="2" charset="77"/>
              </a:rPr>
              <a:t>Figure 02 presents results for accuracy on our validation set while developing our model across many epochs of training. The first two models were trained for 150 epochs while the last model was trained for 300 epochs. </a:t>
            </a:r>
          </a:p>
          <a:p>
            <a:pPr marL="0" indent="0">
              <a:buNone/>
            </a:pPr>
            <a:r>
              <a:rPr lang="en-US" sz="2000" dirty="0">
                <a:latin typeface="Palatino" pitchFamily="2" charset="77"/>
                <a:ea typeface="Palatino" pitchFamily="2" charset="77"/>
              </a:rPr>
              <a:t>The dataset consists of 55% of examples in negative category and 45% of examples in the positive category so obtaining an accuracy bigger than 60% as is the case in all of our experiments is a positive result. Particularly our stronger classifier obtained an accuracy close to 70% in accuracy. We also analyzed the words that more frequently led to a positive categorization and we found words such as “</a:t>
            </a:r>
            <a:r>
              <a:rPr lang="en-US" sz="2000" dirty="0" err="1">
                <a:latin typeface="Palatino" pitchFamily="2" charset="77"/>
                <a:ea typeface="Palatino" pitchFamily="2" charset="77"/>
              </a:rPr>
              <a:t>bueno</a:t>
            </a:r>
            <a:r>
              <a:rPr lang="en-US" sz="2000" dirty="0">
                <a:latin typeface="Palatino" pitchFamily="2" charset="77"/>
                <a:ea typeface="Palatino" pitchFamily="2" charset="77"/>
              </a:rPr>
              <a:t>, bien” (good, well) correlated with positive examples, and negative words such as “no, </a:t>
            </a:r>
            <a:r>
              <a:rPr lang="en-US" sz="2000" dirty="0" err="1">
                <a:latin typeface="Palatino" pitchFamily="2" charset="77"/>
                <a:ea typeface="Palatino" pitchFamily="2" charset="77"/>
              </a:rPr>
              <a:t>ni</a:t>
            </a:r>
            <a:r>
              <a:rPr lang="en-US" sz="2000" dirty="0">
                <a:latin typeface="Palatino" pitchFamily="2" charset="77"/>
                <a:ea typeface="Palatino" pitchFamily="2" charset="77"/>
              </a:rPr>
              <a:t>”, (not, neither) as correlated with negative reviews. In addition to that we observed …</a:t>
            </a:r>
          </a:p>
        </p:txBody>
      </p:sp>
      <p:sp>
        <p:nvSpPr>
          <p:cNvPr id="4" name="Slide Number Placeholder 3">
            <a:extLst>
              <a:ext uri="{FF2B5EF4-FFF2-40B4-BE49-F238E27FC236}">
                <a16:creationId xmlns:a16="http://schemas.microsoft.com/office/drawing/2014/main" id="{4B5FF49A-D345-4C49-893C-1691B871A92B}"/>
              </a:ext>
            </a:extLst>
          </p:cNvPr>
          <p:cNvSpPr>
            <a:spLocks noGrp="1"/>
          </p:cNvSpPr>
          <p:nvPr>
            <p:ph type="sldNum" sz="quarter" idx="12"/>
          </p:nvPr>
        </p:nvSpPr>
        <p:spPr/>
        <p:txBody>
          <a:bodyPr/>
          <a:lstStyle/>
          <a:p>
            <a:fld id="{03315DE8-E84B-A141-B26C-CDB1CE99E005}" type="slidenum">
              <a:rPr lang="en-US" smtClean="0"/>
              <a:t>6</a:t>
            </a:fld>
            <a:endParaRPr lang="en-US" dirty="0"/>
          </a:p>
        </p:txBody>
      </p:sp>
    </p:spTree>
    <p:extLst>
      <p:ext uri="{BB962C8B-B14F-4D97-AF65-F5344CB8AC3E}">
        <p14:creationId xmlns:p14="http://schemas.microsoft.com/office/powerpoint/2010/main" val="18757486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641829-0F8D-8346-9725-4D2BBF85BD5B}"/>
              </a:ext>
            </a:extLst>
          </p:cNvPr>
          <p:cNvSpPr>
            <a:spLocks noGrp="1"/>
          </p:cNvSpPr>
          <p:nvPr>
            <p:ph type="title"/>
          </p:nvPr>
        </p:nvSpPr>
        <p:spPr/>
        <p:txBody>
          <a:bodyPr>
            <a:noAutofit/>
          </a:bodyPr>
          <a:lstStyle/>
          <a:p>
            <a:r>
              <a:rPr lang="en-US" sz="3600" dirty="0"/>
              <a:t>Present your results: Also, what not to do to present your results!</a:t>
            </a:r>
          </a:p>
        </p:txBody>
      </p:sp>
      <p:sp>
        <p:nvSpPr>
          <p:cNvPr id="4" name="Slide Number Placeholder 3">
            <a:extLst>
              <a:ext uri="{FF2B5EF4-FFF2-40B4-BE49-F238E27FC236}">
                <a16:creationId xmlns:a16="http://schemas.microsoft.com/office/drawing/2014/main" id="{9EA28147-2486-5D4E-84B0-2FB7980ED474}"/>
              </a:ext>
            </a:extLst>
          </p:cNvPr>
          <p:cNvSpPr>
            <a:spLocks noGrp="1"/>
          </p:cNvSpPr>
          <p:nvPr>
            <p:ph type="sldNum" sz="quarter" idx="12"/>
          </p:nvPr>
        </p:nvSpPr>
        <p:spPr/>
        <p:txBody>
          <a:bodyPr/>
          <a:lstStyle/>
          <a:p>
            <a:fld id="{03315DE8-E84B-A141-B26C-CDB1CE99E005}" type="slidenum">
              <a:rPr lang="en-US" smtClean="0"/>
              <a:t>7</a:t>
            </a:fld>
            <a:endParaRPr lang="en-US" dirty="0"/>
          </a:p>
        </p:txBody>
      </p:sp>
      <p:sp>
        <p:nvSpPr>
          <p:cNvPr id="11" name="TextBox 10">
            <a:extLst>
              <a:ext uri="{FF2B5EF4-FFF2-40B4-BE49-F238E27FC236}">
                <a16:creationId xmlns:a16="http://schemas.microsoft.com/office/drawing/2014/main" id="{28035FB0-7BAC-CE41-81AB-89D1821CB20D}"/>
              </a:ext>
            </a:extLst>
          </p:cNvPr>
          <p:cNvSpPr txBox="1"/>
          <p:nvPr/>
        </p:nvSpPr>
        <p:spPr>
          <a:xfrm>
            <a:off x="1413764" y="5891860"/>
            <a:ext cx="9364472" cy="923330"/>
          </a:xfrm>
          <a:prstGeom prst="rect">
            <a:avLst/>
          </a:prstGeom>
          <a:noFill/>
        </p:spPr>
        <p:txBody>
          <a:bodyPr wrap="square" rtlCol="0">
            <a:spAutoFit/>
          </a:bodyPr>
          <a:lstStyle/>
          <a:p>
            <a:pPr algn="ctr"/>
            <a:r>
              <a:rPr lang="en-US" dirty="0">
                <a:solidFill>
                  <a:schemeClr val="tx1">
                    <a:lumMod val="65000"/>
                    <a:lumOff val="35000"/>
                  </a:schemeClr>
                </a:solidFill>
              </a:rPr>
              <a:t>Figure 1. Results for our three classifiers (a) word-tokenizer with bag-of-words encoding, and (b) </a:t>
            </a:r>
            <a:r>
              <a:rPr lang="en-US" dirty="0" err="1">
                <a:solidFill>
                  <a:schemeClr val="tx1">
                    <a:lumMod val="65000"/>
                    <a:lumOff val="35000"/>
                  </a:schemeClr>
                </a:solidFill>
              </a:rPr>
              <a:t>subword</a:t>
            </a:r>
            <a:r>
              <a:rPr lang="en-US" dirty="0">
                <a:solidFill>
                  <a:schemeClr val="tx1">
                    <a:lumMod val="65000"/>
                    <a:lumOff val="35000"/>
                  </a:schemeClr>
                </a:solidFill>
              </a:rPr>
              <a:t> BPE tokenizer with bag-of-tokens encoding, and (c) BERT encoding with sub-word BPE tokenizer.</a:t>
            </a:r>
          </a:p>
        </p:txBody>
      </p:sp>
      <p:pic>
        <p:nvPicPr>
          <p:cNvPr id="1026" name="Picture 2">
            <a:extLst>
              <a:ext uri="{FF2B5EF4-FFF2-40B4-BE49-F238E27FC236}">
                <a16:creationId xmlns:a16="http://schemas.microsoft.com/office/drawing/2014/main" id="{FC2D7AAA-FD95-1546-B1FB-05C75EE7D171}"/>
              </a:ext>
            </a:extLst>
          </p:cNvPr>
          <p:cNvPicPr>
            <a:picLocks noChangeAspect="1" noChangeArrowheads="1"/>
          </p:cNvPicPr>
          <p:nvPr/>
        </p:nvPicPr>
        <p:blipFill rotWithShape="1">
          <a:blip r:embed="rId2">
            <a:extLst>
              <a:ext uri="{28A0092B-C50C-407E-A947-70E740481C1C}">
                <a14:useLocalDpi xmlns:a14="http://schemas.microsoft.com/office/drawing/2010/main"/>
              </a:ext>
            </a:extLst>
          </a:blip>
          <a:srcRect/>
          <a:stretch/>
        </p:blipFill>
        <p:spPr bwMode="auto">
          <a:xfrm>
            <a:off x="538428" y="1220118"/>
            <a:ext cx="3500167" cy="4281569"/>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9B9EA7D7-4D7D-4440-9232-562BCBE90FF3}"/>
              </a:ext>
            </a:extLst>
          </p:cNvPr>
          <p:cNvPicPr>
            <a:picLocks noChangeAspect="1" noChangeArrowheads="1"/>
          </p:cNvPicPr>
          <p:nvPr/>
        </p:nvPicPr>
        <p:blipFill rotWithShape="1">
          <a:blip r:embed="rId3">
            <a:extLst>
              <a:ext uri="{28A0092B-C50C-407E-A947-70E740481C1C}">
                <a14:useLocalDpi xmlns:a14="http://schemas.microsoft.com/office/drawing/2010/main"/>
              </a:ext>
            </a:extLst>
          </a:blip>
          <a:srcRect/>
          <a:stretch/>
        </p:blipFill>
        <p:spPr bwMode="auto">
          <a:xfrm>
            <a:off x="4268449" y="1255280"/>
            <a:ext cx="3156921" cy="4180305"/>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a:extLst>
              <a:ext uri="{FF2B5EF4-FFF2-40B4-BE49-F238E27FC236}">
                <a16:creationId xmlns:a16="http://schemas.microsoft.com/office/drawing/2014/main" id="{19D6EDD6-4153-6545-9473-59E226D4E59D}"/>
              </a:ext>
            </a:extLst>
          </p:cNvPr>
          <p:cNvPicPr>
            <a:picLocks noChangeAspect="1" noChangeArrowheads="1"/>
          </p:cNvPicPr>
          <p:nvPr/>
        </p:nvPicPr>
        <p:blipFill rotWithShape="1">
          <a:blip r:embed="rId4">
            <a:extLst>
              <a:ext uri="{28A0092B-C50C-407E-A947-70E740481C1C}">
                <a14:useLocalDpi xmlns:a14="http://schemas.microsoft.com/office/drawing/2010/main"/>
              </a:ext>
            </a:extLst>
          </a:blip>
          <a:srcRect/>
          <a:stretch/>
        </p:blipFill>
        <p:spPr bwMode="auto">
          <a:xfrm>
            <a:off x="7678378" y="1263544"/>
            <a:ext cx="3156921" cy="4189878"/>
          </a:xfrm>
          <a:prstGeom prst="rect">
            <a:avLst/>
          </a:prstGeom>
          <a:noFill/>
          <a:extLst>
            <a:ext uri="{909E8E84-426E-40DD-AFC4-6F175D3DCCD1}">
              <a14:hiddenFill xmlns:a14="http://schemas.microsoft.com/office/drawing/2010/main">
                <a:solidFill>
                  <a:srgbClr val="FFFFFF"/>
                </a:solidFill>
              </a14:hiddenFill>
            </a:ext>
          </a:extLst>
        </p:spPr>
      </p:pic>
      <p:grpSp>
        <p:nvGrpSpPr>
          <p:cNvPr id="19" name="Group 18">
            <a:extLst>
              <a:ext uri="{FF2B5EF4-FFF2-40B4-BE49-F238E27FC236}">
                <a16:creationId xmlns:a16="http://schemas.microsoft.com/office/drawing/2014/main" id="{C7092B0F-0BDF-8247-8275-6A694297E28C}"/>
              </a:ext>
            </a:extLst>
          </p:cNvPr>
          <p:cNvGrpSpPr/>
          <p:nvPr/>
        </p:nvGrpSpPr>
        <p:grpSpPr>
          <a:xfrm>
            <a:off x="319489" y="892366"/>
            <a:ext cx="11034311" cy="4415928"/>
            <a:chOff x="319489" y="892366"/>
            <a:chExt cx="11034311" cy="4415928"/>
          </a:xfrm>
        </p:grpSpPr>
        <p:cxnSp>
          <p:nvCxnSpPr>
            <p:cNvPr id="14" name="Straight Connector 13">
              <a:extLst>
                <a:ext uri="{FF2B5EF4-FFF2-40B4-BE49-F238E27FC236}">
                  <a16:creationId xmlns:a16="http://schemas.microsoft.com/office/drawing/2014/main" id="{B591FFE0-6AAF-3140-8FEF-C3B5A549C477}"/>
                </a:ext>
              </a:extLst>
            </p:cNvPr>
            <p:cNvCxnSpPr/>
            <p:nvPr/>
          </p:nvCxnSpPr>
          <p:spPr>
            <a:xfrm>
              <a:off x="319489" y="1191986"/>
              <a:ext cx="11034311" cy="396390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C0C6772E-33D3-264C-B410-1D8DC46D77E6}"/>
                </a:ext>
              </a:extLst>
            </p:cNvPr>
            <p:cNvCxnSpPr>
              <a:cxnSpLocks/>
            </p:cNvCxnSpPr>
            <p:nvPr/>
          </p:nvCxnSpPr>
          <p:spPr>
            <a:xfrm flipV="1">
              <a:off x="538428" y="892366"/>
              <a:ext cx="10815372" cy="441592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20" name="TextBox 19">
            <a:extLst>
              <a:ext uri="{FF2B5EF4-FFF2-40B4-BE49-F238E27FC236}">
                <a16:creationId xmlns:a16="http://schemas.microsoft.com/office/drawing/2014/main" id="{14E10A7A-F575-8248-87F3-255F6771FEC3}"/>
              </a:ext>
            </a:extLst>
          </p:cNvPr>
          <p:cNvSpPr txBox="1"/>
          <p:nvPr/>
        </p:nvSpPr>
        <p:spPr>
          <a:xfrm>
            <a:off x="981326" y="5462990"/>
            <a:ext cx="2614370" cy="369332"/>
          </a:xfrm>
          <a:prstGeom prst="rect">
            <a:avLst/>
          </a:prstGeom>
          <a:noFill/>
        </p:spPr>
        <p:txBody>
          <a:bodyPr wrap="none" rtlCol="0">
            <a:spAutoFit/>
          </a:bodyPr>
          <a:lstStyle/>
          <a:p>
            <a:r>
              <a:rPr lang="en-US" dirty="0"/>
              <a:t>(a) Word-tokenizer + </a:t>
            </a:r>
            <a:r>
              <a:rPr lang="en-US" dirty="0" err="1"/>
              <a:t>BoW</a:t>
            </a:r>
            <a:endParaRPr lang="en-US" dirty="0"/>
          </a:p>
        </p:txBody>
      </p:sp>
      <p:sp>
        <p:nvSpPr>
          <p:cNvPr id="26" name="TextBox 25">
            <a:extLst>
              <a:ext uri="{FF2B5EF4-FFF2-40B4-BE49-F238E27FC236}">
                <a16:creationId xmlns:a16="http://schemas.microsoft.com/office/drawing/2014/main" id="{E2100011-833C-6643-87EA-C1904AC01624}"/>
              </a:ext>
            </a:extLst>
          </p:cNvPr>
          <p:cNvSpPr txBox="1"/>
          <p:nvPr/>
        </p:nvSpPr>
        <p:spPr>
          <a:xfrm>
            <a:off x="4268449" y="5463063"/>
            <a:ext cx="3338927" cy="369332"/>
          </a:xfrm>
          <a:prstGeom prst="rect">
            <a:avLst/>
          </a:prstGeom>
          <a:noFill/>
        </p:spPr>
        <p:txBody>
          <a:bodyPr wrap="none" rtlCol="0">
            <a:spAutoFit/>
          </a:bodyPr>
          <a:lstStyle/>
          <a:p>
            <a:r>
              <a:rPr lang="en-US" dirty="0"/>
              <a:t>(b) </a:t>
            </a:r>
            <a:r>
              <a:rPr lang="en-US" dirty="0" err="1"/>
              <a:t>Subword</a:t>
            </a:r>
            <a:r>
              <a:rPr lang="en-US" dirty="0"/>
              <a:t>-BPE tokenizer + </a:t>
            </a:r>
            <a:r>
              <a:rPr lang="en-US" dirty="0" err="1"/>
              <a:t>BoW</a:t>
            </a:r>
            <a:endParaRPr lang="en-US" dirty="0"/>
          </a:p>
        </p:txBody>
      </p:sp>
      <p:sp>
        <p:nvSpPr>
          <p:cNvPr id="27" name="TextBox 26">
            <a:extLst>
              <a:ext uri="{FF2B5EF4-FFF2-40B4-BE49-F238E27FC236}">
                <a16:creationId xmlns:a16="http://schemas.microsoft.com/office/drawing/2014/main" id="{D606D87C-C818-5942-AA11-C315E9309B8D}"/>
              </a:ext>
            </a:extLst>
          </p:cNvPr>
          <p:cNvSpPr txBox="1"/>
          <p:nvPr/>
        </p:nvSpPr>
        <p:spPr>
          <a:xfrm>
            <a:off x="7678378" y="5462990"/>
            <a:ext cx="3370346" cy="369332"/>
          </a:xfrm>
          <a:prstGeom prst="rect">
            <a:avLst/>
          </a:prstGeom>
          <a:noFill/>
        </p:spPr>
        <p:txBody>
          <a:bodyPr wrap="none" rtlCol="0">
            <a:spAutoFit/>
          </a:bodyPr>
          <a:lstStyle/>
          <a:p>
            <a:r>
              <a:rPr lang="en-US" dirty="0"/>
              <a:t>(c) </a:t>
            </a:r>
            <a:r>
              <a:rPr lang="en-US" dirty="0" err="1"/>
              <a:t>Subword</a:t>
            </a:r>
            <a:r>
              <a:rPr lang="en-US" dirty="0"/>
              <a:t>-BPE tokenizer + BERT</a:t>
            </a:r>
          </a:p>
        </p:txBody>
      </p:sp>
    </p:spTree>
    <p:extLst>
      <p:ext uri="{BB962C8B-B14F-4D97-AF65-F5344CB8AC3E}">
        <p14:creationId xmlns:p14="http://schemas.microsoft.com/office/powerpoint/2010/main" val="80334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641829-0F8D-8346-9725-4D2BBF85BD5B}"/>
              </a:ext>
            </a:extLst>
          </p:cNvPr>
          <p:cNvSpPr>
            <a:spLocks noGrp="1"/>
          </p:cNvSpPr>
          <p:nvPr>
            <p:ph type="title"/>
          </p:nvPr>
        </p:nvSpPr>
        <p:spPr/>
        <p:txBody>
          <a:bodyPr>
            <a:noAutofit/>
          </a:bodyPr>
          <a:lstStyle/>
          <a:p>
            <a:pPr algn="ctr"/>
            <a:r>
              <a:rPr lang="en-US" sz="3200" dirty="0"/>
              <a:t>One thing is to plot things to get help for yourself and one for your project report: Learn to plot and export figures properly</a:t>
            </a:r>
          </a:p>
        </p:txBody>
      </p:sp>
      <p:sp>
        <p:nvSpPr>
          <p:cNvPr id="4" name="Slide Number Placeholder 3">
            <a:extLst>
              <a:ext uri="{FF2B5EF4-FFF2-40B4-BE49-F238E27FC236}">
                <a16:creationId xmlns:a16="http://schemas.microsoft.com/office/drawing/2014/main" id="{9EA28147-2486-5D4E-84B0-2FB7980ED474}"/>
              </a:ext>
            </a:extLst>
          </p:cNvPr>
          <p:cNvSpPr>
            <a:spLocks noGrp="1"/>
          </p:cNvSpPr>
          <p:nvPr>
            <p:ph type="sldNum" sz="quarter" idx="12"/>
          </p:nvPr>
        </p:nvSpPr>
        <p:spPr/>
        <p:txBody>
          <a:bodyPr/>
          <a:lstStyle/>
          <a:p>
            <a:fld id="{03315DE8-E84B-A141-B26C-CDB1CE99E005}" type="slidenum">
              <a:rPr lang="en-US" smtClean="0"/>
              <a:t>8</a:t>
            </a:fld>
            <a:endParaRPr lang="en-US" dirty="0"/>
          </a:p>
        </p:txBody>
      </p:sp>
      <p:pic>
        <p:nvPicPr>
          <p:cNvPr id="1026" name="Picture 2">
            <a:extLst>
              <a:ext uri="{FF2B5EF4-FFF2-40B4-BE49-F238E27FC236}">
                <a16:creationId xmlns:a16="http://schemas.microsoft.com/office/drawing/2014/main" id="{FC2D7AAA-FD95-1546-B1FB-05C75EE7D171}"/>
              </a:ext>
            </a:extLst>
          </p:cNvPr>
          <p:cNvPicPr>
            <a:picLocks noChangeAspect="1" noChangeArrowheads="1"/>
          </p:cNvPicPr>
          <p:nvPr/>
        </p:nvPicPr>
        <p:blipFill rotWithShape="1">
          <a:blip r:embed="rId2">
            <a:extLst>
              <a:ext uri="{28A0092B-C50C-407E-A947-70E740481C1C}">
                <a14:useLocalDpi xmlns:a14="http://schemas.microsoft.com/office/drawing/2010/main"/>
              </a:ext>
            </a:extLst>
          </a:blip>
          <a:srcRect/>
          <a:stretch/>
        </p:blipFill>
        <p:spPr bwMode="auto">
          <a:xfrm>
            <a:off x="1058539" y="1154016"/>
            <a:ext cx="2980056" cy="364534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9B9EA7D7-4D7D-4440-9232-562BCBE90FF3}"/>
              </a:ext>
            </a:extLst>
          </p:cNvPr>
          <p:cNvPicPr>
            <a:picLocks noChangeAspect="1" noChangeArrowheads="1"/>
          </p:cNvPicPr>
          <p:nvPr/>
        </p:nvPicPr>
        <p:blipFill rotWithShape="1">
          <a:blip r:embed="rId3">
            <a:extLst>
              <a:ext uri="{28A0092B-C50C-407E-A947-70E740481C1C}">
                <a14:useLocalDpi xmlns:a14="http://schemas.microsoft.com/office/drawing/2010/main"/>
              </a:ext>
            </a:extLst>
          </a:blip>
          <a:srcRect/>
          <a:stretch/>
        </p:blipFill>
        <p:spPr bwMode="auto">
          <a:xfrm>
            <a:off x="4468468" y="1255280"/>
            <a:ext cx="2956902" cy="3915445"/>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a:extLst>
              <a:ext uri="{FF2B5EF4-FFF2-40B4-BE49-F238E27FC236}">
                <a16:creationId xmlns:a16="http://schemas.microsoft.com/office/drawing/2014/main" id="{19D6EDD6-4153-6545-9473-59E226D4E59D}"/>
              </a:ext>
            </a:extLst>
          </p:cNvPr>
          <p:cNvPicPr>
            <a:picLocks noChangeAspect="1" noChangeArrowheads="1"/>
          </p:cNvPicPr>
          <p:nvPr/>
        </p:nvPicPr>
        <p:blipFill rotWithShape="1">
          <a:blip r:embed="rId4">
            <a:extLst>
              <a:ext uri="{28A0092B-C50C-407E-A947-70E740481C1C}">
                <a14:useLocalDpi xmlns:a14="http://schemas.microsoft.com/office/drawing/2010/main"/>
              </a:ext>
            </a:extLst>
          </a:blip>
          <a:srcRect/>
          <a:stretch/>
        </p:blipFill>
        <p:spPr bwMode="auto">
          <a:xfrm>
            <a:off x="7855243" y="1340663"/>
            <a:ext cx="2980056" cy="3955142"/>
          </a:xfrm>
          <a:prstGeom prst="rect">
            <a:avLst/>
          </a:prstGeom>
          <a:noFill/>
          <a:extLst>
            <a:ext uri="{909E8E84-426E-40DD-AFC4-6F175D3DCCD1}">
              <a14:hiddenFill xmlns:a14="http://schemas.microsoft.com/office/drawing/2010/main">
                <a:solidFill>
                  <a:srgbClr val="FFFFFF"/>
                </a:solidFill>
              </a14:hiddenFill>
            </a:ext>
          </a:extLst>
        </p:spPr>
      </p:pic>
      <p:cxnSp>
        <p:nvCxnSpPr>
          <p:cNvPr id="6" name="Straight Connector 5">
            <a:extLst>
              <a:ext uri="{FF2B5EF4-FFF2-40B4-BE49-F238E27FC236}">
                <a16:creationId xmlns:a16="http://schemas.microsoft.com/office/drawing/2014/main" id="{83EAB039-3243-DD48-8395-1A3758173300}"/>
              </a:ext>
            </a:extLst>
          </p:cNvPr>
          <p:cNvCxnSpPr>
            <a:cxnSpLocks/>
          </p:cNvCxnSpPr>
          <p:nvPr/>
        </p:nvCxnSpPr>
        <p:spPr>
          <a:xfrm>
            <a:off x="633470" y="3429000"/>
            <a:ext cx="10515600" cy="85381"/>
          </a:xfrm>
          <a:prstGeom prst="line">
            <a:avLst/>
          </a:prstGeom>
          <a:ln w="19050">
            <a:solidFill>
              <a:schemeClr val="tx1">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F6DF4AFD-6A5E-A44F-A9A0-C461FC1C351B}"/>
              </a:ext>
            </a:extLst>
          </p:cNvPr>
          <p:cNvCxnSpPr>
            <a:cxnSpLocks/>
          </p:cNvCxnSpPr>
          <p:nvPr/>
        </p:nvCxnSpPr>
        <p:spPr>
          <a:xfrm>
            <a:off x="929089" y="1422415"/>
            <a:ext cx="10515600" cy="85381"/>
          </a:xfrm>
          <a:prstGeom prst="line">
            <a:avLst/>
          </a:prstGeom>
          <a:ln w="19050">
            <a:solidFill>
              <a:schemeClr val="tx1">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9010BE8-2298-B740-99D2-9EB719BF4311}"/>
              </a:ext>
            </a:extLst>
          </p:cNvPr>
          <p:cNvCxnSpPr>
            <a:cxnSpLocks/>
          </p:cNvCxnSpPr>
          <p:nvPr/>
        </p:nvCxnSpPr>
        <p:spPr>
          <a:xfrm>
            <a:off x="767508" y="4159999"/>
            <a:ext cx="10515600" cy="85381"/>
          </a:xfrm>
          <a:prstGeom prst="line">
            <a:avLst/>
          </a:prstGeom>
          <a:ln w="19050">
            <a:solidFill>
              <a:schemeClr val="tx1">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C999355C-0F34-514A-94CB-CCE4D5A5A3AD}"/>
              </a:ext>
            </a:extLst>
          </p:cNvPr>
          <p:cNvSpPr txBox="1"/>
          <p:nvPr/>
        </p:nvSpPr>
        <p:spPr>
          <a:xfrm>
            <a:off x="981326" y="5462990"/>
            <a:ext cx="2614370" cy="369332"/>
          </a:xfrm>
          <a:prstGeom prst="rect">
            <a:avLst/>
          </a:prstGeom>
          <a:noFill/>
        </p:spPr>
        <p:txBody>
          <a:bodyPr wrap="none" rtlCol="0">
            <a:spAutoFit/>
          </a:bodyPr>
          <a:lstStyle/>
          <a:p>
            <a:r>
              <a:rPr lang="en-US" dirty="0"/>
              <a:t>(a) Word-tokenizer + </a:t>
            </a:r>
            <a:r>
              <a:rPr lang="en-US" dirty="0" err="1"/>
              <a:t>BoW</a:t>
            </a:r>
            <a:endParaRPr lang="en-US" dirty="0"/>
          </a:p>
        </p:txBody>
      </p:sp>
      <p:sp>
        <p:nvSpPr>
          <p:cNvPr id="13" name="TextBox 12">
            <a:extLst>
              <a:ext uri="{FF2B5EF4-FFF2-40B4-BE49-F238E27FC236}">
                <a16:creationId xmlns:a16="http://schemas.microsoft.com/office/drawing/2014/main" id="{818571C6-6ECE-D843-9E5B-7F02077A0738}"/>
              </a:ext>
            </a:extLst>
          </p:cNvPr>
          <p:cNvSpPr txBox="1"/>
          <p:nvPr/>
        </p:nvSpPr>
        <p:spPr>
          <a:xfrm>
            <a:off x="4268449" y="5463063"/>
            <a:ext cx="3338927" cy="369332"/>
          </a:xfrm>
          <a:prstGeom prst="rect">
            <a:avLst/>
          </a:prstGeom>
          <a:noFill/>
        </p:spPr>
        <p:txBody>
          <a:bodyPr wrap="none" rtlCol="0">
            <a:spAutoFit/>
          </a:bodyPr>
          <a:lstStyle/>
          <a:p>
            <a:r>
              <a:rPr lang="en-US" dirty="0"/>
              <a:t>(b) </a:t>
            </a:r>
            <a:r>
              <a:rPr lang="en-US" dirty="0" err="1"/>
              <a:t>Subword</a:t>
            </a:r>
            <a:r>
              <a:rPr lang="en-US" dirty="0"/>
              <a:t>-BPE tokenizer + </a:t>
            </a:r>
            <a:r>
              <a:rPr lang="en-US" dirty="0" err="1"/>
              <a:t>BoW</a:t>
            </a:r>
            <a:endParaRPr lang="en-US" dirty="0"/>
          </a:p>
        </p:txBody>
      </p:sp>
      <p:sp>
        <p:nvSpPr>
          <p:cNvPr id="14" name="TextBox 13">
            <a:extLst>
              <a:ext uri="{FF2B5EF4-FFF2-40B4-BE49-F238E27FC236}">
                <a16:creationId xmlns:a16="http://schemas.microsoft.com/office/drawing/2014/main" id="{D76BDE70-1AC5-584B-A6D7-FD74CCC3B813}"/>
              </a:ext>
            </a:extLst>
          </p:cNvPr>
          <p:cNvSpPr txBox="1"/>
          <p:nvPr/>
        </p:nvSpPr>
        <p:spPr>
          <a:xfrm>
            <a:off x="7678378" y="5462990"/>
            <a:ext cx="3370346" cy="369332"/>
          </a:xfrm>
          <a:prstGeom prst="rect">
            <a:avLst/>
          </a:prstGeom>
          <a:noFill/>
        </p:spPr>
        <p:txBody>
          <a:bodyPr wrap="none" rtlCol="0">
            <a:spAutoFit/>
          </a:bodyPr>
          <a:lstStyle/>
          <a:p>
            <a:r>
              <a:rPr lang="en-US" dirty="0"/>
              <a:t>(c) </a:t>
            </a:r>
            <a:r>
              <a:rPr lang="en-US" dirty="0" err="1"/>
              <a:t>Subword</a:t>
            </a:r>
            <a:r>
              <a:rPr lang="en-US" dirty="0"/>
              <a:t>-BPE tokenizer + BERT</a:t>
            </a:r>
          </a:p>
        </p:txBody>
      </p:sp>
      <p:sp>
        <p:nvSpPr>
          <p:cNvPr id="15" name="TextBox 14">
            <a:extLst>
              <a:ext uri="{FF2B5EF4-FFF2-40B4-BE49-F238E27FC236}">
                <a16:creationId xmlns:a16="http://schemas.microsoft.com/office/drawing/2014/main" id="{3C07A9FA-5746-E842-8AE5-C843F7DB7AE0}"/>
              </a:ext>
            </a:extLst>
          </p:cNvPr>
          <p:cNvSpPr txBox="1"/>
          <p:nvPr/>
        </p:nvSpPr>
        <p:spPr>
          <a:xfrm>
            <a:off x="1413764" y="5891860"/>
            <a:ext cx="9364472" cy="923330"/>
          </a:xfrm>
          <a:prstGeom prst="rect">
            <a:avLst/>
          </a:prstGeom>
          <a:noFill/>
        </p:spPr>
        <p:txBody>
          <a:bodyPr wrap="square" rtlCol="0">
            <a:spAutoFit/>
          </a:bodyPr>
          <a:lstStyle/>
          <a:p>
            <a:pPr algn="ctr"/>
            <a:r>
              <a:rPr lang="en-US" dirty="0">
                <a:solidFill>
                  <a:schemeClr val="tx1">
                    <a:lumMod val="65000"/>
                    <a:lumOff val="35000"/>
                  </a:schemeClr>
                </a:solidFill>
              </a:rPr>
              <a:t>Figure 1. Results for our three classifiers (a) word-tokenizer with bag-of-words encoding, and (b) </a:t>
            </a:r>
            <a:r>
              <a:rPr lang="en-US" dirty="0" err="1">
                <a:solidFill>
                  <a:schemeClr val="tx1">
                    <a:lumMod val="65000"/>
                    <a:lumOff val="35000"/>
                  </a:schemeClr>
                </a:solidFill>
              </a:rPr>
              <a:t>subword</a:t>
            </a:r>
            <a:r>
              <a:rPr lang="en-US" dirty="0">
                <a:solidFill>
                  <a:schemeClr val="tx1">
                    <a:lumMod val="65000"/>
                    <a:lumOff val="35000"/>
                  </a:schemeClr>
                </a:solidFill>
              </a:rPr>
              <a:t> BPE tokenizer with bag-of-tokens encoding, and (c) BERT encoding with sub-word BPE tokenizer.</a:t>
            </a:r>
          </a:p>
        </p:txBody>
      </p:sp>
    </p:spTree>
    <p:extLst>
      <p:ext uri="{BB962C8B-B14F-4D97-AF65-F5344CB8AC3E}">
        <p14:creationId xmlns:p14="http://schemas.microsoft.com/office/powerpoint/2010/main" val="249219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3562</TotalTime>
  <Words>1667</Words>
  <Application>Microsoft Macintosh PowerPoint</Application>
  <PresentationFormat>Widescreen</PresentationFormat>
  <Paragraphs>68</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Courier New</vt:lpstr>
      <vt:lpstr>Palatino</vt:lpstr>
      <vt:lpstr>Office Theme</vt:lpstr>
      <vt:lpstr>Describe and motivate your work</vt:lpstr>
      <vt:lpstr>Introduce your work – motivate and contextualize</vt:lpstr>
      <vt:lpstr>Do a literature review even if small</vt:lpstr>
      <vt:lpstr>Describe your methods</vt:lpstr>
      <vt:lpstr>Use Figures and Diagrams to explain!</vt:lpstr>
      <vt:lpstr>Describe your experiments</vt:lpstr>
      <vt:lpstr>Describe your Results</vt:lpstr>
      <vt:lpstr>Present your results: Also, what not to do to present your results!</vt:lpstr>
      <vt:lpstr>One thing is to plot things to get help for yourself and one for your project report: Learn to plot and export figures properly</vt:lpstr>
      <vt:lpstr>Show Actual Results! Not just plots!</vt:lpstr>
      <vt:lpstr>Write a short conclusion and future work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Vision &amp; Language</dc:title>
  <dc:creator>Ordonez-Roman, Vicente (vo2m)</dc:creator>
  <cp:lastModifiedBy>Ordonez-Roman, Vicente (vo2m)</cp:lastModifiedBy>
  <cp:revision>104</cp:revision>
  <dcterms:created xsi:type="dcterms:W3CDTF">2020-09-01T15:46:42Z</dcterms:created>
  <dcterms:modified xsi:type="dcterms:W3CDTF">2022-04-06T17:48:58Z</dcterms:modified>
</cp:coreProperties>
</file>