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0" r:id="rId1"/>
    <p:sldMasterId id="2147483695" r:id="rId2"/>
  </p:sldMasterIdLst>
  <p:notesMasterIdLst>
    <p:notesMasterId r:id="rId53"/>
  </p:notesMasterIdLst>
  <p:sldIdLst>
    <p:sldId id="256" r:id="rId3"/>
    <p:sldId id="257" r:id="rId4"/>
    <p:sldId id="617" r:id="rId5"/>
    <p:sldId id="504" r:id="rId6"/>
    <p:sldId id="581" r:id="rId7"/>
    <p:sldId id="582" r:id="rId8"/>
    <p:sldId id="583" r:id="rId9"/>
    <p:sldId id="524" r:id="rId10"/>
    <p:sldId id="525" r:id="rId11"/>
    <p:sldId id="526" r:id="rId12"/>
    <p:sldId id="527" r:id="rId13"/>
    <p:sldId id="539" r:id="rId14"/>
    <p:sldId id="545" r:id="rId15"/>
    <p:sldId id="544" r:id="rId16"/>
    <p:sldId id="543" r:id="rId17"/>
    <p:sldId id="546" r:id="rId18"/>
    <p:sldId id="547" r:id="rId19"/>
    <p:sldId id="548" r:id="rId20"/>
    <p:sldId id="549" r:id="rId21"/>
    <p:sldId id="550" r:id="rId22"/>
    <p:sldId id="551" r:id="rId23"/>
    <p:sldId id="542" r:id="rId24"/>
    <p:sldId id="552" r:id="rId25"/>
    <p:sldId id="540" r:id="rId26"/>
    <p:sldId id="584" r:id="rId27"/>
    <p:sldId id="557" r:id="rId28"/>
    <p:sldId id="541" r:id="rId29"/>
    <p:sldId id="559" r:id="rId30"/>
    <p:sldId id="558" r:id="rId31"/>
    <p:sldId id="310" r:id="rId32"/>
    <p:sldId id="311" r:id="rId33"/>
    <p:sldId id="312" r:id="rId34"/>
    <p:sldId id="313" r:id="rId35"/>
    <p:sldId id="314" r:id="rId36"/>
    <p:sldId id="318" r:id="rId37"/>
    <p:sldId id="317" r:id="rId38"/>
    <p:sldId id="319" r:id="rId39"/>
    <p:sldId id="320" r:id="rId40"/>
    <p:sldId id="321" r:id="rId41"/>
    <p:sldId id="322" r:id="rId42"/>
    <p:sldId id="323" r:id="rId43"/>
    <p:sldId id="324" r:id="rId44"/>
    <p:sldId id="315" r:id="rId45"/>
    <p:sldId id="361" r:id="rId46"/>
    <p:sldId id="325" r:id="rId47"/>
    <p:sldId id="326" r:id="rId48"/>
    <p:sldId id="327" r:id="rId49"/>
    <p:sldId id="328" r:id="rId50"/>
    <p:sldId id="316" r:id="rId51"/>
    <p:sldId id="267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70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10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CC597-C715-D641-AF2D-9027D870C75F}" type="datetimeFigureOut">
              <a:rPr lang="en-US" smtClean="0"/>
              <a:t>1/19/23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45CB42-16E7-A24D-B3D6-F64B855B0D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566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45CB42-16E7-A24D-B3D6-F64B855B0DC8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97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A334-DD24-DE42-B936-8A1607CAA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7581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3FF6F-68D3-5D4A-BD7A-EA4A53799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98132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773C8-0C77-C745-832B-20E65B42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11B65-8761-BB4F-9216-0BBA9E02B4E6}" type="datetime1">
              <a:rPr lang="en-US" smtClean="0"/>
              <a:t>1/19/23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42F5-65D8-534E-85CE-BBB2BA0E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4" descr="Full Formal Lockup">
            <a:extLst>
              <a:ext uri="{FF2B5EF4-FFF2-40B4-BE49-F238E27FC236}">
                <a16:creationId xmlns:a16="http://schemas.microsoft.com/office/drawing/2014/main" id="{A681143B-6F91-0042-8A4E-5A21C6B93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295" y="4911314"/>
            <a:ext cx="3253409" cy="64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B8E7050-2442-B645-BD17-2F9E2A669C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9" b="60641"/>
          <a:stretch/>
        </p:blipFill>
        <p:spPr bwMode="auto">
          <a:xfrm>
            <a:off x="-8467" y="-8467"/>
            <a:ext cx="12200467" cy="106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2EE73A4-29C2-BA4E-9472-88D99A953C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2" b="39041"/>
          <a:stretch/>
        </p:blipFill>
        <p:spPr bwMode="auto">
          <a:xfrm>
            <a:off x="-8467" y="6056845"/>
            <a:ext cx="12200467" cy="81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844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865CF-FA54-A240-A5DF-356EB6603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A78-BCAF-A24B-87D0-6863DD2C9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6E32F-1712-B943-95BC-45FC5D03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80D-06A9-3946-A757-38003124F949}" type="datetime1">
              <a:rPr lang="en-US" smtClean="0"/>
              <a:t>1/19/23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32615-947E-6642-BBF8-999981BE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F1D52-E525-2844-9153-CB019981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B76013-29A2-9F46-B9AB-BAD29EE4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129393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8007C-3F22-E348-8EBB-8EC60072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82DF-824A-354E-8E81-7ECAD4E52A61}" type="datetime1">
              <a:rPr lang="en-US" smtClean="0"/>
              <a:t>1/19/23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1A1A0-951E-234C-ADBA-BFCDB466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D7BD3-3B63-7F4A-90A3-D68B8469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39EE14-D4F9-E84B-99E5-0996EA03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2369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934880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A334-DD24-DE42-B936-8A1607CAA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07581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3FF6F-68D3-5D4A-BD7A-EA4A53799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98132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773C8-0C77-C745-832B-20E65B42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11B65-8761-BB4F-9216-0BBA9E02B4E6}" type="datetime1">
              <a:rPr lang="en-US" smtClean="0"/>
              <a:t>1/19/23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42F5-65D8-534E-85CE-BBB2BA0E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4" descr="Full Formal Lockup">
            <a:extLst>
              <a:ext uri="{FF2B5EF4-FFF2-40B4-BE49-F238E27FC236}">
                <a16:creationId xmlns:a16="http://schemas.microsoft.com/office/drawing/2014/main" id="{A681143B-6F91-0042-8A4E-5A21C6B9375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295" y="4911314"/>
            <a:ext cx="3253409" cy="648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B8E7050-2442-B645-BD17-2F9E2A669CE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19" b="60641"/>
          <a:stretch/>
        </p:blipFill>
        <p:spPr bwMode="auto">
          <a:xfrm>
            <a:off x="-8467" y="-8467"/>
            <a:ext cx="12200467" cy="1060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2EE73A4-29C2-BA4E-9472-88D99A953C4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52" b="39041"/>
          <a:stretch/>
        </p:blipFill>
        <p:spPr bwMode="auto">
          <a:xfrm>
            <a:off x="-8467" y="6056845"/>
            <a:ext cx="12200467" cy="81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8488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00481-3323-A245-9966-889866726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F171A-4392-C74F-9129-685145500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9957"/>
            <a:ext cx="10515600" cy="48870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9EF8F-D3C7-4F40-B092-B8859287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7DBD-F069-3646-A7B0-F111D6E3E4CF}" type="datetime1">
              <a:rPr lang="en-US" smtClean="0"/>
              <a:t>1/19/23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7C953-89C9-A746-BCC7-65DA0E60E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B2E4C-DD6E-A244-9A40-8C86D7B75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5271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833B-77A1-F849-B5D1-694C89820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1CEB9-B0E4-6D4B-BD4B-0D3E4BF07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3356E-3044-B445-B69F-C68D39498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C5C64-2390-724B-9F7C-CD781EB4084D}" type="datetime1">
              <a:rPr lang="en-US" smtClean="0"/>
              <a:t>1/19/23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8B398-74DB-CB41-847E-AF4CF4CB6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2DC57-D436-2544-B143-DA32FED6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3737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865CF-FA54-A240-A5DF-356EB6603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A78-BCAF-A24B-87D0-6863DD2C9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6E32F-1712-B943-95BC-45FC5D03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80D-06A9-3946-A757-38003124F949}" type="datetime1">
              <a:rPr lang="en-US" smtClean="0"/>
              <a:t>1/19/23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32615-947E-6642-BBF8-999981BE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F1D52-E525-2844-9153-CB019981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B76013-29A2-9F46-B9AB-BAD29EE4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883790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8007C-3F22-E348-8EBB-8EC60072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82DF-824A-354E-8E81-7ECAD4E52A61}" type="datetime1">
              <a:rPr lang="en-US" smtClean="0"/>
              <a:t>1/19/23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1A1A0-951E-234C-ADBA-BFCDB466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D7BD3-3B63-7F4A-90A3-D68B8469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39EE14-D4F9-E84B-99E5-0996EA03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27149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1AC8DB-162A-F542-81F5-2BC6D257E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FAB23-523A-8E43-A474-DECB64D5AB8C}" type="datetime1">
              <a:rPr lang="en-US" smtClean="0"/>
              <a:t>1/19/23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D4C257-282E-6B46-AC40-C5A07A6EF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12066-EE71-6B43-941C-15B8D8403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99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A026-DE6F-7F4E-957A-F23F98393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4C882-B7CE-414E-9974-D7009D416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D92DAE-4BFD-E64D-A383-9AD254761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9965A7-9AE3-B64F-83EA-865A06AD8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777B3-D9D2-4C4B-8A2F-4C2E68C3B7A7}" type="datetime1">
              <a:rPr lang="en-US" smtClean="0"/>
              <a:t>1/19/23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17F5BE-11EC-6D47-B39D-822E815EB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24CD5-1AF3-3343-85D4-A4DCD0FF8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72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00481-3323-A245-9966-889866726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F171A-4392-C74F-9129-685145500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9957"/>
            <a:ext cx="10515600" cy="48870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9EF8F-D3C7-4F40-B092-B88592878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4D7DBD-F069-3646-A7B0-F111D6E3E4CF}" type="datetime1">
              <a:rPr lang="en-US" smtClean="0"/>
              <a:t>1/19/23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C7C953-89C9-A746-BCC7-65DA0E60E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8B2E4C-DD6E-A244-9A40-8C86D7B75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3007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3F11E-CF88-DE4B-9E74-E9760A36A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7AE6DF-0B4F-BA49-88C8-151AB34BA0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FADA2-52B8-F34A-87CF-4B219457B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D7312D-1737-3045-8447-0A7A478AF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C2C0D-E8C5-AD4F-82DB-E013D1D74040}" type="datetime1">
              <a:rPr lang="en-US" smtClean="0"/>
              <a:t>1/19/23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29FDEA-B4C4-7848-B14A-B8DE8613D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9BBBA-8A1E-994B-B710-3B57FAD8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378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4833B-77A1-F849-B5D1-694C89820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C1CEB9-B0E4-6D4B-BD4B-0D3E4BF07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3356E-3044-B445-B69F-C68D39498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0C5C64-2390-724B-9F7C-CD781EB4084D}" type="datetime1">
              <a:rPr lang="en-US" smtClean="0"/>
              <a:t>1/19/23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A8B398-74DB-CB41-847E-AF4CF4CB6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42DC57-D436-2544-B143-DA32FED6C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3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865CF-FA54-A240-A5DF-356EB66032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34A78-BCAF-A24B-87D0-6863DD2C9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298121"/>
            <a:ext cx="5181600" cy="48788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6E32F-1712-B943-95BC-45FC5D030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9780D-06A9-3946-A757-38003124F949}" type="datetime1">
              <a:rPr lang="en-US" smtClean="0"/>
              <a:t>1/19/23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E32615-947E-6642-BBF8-999981BEB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F1D52-E525-2844-9153-CB0199813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FB76013-29A2-9F46-B9AB-BAD29EE4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83675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8007C-3F22-E348-8EBB-8EC600720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082DF-824A-354E-8E81-7ECAD4E52A61}" type="datetime1">
              <a:rPr lang="en-US" smtClean="0"/>
              <a:t>1/19/23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C1A1A0-951E-234C-ADBA-BFCDB466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D7BD3-3B63-7F4A-90A3-D68B8469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939EE14-D4F9-E84B-99E5-0996EA035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6861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8199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1AC8DB-162A-F542-81F5-2BC6D257E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FAB23-523A-8E43-A474-DECB64D5AB8C}" type="datetime1">
              <a:rPr lang="en-US" smtClean="0"/>
              <a:t>1/19/23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D4C257-282E-6B46-AC40-C5A07A6EF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212066-EE71-6B43-941C-15B8D8403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10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1A026-DE6F-7F4E-957A-F23F98393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4C882-B7CE-414E-9974-D7009D416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D92DAE-4BFD-E64D-A383-9AD254761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9965A7-9AE3-B64F-83EA-865A06AD8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777B3-D9D2-4C4B-8A2F-4C2E68C3B7A7}" type="datetime1">
              <a:rPr lang="en-US" smtClean="0"/>
              <a:t>1/19/23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17F5BE-11EC-6D47-B39D-822E815EB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324CD5-1AF3-3343-85D4-A4DCD0FF8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2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3F11E-CF88-DE4B-9E74-E9760A36A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7AE6DF-0B4F-BA49-88C8-151AB34BA0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FADA2-52B8-F34A-87CF-4B219457B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D7312D-1737-3045-8447-0A7A478AF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C2C0D-E8C5-AD4F-82DB-E013D1D74040}" type="datetime1">
              <a:rPr lang="en-US" smtClean="0"/>
              <a:t>1/19/23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29FDEA-B4C4-7848-B14A-B8DE8613D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09BBBA-8A1E-994B-B710-3B57FAD86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746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A334-DD24-DE42-B936-8A1607CAA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1217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3FF6F-68D3-5D4A-BD7A-EA4A53799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91845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6773C8-0C77-C745-832B-20E65B42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11B65-8761-BB4F-9216-0BBA9E02B4E6}" type="datetime1">
              <a:rPr lang="en-US" smtClean="0"/>
              <a:t>1/19/23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C042F5-65D8-534E-85CE-BBB2BA0EE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asted-image.png">
            <a:extLst>
              <a:ext uri="{FF2B5EF4-FFF2-40B4-BE49-F238E27FC236}">
                <a16:creationId xmlns:a16="http://schemas.microsoft.com/office/drawing/2014/main" id="{60812B5B-29A2-1B43-8164-8914867C7AF2}"/>
              </a:ext>
            </a:extLst>
          </p:cNvPr>
          <p:cNvPicPr/>
          <p:nvPr userDrawn="1"/>
        </p:nvPicPr>
        <p:blipFill>
          <a:blip r:embed="rId2">
            <a:alphaModFix amt="10839"/>
          </a:blip>
          <a:srcRect l="11804" t="22310" b="2478"/>
          <a:stretch>
            <a:fillRect/>
          </a:stretch>
        </p:blipFill>
        <p:spPr>
          <a:xfrm>
            <a:off x="0" y="0"/>
            <a:ext cx="4680310" cy="399125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84706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18F9F-0C77-2242-B6D6-B4EC3C8C9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6B811-BDBF-B745-AB37-2708A8707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85345-F0A9-A144-9EFB-CAC4CF2542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2407B-0281-F14F-9998-E479E865FA4E}" type="datetime1">
              <a:rPr lang="en-US" smtClean="0"/>
              <a:t>1/19/23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DCAB0-2AAF-D849-AF60-3FB8E000D6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A09DF-F308-1040-8FF1-F5A941EFC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3315DE8-E84B-A141-B26C-CDB1CE99E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394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49" r:id="rId9"/>
    <p:sldLayoutId id="2147483652" r:id="rId10"/>
    <p:sldLayoutId id="2147483654" r:id="rId11"/>
    <p:sldLayoutId id="2147483694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18F9F-0C77-2242-B6D6-B4EC3C8C9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6B811-BDBF-B745-AB37-2708A8707A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85345-F0A9-A144-9EFB-CAC4CF2542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02407B-0281-F14F-9998-E479E865FA4E}" type="datetime1">
              <a:rPr lang="en-US" smtClean="0"/>
              <a:t>1/19/23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DCAB0-2AAF-D849-AF60-3FB8E000D6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A09DF-F308-1040-8FF1-F5A941EFC3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03315DE8-E84B-A141-B26C-CDB1CE99E0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35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0.png"/><Relationship Id="rId7" Type="http://schemas.openxmlformats.org/officeDocument/2006/relationships/image" Target="../media/image199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0.png"/><Relationship Id="rId5" Type="http://schemas.openxmlformats.org/officeDocument/2006/relationships/image" Target="../media/image173.png"/><Relationship Id="rId10" Type="http://schemas.openxmlformats.org/officeDocument/2006/relationships/image" Target="../media/image22.png"/><Relationship Id="rId4" Type="http://schemas.openxmlformats.org/officeDocument/2006/relationships/image" Target="../media/image168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7" Type="http://schemas.openxmlformats.org/officeDocument/2006/relationships/image" Target="../media/image151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6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png"/><Relationship Id="rId5" Type="http://schemas.openxmlformats.org/officeDocument/2006/relationships/image" Target="../media/image165.png"/><Relationship Id="rId4" Type="http://schemas.openxmlformats.org/officeDocument/2006/relationships/image" Target="../media/image16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s.rice.edu/~vo9/deep-vislang/" TargetMode="Externa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0.png"/><Relationship Id="rId7" Type="http://schemas.openxmlformats.org/officeDocument/2006/relationships/image" Target="../media/image199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0.png"/><Relationship Id="rId5" Type="http://schemas.openxmlformats.org/officeDocument/2006/relationships/image" Target="../media/image173.png"/><Relationship Id="rId10" Type="http://schemas.openxmlformats.org/officeDocument/2006/relationships/image" Target="../media/image22.png"/><Relationship Id="rId4" Type="http://schemas.openxmlformats.org/officeDocument/2006/relationships/image" Target="../media/image168.png"/><Relationship Id="rId9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18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3" Type="http://schemas.openxmlformats.org/officeDocument/2006/relationships/image" Target="../media/image18.png"/><Relationship Id="rId7" Type="http://schemas.openxmlformats.org/officeDocument/2006/relationships/image" Target="../media/image19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4" Type="http://schemas.openxmlformats.org/officeDocument/2006/relationships/image" Target="../media/image19.png"/><Relationship Id="rId9" Type="http://schemas.openxmlformats.org/officeDocument/2006/relationships/image" Target="../media/image19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170.png"/><Relationship Id="rId7" Type="http://schemas.openxmlformats.org/officeDocument/2006/relationships/image" Target="../media/image210.png"/><Relationship Id="rId12" Type="http://schemas.openxmlformats.org/officeDocument/2006/relationships/image" Target="../media/image4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1.png"/><Relationship Id="rId11" Type="http://schemas.openxmlformats.org/officeDocument/2006/relationships/image" Target="../media/image250.png"/><Relationship Id="rId5" Type="http://schemas.openxmlformats.org/officeDocument/2006/relationships/image" Target="../media/image190.png"/><Relationship Id="rId10" Type="http://schemas.openxmlformats.org/officeDocument/2006/relationships/image" Target="../media/image240.png"/><Relationship Id="rId4" Type="http://schemas.openxmlformats.org/officeDocument/2006/relationships/image" Target="../media/image181.png"/><Relationship Id="rId9" Type="http://schemas.openxmlformats.org/officeDocument/2006/relationships/image" Target="../media/image23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13" Type="http://schemas.openxmlformats.org/officeDocument/2006/relationships/image" Target="../media/image41.tiff"/><Relationship Id="rId3" Type="http://schemas.openxmlformats.org/officeDocument/2006/relationships/image" Target="../media/image170.png"/><Relationship Id="rId7" Type="http://schemas.openxmlformats.org/officeDocument/2006/relationships/image" Target="../media/image210.png"/><Relationship Id="rId12" Type="http://schemas.openxmlformats.org/officeDocument/2006/relationships/image" Target="../media/image4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1.png"/><Relationship Id="rId11" Type="http://schemas.openxmlformats.org/officeDocument/2006/relationships/image" Target="../media/image250.png"/><Relationship Id="rId5" Type="http://schemas.openxmlformats.org/officeDocument/2006/relationships/image" Target="../media/image190.png"/><Relationship Id="rId10" Type="http://schemas.openxmlformats.org/officeDocument/2006/relationships/image" Target="../media/image240.png"/><Relationship Id="rId4" Type="http://schemas.openxmlformats.org/officeDocument/2006/relationships/image" Target="../media/image181.png"/><Relationship Id="rId9" Type="http://schemas.openxmlformats.org/officeDocument/2006/relationships/image" Target="../media/image23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170.png"/><Relationship Id="rId7" Type="http://schemas.openxmlformats.org/officeDocument/2006/relationships/image" Target="../media/image210.png"/><Relationship Id="rId12" Type="http://schemas.openxmlformats.org/officeDocument/2006/relationships/image" Target="../media/image40.png"/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1.png"/><Relationship Id="rId11" Type="http://schemas.openxmlformats.org/officeDocument/2006/relationships/image" Target="../media/image250.png"/><Relationship Id="rId5" Type="http://schemas.openxmlformats.org/officeDocument/2006/relationships/image" Target="../media/image190.png"/><Relationship Id="rId10" Type="http://schemas.openxmlformats.org/officeDocument/2006/relationships/image" Target="../media/image240.png"/><Relationship Id="rId4" Type="http://schemas.openxmlformats.org/officeDocument/2006/relationships/image" Target="../media/image181.png"/><Relationship Id="rId9" Type="http://schemas.openxmlformats.org/officeDocument/2006/relationships/image" Target="../media/image2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13" Type="http://schemas.openxmlformats.org/officeDocument/2006/relationships/image" Target="../media/image210.png"/><Relationship Id="rId3" Type="http://schemas.openxmlformats.org/officeDocument/2006/relationships/image" Target="../media/image53.png"/><Relationship Id="rId7" Type="http://schemas.openxmlformats.org/officeDocument/2006/relationships/image" Target="../media/image72.png"/><Relationship Id="rId12" Type="http://schemas.openxmlformats.org/officeDocument/2006/relationships/image" Target="../media/image7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11" Type="http://schemas.openxmlformats.org/officeDocument/2006/relationships/image" Target="../media/image73.png"/><Relationship Id="rId5" Type="http://schemas.openxmlformats.org/officeDocument/2006/relationships/image" Target="../media/image60.png"/><Relationship Id="rId15" Type="http://schemas.openxmlformats.org/officeDocument/2006/relationships/image" Target="../media/image76.png"/><Relationship Id="rId10" Type="http://schemas.openxmlformats.org/officeDocument/2006/relationships/image" Target="../media/image201.png"/><Relationship Id="rId4" Type="http://schemas.openxmlformats.org/officeDocument/2006/relationships/image" Target="../media/image59.png"/><Relationship Id="rId9" Type="http://schemas.openxmlformats.org/officeDocument/2006/relationships/image" Target="../media/image190.png"/><Relationship Id="rId1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7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6.png"/><Relationship Id="rId5" Type="http://schemas.openxmlformats.org/officeDocument/2006/relationships/image" Target="../media/image88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78.png"/><Relationship Id="rId7" Type="http://schemas.openxmlformats.org/officeDocument/2006/relationships/image" Target="../media/image8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7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0.png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78.png"/><Relationship Id="rId7" Type="http://schemas.openxmlformats.org/officeDocument/2006/relationships/image" Target="../media/image94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3.png"/><Relationship Id="rId5" Type="http://schemas.openxmlformats.org/officeDocument/2006/relationships/image" Target="../media/image91.png"/><Relationship Id="rId10" Type="http://schemas.openxmlformats.org/officeDocument/2006/relationships/image" Target="../media/image97.png"/><Relationship Id="rId4" Type="http://schemas.openxmlformats.org/officeDocument/2006/relationships/image" Target="../media/image79.png"/><Relationship Id="rId9" Type="http://schemas.openxmlformats.org/officeDocument/2006/relationships/image" Target="../media/image96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78.png"/><Relationship Id="rId7" Type="http://schemas.openxmlformats.org/officeDocument/2006/relationships/image" Target="../media/image10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10" Type="http://schemas.openxmlformats.org/officeDocument/2006/relationships/image" Target="../media/image97.png"/><Relationship Id="rId4" Type="http://schemas.openxmlformats.org/officeDocument/2006/relationships/image" Target="../media/image79.png"/><Relationship Id="rId9" Type="http://schemas.openxmlformats.org/officeDocument/2006/relationships/image" Target="../media/image10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13" Type="http://schemas.openxmlformats.org/officeDocument/2006/relationships/image" Target="../media/image210.png"/><Relationship Id="rId3" Type="http://schemas.openxmlformats.org/officeDocument/2006/relationships/image" Target="../media/image53.png"/><Relationship Id="rId7" Type="http://schemas.openxmlformats.org/officeDocument/2006/relationships/image" Target="../media/image72.png"/><Relationship Id="rId12" Type="http://schemas.openxmlformats.org/officeDocument/2006/relationships/image" Target="../media/image74.png"/><Relationship Id="rId17" Type="http://schemas.openxmlformats.org/officeDocument/2006/relationships/image" Target="../media/image105.png"/><Relationship Id="rId2" Type="http://schemas.openxmlformats.org/officeDocument/2006/relationships/image" Target="../media/image52.png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11" Type="http://schemas.openxmlformats.org/officeDocument/2006/relationships/image" Target="../media/image73.png"/><Relationship Id="rId5" Type="http://schemas.openxmlformats.org/officeDocument/2006/relationships/image" Target="../media/image60.png"/><Relationship Id="rId15" Type="http://schemas.openxmlformats.org/officeDocument/2006/relationships/image" Target="../media/image76.png"/><Relationship Id="rId10" Type="http://schemas.openxmlformats.org/officeDocument/2006/relationships/image" Target="../media/image201.png"/><Relationship Id="rId4" Type="http://schemas.openxmlformats.org/officeDocument/2006/relationships/image" Target="../media/image59.png"/><Relationship Id="rId9" Type="http://schemas.openxmlformats.org/officeDocument/2006/relationships/image" Target="../media/image190.png"/><Relationship Id="rId14" Type="http://schemas.openxmlformats.org/officeDocument/2006/relationships/image" Target="../media/image10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13" Type="http://schemas.openxmlformats.org/officeDocument/2006/relationships/image" Target="../media/image210.png"/><Relationship Id="rId18" Type="http://schemas.openxmlformats.org/officeDocument/2006/relationships/image" Target="../media/image108.png"/><Relationship Id="rId3" Type="http://schemas.openxmlformats.org/officeDocument/2006/relationships/image" Target="../media/image53.png"/><Relationship Id="rId7" Type="http://schemas.openxmlformats.org/officeDocument/2006/relationships/image" Target="../media/image72.png"/><Relationship Id="rId12" Type="http://schemas.openxmlformats.org/officeDocument/2006/relationships/image" Target="../media/image74.png"/><Relationship Id="rId17" Type="http://schemas.openxmlformats.org/officeDocument/2006/relationships/image" Target="../media/image107.png"/><Relationship Id="rId2" Type="http://schemas.openxmlformats.org/officeDocument/2006/relationships/image" Target="../media/image52.png"/><Relationship Id="rId16" Type="http://schemas.openxmlformats.org/officeDocument/2006/relationships/image" Target="../media/image106.png"/><Relationship Id="rId20" Type="http://schemas.openxmlformats.org/officeDocument/2006/relationships/image" Target="../media/image1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11" Type="http://schemas.openxmlformats.org/officeDocument/2006/relationships/image" Target="../media/image73.png"/><Relationship Id="rId5" Type="http://schemas.openxmlformats.org/officeDocument/2006/relationships/image" Target="../media/image60.png"/><Relationship Id="rId15" Type="http://schemas.openxmlformats.org/officeDocument/2006/relationships/image" Target="../media/image76.png"/><Relationship Id="rId10" Type="http://schemas.openxmlformats.org/officeDocument/2006/relationships/image" Target="../media/image201.png"/><Relationship Id="rId19" Type="http://schemas.openxmlformats.org/officeDocument/2006/relationships/image" Target="../media/image109.png"/><Relationship Id="rId4" Type="http://schemas.openxmlformats.org/officeDocument/2006/relationships/image" Target="../media/image59.png"/><Relationship Id="rId9" Type="http://schemas.openxmlformats.org/officeDocument/2006/relationships/image" Target="../media/image190.png"/><Relationship Id="rId14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78.png"/><Relationship Id="rId7" Type="http://schemas.openxmlformats.org/officeDocument/2006/relationships/image" Target="../media/image100.png"/><Relationship Id="rId12" Type="http://schemas.openxmlformats.org/officeDocument/2006/relationships/image" Target="../media/image113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9.png"/><Relationship Id="rId11" Type="http://schemas.openxmlformats.org/officeDocument/2006/relationships/image" Target="../media/image112.png"/><Relationship Id="rId5" Type="http://schemas.openxmlformats.org/officeDocument/2006/relationships/image" Target="../media/image98.png"/><Relationship Id="rId10" Type="http://schemas.openxmlformats.org/officeDocument/2006/relationships/image" Target="../media/image97.png"/><Relationship Id="rId4" Type="http://schemas.openxmlformats.org/officeDocument/2006/relationships/image" Target="../media/image79.png"/><Relationship Id="rId9" Type="http://schemas.openxmlformats.org/officeDocument/2006/relationships/image" Target="../media/image11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17.png"/><Relationship Id="rId3" Type="http://schemas.openxmlformats.org/officeDocument/2006/relationships/image" Target="../media/image78.png"/><Relationship Id="rId7" Type="http://schemas.openxmlformats.org/officeDocument/2006/relationships/image" Target="../media/image100.png"/><Relationship Id="rId12" Type="http://schemas.openxmlformats.org/officeDocument/2006/relationships/image" Target="../media/image11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4.png"/><Relationship Id="rId11" Type="http://schemas.openxmlformats.org/officeDocument/2006/relationships/image" Target="../media/image113.png"/><Relationship Id="rId5" Type="http://schemas.openxmlformats.org/officeDocument/2006/relationships/image" Target="../media/image98.png"/><Relationship Id="rId10" Type="http://schemas.openxmlformats.org/officeDocument/2006/relationships/image" Target="../media/image112.png"/><Relationship Id="rId4" Type="http://schemas.openxmlformats.org/officeDocument/2006/relationships/image" Target="../media/image79.png"/><Relationship Id="rId9" Type="http://schemas.openxmlformats.org/officeDocument/2006/relationships/image" Target="../media/image115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17.png"/><Relationship Id="rId3" Type="http://schemas.openxmlformats.org/officeDocument/2006/relationships/image" Target="../media/image78.png"/><Relationship Id="rId7" Type="http://schemas.openxmlformats.org/officeDocument/2006/relationships/image" Target="../media/image100.png"/><Relationship Id="rId12" Type="http://schemas.openxmlformats.org/officeDocument/2006/relationships/image" Target="../media/image11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4.png"/><Relationship Id="rId11" Type="http://schemas.openxmlformats.org/officeDocument/2006/relationships/image" Target="../media/image113.png"/><Relationship Id="rId5" Type="http://schemas.openxmlformats.org/officeDocument/2006/relationships/image" Target="../media/image98.png"/><Relationship Id="rId10" Type="http://schemas.openxmlformats.org/officeDocument/2006/relationships/image" Target="../media/image112.png"/><Relationship Id="rId4" Type="http://schemas.openxmlformats.org/officeDocument/2006/relationships/image" Target="../media/image79.png"/><Relationship Id="rId9" Type="http://schemas.openxmlformats.org/officeDocument/2006/relationships/image" Target="../media/image11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78.png"/><Relationship Id="rId7" Type="http://schemas.openxmlformats.org/officeDocument/2006/relationships/image" Target="../media/image100.png"/><Relationship Id="rId12" Type="http://schemas.openxmlformats.org/officeDocument/2006/relationships/image" Target="../media/image116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4.png"/><Relationship Id="rId11" Type="http://schemas.openxmlformats.org/officeDocument/2006/relationships/image" Target="../media/image118.png"/><Relationship Id="rId5" Type="http://schemas.openxmlformats.org/officeDocument/2006/relationships/image" Target="../media/image98.png"/><Relationship Id="rId10" Type="http://schemas.openxmlformats.org/officeDocument/2006/relationships/image" Target="../media/image115.png"/><Relationship Id="rId4" Type="http://schemas.openxmlformats.org/officeDocument/2006/relationships/image" Target="../media/image79.png"/><Relationship Id="rId9" Type="http://schemas.openxmlformats.org/officeDocument/2006/relationships/image" Target="../media/image11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13" Type="http://schemas.openxmlformats.org/officeDocument/2006/relationships/image" Target="../media/image210.png"/><Relationship Id="rId18" Type="http://schemas.openxmlformats.org/officeDocument/2006/relationships/image" Target="../media/image153.png"/><Relationship Id="rId3" Type="http://schemas.openxmlformats.org/officeDocument/2006/relationships/image" Target="../media/image53.png"/><Relationship Id="rId21" Type="http://schemas.openxmlformats.org/officeDocument/2006/relationships/image" Target="../media/image156.png"/><Relationship Id="rId7" Type="http://schemas.openxmlformats.org/officeDocument/2006/relationships/image" Target="../media/image72.png"/><Relationship Id="rId12" Type="http://schemas.openxmlformats.org/officeDocument/2006/relationships/image" Target="../media/image74.png"/><Relationship Id="rId17" Type="http://schemas.openxmlformats.org/officeDocument/2006/relationships/image" Target="../media/image152.png"/><Relationship Id="rId2" Type="http://schemas.openxmlformats.org/officeDocument/2006/relationships/image" Target="../media/image52.png"/><Relationship Id="rId16" Type="http://schemas.openxmlformats.org/officeDocument/2006/relationships/image" Target="../media/image119.png"/><Relationship Id="rId20" Type="http://schemas.openxmlformats.org/officeDocument/2006/relationships/image" Target="../media/image15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11" Type="http://schemas.openxmlformats.org/officeDocument/2006/relationships/image" Target="../media/image73.png"/><Relationship Id="rId5" Type="http://schemas.openxmlformats.org/officeDocument/2006/relationships/image" Target="../media/image60.png"/><Relationship Id="rId15" Type="http://schemas.openxmlformats.org/officeDocument/2006/relationships/image" Target="../media/image76.png"/><Relationship Id="rId10" Type="http://schemas.openxmlformats.org/officeDocument/2006/relationships/image" Target="../media/image201.png"/><Relationship Id="rId19" Type="http://schemas.openxmlformats.org/officeDocument/2006/relationships/image" Target="../media/image154.png"/><Relationship Id="rId4" Type="http://schemas.openxmlformats.org/officeDocument/2006/relationships/image" Target="../media/image59.png"/><Relationship Id="rId9" Type="http://schemas.openxmlformats.org/officeDocument/2006/relationships/image" Target="../media/image190.png"/><Relationship Id="rId14" Type="http://schemas.openxmlformats.org/officeDocument/2006/relationships/image" Target="../media/image75.png"/><Relationship Id="rId22" Type="http://schemas.openxmlformats.org/officeDocument/2006/relationships/image" Target="../media/image1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0.png"/><Relationship Id="rId3" Type="http://schemas.openxmlformats.org/officeDocument/2006/relationships/image" Target="../media/image9.png"/><Relationship Id="rId7" Type="http://schemas.openxmlformats.org/officeDocument/2006/relationships/image" Target="../media/image1150.png"/><Relationship Id="rId12" Type="http://schemas.openxmlformats.org/officeDocument/2006/relationships/image" Target="../media/image1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80.png"/><Relationship Id="rId11" Type="http://schemas.openxmlformats.org/officeDocument/2006/relationships/image" Target="../media/image1191.png"/><Relationship Id="rId5" Type="http://schemas.openxmlformats.org/officeDocument/2006/relationships/image" Target="../media/image200.png"/><Relationship Id="rId10" Type="http://schemas.openxmlformats.org/officeDocument/2006/relationships/image" Target="../media/image1181.png"/><Relationship Id="rId4" Type="http://schemas.openxmlformats.org/officeDocument/2006/relationships/image" Target="../media/image10.png"/><Relationship Id="rId9" Type="http://schemas.openxmlformats.org/officeDocument/2006/relationships/image" Target="../media/image117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32.pn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12" Type="http://schemas.openxmlformats.org/officeDocument/2006/relationships/image" Target="../media/image131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5.png"/><Relationship Id="rId11" Type="http://schemas.openxmlformats.org/officeDocument/2006/relationships/image" Target="../media/image130.png"/><Relationship Id="rId5" Type="http://schemas.openxmlformats.org/officeDocument/2006/relationships/image" Target="../media/image124.png"/><Relationship Id="rId15" Type="http://schemas.openxmlformats.org/officeDocument/2006/relationships/image" Target="../media/image134.png"/><Relationship Id="rId10" Type="http://schemas.openxmlformats.org/officeDocument/2006/relationships/image" Target="../media/image129.png"/><Relationship Id="rId4" Type="http://schemas.openxmlformats.org/officeDocument/2006/relationships/image" Target="../media/image123.png"/><Relationship Id="rId9" Type="http://schemas.openxmlformats.org/officeDocument/2006/relationships/image" Target="../media/image128.png"/><Relationship Id="rId14" Type="http://schemas.openxmlformats.org/officeDocument/2006/relationships/image" Target="../media/image1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Relationship Id="rId9" Type="http://schemas.openxmlformats.org/officeDocument/2006/relationships/image" Target="../media/image1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38.pn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12" Type="http://schemas.openxmlformats.org/officeDocument/2006/relationships/image" Target="../media/image137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5.png"/><Relationship Id="rId11" Type="http://schemas.openxmlformats.org/officeDocument/2006/relationships/image" Target="../media/image136.png"/><Relationship Id="rId5" Type="http://schemas.openxmlformats.org/officeDocument/2006/relationships/image" Target="../media/image124.png"/><Relationship Id="rId10" Type="http://schemas.openxmlformats.org/officeDocument/2006/relationships/image" Target="../media/image135.png"/><Relationship Id="rId4" Type="http://schemas.openxmlformats.org/officeDocument/2006/relationships/image" Target="../media/image123.png"/><Relationship Id="rId9" Type="http://schemas.openxmlformats.org/officeDocument/2006/relationships/image" Target="../media/image1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89BAC-33BB-1B4D-A3E3-A3E3CE2B2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Deep Learning for Vision &amp; Language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317520-60B9-3F43-B125-2138316230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95181"/>
            <a:ext cx="9144000" cy="1655762"/>
          </a:xfrm>
        </p:spPr>
        <p:txBody>
          <a:bodyPr/>
          <a:lstStyle/>
          <a:p>
            <a:r>
              <a:rPr lang="en-US" dirty="0"/>
              <a:t>Machine Learning III: </a:t>
            </a:r>
            <a:r>
              <a:rPr lang="en-US" dirty="0" err="1"/>
              <a:t>Softmax</a:t>
            </a:r>
            <a:r>
              <a:rPr lang="en-US" dirty="0"/>
              <a:t> Classifier / Multi-layer </a:t>
            </a:r>
            <a:r>
              <a:rPr lang="en-US" dirty="0" err="1"/>
              <a:t>Perceptrons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582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defTabSz="609585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 kern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pPr defTabSz="609585">
                <a:defRPr sz="1800">
                  <a:solidFill>
                    <a:srgbClr val="000000"/>
                  </a:solidFill>
                </a:defRPr>
              </a:pPr>
              <a:t>9</a:t>
            </a:fld>
            <a:endParaRPr sz="1733" kern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609585">
              <a:defRPr sz="1800">
                <a:solidFill>
                  <a:srgbClr val="000000"/>
                </a:solidFill>
              </a:defRPr>
            </a:pPr>
            <a:r>
              <a:rPr lang="en-US" sz="4267" kern="0" dirty="0">
                <a:solidFill>
                  <a:schemeClr val="accent1"/>
                </a:solidFill>
                <a:latin typeface="Calibri" panose="020F0502020204030204"/>
              </a:rPr>
              <a:t>Supervised Learning – Linear </a:t>
            </a:r>
            <a:r>
              <a:rPr lang="en-US" sz="4267" kern="0" dirty="0" err="1">
                <a:solidFill>
                  <a:schemeClr val="accent1"/>
                </a:solidFill>
                <a:latin typeface="Calibri" panose="020F0502020204030204"/>
              </a:rPr>
              <a:t>Softmax</a:t>
            </a:r>
            <a:endParaRPr sz="4267" kern="0" dirty="0">
              <a:solidFill>
                <a:schemeClr val="accent1"/>
              </a:solidFill>
              <a:latin typeface="Calibri" panose="020F0502020204030204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100404" y="2095735"/>
            <a:ext cx="1773819" cy="410431"/>
            <a:chOff x="3075302" y="1571799"/>
            <a:chExt cx="1330364" cy="307823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804065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kern="0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[1    0    0]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blipFill>
                  <a:blip r:embed="rId2"/>
                  <a:stretch>
                    <a:fillRect l="-13043" r="-4348" b="-2692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819385" y="2141618"/>
                <a:ext cx="2752548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385" y="2141618"/>
                <a:ext cx="2752548" cy="328231"/>
              </a:xfrm>
              <a:prstGeom prst="rect">
                <a:avLst/>
              </a:prstGeom>
              <a:blipFill>
                <a:blip r:embed="rId3"/>
                <a:stretch>
                  <a:fillRect l="-917" t="-3704" r="-2752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6898023" y="2134988"/>
                <a:ext cx="2349746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accPr>
                            <m:e>
                              <m: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   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8023" y="2134988"/>
                <a:ext cx="2349746" cy="328231"/>
              </a:xfrm>
              <a:prstGeom prst="rect">
                <a:avLst/>
              </a:prstGeom>
              <a:blipFill>
                <a:blip r:embed="rId4"/>
                <a:stretch>
                  <a:fillRect l="-2151" t="-23077" r="-3226" b="-3846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072549" y="2770640"/>
                <a:ext cx="685800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1</m:t>
                          </m:r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1</m:t>
                          </m:r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1</m:t>
                          </m:r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1</m:t>
                          </m:r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𝑏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sz="2400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2549" y="2770640"/>
                <a:ext cx="6858000" cy="461665"/>
              </a:xfrm>
              <a:prstGeom prst="rect">
                <a:avLst/>
              </a:prstGeom>
              <a:blipFill>
                <a:blip r:embed="rId5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2266561" y="3261452"/>
                <a:ext cx="644567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FF0000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2</m:t>
                          </m:r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FF000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2</m:t>
                          </m:r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FF000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2</m:t>
                          </m:r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FF000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2</m:t>
                          </m:r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𝑏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2400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6561" y="3261452"/>
                <a:ext cx="6445674" cy="461665"/>
              </a:xfrm>
              <a:prstGeom prst="rect">
                <a:avLst/>
              </a:prstGeom>
              <a:blipFill>
                <a:blip r:embed="rId6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2266562" y="3772192"/>
                <a:ext cx="639649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3</m:t>
                          </m:r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3</m:t>
                          </m:r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3</m:t>
                          </m:r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3</m:t>
                          </m:r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𝑏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US" sz="2400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6562" y="3772192"/>
                <a:ext cx="6396495" cy="461665"/>
              </a:xfrm>
              <a:prstGeom prst="rect">
                <a:avLst/>
              </a:prstGeom>
              <a:blipFill>
                <a:blip r:embed="rId7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395894" y="4724913"/>
                <a:ext cx="378225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b="0" i="1" kern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b="0" i="1" kern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kern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/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(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b="0" i="1" kern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b="0" i="1" kern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kern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3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prstClr val="black"/>
                          </a:solidFill>
                          <a:latin typeface="Cambria Math" charset="0"/>
                          <a:sym typeface="Calibri"/>
                        </a:rPr>
                        <m:t>)</m:t>
                      </m:r>
                    </m:oMath>
                  </m:oMathPara>
                </a14:m>
                <a:endParaRPr lang="en-US" sz="2400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894" y="4724913"/>
                <a:ext cx="3782254" cy="461665"/>
              </a:xfrm>
              <a:prstGeom prst="rect">
                <a:avLst/>
              </a:prstGeom>
              <a:blipFill>
                <a:blip r:embed="rId8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3395893" y="5217356"/>
                <a:ext cx="378937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/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(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3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prstClr val="black"/>
                          </a:solidFill>
                          <a:latin typeface="Cambria Math" charset="0"/>
                          <a:sym typeface="Calibri"/>
                        </a:rPr>
                        <m:t>)</m:t>
                      </m:r>
                    </m:oMath>
                  </m:oMathPara>
                </a14:m>
                <a:endParaRPr lang="en-US" sz="2400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893" y="5217356"/>
                <a:ext cx="3789371" cy="461665"/>
              </a:xfrm>
              <a:prstGeom prst="rect">
                <a:avLst/>
              </a:prstGeom>
              <a:blipFill>
                <a:blip r:embed="rId9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3395892" y="5709798"/>
                <a:ext cx="378937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kern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B0F0"/>
                              </a:solidFill>
                              <a:latin typeface="Cambria Math" charset="0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b="0" i="1" kern="0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b="0" i="1" kern="0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kern="0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3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/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(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3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prstClr val="black"/>
                          </a:solidFill>
                          <a:latin typeface="Cambria Math" charset="0"/>
                          <a:sym typeface="Calibri"/>
                        </a:rPr>
                        <m:t>)</m:t>
                      </m:r>
                    </m:oMath>
                  </m:oMathPara>
                </a14:m>
                <a:endParaRPr lang="en-US" sz="2400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892" y="5709798"/>
                <a:ext cx="3789371" cy="461665"/>
              </a:xfrm>
              <a:prstGeom prst="rect">
                <a:avLst/>
              </a:prstGeom>
              <a:blipFill>
                <a:blip r:embed="rId10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9736705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defTabSz="609585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 kern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pPr defTabSz="609585">
                <a:defRPr sz="1800">
                  <a:solidFill>
                    <a:srgbClr val="000000"/>
                  </a:solidFill>
                </a:defRPr>
              </a:pPr>
              <a:t>10</a:t>
            </a:fld>
            <a:endParaRPr sz="1733" kern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609585">
              <a:defRPr sz="1800">
                <a:solidFill>
                  <a:srgbClr val="000000"/>
                </a:solidFill>
              </a:defRPr>
            </a:pPr>
            <a:r>
              <a:rPr lang="en-US" sz="4267" kern="0" dirty="0">
                <a:solidFill>
                  <a:schemeClr val="accent1"/>
                </a:solidFill>
                <a:latin typeface="Calibri" panose="020F0502020204030204"/>
              </a:rPr>
              <a:t>How do we find a good w and b?</a:t>
            </a:r>
            <a:endParaRPr sz="4267" kern="0" dirty="0">
              <a:solidFill>
                <a:schemeClr val="accent1"/>
              </a:solidFill>
              <a:latin typeface="Calibri" panose="020F0502020204030204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100404" y="2095735"/>
            <a:ext cx="1773819" cy="410431"/>
            <a:chOff x="3075302" y="1571799"/>
            <a:chExt cx="1330364" cy="307823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804065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kern="0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[1    0    0]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blipFill>
                  <a:blip r:embed="rId2"/>
                  <a:stretch>
                    <a:fillRect l="-13043" r="-4348" b="-2692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819385" y="2141618"/>
                <a:ext cx="2752548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385" y="2141618"/>
                <a:ext cx="2752548" cy="328231"/>
              </a:xfrm>
              <a:prstGeom prst="rect">
                <a:avLst/>
              </a:prstGeom>
              <a:blipFill>
                <a:blip r:embed="rId3"/>
                <a:stretch>
                  <a:fillRect l="-917" t="-3704" r="-2752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6898023" y="2134988"/>
                <a:ext cx="4557273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accPr>
                            <m:e>
                              <m: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   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7030A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(</m:t>
                      </m:r>
                      <m:r>
                        <a:rPr lang="en-US" sz="2133" i="1" kern="0">
                          <a:solidFill>
                            <a:srgbClr val="7030A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𝑤</m:t>
                      </m:r>
                      <m:r>
                        <a:rPr lang="en-US" sz="2133" i="1" kern="0">
                          <a:solidFill>
                            <a:srgbClr val="7030A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,</m:t>
                      </m:r>
                      <m:r>
                        <a:rPr lang="en-US" sz="2133" i="1" kern="0">
                          <a:solidFill>
                            <a:srgbClr val="7030A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𝑏</m:t>
                      </m:r>
                      <m:r>
                        <a:rPr lang="en-US" sz="2133" i="1" kern="0">
                          <a:solidFill>
                            <a:srgbClr val="7030A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)  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FF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(</m:t>
                      </m:r>
                      <m:r>
                        <a:rPr lang="en-US" sz="2133" i="1" kern="0">
                          <a:solidFill>
                            <a:srgbClr val="FF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𝑤</m:t>
                      </m:r>
                      <m:r>
                        <a:rPr lang="en-US" sz="2133" i="1" kern="0">
                          <a:solidFill>
                            <a:srgbClr val="FF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,</m:t>
                      </m:r>
                      <m:r>
                        <a:rPr lang="en-US" sz="2133" i="1" kern="0">
                          <a:solidFill>
                            <a:srgbClr val="FF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𝑏</m:t>
                      </m:r>
                      <m:r>
                        <a:rPr lang="en-US" sz="2133" i="1" kern="0">
                          <a:solidFill>
                            <a:srgbClr val="FF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)  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(</m:t>
                      </m:r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𝑤</m:t>
                      </m:r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,</m:t>
                      </m:r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𝑏</m:t>
                      </m:r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)]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8023" y="2134988"/>
                <a:ext cx="4557273" cy="328231"/>
              </a:xfrm>
              <a:prstGeom prst="rect">
                <a:avLst/>
              </a:prstGeom>
              <a:blipFill>
                <a:blip r:embed="rId4"/>
                <a:stretch>
                  <a:fillRect t="-23077" r="-279" b="-3846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2657783" y="3303927"/>
            <a:ext cx="6865339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 need to find w, and b that minimize the following: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014559" y="4070914"/>
                <a:ext cx="4248792" cy="11724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kern="0">
                          <a:solidFill>
                            <a:prstClr val="black"/>
                          </a:solidFill>
                          <a:latin typeface="Cambria Math" charset="0"/>
                          <a:sym typeface="Calibri"/>
                        </a:rPr>
                        <m:t>𝐿</m:t>
                      </m:r>
                      <m:d>
                        <m:dPr>
                          <m:ctrlP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d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,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𝑏</m:t>
                          </m:r>
                        </m:e>
                      </m:d>
                      <m:r>
                        <a:rPr lang="en-US" sz="2400" i="1" kern="0">
                          <a:solidFill>
                            <a:prstClr val="black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=1</m:t>
                          </m:r>
                        </m:sub>
                        <m:sup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𝑛</m:t>
                          </m:r>
                        </m:sup>
                        <m:e>
                          <m:nary>
                            <m:naryPr>
                              <m:chr m:val="∑"/>
                              <m:ctrlP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naryPr>
                            <m:sub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𝑗</m:t>
                              </m:r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3</m:t>
                              </m:r>
                            </m:sup>
                            <m:e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ker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sym typeface="Calibri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400" i="1" ker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sym typeface="Calibri"/>
                                    </a:rPr>
                                    <m:t>𝑖</m:t>
                                  </m:r>
                                  <m:r>
                                    <a:rPr lang="en-US" sz="2400" i="1" ker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sym typeface="Calibri"/>
                                    </a:rPr>
                                    <m:t>,</m:t>
                                  </m:r>
                                  <m:r>
                                    <a:rPr lang="en-US" sz="2400" i="1" ker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sym typeface="Calibri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m:rPr>
                                  <m:sty m:val="p"/>
                                </m:rPr>
                                <a:rPr lang="en-US" sz="2400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log</m:t>
                              </m:r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⁡(</m:t>
                              </m:r>
                              <m:sSub>
                                <m:sSubPr>
                                  <m:ctrlPr>
                                    <a:rPr lang="en-US" sz="24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sz="2400" i="1" kern="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sym typeface="Calibri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 kern="0">
                                          <a:solidFill>
                                            <a:prstClr val="black"/>
                                          </a:solidFill>
                                          <a:latin typeface="Cambria Math" charset="0"/>
                                          <a:sym typeface="Calibri"/>
                                        </a:rPr>
                                        <m:t>𝑦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2400" i="1" ker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sym typeface="Calibri"/>
                                    </a:rPr>
                                    <m:t>𝑖</m:t>
                                  </m:r>
                                  <m:r>
                                    <a:rPr lang="en-US" sz="2400" i="1" ker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sym typeface="Calibri"/>
                                    </a:rPr>
                                    <m:t>,</m:t>
                                  </m:r>
                                  <m:r>
                                    <a:rPr lang="en-US" sz="2400" i="1" ker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sym typeface="Calibri"/>
                                    </a:rPr>
                                    <m:t>𝑗</m:t>
                                  </m:r>
                                </m:sub>
                              </m:sSub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)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2400" kern="0" dirty="0">
                  <a:solidFill>
                    <a:prstClr val="black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4559" y="4070914"/>
                <a:ext cx="4248792" cy="1172437"/>
              </a:xfrm>
              <a:prstGeom prst="rect">
                <a:avLst/>
              </a:prstGeom>
              <a:blipFill>
                <a:blip r:embed="rId5"/>
                <a:stretch>
                  <a:fillRect t="-98925" b="-149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4995990" y="5728584"/>
            <a:ext cx="9028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en-US" sz="2400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Why?</a:t>
            </a:r>
            <a:endParaRPr lang="en-US" sz="2400" kern="0" dirty="0">
              <a:solidFill>
                <a:sysClr val="windowText" lastClr="000000"/>
              </a:solidFill>
              <a:latin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5332835" y="4107100"/>
                <a:ext cx="2782493" cy="11005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kern="0">
                          <a:solidFill>
                            <a:prstClr val="black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=1</m:t>
                          </m:r>
                        </m:sub>
                        <m:sup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𝑛</m:t>
                          </m:r>
                        </m:sup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400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log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⁡(</m:t>
                          </m:r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i="1" ker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 ker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  <a:sym typeface="Calibri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𝑖</m:t>
                              </m:r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,</m:t>
                              </m:r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𝑙𝑎𝑏𝑒𝑙</m:t>
                              </m:r>
                            </m:sub>
                          </m:sSub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400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2835" y="4107100"/>
                <a:ext cx="2782493" cy="1100558"/>
              </a:xfrm>
              <a:prstGeom prst="rect">
                <a:avLst/>
              </a:prstGeom>
              <a:blipFill>
                <a:blip r:embed="rId6"/>
                <a:stretch>
                  <a:fillRect l="-26484" t="-108046" r="-457" b="-1632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225635" y="4123149"/>
                <a:ext cx="3333348" cy="11005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kern="0">
                          <a:solidFill>
                            <a:prstClr val="black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=1</m:t>
                          </m:r>
                        </m:sub>
                        <m:sup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𝑛</m:t>
                          </m:r>
                        </m:sup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2400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log</m:t>
                          </m:r>
                          <m:r>
                            <a:rPr lang="en-US" sz="2400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𝑖</m:t>
                              </m:r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,</m:t>
                              </m:r>
                              <m:r>
                                <a:rPr lang="en-US" sz="2400" i="1" kern="0">
                                  <a:solidFill>
                                    <a:prstClr val="black"/>
                                  </a:solidFill>
                                  <a:latin typeface="Cambria Math" charset="0"/>
                                  <a:sym typeface="Calibri"/>
                                </a:rPr>
                                <m:t>𝑙𝑎𝑏𝑒𝑙</m:t>
                              </m:r>
                            </m:sub>
                          </m:sSub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(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,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𝑏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2400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5635" y="4123149"/>
                <a:ext cx="3333348" cy="1100558"/>
              </a:xfrm>
              <a:prstGeom prst="rect">
                <a:avLst/>
              </a:prstGeom>
              <a:blipFill>
                <a:blip r:embed="rId7"/>
                <a:stretch>
                  <a:fillRect l="-21591" t="-106818" b="-16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31318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0B779-5A25-8146-A393-0A3A8332F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33" y="0"/>
            <a:ext cx="10515600" cy="978061"/>
          </a:xfrm>
          <a:ln w="12700">
            <a:miter lim="400000"/>
          </a:ln>
        </p:spPr>
        <p:txBody>
          <a:bodyPr vert="horz" lIns="0" tIns="0" rIns="0" bIns="0" rtlCol="0" anchor="ctr">
            <a:normAutofit/>
          </a:bodyPr>
          <a:lstStyle/>
          <a:p>
            <a:pPr algn="ctr" defTabSz="609585"/>
            <a:r>
              <a:rPr lang="en-US" sz="3733" dirty="0">
                <a:solidFill>
                  <a:srgbClr val="215380"/>
                </a:solidFill>
                <a:latin typeface="+mn-lt"/>
                <a:ea typeface="+mn-ea"/>
                <a:cs typeface="+mn-cs"/>
                <a:sym typeface="Calibri"/>
              </a:rPr>
              <a:t>Computing Analytic Gradients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8165F3-6576-6546-8515-F8094C24F1B0}"/>
              </a:ext>
            </a:extLst>
          </p:cNvPr>
          <p:cNvSpPr txBox="1"/>
          <p:nvPr/>
        </p:nvSpPr>
        <p:spPr>
          <a:xfrm>
            <a:off x="4474226" y="1217625"/>
            <a:ext cx="2830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This is what we have: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0300A0E-471C-6C46-AC9A-404B187C8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333" y="2163653"/>
            <a:ext cx="9144000" cy="12022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24FC13-B2BF-CE09-C6CA-951DB4C70C06}"/>
              </a:ext>
            </a:extLst>
          </p:cNvPr>
          <p:cNvSpPr txBox="1"/>
          <p:nvPr/>
        </p:nvSpPr>
        <p:spPr>
          <a:xfrm>
            <a:off x="7694910" y="2658516"/>
            <a:ext cx="3306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7772789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0B779-5A25-8146-A393-0A3A8332F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33" y="0"/>
            <a:ext cx="10515600" cy="978061"/>
          </a:xfrm>
          <a:ln w="12700">
            <a:miter lim="400000"/>
          </a:ln>
        </p:spPr>
        <p:txBody>
          <a:bodyPr vert="horz" lIns="0" tIns="0" rIns="0" bIns="0" rtlCol="0" anchor="ctr">
            <a:normAutofit/>
          </a:bodyPr>
          <a:lstStyle/>
          <a:p>
            <a:pPr algn="ctr" defTabSz="609585"/>
            <a:r>
              <a:rPr lang="en-US" sz="3733" dirty="0">
                <a:solidFill>
                  <a:srgbClr val="215380"/>
                </a:solidFill>
                <a:latin typeface="+mn-lt"/>
                <a:ea typeface="+mn-ea"/>
                <a:cs typeface="+mn-cs"/>
                <a:sym typeface="Calibri"/>
              </a:rPr>
              <a:t>Computing Analytic Gradients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8165F3-6576-6546-8515-F8094C24F1B0}"/>
              </a:ext>
            </a:extLst>
          </p:cNvPr>
          <p:cNvSpPr txBox="1"/>
          <p:nvPr/>
        </p:nvSpPr>
        <p:spPr>
          <a:xfrm>
            <a:off x="4474226" y="1217625"/>
            <a:ext cx="2830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This is what we have: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0300A0E-471C-6C46-AC9A-404B187C8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333" y="2163653"/>
            <a:ext cx="9144000" cy="12022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7B7359-3B99-ED4D-A267-6EC04ECD6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875" y="3933446"/>
            <a:ext cx="4199467" cy="123613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62F3EA9-6409-8840-B8AA-423A20B7FFA6}"/>
              </a:ext>
            </a:extLst>
          </p:cNvPr>
          <p:cNvGrpSpPr/>
          <p:nvPr/>
        </p:nvGrpSpPr>
        <p:grpSpPr>
          <a:xfrm>
            <a:off x="2252422" y="6121171"/>
            <a:ext cx="7921075" cy="461665"/>
            <a:chOff x="1689316" y="4590878"/>
            <a:chExt cx="5940806" cy="34624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C5F8603A-7BF8-A542-B121-A60B73322B6D}"/>
                    </a:ext>
                  </a:extLst>
                </p:cNvPr>
                <p:cNvSpPr txBox="1"/>
                <p:nvPr/>
              </p:nvSpPr>
              <p:spPr>
                <a:xfrm>
                  <a:off x="3095563" y="4630953"/>
                  <a:ext cx="4534559" cy="2891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=(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,1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,2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,3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,4</m:t>
                            </m:r>
                          </m:sub>
                        </m:sSub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)+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C5F8603A-7BF8-A542-B121-A60B73322B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5563" y="4630953"/>
                  <a:ext cx="4534559" cy="289166"/>
                </a:xfrm>
                <a:prstGeom prst="rect">
                  <a:avLst/>
                </a:prstGeom>
                <a:blipFill>
                  <a:blip r:embed="rId4"/>
                  <a:stretch>
                    <a:fillRect b="-290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31F9BE6-8C58-A64F-840B-586007215774}"/>
                </a:ext>
              </a:extLst>
            </p:cNvPr>
            <p:cNvSpPr txBox="1"/>
            <p:nvPr/>
          </p:nvSpPr>
          <p:spPr>
            <a:xfrm>
              <a:off x="1689316" y="4590878"/>
              <a:ext cx="1111892" cy="3462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Reminder: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317F036-FDA3-6FD5-7287-D6E301E7A4DC}"/>
              </a:ext>
            </a:extLst>
          </p:cNvPr>
          <p:cNvSpPr txBox="1"/>
          <p:nvPr/>
        </p:nvSpPr>
        <p:spPr>
          <a:xfrm>
            <a:off x="5775703" y="4551512"/>
            <a:ext cx="3306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142480-8240-F86F-47E0-9086AF497B4F}"/>
              </a:ext>
            </a:extLst>
          </p:cNvPr>
          <p:cNvSpPr txBox="1"/>
          <p:nvPr/>
        </p:nvSpPr>
        <p:spPr>
          <a:xfrm>
            <a:off x="7694910" y="2658516"/>
            <a:ext cx="3306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15701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0B779-5A25-8146-A393-0A3A8332F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33" y="0"/>
            <a:ext cx="10515600" cy="978061"/>
          </a:xfrm>
          <a:ln w="12700">
            <a:miter lim="400000"/>
          </a:ln>
        </p:spPr>
        <p:txBody>
          <a:bodyPr vert="horz" lIns="0" tIns="0" rIns="0" bIns="0" rtlCol="0" anchor="ctr">
            <a:normAutofit/>
          </a:bodyPr>
          <a:lstStyle/>
          <a:p>
            <a:pPr algn="ctr" defTabSz="609585"/>
            <a:r>
              <a:rPr lang="en-US" sz="3733" dirty="0">
                <a:solidFill>
                  <a:srgbClr val="215380"/>
                </a:solidFill>
                <a:latin typeface="+mn-lt"/>
                <a:ea typeface="+mn-ea"/>
                <a:cs typeface="+mn-cs"/>
                <a:sym typeface="Calibri"/>
              </a:rPr>
              <a:t>Computing Analytic Gradients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8165F3-6576-6546-8515-F8094C24F1B0}"/>
              </a:ext>
            </a:extLst>
          </p:cNvPr>
          <p:cNvSpPr txBox="1"/>
          <p:nvPr/>
        </p:nvSpPr>
        <p:spPr>
          <a:xfrm>
            <a:off x="4474226" y="1217625"/>
            <a:ext cx="2830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This is what we have: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77BDD0-D0D3-2847-82EC-70270FC39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2861" y="2067255"/>
            <a:ext cx="4199467" cy="12361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B404E9-9826-E562-D94C-0F59262807A2}"/>
              </a:ext>
            </a:extLst>
          </p:cNvPr>
          <p:cNvSpPr txBox="1"/>
          <p:nvPr/>
        </p:nvSpPr>
        <p:spPr>
          <a:xfrm>
            <a:off x="5907886" y="2685321"/>
            <a:ext cx="3306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59926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0B779-5A25-8146-A393-0A3A8332F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33" y="0"/>
            <a:ext cx="10515600" cy="978061"/>
          </a:xfrm>
          <a:ln w="12700">
            <a:miter lim="400000"/>
          </a:ln>
        </p:spPr>
        <p:txBody>
          <a:bodyPr vert="horz" lIns="0" tIns="0" rIns="0" bIns="0" rtlCol="0" anchor="ctr">
            <a:normAutofit/>
          </a:bodyPr>
          <a:lstStyle/>
          <a:p>
            <a:pPr algn="ctr" defTabSz="609585"/>
            <a:r>
              <a:rPr lang="en-US" sz="3733" dirty="0">
                <a:solidFill>
                  <a:srgbClr val="215380"/>
                </a:solidFill>
                <a:latin typeface="+mn-lt"/>
                <a:ea typeface="+mn-ea"/>
                <a:cs typeface="+mn-cs"/>
                <a:sym typeface="Calibri"/>
              </a:rPr>
              <a:t>Computing Analytic Gradients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8165F3-6576-6546-8515-F8094C24F1B0}"/>
              </a:ext>
            </a:extLst>
          </p:cNvPr>
          <p:cNvSpPr txBox="1"/>
          <p:nvPr/>
        </p:nvSpPr>
        <p:spPr>
          <a:xfrm>
            <a:off x="4474226" y="1217625"/>
            <a:ext cx="2830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This is what we have: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7E5EE6-4179-924C-9AEC-F06E1059D8F9}"/>
              </a:ext>
            </a:extLst>
          </p:cNvPr>
          <p:cNvSpPr txBox="1"/>
          <p:nvPr/>
        </p:nvSpPr>
        <p:spPr>
          <a:xfrm>
            <a:off x="4474225" y="3877244"/>
            <a:ext cx="2867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This is what we need: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315BCD-F12F-224E-81BB-FEE197412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897" y="5203411"/>
            <a:ext cx="948267" cy="11006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DC3E37-A9B4-D045-8251-821EBCB55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2165" y="5237277"/>
            <a:ext cx="711200" cy="1066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19A869-F2DB-264C-B5AE-5F4F911835FD}"/>
              </a:ext>
            </a:extLst>
          </p:cNvPr>
          <p:cNvSpPr txBox="1"/>
          <p:nvPr/>
        </p:nvSpPr>
        <p:spPr>
          <a:xfrm>
            <a:off x="3451929" y="5424406"/>
            <a:ext cx="1273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each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98089B-C3A8-8B4D-B544-FF785ACFE7C0}"/>
              </a:ext>
            </a:extLst>
          </p:cNvPr>
          <p:cNvSpPr txBox="1"/>
          <p:nvPr/>
        </p:nvSpPr>
        <p:spPr>
          <a:xfrm>
            <a:off x="8170302" y="5424406"/>
            <a:ext cx="1273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each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77672C-BC71-2746-A8D0-37C55D593B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56" t="54332"/>
          <a:stretch/>
        </p:blipFill>
        <p:spPr>
          <a:xfrm>
            <a:off x="4879472" y="5517397"/>
            <a:ext cx="629117" cy="5026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0D6DE8-4AAA-7A44-9EDC-37B83B575F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327" t="50000"/>
          <a:stretch/>
        </p:blipFill>
        <p:spPr>
          <a:xfrm>
            <a:off x="9515114" y="5486651"/>
            <a:ext cx="403060" cy="533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78641F-23CC-3F4F-8E45-C4EB39A4C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2861" y="2067255"/>
            <a:ext cx="4199467" cy="12361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073166-1607-D2B9-7FB2-12FAB4141871}"/>
              </a:ext>
            </a:extLst>
          </p:cNvPr>
          <p:cNvSpPr txBox="1"/>
          <p:nvPr/>
        </p:nvSpPr>
        <p:spPr>
          <a:xfrm>
            <a:off x="5907886" y="2685321"/>
            <a:ext cx="3306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44906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0B779-5A25-8146-A393-0A3A8332F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33" y="0"/>
            <a:ext cx="10515600" cy="978061"/>
          </a:xfrm>
          <a:ln w="12700">
            <a:miter lim="400000"/>
          </a:ln>
        </p:spPr>
        <p:txBody>
          <a:bodyPr vert="horz" lIns="0" tIns="0" rIns="0" bIns="0" rtlCol="0" anchor="ctr">
            <a:normAutofit/>
          </a:bodyPr>
          <a:lstStyle/>
          <a:p>
            <a:pPr algn="ctr" defTabSz="609585"/>
            <a:r>
              <a:rPr lang="en-US" sz="3733" dirty="0">
                <a:solidFill>
                  <a:srgbClr val="215380"/>
                </a:solidFill>
                <a:latin typeface="+mn-lt"/>
                <a:ea typeface="+mn-ea"/>
                <a:cs typeface="+mn-cs"/>
                <a:sym typeface="Calibri"/>
              </a:rPr>
              <a:t>Computing Analytic Gradients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8165F3-6576-6546-8515-F8094C24F1B0}"/>
              </a:ext>
            </a:extLst>
          </p:cNvPr>
          <p:cNvSpPr txBox="1"/>
          <p:nvPr/>
        </p:nvSpPr>
        <p:spPr>
          <a:xfrm>
            <a:off x="4474226" y="1217625"/>
            <a:ext cx="2830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This is what we have: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7E5EE6-4179-924C-9AEC-F06E1059D8F9}"/>
              </a:ext>
            </a:extLst>
          </p:cNvPr>
          <p:cNvSpPr txBox="1"/>
          <p:nvPr/>
        </p:nvSpPr>
        <p:spPr>
          <a:xfrm>
            <a:off x="4134425" y="4029277"/>
            <a:ext cx="3863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Step 1: Chain Rule of Calculus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DC3E37-A9B4-D045-8251-821EBCB55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2165" y="5237277"/>
            <a:ext cx="711200" cy="1066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78641F-23CC-3F4F-8E45-C4EB39A4C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2861" y="2067255"/>
            <a:ext cx="4199467" cy="12361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734F9E-76B4-E14F-B9A3-E564B691CF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31"/>
          <a:stretch/>
        </p:blipFill>
        <p:spPr>
          <a:xfrm>
            <a:off x="2224160" y="5237277"/>
            <a:ext cx="2777067" cy="11002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1BC0D9-ED2F-6141-A2A3-D233EE811B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365" y="5247608"/>
            <a:ext cx="1659467" cy="9990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2B88BA-36A2-1E96-FEB7-407DFD8137B9}"/>
              </a:ext>
            </a:extLst>
          </p:cNvPr>
          <p:cNvSpPr txBox="1"/>
          <p:nvPr/>
        </p:nvSpPr>
        <p:spPr>
          <a:xfrm>
            <a:off x="5907886" y="2685321"/>
            <a:ext cx="3306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151033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0B779-5A25-8146-A393-0A3A8332F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33" y="0"/>
            <a:ext cx="10515600" cy="978061"/>
          </a:xfrm>
          <a:ln w="12700">
            <a:miter lim="400000"/>
          </a:ln>
        </p:spPr>
        <p:txBody>
          <a:bodyPr vert="horz" lIns="0" tIns="0" rIns="0" bIns="0" rtlCol="0" anchor="ctr">
            <a:normAutofit/>
          </a:bodyPr>
          <a:lstStyle/>
          <a:p>
            <a:pPr algn="ctr" defTabSz="609585"/>
            <a:r>
              <a:rPr lang="en-US" sz="3733" dirty="0">
                <a:solidFill>
                  <a:srgbClr val="215380"/>
                </a:solidFill>
                <a:latin typeface="+mn-lt"/>
                <a:ea typeface="+mn-ea"/>
                <a:cs typeface="+mn-cs"/>
                <a:sym typeface="Calibri"/>
              </a:rPr>
              <a:t>Computing Analytic Gradients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8165F3-6576-6546-8515-F8094C24F1B0}"/>
              </a:ext>
            </a:extLst>
          </p:cNvPr>
          <p:cNvSpPr txBox="1"/>
          <p:nvPr/>
        </p:nvSpPr>
        <p:spPr>
          <a:xfrm>
            <a:off x="4474226" y="1217625"/>
            <a:ext cx="2830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This is what we have: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7E5EE6-4179-924C-9AEC-F06E1059D8F9}"/>
              </a:ext>
            </a:extLst>
          </p:cNvPr>
          <p:cNvSpPr txBox="1"/>
          <p:nvPr/>
        </p:nvSpPr>
        <p:spPr>
          <a:xfrm>
            <a:off x="4134425" y="4029277"/>
            <a:ext cx="3863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Step 1: Chain Rule of Calculus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DC3E37-A9B4-D045-8251-821EBCB55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2165" y="5237277"/>
            <a:ext cx="711200" cy="1066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78641F-23CC-3F4F-8E45-C4EB39A4C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2861" y="2067255"/>
            <a:ext cx="4199467" cy="12361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734F9E-76B4-E14F-B9A3-E564B691CF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31"/>
          <a:stretch/>
        </p:blipFill>
        <p:spPr>
          <a:xfrm>
            <a:off x="2224160" y="5237277"/>
            <a:ext cx="2777067" cy="11002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1BC0D9-ED2F-6141-A2A3-D233EE811B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365" y="5247608"/>
            <a:ext cx="1659467" cy="99906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D81EFC0-0766-314D-A37D-E3956A9D9B2D}"/>
              </a:ext>
            </a:extLst>
          </p:cNvPr>
          <p:cNvSpPr/>
          <p:nvPr/>
        </p:nvSpPr>
        <p:spPr>
          <a:xfrm>
            <a:off x="4215540" y="5236126"/>
            <a:ext cx="754691" cy="10093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54C8E2-0502-A747-97A7-22020ED73BBA}"/>
              </a:ext>
            </a:extLst>
          </p:cNvPr>
          <p:cNvSpPr/>
          <p:nvPr/>
        </p:nvSpPr>
        <p:spPr>
          <a:xfrm>
            <a:off x="8758265" y="5265978"/>
            <a:ext cx="754691" cy="10093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516AB8-8E74-964C-AC36-11B27B7644D6}"/>
              </a:ext>
            </a:extLst>
          </p:cNvPr>
          <p:cNvSpPr txBox="1"/>
          <p:nvPr/>
        </p:nvSpPr>
        <p:spPr>
          <a:xfrm>
            <a:off x="5085541" y="4673737"/>
            <a:ext cx="1957587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FF0000"/>
                </a:solidFill>
              </a:rPr>
              <a:t>Let’s do these first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BB3EDA-9300-26BB-C24F-7BEA475916FE}"/>
              </a:ext>
            </a:extLst>
          </p:cNvPr>
          <p:cNvSpPr txBox="1"/>
          <p:nvPr/>
        </p:nvSpPr>
        <p:spPr>
          <a:xfrm>
            <a:off x="5907886" y="2685321"/>
            <a:ext cx="3306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97109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0B779-5A25-8146-A393-0A3A8332F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33" y="0"/>
            <a:ext cx="10515600" cy="978061"/>
          </a:xfrm>
          <a:ln w="12700">
            <a:miter lim="400000"/>
          </a:ln>
        </p:spPr>
        <p:txBody>
          <a:bodyPr vert="horz" lIns="0" tIns="0" rIns="0" bIns="0" rtlCol="0" anchor="ctr">
            <a:normAutofit/>
          </a:bodyPr>
          <a:lstStyle/>
          <a:p>
            <a:pPr algn="ctr" defTabSz="609585"/>
            <a:r>
              <a:rPr lang="en-US" sz="3733" dirty="0">
                <a:solidFill>
                  <a:srgbClr val="215380"/>
                </a:solidFill>
                <a:latin typeface="+mn-lt"/>
                <a:ea typeface="+mn-ea"/>
                <a:cs typeface="+mn-cs"/>
                <a:sym typeface="Calibri"/>
              </a:rPr>
              <a:t>Computing Analytic Gradients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734F9E-76B4-E14F-B9A3-E564B691CF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708" t="5831"/>
          <a:stretch/>
        </p:blipFill>
        <p:spPr>
          <a:xfrm>
            <a:off x="3347635" y="1269712"/>
            <a:ext cx="785687" cy="11002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1BC0D9-ED2F-6141-A2A3-D233EE811B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483"/>
          <a:stretch/>
        </p:blipFill>
        <p:spPr>
          <a:xfrm>
            <a:off x="7859366" y="1280043"/>
            <a:ext cx="705561" cy="99906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D81EFC0-0766-314D-A37D-E3956A9D9B2D}"/>
              </a:ext>
            </a:extLst>
          </p:cNvPr>
          <p:cNvSpPr/>
          <p:nvPr/>
        </p:nvSpPr>
        <p:spPr>
          <a:xfrm>
            <a:off x="3347636" y="1268561"/>
            <a:ext cx="754691" cy="10093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54C8E2-0502-A747-97A7-22020ED73BBA}"/>
              </a:ext>
            </a:extLst>
          </p:cNvPr>
          <p:cNvSpPr/>
          <p:nvPr/>
        </p:nvSpPr>
        <p:spPr>
          <a:xfrm>
            <a:off x="7890361" y="1298413"/>
            <a:ext cx="754691" cy="10093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43892A0-5E2F-A84A-BAD7-B5126B457FA7}"/>
                  </a:ext>
                </a:extLst>
              </p:cNvPr>
              <p:cNvSpPr txBox="1"/>
              <p:nvPr/>
            </p:nvSpPr>
            <p:spPr>
              <a:xfrm>
                <a:off x="1265398" y="2778834"/>
                <a:ext cx="5892639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,1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,2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,3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,4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43892A0-5E2F-A84A-BAD7-B5126B457F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5398" y="2778834"/>
                <a:ext cx="5892639" cy="385555"/>
              </a:xfrm>
              <a:prstGeom prst="rect">
                <a:avLst/>
              </a:prstGeom>
              <a:blipFill>
                <a:blip r:embed="rId4"/>
                <a:stretch>
                  <a:fillRect l="-215" b="-28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D9D47CC-091A-7146-8986-66F3F229AC17}"/>
                  </a:ext>
                </a:extLst>
              </p:cNvPr>
              <p:cNvSpPr txBox="1"/>
              <p:nvPr/>
            </p:nvSpPr>
            <p:spPr>
              <a:xfrm>
                <a:off x="538790" y="3506112"/>
                <a:ext cx="7017627" cy="7929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 3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 3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,1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,2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,3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,4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D9D47CC-091A-7146-8986-66F3F229AC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790" y="3506112"/>
                <a:ext cx="7017627" cy="792974"/>
              </a:xfrm>
              <a:prstGeom prst="rect">
                <a:avLst/>
              </a:prstGeom>
              <a:blipFill>
                <a:blip r:embed="rId5"/>
                <a:stretch>
                  <a:fillRect l="-722" t="-1587" b="-63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DB8C632-9949-204A-9FC3-79348C5B2009}"/>
                  </a:ext>
                </a:extLst>
              </p:cNvPr>
              <p:cNvSpPr txBox="1"/>
              <p:nvPr/>
            </p:nvSpPr>
            <p:spPr>
              <a:xfrm>
                <a:off x="2927403" y="4501557"/>
                <a:ext cx="1444305" cy="7929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 3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DB8C632-9949-204A-9FC3-79348C5B20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7403" y="4501557"/>
                <a:ext cx="1444305" cy="792974"/>
              </a:xfrm>
              <a:prstGeom prst="rect">
                <a:avLst/>
              </a:prstGeom>
              <a:blipFill>
                <a:blip r:embed="rId6"/>
                <a:stretch>
                  <a:fillRect l="-4348" t="-1563" r="-870" b="-46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6E1D6F3-43E7-3C4D-A22A-E652A5239950}"/>
                  </a:ext>
                </a:extLst>
              </p:cNvPr>
              <p:cNvSpPr txBox="1"/>
              <p:nvPr/>
            </p:nvSpPr>
            <p:spPr>
              <a:xfrm>
                <a:off x="3015962" y="5692461"/>
                <a:ext cx="1384225" cy="8065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6E1D6F3-43E7-3C4D-A22A-E652A52399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5962" y="5692461"/>
                <a:ext cx="1384225" cy="806503"/>
              </a:xfrm>
              <a:prstGeom prst="rect">
                <a:avLst/>
              </a:prstGeom>
              <a:blipFill>
                <a:blip r:embed="rId7"/>
                <a:stretch>
                  <a:fillRect l="-5455" t="-1563" r="-2727" b="-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1698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0B779-5A25-8146-A393-0A3A8332F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33" y="0"/>
            <a:ext cx="10515600" cy="978061"/>
          </a:xfrm>
          <a:ln w="12700">
            <a:miter lim="400000"/>
          </a:ln>
        </p:spPr>
        <p:txBody>
          <a:bodyPr vert="horz" lIns="0" tIns="0" rIns="0" bIns="0" rtlCol="0" anchor="ctr">
            <a:normAutofit/>
          </a:bodyPr>
          <a:lstStyle/>
          <a:p>
            <a:pPr algn="ctr" defTabSz="609585"/>
            <a:r>
              <a:rPr lang="en-US" sz="3733" dirty="0">
                <a:solidFill>
                  <a:srgbClr val="215380"/>
                </a:solidFill>
                <a:latin typeface="+mn-lt"/>
                <a:ea typeface="+mn-ea"/>
                <a:cs typeface="+mn-cs"/>
                <a:sym typeface="Calibri"/>
              </a:rPr>
              <a:t>Computing Analytic Gradients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1BC0D9-ED2F-6141-A2A3-D233EE811B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483"/>
          <a:stretch/>
        </p:blipFill>
        <p:spPr>
          <a:xfrm>
            <a:off x="7859366" y="1280043"/>
            <a:ext cx="705561" cy="99906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D81EFC0-0766-314D-A37D-E3956A9D9B2D}"/>
              </a:ext>
            </a:extLst>
          </p:cNvPr>
          <p:cNvSpPr/>
          <p:nvPr/>
        </p:nvSpPr>
        <p:spPr>
          <a:xfrm>
            <a:off x="3347636" y="1268561"/>
            <a:ext cx="1431075" cy="10093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54C8E2-0502-A747-97A7-22020ED73BBA}"/>
              </a:ext>
            </a:extLst>
          </p:cNvPr>
          <p:cNvSpPr/>
          <p:nvPr/>
        </p:nvSpPr>
        <p:spPr>
          <a:xfrm>
            <a:off x="7890361" y="1298413"/>
            <a:ext cx="754691" cy="10093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43892A0-5E2F-A84A-BAD7-B5126B457FA7}"/>
                  </a:ext>
                </a:extLst>
              </p:cNvPr>
              <p:cNvSpPr txBox="1"/>
              <p:nvPr/>
            </p:nvSpPr>
            <p:spPr>
              <a:xfrm>
                <a:off x="6169973" y="2809830"/>
                <a:ext cx="5892639" cy="3855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,1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,2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,3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,4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43892A0-5E2F-A84A-BAD7-B5126B457F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9973" y="2809830"/>
                <a:ext cx="5892639" cy="385555"/>
              </a:xfrm>
              <a:prstGeom prst="rect">
                <a:avLst/>
              </a:prstGeom>
              <a:blipFill>
                <a:blip r:embed="rId3"/>
                <a:stretch>
                  <a:fillRect l="-215" b="-29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6E1D6F3-43E7-3C4D-A22A-E652A5239950}"/>
                  </a:ext>
                </a:extLst>
              </p:cNvPr>
              <p:cNvSpPr txBox="1"/>
              <p:nvPr/>
            </p:nvSpPr>
            <p:spPr>
              <a:xfrm>
                <a:off x="3347637" y="1399881"/>
                <a:ext cx="1384225" cy="8065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6E1D6F3-43E7-3C4D-A22A-E652A52399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637" y="1399881"/>
                <a:ext cx="1384225" cy="806503"/>
              </a:xfrm>
              <a:prstGeom prst="rect">
                <a:avLst/>
              </a:prstGeom>
              <a:blipFill>
                <a:blip r:embed="rId4"/>
                <a:stretch>
                  <a:fillRect l="-4545" t="-1563" r="-2727" b="-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516C54C-3549-5948-97FA-CB363FDFA8C7}"/>
                  </a:ext>
                </a:extLst>
              </p:cNvPr>
              <p:cNvSpPr txBox="1"/>
              <p:nvPr/>
            </p:nvSpPr>
            <p:spPr>
              <a:xfrm>
                <a:off x="4764936" y="3568106"/>
                <a:ext cx="6558590" cy="7646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,1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,2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,3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,4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)+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516C54C-3549-5948-97FA-CB363FDFA8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4936" y="3568106"/>
                <a:ext cx="6558590" cy="764697"/>
              </a:xfrm>
              <a:prstGeom prst="rect">
                <a:avLst/>
              </a:prstGeom>
              <a:blipFill>
                <a:blip r:embed="rId5"/>
                <a:stretch>
                  <a:fillRect l="-774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9E00E46-2AC9-CA4C-9648-396F273FDFE9}"/>
                  </a:ext>
                </a:extLst>
              </p:cNvPr>
              <p:cNvSpPr txBox="1"/>
              <p:nvPr/>
            </p:nvSpPr>
            <p:spPr>
              <a:xfrm>
                <a:off x="8018623" y="4737210"/>
                <a:ext cx="1088888" cy="7646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9E00E46-2AC9-CA4C-9648-396F273FDF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8623" y="4737210"/>
                <a:ext cx="1088888" cy="764697"/>
              </a:xfrm>
              <a:prstGeom prst="rect">
                <a:avLst/>
              </a:prstGeom>
              <a:blipFill>
                <a:blip r:embed="rId6"/>
                <a:stretch>
                  <a:fillRect l="-6897" r="-5747" b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377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8873D23-2DCF-4B31-A009-95721C06E8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3EF075-D4EF-4929-ADBC-91B27DA199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AA26DFA-AAB2-4973-9C17-16D587C7B1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863" y="508838"/>
            <a:ext cx="5217958" cy="6239661"/>
            <a:chOff x="-19221" y="251144"/>
            <a:chExt cx="5217958" cy="6239661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3F407F11-7321-4BF6-8536-CCE8E34245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6AC5DCC-C3CC-4FD5-AD4E-13A1BE5F7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4BBCC2F4-EFA7-4AF4-B538-AC4022D90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A9D1364-B6A3-44CB-9FBA-C528F0CE9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5B4F186-0A96-A94B-BEB9-B0A866E2A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43013"/>
            <a:ext cx="3855720" cy="4371974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2"/>
                </a:solidFill>
              </a:rPr>
              <a:t>About the class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CE99F-5901-5E48-82A1-D1BFCC76A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6497" y="804672"/>
            <a:ext cx="5886927" cy="5230368"/>
          </a:xfrm>
        </p:spPr>
        <p:txBody>
          <a:bodyPr anchor="ctr">
            <a:normAutofit/>
          </a:bodyPr>
          <a:lstStyle/>
          <a:p>
            <a:r>
              <a:rPr lang="en-US" sz="1800" dirty="0">
                <a:solidFill>
                  <a:schemeClr val="tx2"/>
                </a:solidFill>
              </a:rPr>
              <a:t>COMP 646: Deep Learning for Vision and Language</a:t>
            </a:r>
          </a:p>
          <a:p>
            <a:r>
              <a:rPr lang="en-US" sz="1800" dirty="0">
                <a:solidFill>
                  <a:schemeClr val="tx2"/>
                </a:solidFill>
              </a:rPr>
              <a:t>Instructor: </a:t>
            </a:r>
            <a:r>
              <a:rPr lang="en-US" sz="1800" b="1" dirty="0">
                <a:solidFill>
                  <a:schemeClr val="tx2"/>
                </a:solidFill>
              </a:rPr>
              <a:t>Vicente</a:t>
            </a:r>
            <a:r>
              <a:rPr lang="en-US" sz="1800" dirty="0">
                <a:solidFill>
                  <a:schemeClr val="tx2"/>
                </a:solidFill>
              </a:rPr>
              <a:t> </a:t>
            </a:r>
            <a:r>
              <a:rPr lang="en-US" sz="1800" dirty="0" err="1">
                <a:solidFill>
                  <a:schemeClr val="tx2"/>
                </a:solidFill>
              </a:rPr>
              <a:t>Ordóñez</a:t>
            </a:r>
            <a:r>
              <a:rPr lang="en-US" sz="1800" dirty="0">
                <a:solidFill>
                  <a:schemeClr val="tx2"/>
                </a:solidFill>
              </a:rPr>
              <a:t> (Vicente </a:t>
            </a:r>
            <a:r>
              <a:rPr lang="en-US" sz="1800" dirty="0" err="1">
                <a:solidFill>
                  <a:schemeClr val="tx2"/>
                </a:solidFill>
              </a:rPr>
              <a:t>Ordóñez</a:t>
            </a:r>
            <a:r>
              <a:rPr lang="en-US" sz="1800" dirty="0">
                <a:solidFill>
                  <a:schemeClr val="tx2"/>
                </a:solidFill>
              </a:rPr>
              <a:t> Román)</a:t>
            </a:r>
          </a:p>
          <a:p>
            <a:r>
              <a:rPr lang="en-US" sz="1800" dirty="0">
                <a:solidFill>
                  <a:schemeClr val="tx2"/>
                </a:solidFill>
              </a:rPr>
              <a:t>Website: </a:t>
            </a:r>
            <a:r>
              <a:rPr lang="en-US" sz="1800" dirty="0">
                <a:solidFill>
                  <a:schemeClr val="tx2"/>
                </a:solidFill>
                <a:hlinkClick r:id="rId2"/>
              </a:rPr>
              <a:t>https://www.cs.rice.edu/~vo9/deep-vislang</a:t>
            </a:r>
            <a:endParaRPr lang="en-US" sz="1800" dirty="0">
              <a:solidFill>
                <a:schemeClr val="tx2"/>
              </a:solidFill>
            </a:endParaRPr>
          </a:p>
          <a:p>
            <a:r>
              <a:rPr lang="en-US" sz="1800" dirty="0">
                <a:solidFill>
                  <a:schemeClr val="tx2"/>
                </a:solidFill>
              </a:rPr>
              <a:t>Location: </a:t>
            </a:r>
            <a:r>
              <a:rPr lang="en-US" sz="1800" dirty="0" err="1">
                <a:solidFill>
                  <a:schemeClr val="tx2"/>
                </a:solidFill>
              </a:rPr>
              <a:t>Herzstein</a:t>
            </a:r>
            <a:r>
              <a:rPr lang="en-US" sz="1800" dirty="0">
                <a:solidFill>
                  <a:schemeClr val="tx2"/>
                </a:solidFill>
              </a:rPr>
              <a:t> Hall 210</a:t>
            </a:r>
          </a:p>
          <a:p>
            <a:r>
              <a:rPr lang="en-US" sz="1800" dirty="0">
                <a:solidFill>
                  <a:schemeClr val="tx2"/>
                </a:solidFill>
              </a:rPr>
              <a:t>Times: Tuesdays and Thursdays</a:t>
            </a:r>
            <a:br>
              <a:rPr lang="en-US" sz="1800" dirty="0">
                <a:solidFill>
                  <a:schemeClr val="tx2"/>
                </a:solidFill>
              </a:rPr>
            </a:br>
            <a:r>
              <a:rPr lang="en-US" sz="1800" dirty="0">
                <a:solidFill>
                  <a:schemeClr val="tx2"/>
                </a:solidFill>
              </a:rPr>
              <a:t>             from 4pm to 5:15pm</a:t>
            </a:r>
          </a:p>
          <a:p>
            <a:r>
              <a:rPr lang="en-US" sz="1800" dirty="0">
                <a:solidFill>
                  <a:schemeClr val="tx2"/>
                </a:solidFill>
              </a:rPr>
              <a:t>Office Hours: Tuesdays 10am to 11am (DH3098)</a:t>
            </a:r>
          </a:p>
          <a:p>
            <a:r>
              <a:rPr lang="en-US" sz="1800" dirty="0">
                <a:solidFill>
                  <a:schemeClr val="tx2"/>
                </a:solidFill>
              </a:rPr>
              <a:t>Teaching Assistants: </a:t>
            </a:r>
            <a:r>
              <a:rPr lang="en-US" sz="1800" b="1" dirty="0">
                <a:solidFill>
                  <a:schemeClr val="tx2"/>
                </a:solidFill>
              </a:rPr>
              <a:t>Arnold, Jefferson, </a:t>
            </a:r>
            <a:r>
              <a:rPr lang="en-US" sz="1800" b="1" dirty="0" err="1">
                <a:solidFill>
                  <a:schemeClr val="tx2"/>
                </a:solidFill>
              </a:rPr>
              <a:t>Sangwon</a:t>
            </a:r>
            <a:r>
              <a:rPr lang="en-US" sz="1800" b="1" dirty="0">
                <a:solidFill>
                  <a:schemeClr val="tx2"/>
                </a:solidFill>
              </a:rPr>
              <a:t>, </a:t>
            </a:r>
            <a:r>
              <a:rPr lang="en-US" sz="1800" b="1" dirty="0" err="1">
                <a:solidFill>
                  <a:schemeClr val="tx2"/>
                </a:solidFill>
              </a:rPr>
              <a:t>Gaotian</a:t>
            </a:r>
            <a:endParaRPr lang="en-US" sz="1800" b="1" dirty="0">
              <a:solidFill>
                <a:schemeClr val="tx2"/>
              </a:solidFill>
            </a:endParaRPr>
          </a:p>
          <a:p>
            <a:r>
              <a:rPr lang="en-US" sz="1800" dirty="0">
                <a:solidFill>
                  <a:schemeClr val="tx2"/>
                </a:solidFill>
              </a:rPr>
              <a:t>Discussion Forum: Piazza (Sign-up Link on Rice Canvas and Class Website)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25129B-48F5-1E44-A1EF-324E02AE1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03315DE8-E84B-A141-B26C-CDB1CE99E00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186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0B779-5A25-8146-A393-0A3A8332F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33" y="0"/>
            <a:ext cx="10515600" cy="978061"/>
          </a:xfrm>
          <a:ln w="12700">
            <a:miter lim="400000"/>
          </a:ln>
        </p:spPr>
        <p:txBody>
          <a:bodyPr vert="horz" lIns="0" tIns="0" rIns="0" bIns="0" rtlCol="0" anchor="ctr">
            <a:normAutofit/>
          </a:bodyPr>
          <a:lstStyle/>
          <a:p>
            <a:pPr algn="ctr" defTabSz="609585"/>
            <a:r>
              <a:rPr lang="en-US" sz="3733" dirty="0">
                <a:solidFill>
                  <a:srgbClr val="215380"/>
                </a:solidFill>
                <a:latin typeface="+mn-lt"/>
                <a:ea typeface="+mn-ea"/>
                <a:cs typeface="+mn-cs"/>
                <a:sym typeface="Calibri"/>
              </a:rPr>
              <a:t>Computing Analytic Gradients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D81EFC0-0766-314D-A37D-E3956A9D9B2D}"/>
              </a:ext>
            </a:extLst>
          </p:cNvPr>
          <p:cNvSpPr/>
          <p:nvPr/>
        </p:nvSpPr>
        <p:spPr>
          <a:xfrm>
            <a:off x="3347636" y="1268561"/>
            <a:ext cx="1431075" cy="10093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54C8E2-0502-A747-97A7-22020ED73BBA}"/>
              </a:ext>
            </a:extLst>
          </p:cNvPr>
          <p:cNvSpPr/>
          <p:nvPr/>
        </p:nvSpPr>
        <p:spPr>
          <a:xfrm>
            <a:off x="7890361" y="1298413"/>
            <a:ext cx="1294969" cy="10093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6E1D6F3-43E7-3C4D-A22A-E652A5239950}"/>
                  </a:ext>
                </a:extLst>
              </p:cNvPr>
              <p:cNvSpPr txBox="1"/>
              <p:nvPr/>
            </p:nvSpPr>
            <p:spPr>
              <a:xfrm>
                <a:off x="3347637" y="1399881"/>
                <a:ext cx="1384225" cy="8065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6E1D6F3-43E7-3C4D-A22A-E652A52399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7637" y="1399881"/>
                <a:ext cx="1384225" cy="806503"/>
              </a:xfrm>
              <a:prstGeom prst="rect">
                <a:avLst/>
              </a:prstGeom>
              <a:blipFill>
                <a:blip r:embed="rId2"/>
                <a:stretch>
                  <a:fillRect l="-4545" t="-1563" r="-2727" b="-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9E00E46-2AC9-CA4C-9648-396F273FDFE9}"/>
                  </a:ext>
                </a:extLst>
              </p:cNvPr>
              <p:cNvSpPr txBox="1"/>
              <p:nvPr/>
            </p:nvSpPr>
            <p:spPr>
              <a:xfrm>
                <a:off x="8018623" y="1441602"/>
                <a:ext cx="1088888" cy="7646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9E00E46-2AC9-CA4C-9648-396F273FDF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8623" y="1441602"/>
                <a:ext cx="1088888" cy="764697"/>
              </a:xfrm>
              <a:prstGeom prst="rect">
                <a:avLst/>
              </a:prstGeom>
              <a:blipFill>
                <a:blip r:embed="rId3"/>
                <a:stretch>
                  <a:fillRect l="-6897" t="-1639" r="-5747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95079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0B779-5A25-8146-A393-0A3A8332F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33" y="0"/>
            <a:ext cx="10515600" cy="978061"/>
          </a:xfrm>
          <a:ln w="12700">
            <a:miter lim="400000"/>
          </a:ln>
        </p:spPr>
        <p:txBody>
          <a:bodyPr vert="horz" lIns="0" tIns="0" rIns="0" bIns="0" rtlCol="0" anchor="ctr">
            <a:normAutofit/>
          </a:bodyPr>
          <a:lstStyle/>
          <a:p>
            <a:pPr algn="ctr" defTabSz="609585"/>
            <a:r>
              <a:rPr lang="en-US" sz="3733" dirty="0">
                <a:solidFill>
                  <a:srgbClr val="215380"/>
                </a:solidFill>
                <a:latin typeface="+mn-lt"/>
                <a:ea typeface="+mn-ea"/>
                <a:cs typeface="+mn-cs"/>
                <a:sym typeface="Calibri"/>
              </a:rPr>
              <a:t>Computing Analytic Gradients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8165F3-6576-6546-8515-F8094C24F1B0}"/>
              </a:ext>
            </a:extLst>
          </p:cNvPr>
          <p:cNvSpPr txBox="1"/>
          <p:nvPr/>
        </p:nvSpPr>
        <p:spPr>
          <a:xfrm>
            <a:off x="4474226" y="1217625"/>
            <a:ext cx="2830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This is what we have: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7E5EE6-4179-924C-9AEC-F06E1059D8F9}"/>
              </a:ext>
            </a:extLst>
          </p:cNvPr>
          <p:cNvSpPr txBox="1"/>
          <p:nvPr/>
        </p:nvSpPr>
        <p:spPr>
          <a:xfrm>
            <a:off x="4134425" y="4029277"/>
            <a:ext cx="3863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Step 1: Chain Rule of Calculus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DC3E37-A9B4-D045-8251-821EBCB55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2165" y="5237277"/>
            <a:ext cx="711200" cy="1066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78641F-23CC-3F4F-8E45-C4EB39A4C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2861" y="2067255"/>
            <a:ext cx="4199467" cy="12361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734F9E-76B4-E14F-B9A3-E564B691CF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31"/>
          <a:stretch/>
        </p:blipFill>
        <p:spPr>
          <a:xfrm>
            <a:off x="2224160" y="5237277"/>
            <a:ext cx="2777067" cy="11002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1BC0D9-ED2F-6141-A2A3-D233EE811B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365" y="5247608"/>
            <a:ext cx="1659467" cy="99906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D81EFC0-0766-314D-A37D-E3956A9D9B2D}"/>
              </a:ext>
            </a:extLst>
          </p:cNvPr>
          <p:cNvSpPr/>
          <p:nvPr/>
        </p:nvSpPr>
        <p:spPr>
          <a:xfrm>
            <a:off x="3512951" y="5286634"/>
            <a:ext cx="754691" cy="10093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254C8E2-0502-A747-97A7-22020ED73BBA}"/>
              </a:ext>
            </a:extLst>
          </p:cNvPr>
          <p:cNvSpPr/>
          <p:nvPr/>
        </p:nvSpPr>
        <p:spPr>
          <a:xfrm>
            <a:off x="8078240" y="5254486"/>
            <a:ext cx="754691" cy="10093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516AB8-8E74-964C-AC36-11B27B7644D6}"/>
              </a:ext>
            </a:extLst>
          </p:cNvPr>
          <p:cNvSpPr txBox="1"/>
          <p:nvPr/>
        </p:nvSpPr>
        <p:spPr>
          <a:xfrm>
            <a:off x="4267642" y="4666353"/>
            <a:ext cx="3865995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solidFill>
                  <a:srgbClr val="FF0000"/>
                </a:solidFill>
              </a:rPr>
              <a:t>Now let’s do this one (same for both!)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4CD8345-1267-BF56-432A-3A0A03DCA9C6}"/>
              </a:ext>
            </a:extLst>
          </p:cNvPr>
          <p:cNvSpPr txBox="1"/>
          <p:nvPr/>
        </p:nvSpPr>
        <p:spPr>
          <a:xfrm>
            <a:off x="5907886" y="2685321"/>
            <a:ext cx="3306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411191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0B779-5A25-8146-A393-0A3A8332F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33" y="0"/>
            <a:ext cx="10515600" cy="978061"/>
          </a:xfrm>
          <a:ln w="12700">
            <a:miter lim="400000"/>
          </a:ln>
        </p:spPr>
        <p:txBody>
          <a:bodyPr vert="horz" lIns="0" tIns="0" rIns="0" bIns="0" rtlCol="0" anchor="ctr">
            <a:normAutofit/>
          </a:bodyPr>
          <a:lstStyle/>
          <a:p>
            <a:pPr algn="ctr" defTabSz="609585"/>
            <a:r>
              <a:rPr lang="en-US" sz="3733" dirty="0">
                <a:solidFill>
                  <a:srgbClr val="215380"/>
                </a:solidFill>
                <a:latin typeface="+mn-lt"/>
                <a:ea typeface="+mn-ea"/>
                <a:cs typeface="+mn-cs"/>
                <a:sym typeface="Calibri"/>
              </a:rPr>
              <a:t>Computing Analytic Gradients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168BF4-CBEE-CA4C-BEA3-EEB32F199B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061" y="978062"/>
            <a:ext cx="3589867" cy="11345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33CDBA-36B4-7F40-A0B7-A7A0968BCF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4328" y="2112595"/>
            <a:ext cx="3979333" cy="10837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EF236D-B1AD-CB44-A4FD-AB7F2D62A6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641" t="5831" r="27548"/>
          <a:stretch/>
        </p:blipFill>
        <p:spPr>
          <a:xfrm>
            <a:off x="3792825" y="1177163"/>
            <a:ext cx="528512" cy="8793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42311C-9C18-7146-944D-4E0796DB76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1825"/>
          <a:stretch/>
        </p:blipFill>
        <p:spPr>
          <a:xfrm>
            <a:off x="4321337" y="978767"/>
            <a:ext cx="325312" cy="10837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BBB377-B68E-CC41-9FA0-EC5500AA3459}"/>
              </a:ext>
            </a:extLst>
          </p:cNvPr>
          <p:cNvSpPr txBox="1"/>
          <p:nvPr/>
        </p:nvSpPr>
        <p:spPr>
          <a:xfrm>
            <a:off x="2448733" y="4084641"/>
            <a:ext cx="6889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 our cat, dog, bear classification example: </a:t>
            </a:r>
            <a:r>
              <a:rPr lang="en-US" sz="2400" dirty="0" err="1"/>
              <a:t>i</a:t>
            </a:r>
            <a:r>
              <a:rPr lang="en-US" sz="2400" dirty="0"/>
              <a:t> = {1, 2, 3}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AA49E9-CB75-88BE-B862-59B81F68325B}"/>
              </a:ext>
            </a:extLst>
          </p:cNvPr>
          <p:cNvSpPr txBox="1"/>
          <p:nvPr/>
        </p:nvSpPr>
        <p:spPr>
          <a:xfrm>
            <a:off x="6571283" y="1560717"/>
            <a:ext cx="216976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/>
              <a:t>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DF021C-4DAB-1071-3CCB-4F0FB947ECC9}"/>
              </a:ext>
            </a:extLst>
          </p:cNvPr>
          <p:cNvSpPr txBox="1"/>
          <p:nvPr/>
        </p:nvSpPr>
        <p:spPr>
          <a:xfrm>
            <a:off x="5951349" y="2233585"/>
            <a:ext cx="284135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/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7013563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0B779-5A25-8146-A393-0A3A8332F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533" y="0"/>
            <a:ext cx="10515600" cy="978061"/>
          </a:xfrm>
          <a:ln w="12700">
            <a:miter lim="400000"/>
          </a:ln>
        </p:spPr>
        <p:txBody>
          <a:bodyPr vert="horz" lIns="0" tIns="0" rIns="0" bIns="0" rtlCol="0" anchor="ctr">
            <a:normAutofit/>
          </a:bodyPr>
          <a:lstStyle/>
          <a:p>
            <a:pPr algn="ctr" defTabSz="609585"/>
            <a:r>
              <a:rPr lang="en-US" sz="3733" dirty="0">
                <a:solidFill>
                  <a:srgbClr val="215380"/>
                </a:solidFill>
                <a:latin typeface="+mn-lt"/>
                <a:ea typeface="+mn-ea"/>
                <a:cs typeface="+mn-cs"/>
                <a:sym typeface="Calibri"/>
              </a:rPr>
              <a:t>Computing Analytic Gradients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F236D-B1AD-CB44-A4FD-AB7F2D62A6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641" t="5831" r="27548"/>
          <a:stretch/>
        </p:blipFill>
        <p:spPr>
          <a:xfrm>
            <a:off x="3792825" y="1177163"/>
            <a:ext cx="528512" cy="8793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42311C-9C18-7146-944D-4E0796DB76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1825"/>
          <a:stretch/>
        </p:blipFill>
        <p:spPr>
          <a:xfrm>
            <a:off x="4321337" y="978767"/>
            <a:ext cx="325312" cy="10837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BBB377-B68E-CC41-9FA0-EC5500AA3459}"/>
              </a:ext>
            </a:extLst>
          </p:cNvPr>
          <p:cNvSpPr txBox="1"/>
          <p:nvPr/>
        </p:nvSpPr>
        <p:spPr>
          <a:xfrm>
            <a:off x="2448733" y="4084641"/>
            <a:ext cx="6950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 our cat, dog, bear classification example: </a:t>
            </a:r>
            <a:r>
              <a:rPr lang="en-US" sz="2400" dirty="0" err="1"/>
              <a:t>i</a:t>
            </a:r>
            <a:r>
              <a:rPr lang="en-US" sz="2400" dirty="0"/>
              <a:t> = {1, 2, 3}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771653-2791-0644-8A57-B74EACE2436B}"/>
              </a:ext>
            </a:extLst>
          </p:cNvPr>
          <p:cNvSpPr txBox="1"/>
          <p:nvPr/>
        </p:nvSpPr>
        <p:spPr>
          <a:xfrm>
            <a:off x="1453545" y="5475386"/>
            <a:ext cx="2499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Let’s say:  label =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DB1E25-A8DB-5D4D-98F7-D783586C30BD}"/>
              </a:ext>
            </a:extLst>
          </p:cNvPr>
          <p:cNvSpPr txBox="1"/>
          <p:nvPr/>
        </p:nvSpPr>
        <p:spPr>
          <a:xfrm>
            <a:off x="5868694" y="5517762"/>
            <a:ext cx="14525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 need: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13619B1-8937-4C47-8613-0A18AA53E676}"/>
                  </a:ext>
                </a:extLst>
              </p:cNvPr>
              <p:cNvSpPr txBox="1"/>
              <p:nvPr/>
            </p:nvSpPr>
            <p:spPr>
              <a:xfrm>
                <a:off x="7937227" y="5329117"/>
                <a:ext cx="555280" cy="7627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13619B1-8937-4C47-8613-0A18AA53E6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7227" y="5329117"/>
                <a:ext cx="555280" cy="762709"/>
              </a:xfrm>
              <a:prstGeom prst="rect">
                <a:avLst/>
              </a:prstGeom>
              <a:blipFill>
                <a:blip r:embed="rId4"/>
                <a:stretch>
                  <a:fillRect l="-11111" r="-4444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4B84953-A9D4-E74A-B727-B38B28BC8393}"/>
                  </a:ext>
                </a:extLst>
              </p:cNvPr>
              <p:cNvSpPr txBox="1"/>
              <p:nvPr/>
            </p:nvSpPr>
            <p:spPr>
              <a:xfrm>
                <a:off x="9038402" y="5329117"/>
                <a:ext cx="562397" cy="7627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4B84953-A9D4-E74A-B727-B38B28BC83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8402" y="5329117"/>
                <a:ext cx="562397" cy="762709"/>
              </a:xfrm>
              <a:prstGeom prst="rect">
                <a:avLst/>
              </a:prstGeom>
              <a:blipFill>
                <a:blip r:embed="rId5"/>
                <a:stretch>
                  <a:fillRect l="-13333" r="-4444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729AF14-ECE2-7842-9944-16F355022676}"/>
                  </a:ext>
                </a:extLst>
              </p:cNvPr>
              <p:cNvSpPr txBox="1"/>
              <p:nvPr/>
            </p:nvSpPr>
            <p:spPr>
              <a:xfrm>
                <a:off x="10139576" y="5329116"/>
                <a:ext cx="562398" cy="7627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729AF14-ECE2-7842-9944-16F3550226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9576" y="5329116"/>
                <a:ext cx="562398" cy="762709"/>
              </a:xfrm>
              <a:prstGeom prst="rect">
                <a:avLst/>
              </a:prstGeom>
              <a:blipFill>
                <a:blip r:embed="rId6"/>
                <a:stretch>
                  <a:fillRect l="-13333" r="-4444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B34B7C30-3248-518D-F87B-1953CA9F13DB}"/>
              </a:ext>
            </a:extLst>
          </p:cNvPr>
          <p:cNvGrpSpPr/>
          <p:nvPr/>
        </p:nvGrpSpPr>
        <p:grpSpPr>
          <a:xfrm>
            <a:off x="4629061" y="978062"/>
            <a:ext cx="3589867" cy="1134533"/>
            <a:chOff x="4629061" y="978062"/>
            <a:chExt cx="3589867" cy="113453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F168BF4-CBEE-CA4C-BEA3-EEB32F199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29061" y="978062"/>
              <a:ext cx="3589867" cy="113453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057377B-BF94-506C-166F-EA737D5D033E}"/>
                </a:ext>
              </a:extLst>
            </p:cNvPr>
            <p:cNvSpPr txBox="1"/>
            <p:nvPr/>
          </p:nvSpPr>
          <p:spPr>
            <a:xfrm>
              <a:off x="6571283" y="1560717"/>
              <a:ext cx="216976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/>
                <a:t> 3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7DDFF4D-F3C3-CC79-FD55-7B84D3CC9673}"/>
              </a:ext>
            </a:extLst>
          </p:cNvPr>
          <p:cNvGrpSpPr/>
          <p:nvPr/>
        </p:nvGrpSpPr>
        <p:grpSpPr>
          <a:xfrm>
            <a:off x="4434328" y="2112595"/>
            <a:ext cx="3979333" cy="1083733"/>
            <a:chOff x="4434328" y="2112595"/>
            <a:chExt cx="3979333" cy="108373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333CDBA-36B4-7F40-A0B7-A7A0968BC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34328" y="2112595"/>
              <a:ext cx="3979333" cy="108373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33CF3B0-8D7A-D048-C6C8-4A55FD0DAE53}"/>
                </a:ext>
              </a:extLst>
            </p:cNvPr>
            <p:cNvSpPr txBox="1"/>
            <p:nvPr/>
          </p:nvSpPr>
          <p:spPr>
            <a:xfrm>
              <a:off x="5951349" y="2233585"/>
              <a:ext cx="28413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/>
                <a:t>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38621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33CDBA-36B4-7F40-A0B7-A7A0968BC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354" y="1088335"/>
            <a:ext cx="3979333" cy="108373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4EC9E01-9051-884B-9754-9CD5AE936AE5}"/>
              </a:ext>
            </a:extLst>
          </p:cNvPr>
          <p:cNvSpPr txBox="1">
            <a:spLocks/>
          </p:cNvSpPr>
          <p:nvPr/>
        </p:nvSpPr>
        <p:spPr>
          <a:xfrm>
            <a:off x="848533" y="0"/>
            <a:ext cx="10515600" cy="978061"/>
          </a:xfrm>
          <a:prstGeom prst="rect">
            <a:avLst/>
          </a:prstGeom>
          <a:ln w="12700">
            <a:miter lim="400000"/>
          </a:ln>
        </p:spPr>
        <p:txBody>
          <a:bodyPr vert="horz" lIns="0" tIns="0" rIns="0" bIns="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09585"/>
            <a:r>
              <a:rPr lang="en-US" sz="3733">
                <a:solidFill>
                  <a:srgbClr val="215380"/>
                </a:solidFill>
                <a:latin typeface="+mn-lt"/>
                <a:ea typeface="+mn-ea"/>
                <a:cs typeface="+mn-cs"/>
                <a:sym typeface="Calibri"/>
              </a:rPr>
              <a:t>Computing Analytic Gradients</a:t>
            </a:r>
            <a:endParaRPr lang="en-US" sz="3733" dirty="0">
              <a:solidFill>
                <a:srgbClr val="215380"/>
              </a:solidFill>
              <a:latin typeface="+mn-lt"/>
              <a:ea typeface="+mn-ea"/>
              <a:cs typeface="+mn-cs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409D81B-04FE-5045-9B26-1992ADEA3394}"/>
                  </a:ext>
                </a:extLst>
              </p:cNvPr>
              <p:cNvSpPr txBox="1"/>
              <p:nvPr/>
            </p:nvSpPr>
            <p:spPr>
              <a:xfrm>
                <a:off x="848533" y="2522047"/>
                <a:ext cx="562398" cy="7650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409D81B-04FE-5045-9B26-1992ADEA33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533" y="2522047"/>
                <a:ext cx="562398" cy="765018"/>
              </a:xfrm>
              <a:prstGeom prst="rect">
                <a:avLst/>
              </a:prstGeom>
              <a:blipFill>
                <a:blip r:embed="rId3"/>
                <a:stretch>
                  <a:fillRect l="-11111" t="-1639" r="-4444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A8BF5CD-8055-2849-BF40-547A464F0EF3}"/>
                  </a:ext>
                </a:extLst>
              </p:cNvPr>
              <p:cNvSpPr txBox="1"/>
              <p:nvPr/>
            </p:nvSpPr>
            <p:spPr>
              <a:xfrm>
                <a:off x="1624932" y="2522048"/>
                <a:ext cx="562397" cy="7645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A8BF5CD-8055-2849-BF40-547A464F0E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4932" y="2522048"/>
                <a:ext cx="562397" cy="764568"/>
              </a:xfrm>
              <a:prstGeom prst="rect">
                <a:avLst/>
              </a:prstGeom>
              <a:blipFill>
                <a:blip r:embed="rId4"/>
                <a:stretch>
                  <a:fillRect l="-15556" t="-1639" r="-4444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259B142-2AD7-0248-9BCA-96B86D714346}"/>
                  </a:ext>
                </a:extLst>
              </p:cNvPr>
              <p:cNvSpPr txBox="1"/>
              <p:nvPr/>
            </p:nvSpPr>
            <p:spPr>
              <a:xfrm>
                <a:off x="7353122" y="6092847"/>
                <a:ext cx="64485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259B142-2AD7-0248-9BCA-96B86D7143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3122" y="6092847"/>
                <a:ext cx="644856" cy="369332"/>
              </a:xfrm>
              <a:prstGeom prst="rect">
                <a:avLst/>
              </a:prstGeom>
              <a:blipFill>
                <a:blip r:embed="rId6"/>
                <a:stretch>
                  <a:fillRect l="-3846" t="-13333" r="-3846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34F5DCC-2877-87D6-C235-E3953C6E74CB}"/>
              </a:ext>
            </a:extLst>
          </p:cNvPr>
          <p:cNvSpPr txBox="1"/>
          <p:nvPr/>
        </p:nvSpPr>
        <p:spPr>
          <a:xfrm>
            <a:off x="5811865" y="1201753"/>
            <a:ext cx="284135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/>
              <a:t> 3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7B1CB01-4D6C-F905-D958-1AC238EB8922}"/>
              </a:ext>
            </a:extLst>
          </p:cNvPr>
          <p:cNvGrpSpPr/>
          <p:nvPr/>
        </p:nvGrpSpPr>
        <p:grpSpPr>
          <a:xfrm>
            <a:off x="2492103" y="2611204"/>
            <a:ext cx="6034608" cy="1117467"/>
            <a:chOff x="2492103" y="2611204"/>
            <a:chExt cx="6034608" cy="111746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891AC3C-ECA3-0245-A4E4-656A207ED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72256"/>
            <a:stretch/>
          </p:blipFill>
          <p:spPr>
            <a:xfrm>
              <a:off x="2492103" y="2611204"/>
              <a:ext cx="6034608" cy="111746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E90E6EE-6839-EB06-29AF-20AF09B65DB1}"/>
                </a:ext>
              </a:extLst>
            </p:cNvPr>
            <p:cNvSpPr txBox="1"/>
            <p:nvPr/>
          </p:nvSpPr>
          <p:spPr>
            <a:xfrm>
              <a:off x="6196740" y="2954493"/>
              <a:ext cx="28413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/>
                <a:t> 3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6D9B2C6-FF35-4004-9CBD-DABE46BB6DB7}"/>
              </a:ext>
            </a:extLst>
          </p:cNvPr>
          <p:cNvGrpSpPr/>
          <p:nvPr/>
        </p:nvGrpSpPr>
        <p:grpSpPr>
          <a:xfrm>
            <a:off x="2413445" y="3914004"/>
            <a:ext cx="6034608" cy="789687"/>
            <a:chOff x="2413445" y="3914004"/>
            <a:chExt cx="6034608" cy="78968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8D9223B-9FC4-7048-AC66-14C7A821D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8217" b="52890"/>
            <a:stretch/>
          </p:blipFill>
          <p:spPr>
            <a:xfrm>
              <a:off x="2413445" y="3942738"/>
              <a:ext cx="6034608" cy="76095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26306BA-760D-3EFA-AF5C-86DEB32BC4D0}"/>
                </a:ext>
              </a:extLst>
            </p:cNvPr>
            <p:cNvSpPr txBox="1"/>
            <p:nvPr/>
          </p:nvSpPr>
          <p:spPr>
            <a:xfrm>
              <a:off x="6480875" y="3914004"/>
              <a:ext cx="28413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/>
                <a:t> 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66D9296-8E3D-2E1B-947B-619A6E8B5CE6}"/>
              </a:ext>
            </a:extLst>
          </p:cNvPr>
          <p:cNvGrpSpPr/>
          <p:nvPr/>
        </p:nvGrpSpPr>
        <p:grpSpPr>
          <a:xfrm>
            <a:off x="2492103" y="4810487"/>
            <a:ext cx="6034608" cy="797290"/>
            <a:chOff x="2492103" y="4810487"/>
            <a:chExt cx="6034608" cy="79729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E24EEC-1A7C-4148-90B9-C5C72182B9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46851" b="33863"/>
            <a:stretch/>
          </p:blipFill>
          <p:spPr>
            <a:xfrm>
              <a:off x="2492103" y="4831029"/>
              <a:ext cx="6034608" cy="77674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532D257-F605-AE82-58A9-5578D838A396}"/>
                </a:ext>
              </a:extLst>
            </p:cNvPr>
            <p:cNvSpPr txBox="1"/>
            <p:nvPr/>
          </p:nvSpPr>
          <p:spPr>
            <a:xfrm>
              <a:off x="7289371" y="4810487"/>
              <a:ext cx="28413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/>
                <a:t> 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0B240DE-431B-8413-A0F4-262C0F44C856}"/>
              </a:ext>
            </a:extLst>
          </p:cNvPr>
          <p:cNvGrpSpPr/>
          <p:nvPr/>
        </p:nvGrpSpPr>
        <p:grpSpPr>
          <a:xfrm>
            <a:off x="2220079" y="6007972"/>
            <a:ext cx="6034608" cy="678427"/>
            <a:chOff x="2220079" y="6007972"/>
            <a:chExt cx="6034608" cy="67842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DA02D10-3E31-2B42-9CF0-E212604330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65727" b="17428"/>
            <a:stretch/>
          </p:blipFill>
          <p:spPr>
            <a:xfrm>
              <a:off x="2220079" y="6007972"/>
              <a:ext cx="6034608" cy="67842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C37DA73-B2FF-8427-43C0-A49C4A609B30}"/>
                </a:ext>
              </a:extLst>
            </p:cNvPr>
            <p:cNvSpPr txBox="1"/>
            <p:nvPr/>
          </p:nvSpPr>
          <p:spPr>
            <a:xfrm>
              <a:off x="5980885" y="6339386"/>
              <a:ext cx="28413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/>
                <a:t> 3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BE9B0DF-A6CA-F438-3DC3-2247FCD383F3}"/>
              </a:ext>
            </a:extLst>
          </p:cNvPr>
          <p:cNvSpPr txBox="1"/>
          <p:nvPr/>
        </p:nvSpPr>
        <p:spPr>
          <a:xfrm>
            <a:off x="5367339" y="5248109"/>
            <a:ext cx="284135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/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40611772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defTabSz="609585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 kern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pPr defTabSz="609585">
                <a:defRPr sz="1800">
                  <a:solidFill>
                    <a:srgbClr val="000000"/>
                  </a:solidFill>
                </a:defRPr>
              </a:pPr>
              <a:t>24</a:t>
            </a:fld>
            <a:endParaRPr sz="1733" kern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609585">
              <a:defRPr sz="1800">
                <a:solidFill>
                  <a:srgbClr val="000000"/>
                </a:solidFill>
              </a:defRPr>
            </a:pPr>
            <a:r>
              <a:rPr lang="en-US" sz="4267" kern="0" dirty="0">
                <a:solidFill>
                  <a:schemeClr val="accent1"/>
                </a:solidFill>
                <a:latin typeface="Calibri" panose="020F0502020204030204"/>
              </a:rPr>
              <a:t>Supervised Learning – Linear </a:t>
            </a:r>
            <a:r>
              <a:rPr lang="en-US" sz="4267" kern="0" dirty="0" err="1">
                <a:solidFill>
                  <a:schemeClr val="accent1"/>
                </a:solidFill>
                <a:latin typeface="Calibri" panose="020F0502020204030204"/>
              </a:rPr>
              <a:t>Softmax</a:t>
            </a:r>
            <a:endParaRPr sz="4267" kern="0" dirty="0">
              <a:solidFill>
                <a:schemeClr val="accent1"/>
              </a:solidFill>
              <a:latin typeface="Calibri" panose="020F0502020204030204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100404" y="2095735"/>
            <a:ext cx="1773819" cy="410431"/>
            <a:chOff x="3075302" y="1571799"/>
            <a:chExt cx="1330364" cy="307823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804065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kern="0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[1    0    0]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blipFill>
                  <a:blip r:embed="rId2"/>
                  <a:stretch>
                    <a:fillRect l="-13043" r="-4348" b="-2692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819385" y="2141618"/>
                <a:ext cx="2752548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 kern="0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385" y="2141618"/>
                <a:ext cx="2752548" cy="328231"/>
              </a:xfrm>
              <a:prstGeom prst="rect">
                <a:avLst/>
              </a:prstGeom>
              <a:blipFill>
                <a:blip r:embed="rId3"/>
                <a:stretch>
                  <a:fillRect l="-917" t="-3704" r="-2752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6898023" y="2134988"/>
                <a:ext cx="2349746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 kern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accPr>
                            <m:e>
                              <m: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   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8023" y="2134988"/>
                <a:ext cx="2349746" cy="328231"/>
              </a:xfrm>
              <a:prstGeom prst="rect">
                <a:avLst/>
              </a:prstGeom>
              <a:blipFill>
                <a:blip r:embed="rId4"/>
                <a:stretch>
                  <a:fillRect l="-2151" t="-23077" r="-3226" b="-38462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2072549" y="2770640"/>
                <a:ext cx="685800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1</m:t>
                          </m:r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1</m:t>
                          </m:r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1</m:t>
                          </m:r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1</m:t>
                          </m:r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𝑏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sz="2400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2549" y="2770640"/>
                <a:ext cx="6858000" cy="461665"/>
              </a:xfrm>
              <a:prstGeom prst="rect">
                <a:avLst/>
              </a:prstGeom>
              <a:blipFill>
                <a:blip r:embed="rId5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2266561" y="3261452"/>
                <a:ext cx="644567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FF0000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2</m:t>
                          </m:r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FF000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2</m:t>
                          </m:r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FF000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2</m:t>
                          </m:r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FF000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2</m:t>
                          </m:r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𝑏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2400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6561" y="3261452"/>
                <a:ext cx="6445674" cy="461665"/>
              </a:xfrm>
              <a:prstGeom prst="rect">
                <a:avLst/>
              </a:prstGeom>
              <a:blipFill>
                <a:blip r:embed="rId6"/>
                <a:stretch>
                  <a:fillRect b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2266562" y="3772192"/>
                <a:ext cx="639649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3</m:t>
                          </m:r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3</m:t>
                          </m:r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3</m:t>
                          </m:r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𝑤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3</m:t>
                          </m:r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𝑖</m:t>
                          </m:r>
                          <m:r>
                            <a:rPr lang="en-US" sz="2400" i="1" kern="0">
                              <a:solidFill>
                                <a:srgbClr val="002060"/>
                              </a:solidFill>
                              <a:latin typeface="Cambria Math" charset="0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b>
                        <m:sSubPr>
                          <m:ctrlP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𝑏</m:t>
                          </m:r>
                        </m:e>
                        <m:sub>
                          <m:r>
                            <a:rPr lang="en-US" sz="2400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US" sz="2400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66562" y="3772192"/>
                <a:ext cx="6396495" cy="461665"/>
              </a:xfrm>
              <a:prstGeom prst="rect">
                <a:avLst/>
              </a:prstGeom>
              <a:blipFill>
                <a:blip r:embed="rId7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395894" y="4724913"/>
                <a:ext cx="378225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charset="0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b="0" i="1" kern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b="0" i="1" kern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kern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/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(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b="0" i="1" kern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b="0" i="1" kern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kern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3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prstClr val="black"/>
                          </a:solidFill>
                          <a:latin typeface="Cambria Math" charset="0"/>
                          <a:sym typeface="Calibri"/>
                        </a:rPr>
                        <m:t>)</m:t>
                      </m:r>
                    </m:oMath>
                  </m:oMathPara>
                </a14:m>
                <a:endParaRPr lang="en-US" sz="2400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894" y="4724913"/>
                <a:ext cx="3782254" cy="461665"/>
              </a:xfrm>
              <a:prstGeom prst="rect">
                <a:avLst/>
              </a:prstGeom>
              <a:blipFill>
                <a:blip r:embed="rId8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3395893" y="5217356"/>
                <a:ext cx="378937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FF0000"/>
                              </a:solidFill>
                              <a:latin typeface="Cambria Math" charset="0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kern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/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(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3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prstClr val="black"/>
                          </a:solidFill>
                          <a:latin typeface="Cambria Math" charset="0"/>
                          <a:sym typeface="Calibri"/>
                        </a:rPr>
                        <m:t>)</m:t>
                      </m:r>
                    </m:oMath>
                  </m:oMathPara>
                </a14:m>
                <a:endParaRPr lang="en-US" sz="2400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893" y="5217356"/>
                <a:ext cx="3789371" cy="461665"/>
              </a:xfrm>
              <a:prstGeom prst="rect">
                <a:avLst/>
              </a:prstGeom>
              <a:blipFill>
                <a:blip r:embed="rId9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3395892" y="5709798"/>
                <a:ext cx="378937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kern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400" i="1" kern="0">
                              <a:solidFill>
                                <a:srgbClr val="00B0F0"/>
                              </a:solidFill>
                              <a:latin typeface="Cambria Math" charset="0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400" b="0" i="1" kern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b="0" i="1" kern="0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b="0" i="1" kern="0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kern="0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3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/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(</m:t>
                          </m:r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 ker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1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srgbClr val="7030A0"/>
                          </a:solidFill>
                          <a:latin typeface="Cambria Math" charset="0"/>
                          <a:sym typeface="Calibri"/>
                        </a:rPr>
                        <m:t>+</m:t>
                      </m:r>
                      <m:sSup>
                        <m:sSupPr>
                          <m:ctrlP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pPr>
                        <m:e>
                          <m:r>
                            <a:rPr lang="en-US" sz="2400" i="1" kern="0">
                              <a:solidFill>
                                <a:prstClr val="black"/>
                              </a:solidFill>
                              <a:latin typeface="Cambria Math" charset="0"/>
                              <a:sym typeface="Calibri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sSubPr>
                            <m:e>
                              <m:r>
                                <a:rPr lang="en-US" sz="2400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 ker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  <m:t>3</m:t>
                              </m:r>
                            </m:sub>
                          </m:sSub>
                        </m:sup>
                      </m:sSup>
                      <m:r>
                        <a:rPr lang="en-US" sz="2400" i="1" kern="0">
                          <a:solidFill>
                            <a:prstClr val="black"/>
                          </a:solidFill>
                          <a:latin typeface="Cambria Math" charset="0"/>
                          <a:sym typeface="Calibri"/>
                        </a:rPr>
                        <m:t>)</m:t>
                      </m:r>
                    </m:oMath>
                  </m:oMathPara>
                </a14:m>
                <a:endParaRPr lang="en-US" sz="2400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892" y="5709798"/>
                <a:ext cx="3789371" cy="461665"/>
              </a:xfrm>
              <a:prstGeom prst="rect">
                <a:avLst/>
              </a:prstGeom>
              <a:blipFill>
                <a:blip r:embed="rId10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570014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33CDBA-36B4-7F40-A0B7-A7A0968BC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5354" y="1088335"/>
            <a:ext cx="3979333" cy="108373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4EC9E01-9051-884B-9754-9CD5AE936AE5}"/>
              </a:ext>
            </a:extLst>
          </p:cNvPr>
          <p:cNvSpPr txBox="1">
            <a:spLocks/>
          </p:cNvSpPr>
          <p:nvPr/>
        </p:nvSpPr>
        <p:spPr>
          <a:xfrm>
            <a:off x="848533" y="0"/>
            <a:ext cx="10515600" cy="978061"/>
          </a:xfrm>
          <a:prstGeom prst="rect">
            <a:avLst/>
          </a:prstGeom>
          <a:ln w="12700">
            <a:miter lim="400000"/>
          </a:ln>
        </p:spPr>
        <p:txBody>
          <a:bodyPr vert="horz" lIns="0" tIns="0" rIns="0" bIns="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09585"/>
            <a:r>
              <a:rPr lang="en-US" sz="3733">
                <a:solidFill>
                  <a:srgbClr val="215380"/>
                </a:solidFill>
                <a:latin typeface="+mn-lt"/>
                <a:ea typeface="+mn-ea"/>
                <a:cs typeface="+mn-cs"/>
                <a:sym typeface="Calibri"/>
              </a:rPr>
              <a:t>Computing Analytic Gradients</a:t>
            </a:r>
            <a:endParaRPr lang="en-US" sz="3733" dirty="0">
              <a:solidFill>
                <a:srgbClr val="215380"/>
              </a:solidFill>
              <a:latin typeface="+mn-lt"/>
              <a:ea typeface="+mn-ea"/>
              <a:cs typeface="+mn-cs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409D81B-04FE-5045-9B26-1992ADEA3394}"/>
                  </a:ext>
                </a:extLst>
              </p:cNvPr>
              <p:cNvSpPr txBox="1"/>
              <p:nvPr/>
            </p:nvSpPr>
            <p:spPr>
              <a:xfrm>
                <a:off x="848533" y="2522047"/>
                <a:ext cx="555280" cy="7627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409D81B-04FE-5045-9B26-1992ADEA33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8533" y="2522047"/>
                <a:ext cx="555280" cy="762709"/>
              </a:xfrm>
              <a:prstGeom prst="rect">
                <a:avLst/>
              </a:prstGeom>
              <a:blipFill>
                <a:blip r:embed="rId3"/>
                <a:stretch>
                  <a:fillRect l="-13333" t="-1639" r="-4444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A8BF5CD-8055-2849-BF40-547A464F0EF3}"/>
                  </a:ext>
                </a:extLst>
              </p:cNvPr>
              <p:cNvSpPr txBox="1"/>
              <p:nvPr/>
            </p:nvSpPr>
            <p:spPr>
              <a:xfrm>
                <a:off x="1624932" y="2522048"/>
                <a:ext cx="562398" cy="7627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A8BF5CD-8055-2849-BF40-547A464F0E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4932" y="2522048"/>
                <a:ext cx="562398" cy="762709"/>
              </a:xfrm>
              <a:prstGeom prst="rect">
                <a:avLst/>
              </a:prstGeom>
              <a:blipFill>
                <a:blip r:embed="rId4"/>
                <a:stretch>
                  <a:fillRect l="-15556" t="-1639" r="-4444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259B142-2AD7-0248-9BCA-96B86D714346}"/>
                  </a:ext>
                </a:extLst>
              </p:cNvPr>
              <p:cNvSpPr txBox="1"/>
              <p:nvPr/>
            </p:nvSpPr>
            <p:spPr>
              <a:xfrm>
                <a:off x="7353122" y="6092847"/>
                <a:ext cx="64485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259B142-2AD7-0248-9BCA-96B86D7143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3122" y="6092847"/>
                <a:ext cx="644856" cy="369332"/>
              </a:xfrm>
              <a:prstGeom prst="rect">
                <a:avLst/>
              </a:prstGeom>
              <a:blipFill>
                <a:blip r:embed="rId6"/>
                <a:stretch>
                  <a:fillRect l="-3846" t="-13333" r="-3846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79F58073-E169-0F42-D933-9F1EEA6A4837}"/>
              </a:ext>
            </a:extLst>
          </p:cNvPr>
          <p:cNvSpPr txBox="1"/>
          <p:nvPr/>
        </p:nvSpPr>
        <p:spPr>
          <a:xfrm>
            <a:off x="5811865" y="1201753"/>
            <a:ext cx="284135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/>
              <a:t> 3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2B783DF-4E5B-C6E9-1B2D-4B9D9DAE7C39}"/>
              </a:ext>
            </a:extLst>
          </p:cNvPr>
          <p:cNvGrpSpPr/>
          <p:nvPr/>
        </p:nvGrpSpPr>
        <p:grpSpPr>
          <a:xfrm>
            <a:off x="2492103" y="2611204"/>
            <a:ext cx="6034608" cy="1117467"/>
            <a:chOff x="2492103" y="2611204"/>
            <a:chExt cx="6034608" cy="111746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891AC3C-ECA3-0245-A4E4-656A207EDD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b="72256"/>
            <a:stretch/>
          </p:blipFill>
          <p:spPr>
            <a:xfrm>
              <a:off x="2492103" y="2611204"/>
              <a:ext cx="6034608" cy="111746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F2A2A38-9D88-CB5C-8E9F-953430A93794}"/>
                </a:ext>
              </a:extLst>
            </p:cNvPr>
            <p:cNvSpPr txBox="1"/>
            <p:nvPr/>
          </p:nvSpPr>
          <p:spPr>
            <a:xfrm>
              <a:off x="6196740" y="2954493"/>
              <a:ext cx="28413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/>
                <a:t> 3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FC435C2-7DCA-ACCE-EF13-16FD69A9622A}"/>
              </a:ext>
            </a:extLst>
          </p:cNvPr>
          <p:cNvGrpSpPr/>
          <p:nvPr/>
        </p:nvGrpSpPr>
        <p:grpSpPr>
          <a:xfrm>
            <a:off x="2413445" y="3914004"/>
            <a:ext cx="6034608" cy="789687"/>
            <a:chOff x="2413445" y="3914004"/>
            <a:chExt cx="6034608" cy="78968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8D9223B-9FC4-7048-AC66-14C7A821D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28217" b="52890"/>
            <a:stretch/>
          </p:blipFill>
          <p:spPr>
            <a:xfrm>
              <a:off x="2413445" y="3942738"/>
              <a:ext cx="6034608" cy="76095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12B62AD-F25B-EA3D-E902-2C0039473E5F}"/>
                </a:ext>
              </a:extLst>
            </p:cNvPr>
            <p:cNvSpPr txBox="1"/>
            <p:nvPr/>
          </p:nvSpPr>
          <p:spPr>
            <a:xfrm>
              <a:off x="6480875" y="3914004"/>
              <a:ext cx="28413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/>
                <a:t> 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DF26041-F137-306D-0849-C4812E8C8E43}"/>
              </a:ext>
            </a:extLst>
          </p:cNvPr>
          <p:cNvGrpSpPr/>
          <p:nvPr/>
        </p:nvGrpSpPr>
        <p:grpSpPr>
          <a:xfrm>
            <a:off x="2492103" y="4810487"/>
            <a:ext cx="6034608" cy="797290"/>
            <a:chOff x="2492103" y="4810487"/>
            <a:chExt cx="6034608" cy="79729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E24EEC-1A7C-4148-90B9-C5C72182B9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46851" b="33863"/>
            <a:stretch/>
          </p:blipFill>
          <p:spPr>
            <a:xfrm>
              <a:off x="2492103" y="4831029"/>
              <a:ext cx="6034608" cy="77674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9CA60A8-B774-4735-1EF5-9108198FDECF}"/>
                </a:ext>
              </a:extLst>
            </p:cNvPr>
            <p:cNvSpPr txBox="1"/>
            <p:nvPr/>
          </p:nvSpPr>
          <p:spPr>
            <a:xfrm>
              <a:off x="7289371" y="4810487"/>
              <a:ext cx="28413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/>
                <a:t> 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834CCFF-4F62-0471-A0DC-7FEB04DA5FAA}"/>
              </a:ext>
            </a:extLst>
          </p:cNvPr>
          <p:cNvGrpSpPr/>
          <p:nvPr/>
        </p:nvGrpSpPr>
        <p:grpSpPr>
          <a:xfrm>
            <a:off x="2220079" y="6007972"/>
            <a:ext cx="6034608" cy="678427"/>
            <a:chOff x="2220079" y="6007972"/>
            <a:chExt cx="6034608" cy="67842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DA02D10-3E31-2B42-9CF0-E212604330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65727" b="17428"/>
            <a:stretch/>
          </p:blipFill>
          <p:spPr>
            <a:xfrm>
              <a:off x="2220079" y="6007972"/>
              <a:ext cx="6034608" cy="67842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80EE751-73C1-FF93-8837-501748B801F2}"/>
                </a:ext>
              </a:extLst>
            </p:cNvPr>
            <p:cNvSpPr txBox="1"/>
            <p:nvPr/>
          </p:nvSpPr>
          <p:spPr>
            <a:xfrm>
              <a:off x="5980885" y="6339386"/>
              <a:ext cx="28413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/>
                <a:t> 3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6B405E5A-1D92-0269-7FBA-6767EAAB3F90}"/>
              </a:ext>
            </a:extLst>
          </p:cNvPr>
          <p:cNvSpPr txBox="1"/>
          <p:nvPr/>
        </p:nvSpPr>
        <p:spPr>
          <a:xfrm>
            <a:off x="5367339" y="5248109"/>
            <a:ext cx="284135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/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6288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1BA8606-B1DE-EC4F-A100-A95592F155DA}"/>
              </a:ext>
            </a:extLst>
          </p:cNvPr>
          <p:cNvSpPr txBox="1">
            <a:spLocks/>
          </p:cNvSpPr>
          <p:nvPr/>
        </p:nvSpPr>
        <p:spPr>
          <a:xfrm>
            <a:off x="848533" y="0"/>
            <a:ext cx="10515600" cy="978061"/>
          </a:xfrm>
          <a:prstGeom prst="rect">
            <a:avLst/>
          </a:prstGeom>
          <a:ln w="12700">
            <a:miter lim="400000"/>
          </a:ln>
        </p:spPr>
        <p:txBody>
          <a:bodyPr vert="horz" lIns="0" tIns="0" rIns="0" bIns="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09585"/>
            <a:r>
              <a:rPr lang="en-US" sz="3733">
                <a:solidFill>
                  <a:srgbClr val="215380"/>
                </a:solidFill>
                <a:latin typeface="+mn-lt"/>
                <a:ea typeface="+mn-ea"/>
                <a:cs typeface="+mn-cs"/>
                <a:sym typeface="Calibri"/>
              </a:rPr>
              <a:t>Computing Analytic Gradients</a:t>
            </a:r>
            <a:endParaRPr lang="en-US" sz="3733" dirty="0">
              <a:solidFill>
                <a:srgbClr val="215380"/>
              </a:solidFill>
              <a:latin typeface="+mn-lt"/>
              <a:ea typeface="+mn-ea"/>
              <a:cs typeface="+mn-cs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DEF4E50-2EF2-3E40-920E-5BE1E70D0FC9}"/>
                  </a:ext>
                </a:extLst>
              </p:cNvPr>
              <p:cNvSpPr txBox="1"/>
              <p:nvPr/>
            </p:nvSpPr>
            <p:spPr>
              <a:xfrm>
                <a:off x="1028504" y="2552492"/>
                <a:ext cx="562398" cy="7627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EDEF4E50-2EF2-3E40-920E-5BE1E70D0F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504" y="2552492"/>
                <a:ext cx="562398" cy="762709"/>
              </a:xfrm>
              <a:prstGeom prst="rect">
                <a:avLst/>
              </a:prstGeom>
              <a:blipFill>
                <a:blip r:embed="rId2"/>
                <a:stretch>
                  <a:fillRect l="-13333" t="-1639" r="-4444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2311F1C6-A32C-544B-9721-DA378C7EBC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5354" y="1088335"/>
            <a:ext cx="3979333" cy="10837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86BCFD0-6E78-9D4E-BF0B-7AAC76EE8BD9}"/>
                  </a:ext>
                </a:extLst>
              </p:cNvPr>
              <p:cNvSpPr txBox="1"/>
              <p:nvPr/>
            </p:nvSpPr>
            <p:spPr>
              <a:xfrm>
                <a:off x="9025168" y="6118291"/>
                <a:ext cx="118083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86BCFD0-6E78-9D4E-BF0B-7AAC76EE8B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5168" y="6118291"/>
                <a:ext cx="1180836" cy="369332"/>
              </a:xfrm>
              <a:prstGeom prst="rect">
                <a:avLst/>
              </a:prstGeom>
              <a:blipFill>
                <a:blip r:embed="rId5"/>
                <a:stretch>
                  <a:fillRect l="-2128" t="-13333" r="-5319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6A3056FC-434C-78E7-A194-61D01D355053}"/>
              </a:ext>
            </a:extLst>
          </p:cNvPr>
          <p:cNvSpPr txBox="1"/>
          <p:nvPr/>
        </p:nvSpPr>
        <p:spPr>
          <a:xfrm>
            <a:off x="5811865" y="1201753"/>
            <a:ext cx="284135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/>
              <a:t> 3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CEEEFB4-A06B-F304-B227-2F2F8EED3247}"/>
              </a:ext>
            </a:extLst>
          </p:cNvPr>
          <p:cNvGrpSpPr/>
          <p:nvPr/>
        </p:nvGrpSpPr>
        <p:grpSpPr>
          <a:xfrm>
            <a:off x="2337158" y="2641602"/>
            <a:ext cx="7127367" cy="1186453"/>
            <a:chOff x="2337158" y="2641602"/>
            <a:chExt cx="7127367" cy="118645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E2599CF-95FB-B44C-B961-1D027E3B4B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71861"/>
            <a:stretch/>
          </p:blipFill>
          <p:spPr>
            <a:xfrm>
              <a:off x="2337158" y="2641602"/>
              <a:ext cx="7127367" cy="118645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EDBBBD1-C289-D519-8A69-EBC6C07340AE}"/>
                </a:ext>
              </a:extLst>
            </p:cNvPr>
            <p:cNvSpPr txBox="1"/>
            <p:nvPr/>
          </p:nvSpPr>
          <p:spPr>
            <a:xfrm>
              <a:off x="6622942" y="3049039"/>
              <a:ext cx="28413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/>
                <a:t> 3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6D3FFA8-17EB-B542-73BB-4C247FD470C2}"/>
              </a:ext>
            </a:extLst>
          </p:cNvPr>
          <p:cNvGrpSpPr/>
          <p:nvPr/>
        </p:nvGrpSpPr>
        <p:grpSpPr>
          <a:xfrm>
            <a:off x="2139026" y="3967557"/>
            <a:ext cx="7127367" cy="811412"/>
            <a:chOff x="2139026" y="3967557"/>
            <a:chExt cx="7127367" cy="81141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7C969BD-35C7-DD41-B37E-184A7F67BD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29305" b="52273"/>
            <a:stretch/>
          </p:blipFill>
          <p:spPr>
            <a:xfrm>
              <a:off x="2139026" y="4002221"/>
              <a:ext cx="7127367" cy="77674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15B2A58-25A9-008D-F06D-09B8DF6BC039}"/>
                </a:ext>
              </a:extLst>
            </p:cNvPr>
            <p:cNvSpPr txBox="1"/>
            <p:nvPr/>
          </p:nvSpPr>
          <p:spPr>
            <a:xfrm>
              <a:off x="6622941" y="3967557"/>
              <a:ext cx="28413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/>
                <a:t> 3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A75CC27-7B44-B39E-DB7C-B7A1FFF8C880}"/>
              </a:ext>
            </a:extLst>
          </p:cNvPr>
          <p:cNvGrpSpPr/>
          <p:nvPr/>
        </p:nvGrpSpPr>
        <p:grpSpPr>
          <a:xfrm>
            <a:off x="2253642" y="4887558"/>
            <a:ext cx="7127367" cy="858843"/>
            <a:chOff x="2253642" y="4887558"/>
            <a:chExt cx="7127367" cy="85884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65C90AC-C86D-F14D-BC08-6340ED6F85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48090" b="33022"/>
            <a:stretch/>
          </p:blipFill>
          <p:spPr>
            <a:xfrm>
              <a:off x="2253642" y="4949989"/>
              <a:ext cx="7127367" cy="79641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2CB8DB0-1C64-4438-1B92-02F728CC2BB0}"/>
                </a:ext>
              </a:extLst>
            </p:cNvPr>
            <p:cNvSpPr txBox="1"/>
            <p:nvPr/>
          </p:nvSpPr>
          <p:spPr>
            <a:xfrm>
              <a:off x="7428855" y="4887558"/>
              <a:ext cx="28413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/>
                <a:t> 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E4B827D-5C28-25DE-11BA-7A47C47E3E4D}"/>
              </a:ext>
            </a:extLst>
          </p:cNvPr>
          <p:cNvGrpSpPr/>
          <p:nvPr/>
        </p:nvGrpSpPr>
        <p:grpSpPr>
          <a:xfrm>
            <a:off x="2139026" y="6037008"/>
            <a:ext cx="7127367" cy="698091"/>
            <a:chOff x="2139026" y="6037008"/>
            <a:chExt cx="7127367" cy="69809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885179-ED47-1F40-91A6-FF24591740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66549" b="16895"/>
            <a:stretch/>
          </p:blipFill>
          <p:spPr>
            <a:xfrm>
              <a:off x="2139026" y="6037008"/>
              <a:ext cx="7127367" cy="69809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3567022-016D-4490-5CE0-DC644E93AA06}"/>
                </a:ext>
              </a:extLst>
            </p:cNvPr>
            <p:cNvSpPr txBox="1"/>
            <p:nvPr/>
          </p:nvSpPr>
          <p:spPr>
            <a:xfrm>
              <a:off x="6122952" y="6379901"/>
              <a:ext cx="284135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/>
                <a:t> 3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D19A6256-4901-20CE-3416-E4BAE4EC4910}"/>
              </a:ext>
            </a:extLst>
          </p:cNvPr>
          <p:cNvSpPr txBox="1"/>
          <p:nvPr/>
        </p:nvSpPr>
        <p:spPr>
          <a:xfrm>
            <a:off x="5146625" y="5363719"/>
            <a:ext cx="284135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400" dirty="0"/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427235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1BA8606-B1DE-EC4F-A100-A95592F155DA}"/>
              </a:ext>
            </a:extLst>
          </p:cNvPr>
          <p:cNvSpPr txBox="1">
            <a:spLocks/>
          </p:cNvSpPr>
          <p:nvPr/>
        </p:nvSpPr>
        <p:spPr>
          <a:xfrm>
            <a:off x="848533" y="0"/>
            <a:ext cx="10515600" cy="978061"/>
          </a:xfrm>
          <a:prstGeom prst="rect">
            <a:avLst/>
          </a:prstGeom>
          <a:ln w="12700">
            <a:miter lim="400000"/>
          </a:ln>
        </p:spPr>
        <p:txBody>
          <a:bodyPr vert="horz" lIns="0" tIns="0" rIns="0" bIns="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09585"/>
            <a:r>
              <a:rPr lang="en-US" sz="3733" dirty="0">
                <a:solidFill>
                  <a:srgbClr val="215380"/>
                </a:solidFill>
                <a:latin typeface="+mn-lt"/>
                <a:ea typeface="+mn-ea"/>
                <a:cs typeface="+mn-cs"/>
                <a:sym typeface="Calibri"/>
              </a:rPr>
              <a:t>Computing Analytic Gradients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A131F9C-C142-B344-820B-AFF131F5F226}"/>
                  </a:ext>
                </a:extLst>
              </p:cNvPr>
              <p:cNvSpPr txBox="1"/>
              <p:nvPr/>
            </p:nvSpPr>
            <p:spPr>
              <a:xfrm>
                <a:off x="2375352" y="1956124"/>
                <a:ext cx="1253164" cy="7627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A131F9C-C142-B344-820B-AFF131F5F2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5352" y="1956124"/>
                <a:ext cx="1253164" cy="762709"/>
              </a:xfrm>
              <a:prstGeom prst="rect">
                <a:avLst/>
              </a:prstGeom>
              <a:blipFill>
                <a:blip r:embed="rId2"/>
                <a:stretch>
                  <a:fillRect l="-6061" t="-1639" r="-2020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5D3CBEC-4558-514C-8BA7-0796C9DBAED1}"/>
                  </a:ext>
                </a:extLst>
              </p:cNvPr>
              <p:cNvSpPr txBox="1"/>
              <p:nvPr/>
            </p:nvSpPr>
            <p:spPr>
              <a:xfrm>
                <a:off x="4973528" y="1956124"/>
                <a:ext cx="1803378" cy="7627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5D3CBEC-4558-514C-8BA7-0796C9DBAE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3528" y="1956124"/>
                <a:ext cx="1803378" cy="762709"/>
              </a:xfrm>
              <a:prstGeom prst="rect">
                <a:avLst/>
              </a:prstGeom>
              <a:blipFill>
                <a:blip r:embed="rId3"/>
                <a:stretch>
                  <a:fillRect l="-3497" t="-1639" r="-3497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39C3F75-EDEE-FF4B-9386-AF7645C84D75}"/>
                  </a:ext>
                </a:extLst>
              </p:cNvPr>
              <p:cNvSpPr txBox="1"/>
              <p:nvPr/>
            </p:nvSpPr>
            <p:spPr>
              <a:xfrm>
                <a:off x="7766077" y="1956124"/>
                <a:ext cx="1260280" cy="7627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39C3F75-EDEE-FF4B-9386-AF7645C84D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6077" y="1956124"/>
                <a:ext cx="1260280" cy="762709"/>
              </a:xfrm>
              <a:prstGeom prst="rect">
                <a:avLst/>
              </a:prstGeom>
              <a:blipFill>
                <a:blip r:embed="rId4"/>
                <a:stretch>
                  <a:fillRect l="-6000" t="-1639" r="-2000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2304B2D0-7A07-E04A-9EDD-5C901B1A7B39}"/>
              </a:ext>
            </a:extLst>
          </p:cNvPr>
          <p:cNvSpPr/>
          <p:nvPr/>
        </p:nvSpPr>
        <p:spPr>
          <a:xfrm>
            <a:off x="5197552" y="978062"/>
            <a:ext cx="12362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label =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7B05307-90E2-7F49-B5C1-ECCFC4185917}"/>
                  </a:ext>
                </a:extLst>
              </p:cNvPr>
              <p:cNvSpPr/>
              <p:nvPr/>
            </p:nvSpPr>
            <p:spPr>
              <a:xfrm>
                <a:off x="3278485" y="3371751"/>
                <a:ext cx="7247192" cy="19609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ℓ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𝜕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f>
                              <m:f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ℓ</m:t>
                                </m:r>
                              </m:num>
                              <m:den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den>
                            </m:f>
                          </m:e>
                          <m:e>
                            <m:f>
                              <m:f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ℓ</m:t>
                                </m:r>
                              </m:num>
                              <m:den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den>
                            </m:f>
                          </m:e>
                          <m:e>
                            <m:f>
                              <m:f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ℓ</m:t>
                                </m:r>
                              </m:num>
                              <m:den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den>
                            </m:f>
                          </m:e>
                        </m:eqArr>
                      </m:e>
                    </m:d>
                  </m:oMath>
                </a14:m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−1</m:t>
                            </m:r>
                          </m:e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eqAr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e>
                        </m:eqAr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sz="24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37B05307-90E2-7F49-B5C1-ECCFC41859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8485" y="3371751"/>
                <a:ext cx="7247192" cy="196092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69201D6-7CD2-AD49-9840-3112E12F7229}"/>
                  </a:ext>
                </a:extLst>
              </p:cNvPr>
              <p:cNvSpPr/>
              <p:nvPr/>
            </p:nvSpPr>
            <p:spPr>
              <a:xfrm>
                <a:off x="5075282" y="5745009"/>
                <a:ext cx="1992147" cy="8570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069201D6-7CD2-AD49-9840-3112E12F72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5282" y="5745009"/>
                <a:ext cx="1992147" cy="857029"/>
              </a:xfrm>
              <a:prstGeom prst="rect">
                <a:avLst/>
              </a:prstGeom>
              <a:blipFill>
                <a:blip r:embed="rId6"/>
                <a:stretch>
                  <a:fillRect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16125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18B3CC6-89D5-D148-87B3-AFF0A57C1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336" y="1527223"/>
            <a:ext cx="711200" cy="1066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458822-EED6-FD41-8671-E7015B06D6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31"/>
          <a:stretch/>
        </p:blipFill>
        <p:spPr>
          <a:xfrm>
            <a:off x="2398331" y="1527222"/>
            <a:ext cx="2777067" cy="11002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36C859-A25E-A64D-B4C6-476061C5F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7536" y="1537553"/>
            <a:ext cx="1659467" cy="9990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03466B6-6EC8-6F4A-B831-86297D9FD300}"/>
                  </a:ext>
                </a:extLst>
              </p:cNvPr>
              <p:cNvSpPr/>
              <p:nvPr/>
            </p:nvSpPr>
            <p:spPr>
              <a:xfrm>
                <a:off x="8028818" y="3156822"/>
                <a:ext cx="1992147" cy="8570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503466B6-6EC8-6F4A-B831-86297D9FD30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8818" y="3156822"/>
                <a:ext cx="1992147" cy="857029"/>
              </a:xfrm>
              <a:prstGeom prst="rect">
                <a:avLst/>
              </a:prstGeom>
              <a:blipFill>
                <a:blip r:embed="rId5"/>
                <a:stretch>
                  <a:fillRect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4C9BE5A-861E-324F-83D4-1267FF80EFEE}"/>
                  </a:ext>
                </a:extLst>
              </p:cNvPr>
              <p:cNvSpPr txBox="1"/>
              <p:nvPr/>
            </p:nvSpPr>
            <p:spPr>
              <a:xfrm>
                <a:off x="2023934" y="3176657"/>
                <a:ext cx="1384225" cy="8065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4C9BE5A-861E-324F-83D4-1267FF80EF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3934" y="3176657"/>
                <a:ext cx="1384225" cy="806503"/>
              </a:xfrm>
              <a:prstGeom prst="rect">
                <a:avLst/>
              </a:prstGeom>
              <a:blipFill>
                <a:blip r:embed="rId6"/>
                <a:stretch>
                  <a:fillRect l="-5455" t="-1563" r="-2727" b="-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1125C68-BA3F-0E40-B592-6E09C95CA96F}"/>
                  </a:ext>
                </a:extLst>
              </p:cNvPr>
              <p:cNvSpPr txBox="1"/>
              <p:nvPr/>
            </p:nvSpPr>
            <p:spPr>
              <a:xfrm>
                <a:off x="5296815" y="3218378"/>
                <a:ext cx="1088888" cy="7646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1125C68-BA3F-0E40-B592-6E09C95CA9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96815" y="3218378"/>
                <a:ext cx="1088888" cy="764697"/>
              </a:xfrm>
              <a:prstGeom prst="rect">
                <a:avLst/>
              </a:prstGeom>
              <a:blipFill>
                <a:blip r:embed="rId7"/>
                <a:stretch>
                  <a:fillRect l="-6897" t="-1639" r="-4598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le 1">
            <a:extLst>
              <a:ext uri="{FF2B5EF4-FFF2-40B4-BE49-F238E27FC236}">
                <a16:creationId xmlns:a16="http://schemas.microsoft.com/office/drawing/2014/main" id="{3BE42F5B-8B98-DA4B-8CB6-3C579C1FD056}"/>
              </a:ext>
            </a:extLst>
          </p:cNvPr>
          <p:cNvSpPr txBox="1">
            <a:spLocks/>
          </p:cNvSpPr>
          <p:nvPr/>
        </p:nvSpPr>
        <p:spPr>
          <a:xfrm>
            <a:off x="848533" y="0"/>
            <a:ext cx="10515600" cy="978061"/>
          </a:xfrm>
          <a:prstGeom prst="rect">
            <a:avLst/>
          </a:prstGeom>
          <a:ln w="12700">
            <a:miter lim="400000"/>
          </a:ln>
        </p:spPr>
        <p:txBody>
          <a:bodyPr vert="horz" lIns="0" tIns="0" rIns="0" bIns="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09585"/>
            <a:r>
              <a:rPr lang="en-US" sz="3733" dirty="0">
                <a:solidFill>
                  <a:srgbClr val="215380"/>
                </a:solidFill>
                <a:latin typeface="+mn-lt"/>
                <a:ea typeface="+mn-ea"/>
                <a:cs typeface="+mn-cs"/>
                <a:sym typeface="Calibri"/>
              </a:rPr>
              <a:t>Computing Analytic Gradients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15697E2-A83A-BA41-A8F0-56BFF87C53F8}"/>
                  </a:ext>
                </a:extLst>
              </p:cNvPr>
              <p:cNvSpPr txBox="1"/>
              <p:nvPr/>
            </p:nvSpPr>
            <p:spPr>
              <a:xfrm>
                <a:off x="2639918" y="5244102"/>
                <a:ext cx="2528193" cy="8065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15697E2-A83A-BA41-A8F0-56BFF87C53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9918" y="5244102"/>
                <a:ext cx="2528193" cy="806503"/>
              </a:xfrm>
              <a:prstGeom prst="rect">
                <a:avLst/>
              </a:prstGeom>
              <a:blipFill>
                <a:blip r:embed="rId8"/>
                <a:stretch>
                  <a:fillRect l="-2488" r="-995" b="-10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09BE318-E89D-734B-A65F-F5362B9656C0}"/>
                  </a:ext>
                </a:extLst>
              </p:cNvPr>
              <p:cNvSpPr txBox="1"/>
              <p:nvPr/>
            </p:nvSpPr>
            <p:spPr>
              <a:xfrm>
                <a:off x="7456954" y="5264962"/>
                <a:ext cx="2048381" cy="7646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ℓ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09BE318-E89D-734B-A65F-F5362B9656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6954" y="5264962"/>
                <a:ext cx="2048381" cy="764697"/>
              </a:xfrm>
              <a:prstGeom prst="rect">
                <a:avLst/>
              </a:prstGeom>
              <a:blipFill>
                <a:blip r:embed="rId9"/>
                <a:stretch>
                  <a:fillRect l="-3704" t="-1639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0103E285-FF1C-C247-957D-8D803393A85F}"/>
              </a:ext>
            </a:extLst>
          </p:cNvPr>
          <p:cNvSpPr/>
          <p:nvPr/>
        </p:nvSpPr>
        <p:spPr>
          <a:xfrm>
            <a:off x="2502756" y="5172314"/>
            <a:ext cx="2672641" cy="10093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B1C1005-19B9-D342-AF65-BA119C2A6270}"/>
              </a:ext>
            </a:extLst>
          </p:cNvPr>
          <p:cNvSpPr/>
          <p:nvPr/>
        </p:nvSpPr>
        <p:spPr>
          <a:xfrm>
            <a:off x="7274126" y="5172314"/>
            <a:ext cx="2332876" cy="100939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141487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2" grpId="0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91BB5-B307-9A5E-4120-9F2FB7659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Teaching Assistants (TAs)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470B68-61FF-C9FB-0F40-598BFB41A1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68"/>
          <a:stretch/>
        </p:blipFill>
        <p:spPr>
          <a:xfrm>
            <a:off x="838200" y="1701526"/>
            <a:ext cx="1986450" cy="21430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DE78A6-C0C7-514C-111A-0DB38131F7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59" t="8451" r="20613" b="18081"/>
          <a:stretch/>
        </p:blipFill>
        <p:spPr>
          <a:xfrm>
            <a:off x="9005328" y="1661879"/>
            <a:ext cx="2348472" cy="222234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B8C93E-89C5-DA91-82AC-1B707865D60D}"/>
              </a:ext>
            </a:extLst>
          </p:cNvPr>
          <p:cNvSpPr txBox="1"/>
          <p:nvPr/>
        </p:nvSpPr>
        <p:spPr>
          <a:xfrm>
            <a:off x="1072248" y="4013069"/>
            <a:ext cx="13170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Jefferson</a:t>
            </a:r>
            <a:br>
              <a:rPr lang="en-US" sz="2000" dirty="0"/>
            </a:br>
            <a:r>
              <a:rPr lang="en-US" sz="2000" dirty="0"/>
              <a:t>Hernandez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44A5E9-BD61-83D6-B877-E730E0E623A8}"/>
              </a:ext>
            </a:extLst>
          </p:cNvPr>
          <p:cNvSpPr txBox="1"/>
          <p:nvPr/>
        </p:nvSpPr>
        <p:spPr>
          <a:xfrm>
            <a:off x="9363700" y="4102407"/>
            <a:ext cx="16317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Arnold</a:t>
            </a:r>
            <a:r>
              <a:rPr lang="en-US" sz="2000" dirty="0"/>
              <a:t> </a:t>
            </a:r>
            <a:r>
              <a:rPr lang="en-US" sz="2000" dirty="0" err="1"/>
              <a:t>Kazadi</a:t>
            </a:r>
            <a:endParaRPr lang="en-US" sz="2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507A4E-2C56-C3B1-A546-19057C9529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6052"/>
          <a:stretch/>
        </p:blipFill>
        <p:spPr>
          <a:xfrm>
            <a:off x="3341793" y="1703332"/>
            <a:ext cx="2291513" cy="22223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43C72B1-0D6C-9603-1795-AE2A6F1E391B}"/>
              </a:ext>
            </a:extLst>
          </p:cNvPr>
          <p:cNvSpPr txBox="1"/>
          <p:nvPr/>
        </p:nvSpPr>
        <p:spPr>
          <a:xfrm>
            <a:off x="3640948" y="4104212"/>
            <a:ext cx="15963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/>
              <a:t>Sangwon</a:t>
            </a:r>
            <a:r>
              <a:rPr lang="en-US" sz="2000" dirty="0"/>
              <a:t> </a:t>
            </a:r>
            <a:r>
              <a:rPr lang="en-US" sz="2000" dirty="0" err="1"/>
              <a:t>Seo</a:t>
            </a:r>
            <a:endParaRPr lang="en-US" sz="2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DFB86FE-7B89-CC11-6626-183667869D6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801" r="14826"/>
          <a:stretch/>
        </p:blipFill>
        <p:spPr>
          <a:xfrm>
            <a:off x="6124887" y="1698146"/>
            <a:ext cx="2379249" cy="222234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D0F6A54-BA8A-5409-0A65-2EFCDD881321}"/>
              </a:ext>
            </a:extLst>
          </p:cNvPr>
          <p:cNvSpPr txBox="1"/>
          <p:nvPr/>
        </p:nvSpPr>
        <p:spPr>
          <a:xfrm>
            <a:off x="6425054" y="4104212"/>
            <a:ext cx="16825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/>
              <a:t>Gaotian</a:t>
            </a:r>
            <a:r>
              <a:rPr lang="en-US" sz="2000" dirty="0"/>
              <a:t> Wang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EC98E0-3FEF-478C-BE70-372386B39633}"/>
              </a:ext>
            </a:extLst>
          </p:cNvPr>
          <p:cNvSpPr txBox="1"/>
          <p:nvPr/>
        </p:nvSpPr>
        <p:spPr>
          <a:xfrm>
            <a:off x="760222" y="4801307"/>
            <a:ext cx="1818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Mondays 2:30pm</a:t>
            </a:r>
            <a:br>
              <a:rPr lang="en-US" dirty="0"/>
            </a:br>
            <a:r>
              <a:rPr lang="en-US" dirty="0"/>
              <a:t>DH 3036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27EC61-D0C8-C891-ED64-3B1BB4BC8A69}"/>
              </a:ext>
            </a:extLst>
          </p:cNvPr>
          <p:cNvSpPr txBox="1"/>
          <p:nvPr/>
        </p:nvSpPr>
        <p:spPr>
          <a:xfrm>
            <a:off x="9276502" y="4801307"/>
            <a:ext cx="17083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Thursdays 11am</a:t>
            </a:r>
          </a:p>
          <a:p>
            <a:pPr algn="ctr"/>
            <a:r>
              <a:rPr lang="en-US" dirty="0"/>
              <a:t>DH 3036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E9DAB6-3DC7-275E-A5AC-0E73BEB99DA5}"/>
              </a:ext>
            </a:extLst>
          </p:cNvPr>
          <p:cNvSpPr txBox="1"/>
          <p:nvPr/>
        </p:nvSpPr>
        <p:spPr>
          <a:xfrm>
            <a:off x="3491025" y="4803112"/>
            <a:ext cx="1947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Wednesdays 10am</a:t>
            </a:r>
          </a:p>
          <a:p>
            <a:pPr algn="ctr"/>
            <a:r>
              <a:rPr lang="en-US" dirty="0"/>
              <a:t>DH 3002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3B35A8-B4FB-5F6A-0A2C-CD08B1C6F939}"/>
              </a:ext>
            </a:extLst>
          </p:cNvPr>
          <p:cNvSpPr txBox="1"/>
          <p:nvPr/>
        </p:nvSpPr>
        <p:spPr>
          <a:xfrm>
            <a:off x="6419286" y="4817438"/>
            <a:ext cx="1841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Wednesdays 3pm</a:t>
            </a:r>
          </a:p>
          <a:p>
            <a:pPr algn="ctr"/>
            <a:r>
              <a:rPr lang="en-US" dirty="0"/>
              <a:t>DH 3036</a:t>
            </a:r>
          </a:p>
        </p:txBody>
      </p:sp>
    </p:spTree>
    <p:extLst>
      <p:ext uri="{BB962C8B-B14F-4D97-AF65-F5344CB8AC3E}">
        <p14:creationId xmlns:p14="http://schemas.microsoft.com/office/powerpoint/2010/main" val="4887210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Perceptron Model</a:t>
            </a:r>
            <a:endParaRPr sz="4267" dirty="0"/>
          </a:p>
        </p:txBody>
      </p:sp>
      <p:sp>
        <p:nvSpPr>
          <p:cNvPr id="6" name="Rectangle 5"/>
          <p:cNvSpPr/>
          <p:nvPr/>
        </p:nvSpPr>
        <p:spPr>
          <a:xfrm>
            <a:off x="885099" y="1258356"/>
            <a:ext cx="56035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2875" indent="-182875" defTabSz="1219170">
              <a:spcBef>
                <a:spcPts val="533"/>
              </a:spcBef>
              <a:buSzPct val="100000"/>
              <a:defRPr/>
            </a:pPr>
            <a:r>
              <a:rPr lang="en-US" sz="2400" dirty="0">
                <a:sym typeface="Helvetica"/>
              </a:rPr>
              <a:t>Frank Rosenblatt (1957) - Cornell University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97091" y="5807446"/>
            <a:ext cx="61668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More: https</a:t>
            </a:r>
            <a:r>
              <a:rPr lang="en-US" sz="2400" dirty="0"/>
              <a:t>://</a:t>
            </a:r>
            <a:r>
              <a:rPr lang="en-US" sz="2400" dirty="0" err="1"/>
              <a:t>en.wikipedia.org</a:t>
            </a:r>
            <a:r>
              <a:rPr lang="en-US" sz="2400" dirty="0"/>
              <a:t>/wiki/Perceptron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59960" y="3009325"/>
                <a:ext cx="4506307" cy="1215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𝑓</m:t>
                      </m:r>
                      <m:d>
                        <m:d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dPr>
                        <m:e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</m:d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eqArrPr>
                            <m:e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1,   </m:t>
                              </m:r>
                              <m:r>
                                <m:rPr>
                                  <m:sty m:val="p"/>
                                </m:rPr>
                                <a:rPr lang="en-US" sz="2133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if</m:t>
                              </m:r>
                              <m:r>
                                <a:rPr lang="en-US" sz="2133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  </m:t>
                              </m:r>
                              <m:nary>
                                <m:naryPr>
                                  <m:chr m:val="∑"/>
                                  <m:limLoc m:val="subSup"/>
                                  <m:ctrlPr>
                                    <a:rPr lang="en-US" sz="2133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5"/>
                                    </m:rPr>
                                    <a:rPr lang="en-US" sz="2133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  <m:t>𝑖</m:t>
                                  </m:r>
                                  <m:r>
                                    <a:rPr lang="en-US" sz="2133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  <m:t>=0</m:t>
                                  </m:r>
                                </m:sub>
                                <m:sup>
                                  <m:r>
                                    <a:rPr lang="en-US" sz="2133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  <m:t>𝑛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sz="2133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133" i="1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133" i="1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133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133" i="1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133" i="1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+</m:t>
                              </m:r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𝑏</m:t>
                              </m:r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&gt;0</m:t>
                              </m:r>
                            </m:e>
                            <m:e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&amp;0,  </m:t>
                              </m:r>
                              <m:r>
                                <m:rPr>
                                  <m:sty m:val="p"/>
                                </m:rPr>
                                <a:rPr lang="en-US" sz="2133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otherwise</m:t>
                              </m:r>
                              <m:r>
                                <a:rPr lang="en-US" sz="2133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                  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960" y="3009325"/>
                <a:ext cx="4506307" cy="1215397"/>
              </a:xfrm>
              <a:prstGeom prst="rect">
                <a:avLst/>
              </a:prstGeom>
              <a:blipFill>
                <a:blip r:embed="rId2"/>
                <a:stretch>
                  <a:fillRect l="-29859" t="-231250" r="-845" b="-32708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Group 53"/>
          <p:cNvGrpSpPr/>
          <p:nvPr/>
        </p:nvGrpSpPr>
        <p:grpSpPr>
          <a:xfrm>
            <a:off x="6518393" y="2143473"/>
            <a:ext cx="4964684" cy="3296173"/>
            <a:chOff x="4888794" y="1607604"/>
            <a:chExt cx="3723513" cy="2472129"/>
          </a:xfrm>
        </p:grpSpPr>
        <p:grpSp>
          <p:nvGrpSpPr>
            <p:cNvPr id="18" name="Group 17"/>
            <p:cNvGrpSpPr/>
            <p:nvPr/>
          </p:nvGrpSpPr>
          <p:grpSpPr>
            <a:xfrm>
              <a:off x="4888794" y="1607604"/>
              <a:ext cx="412180" cy="519349"/>
              <a:chOff x="4750274" y="1746843"/>
              <a:chExt cx="412180" cy="519349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4772238" y="1746843"/>
                <a:ext cx="340641" cy="519349"/>
              </a:xfrm>
              <a:prstGeom prst="ellipse">
                <a:avLst/>
              </a:prstGeom>
              <a:solidFill>
                <a:srgbClr val="D1E0F9"/>
              </a:solidFill>
              <a:ln w="12700" cap="flat">
                <a:solidFill>
                  <a:srgbClr val="0070C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59" tIns="60959" rIns="60959" bIns="60959" numCol="1" spcCol="38100" rtlCol="0" anchor="ctr">
                <a:spAutoFit/>
              </a:bodyPr>
              <a:lstStyle/>
              <a:p>
                <a:pPr defTabSz="609585" latinLnBrk="1" hangingPunct="0"/>
                <a:endPara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Rectangle 16"/>
                  <p:cNvSpPr/>
                  <p:nvPr/>
                </p:nvSpPr>
                <p:spPr>
                  <a:xfrm>
                    <a:off x="4750274" y="1783751"/>
                    <a:ext cx="412180" cy="34624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7" name="Rectangle 1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50274" y="1783751"/>
                    <a:ext cx="412180" cy="346249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b="-270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9" name="Group 18"/>
            <p:cNvGrpSpPr/>
            <p:nvPr/>
          </p:nvGrpSpPr>
          <p:grpSpPr>
            <a:xfrm>
              <a:off x="4888794" y="2258531"/>
              <a:ext cx="417518" cy="519349"/>
              <a:chOff x="4750274" y="1746843"/>
              <a:chExt cx="417518" cy="519349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4772238" y="1746843"/>
                <a:ext cx="340641" cy="519349"/>
              </a:xfrm>
              <a:prstGeom prst="ellipse">
                <a:avLst/>
              </a:prstGeom>
              <a:solidFill>
                <a:srgbClr val="D1E0F9"/>
              </a:solidFill>
              <a:ln w="12700" cap="flat">
                <a:solidFill>
                  <a:srgbClr val="0070C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59" tIns="60959" rIns="60959" bIns="60959" numCol="1" spcCol="38100" rtlCol="0" anchor="ctr">
                <a:spAutoFit/>
              </a:bodyPr>
              <a:lstStyle/>
              <a:p>
                <a:pPr defTabSz="609585" latinLnBrk="1" hangingPunct="0"/>
                <a:endPara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Rectangle 20"/>
                  <p:cNvSpPr/>
                  <p:nvPr/>
                </p:nvSpPr>
                <p:spPr>
                  <a:xfrm>
                    <a:off x="4750274" y="1783751"/>
                    <a:ext cx="417518" cy="34624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21" name="Rectangle 2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50274" y="1783751"/>
                    <a:ext cx="417518" cy="34624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263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" name="Group 21"/>
            <p:cNvGrpSpPr/>
            <p:nvPr/>
          </p:nvGrpSpPr>
          <p:grpSpPr>
            <a:xfrm>
              <a:off x="4888794" y="2909458"/>
              <a:ext cx="417518" cy="519349"/>
              <a:chOff x="4750274" y="1746843"/>
              <a:chExt cx="417518" cy="519349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4772238" y="1746843"/>
                <a:ext cx="340641" cy="519349"/>
              </a:xfrm>
              <a:prstGeom prst="ellipse">
                <a:avLst/>
              </a:prstGeom>
              <a:solidFill>
                <a:srgbClr val="D1E0F9"/>
              </a:solidFill>
              <a:ln w="12700" cap="flat">
                <a:solidFill>
                  <a:srgbClr val="0070C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59" tIns="60959" rIns="60959" bIns="60959" numCol="1" spcCol="38100" rtlCol="0" anchor="ctr">
                <a:spAutoFit/>
              </a:bodyPr>
              <a:lstStyle/>
              <a:p>
                <a:pPr defTabSz="609585" latinLnBrk="1" hangingPunct="0"/>
                <a:endPara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Rectangle 23"/>
                  <p:cNvSpPr/>
                  <p:nvPr/>
                </p:nvSpPr>
                <p:spPr>
                  <a:xfrm>
                    <a:off x="4750274" y="1783751"/>
                    <a:ext cx="417518" cy="34624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24" name="Rectangle 2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50274" y="1783751"/>
                    <a:ext cx="417518" cy="34624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270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5" name="Group 24"/>
            <p:cNvGrpSpPr/>
            <p:nvPr/>
          </p:nvGrpSpPr>
          <p:grpSpPr>
            <a:xfrm>
              <a:off x="4888794" y="3560384"/>
              <a:ext cx="417518" cy="519349"/>
              <a:chOff x="4750274" y="1746843"/>
              <a:chExt cx="417518" cy="519349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4772238" y="1746843"/>
                <a:ext cx="340641" cy="519349"/>
              </a:xfrm>
              <a:prstGeom prst="ellipse">
                <a:avLst/>
              </a:prstGeom>
              <a:solidFill>
                <a:srgbClr val="D1E0F9"/>
              </a:solidFill>
              <a:ln w="12700" cap="flat">
                <a:solidFill>
                  <a:srgbClr val="0070C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59" tIns="60959" rIns="60959" bIns="60959" numCol="1" spcCol="38100" rtlCol="0" anchor="ctr">
                <a:spAutoFit/>
              </a:bodyPr>
              <a:lstStyle/>
              <a:p>
                <a:pPr defTabSz="609585" latinLnBrk="1" hangingPunct="0"/>
                <a:endPara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Rectangle 26"/>
                  <p:cNvSpPr/>
                  <p:nvPr/>
                </p:nvSpPr>
                <p:spPr>
                  <a:xfrm>
                    <a:off x="4750274" y="1783751"/>
                    <a:ext cx="417518" cy="34624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4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27" name="Rectangle 2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50274" y="1783751"/>
                    <a:ext cx="417518" cy="346248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2" name="Group 31"/>
            <p:cNvGrpSpPr/>
            <p:nvPr/>
          </p:nvGrpSpPr>
          <p:grpSpPr>
            <a:xfrm>
              <a:off x="6512842" y="2422825"/>
              <a:ext cx="580470" cy="590787"/>
              <a:chOff x="6512842" y="2422825"/>
              <a:chExt cx="580470" cy="590787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6512842" y="2453180"/>
                <a:ext cx="580470" cy="519349"/>
              </a:xfrm>
              <a:prstGeom prst="ellipse">
                <a:avLst/>
              </a:prstGeom>
              <a:solidFill>
                <a:srgbClr val="FAC7C7"/>
              </a:solidFill>
              <a:ln w="12700" cap="flat">
                <a:solidFill>
                  <a:srgbClr val="C0000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59" tIns="60959" rIns="60959" bIns="60959" numCol="1" spcCol="38100" rtlCol="0" anchor="ctr">
                <a:spAutoFit/>
              </a:bodyPr>
              <a:lstStyle/>
              <a:p>
                <a:pPr defTabSz="609585" latinLnBrk="1" hangingPunct="0"/>
                <a:endPara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Rectangle 30"/>
                  <p:cNvSpPr/>
                  <p:nvPr/>
                </p:nvSpPr>
                <p:spPr>
                  <a:xfrm>
                    <a:off x="6614442" y="2422825"/>
                    <a:ext cx="370558" cy="59078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186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/>
                          </m:nary>
                        </m:oMath>
                      </m:oMathPara>
                    </a14:m>
                    <a:endParaRPr lang="en-US" sz="1867" dirty="0"/>
                  </a:p>
                </p:txBody>
              </p:sp>
            </mc:Choice>
            <mc:Fallback xmlns="">
              <p:sp>
                <p:nvSpPr>
                  <p:cNvPr id="31" name="Rectangle 3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14442" y="2422825"/>
                    <a:ext cx="370558" cy="59078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62500" t="-128571" r="-102500" b="-17460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4" name="Straight Arrow Connector 33"/>
            <p:cNvCxnSpPr>
              <a:stCxn id="17" idx="3"/>
            </p:cNvCxnSpPr>
            <p:nvPr/>
          </p:nvCxnSpPr>
          <p:spPr>
            <a:xfrm>
              <a:off x="5300974" y="1817637"/>
              <a:ext cx="1112526" cy="747763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6" name="Straight Arrow Connector 35"/>
            <p:cNvCxnSpPr>
              <a:stCxn id="21" idx="3"/>
            </p:cNvCxnSpPr>
            <p:nvPr/>
          </p:nvCxnSpPr>
          <p:spPr>
            <a:xfrm>
              <a:off x="5306312" y="2468564"/>
              <a:ext cx="1103046" cy="227441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5349561" y="2829970"/>
              <a:ext cx="1059797" cy="349319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5362378" y="2954360"/>
              <a:ext cx="1046980" cy="828868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7219938" y="2680561"/>
              <a:ext cx="387191" cy="15444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/>
                <p:cNvSpPr/>
                <p:nvPr/>
              </p:nvSpPr>
              <p:spPr>
                <a:xfrm>
                  <a:off x="5696751" y="1815515"/>
                  <a:ext cx="454884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7" name="Rectangle 4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96751" y="1815515"/>
                  <a:ext cx="454884" cy="346249"/>
                </a:xfrm>
                <a:prstGeom prst="rect">
                  <a:avLst/>
                </a:prstGeom>
                <a:blipFill>
                  <a:blip r:embed="rId8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/>
                <p:cNvSpPr/>
                <p:nvPr/>
              </p:nvSpPr>
              <p:spPr>
                <a:xfrm>
                  <a:off x="5646863" y="2205951"/>
                  <a:ext cx="460223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8" name="Rectangle 4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46863" y="2205951"/>
                  <a:ext cx="460223" cy="346249"/>
                </a:xfrm>
                <a:prstGeom prst="rect">
                  <a:avLst/>
                </a:prstGeom>
                <a:blipFill>
                  <a:blip r:embed="rId9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/>
                <p:cNvSpPr/>
                <p:nvPr/>
              </p:nvSpPr>
              <p:spPr>
                <a:xfrm>
                  <a:off x="5628557" y="2628642"/>
                  <a:ext cx="460223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9" name="Rectangle 4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28557" y="2628642"/>
                  <a:ext cx="460223" cy="346249"/>
                </a:xfrm>
                <a:prstGeom prst="rect">
                  <a:avLst/>
                </a:prstGeom>
                <a:blipFill>
                  <a:blip r:embed="rId10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/>
                <p:cNvSpPr/>
                <p:nvPr/>
              </p:nvSpPr>
              <p:spPr>
                <a:xfrm>
                  <a:off x="5564748" y="3009468"/>
                  <a:ext cx="453201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0" name="Rectangle 4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4748" y="3009468"/>
                  <a:ext cx="453201" cy="346249"/>
                </a:xfrm>
                <a:prstGeom prst="rect">
                  <a:avLst/>
                </a:prstGeom>
                <a:blipFill>
                  <a:blip r:embed="rId11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45229" y="2390617"/>
              <a:ext cx="520700" cy="571500"/>
            </a:xfrm>
            <a:prstGeom prst="rect">
              <a:avLst/>
            </a:prstGeom>
          </p:spPr>
        </p:pic>
        <p:cxnSp>
          <p:nvCxnSpPr>
            <p:cNvPr id="53" name="Straight Arrow Connector 52"/>
            <p:cNvCxnSpPr/>
            <p:nvPr/>
          </p:nvCxnSpPr>
          <p:spPr>
            <a:xfrm>
              <a:off x="8225116" y="2696005"/>
              <a:ext cx="387191" cy="15444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62" name="Group 61"/>
          <p:cNvGrpSpPr/>
          <p:nvPr/>
        </p:nvGrpSpPr>
        <p:grpSpPr>
          <a:xfrm>
            <a:off x="9836534" y="1414463"/>
            <a:ext cx="1380504" cy="1515256"/>
            <a:chOff x="7377402" y="1060847"/>
            <a:chExt cx="1035378" cy="1136442"/>
          </a:xfrm>
        </p:grpSpPr>
        <p:sp>
          <p:nvSpPr>
            <p:cNvPr id="58" name="TextBox 57"/>
            <p:cNvSpPr txBox="1"/>
            <p:nvPr/>
          </p:nvSpPr>
          <p:spPr>
            <a:xfrm>
              <a:off x="7377402" y="1060847"/>
              <a:ext cx="1035378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Activation</a:t>
              </a:r>
              <a:br>
                <a:rPr lang="en-US" sz="24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24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function</a:t>
              </a:r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 flipH="1">
              <a:off x="7890629" y="1701920"/>
              <a:ext cx="14854" cy="495369"/>
            </a:xfrm>
            <a:prstGeom prst="straightConnector1">
              <a:avLst/>
            </a:prstGeom>
            <a:noFill/>
            <a:ln w="25400" cap="flat">
              <a:solidFill>
                <a:srgbClr val="0070C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11058831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Perceptron Model</a:t>
            </a:r>
            <a:endParaRPr sz="4267" dirty="0"/>
          </a:p>
        </p:txBody>
      </p:sp>
      <p:sp>
        <p:nvSpPr>
          <p:cNvPr id="6" name="Rectangle 5"/>
          <p:cNvSpPr/>
          <p:nvPr/>
        </p:nvSpPr>
        <p:spPr>
          <a:xfrm>
            <a:off x="885099" y="1258356"/>
            <a:ext cx="56035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2875" indent="-182875" defTabSz="1219170">
              <a:spcBef>
                <a:spcPts val="533"/>
              </a:spcBef>
              <a:buSzPct val="100000"/>
              <a:defRPr/>
            </a:pPr>
            <a:r>
              <a:rPr lang="en-US" sz="2400" dirty="0">
                <a:sym typeface="Helvetica"/>
              </a:rPr>
              <a:t>Frank Rosenblatt (1957) - Cornell University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97091" y="5807446"/>
            <a:ext cx="61668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More: https</a:t>
            </a:r>
            <a:r>
              <a:rPr lang="en-US" sz="2400" dirty="0"/>
              <a:t>://</a:t>
            </a:r>
            <a:r>
              <a:rPr lang="en-US" sz="2400" dirty="0" err="1"/>
              <a:t>en.wikipedia.org</a:t>
            </a:r>
            <a:r>
              <a:rPr lang="en-US" sz="2400" dirty="0"/>
              <a:t>/wiki/Perceptron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59960" y="3009325"/>
                <a:ext cx="4506307" cy="1215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𝑓</m:t>
                      </m:r>
                      <m:d>
                        <m:d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dPr>
                        <m:e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</m:d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eqArrPr>
                            <m:e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1,   </m:t>
                              </m:r>
                              <m:r>
                                <m:rPr>
                                  <m:sty m:val="p"/>
                                </m:rPr>
                                <a:rPr lang="en-US" sz="2133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if</m:t>
                              </m:r>
                              <m:r>
                                <a:rPr lang="en-US" sz="2133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  </m:t>
                              </m:r>
                              <m:nary>
                                <m:naryPr>
                                  <m:chr m:val="∑"/>
                                  <m:limLoc m:val="subSup"/>
                                  <m:ctrlPr>
                                    <a:rPr lang="en-US" sz="2133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5"/>
                                    </m:rPr>
                                    <a:rPr lang="en-US" sz="2133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  <m:t>𝑖</m:t>
                                  </m:r>
                                  <m:r>
                                    <a:rPr lang="en-US" sz="2133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  <m:t>=0</m:t>
                                  </m:r>
                                </m:sub>
                                <m:sup>
                                  <m:r>
                                    <a:rPr lang="en-US" sz="2133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  <m:t>𝑛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sz="2133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133" i="1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133" i="1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133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133" i="1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133" i="1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+</m:t>
                              </m:r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𝑏</m:t>
                              </m:r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&gt;0</m:t>
                              </m:r>
                            </m:e>
                            <m:e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&amp;0,  </m:t>
                              </m:r>
                              <m:r>
                                <m:rPr>
                                  <m:sty m:val="p"/>
                                </m:rPr>
                                <a:rPr lang="en-US" sz="2133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otherwise</m:t>
                              </m:r>
                              <m:r>
                                <a:rPr lang="en-US" sz="2133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                  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960" y="3009325"/>
                <a:ext cx="4506307" cy="1215397"/>
              </a:xfrm>
              <a:prstGeom prst="rect">
                <a:avLst/>
              </a:prstGeom>
              <a:blipFill>
                <a:blip r:embed="rId2"/>
                <a:stretch>
                  <a:fillRect l="-29859" t="-231250" r="-845" b="-32708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Group 53"/>
          <p:cNvGrpSpPr/>
          <p:nvPr/>
        </p:nvGrpSpPr>
        <p:grpSpPr>
          <a:xfrm>
            <a:off x="6518393" y="2143473"/>
            <a:ext cx="4964684" cy="3296173"/>
            <a:chOff x="4888794" y="1607604"/>
            <a:chExt cx="3723513" cy="2472129"/>
          </a:xfrm>
        </p:grpSpPr>
        <p:grpSp>
          <p:nvGrpSpPr>
            <p:cNvPr id="18" name="Group 17"/>
            <p:cNvGrpSpPr/>
            <p:nvPr/>
          </p:nvGrpSpPr>
          <p:grpSpPr>
            <a:xfrm>
              <a:off x="4888794" y="1607604"/>
              <a:ext cx="412180" cy="519349"/>
              <a:chOff x="4750274" y="1746843"/>
              <a:chExt cx="412180" cy="519349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4772238" y="1746843"/>
                <a:ext cx="340641" cy="519349"/>
              </a:xfrm>
              <a:prstGeom prst="ellipse">
                <a:avLst/>
              </a:prstGeom>
              <a:solidFill>
                <a:srgbClr val="D1E0F9"/>
              </a:solidFill>
              <a:ln w="12700" cap="flat">
                <a:solidFill>
                  <a:srgbClr val="0070C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59" tIns="60959" rIns="60959" bIns="60959" numCol="1" spcCol="38100" rtlCol="0" anchor="ctr">
                <a:spAutoFit/>
              </a:bodyPr>
              <a:lstStyle/>
              <a:p>
                <a:pPr defTabSz="609585" latinLnBrk="1" hangingPunct="0"/>
                <a:endPara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Rectangle 16"/>
                  <p:cNvSpPr/>
                  <p:nvPr/>
                </p:nvSpPr>
                <p:spPr>
                  <a:xfrm>
                    <a:off x="4750274" y="1783751"/>
                    <a:ext cx="412180" cy="34624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7" name="Rectangle 1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50274" y="1783751"/>
                    <a:ext cx="412180" cy="346249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b="-270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9" name="Group 18"/>
            <p:cNvGrpSpPr/>
            <p:nvPr/>
          </p:nvGrpSpPr>
          <p:grpSpPr>
            <a:xfrm>
              <a:off x="4888794" y="2258531"/>
              <a:ext cx="417518" cy="519349"/>
              <a:chOff x="4750274" y="1746843"/>
              <a:chExt cx="417518" cy="519349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4772238" y="1746843"/>
                <a:ext cx="340641" cy="519349"/>
              </a:xfrm>
              <a:prstGeom prst="ellipse">
                <a:avLst/>
              </a:prstGeom>
              <a:solidFill>
                <a:srgbClr val="D1E0F9"/>
              </a:solidFill>
              <a:ln w="12700" cap="flat">
                <a:solidFill>
                  <a:srgbClr val="0070C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59" tIns="60959" rIns="60959" bIns="60959" numCol="1" spcCol="38100" rtlCol="0" anchor="ctr">
                <a:spAutoFit/>
              </a:bodyPr>
              <a:lstStyle/>
              <a:p>
                <a:pPr defTabSz="609585" latinLnBrk="1" hangingPunct="0"/>
                <a:endPara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Rectangle 20"/>
                  <p:cNvSpPr/>
                  <p:nvPr/>
                </p:nvSpPr>
                <p:spPr>
                  <a:xfrm>
                    <a:off x="4750274" y="1783751"/>
                    <a:ext cx="417518" cy="34624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21" name="Rectangle 2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50274" y="1783751"/>
                    <a:ext cx="417518" cy="34624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263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" name="Group 21"/>
            <p:cNvGrpSpPr/>
            <p:nvPr/>
          </p:nvGrpSpPr>
          <p:grpSpPr>
            <a:xfrm>
              <a:off x="4888794" y="2909458"/>
              <a:ext cx="417518" cy="519349"/>
              <a:chOff x="4750274" y="1746843"/>
              <a:chExt cx="417518" cy="519349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4772238" y="1746843"/>
                <a:ext cx="340641" cy="519349"/>
              </a:xfrm>
              <a:prstGeom prst="ellipse">
                <a:avLst/>
              </a:prstGeom>
              <a:solidFill>
                <a:srgbClr val="D1E0F9"/>
              </a:solidFill>
              <a:ln w="12700" cap="flat">
                <a:solidFill>
                  <a:srgbClr val="0070C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59" tIns="60959" rIns="60959" bIns="60959" numCol="1" spcCol="38100" rtlCol="0" anchor="ctr">
                <a:spAutoFit/>
              </a:bodyPr>
              <a:lstStyle/>
              <a:p>
                <a:pPr defTabSz="609585" latinLnBrk="1" hangingPunct="0"/>
                <a:endPara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Rectangle 23"/>
                  <p:cNvSpPr/>
                  <p:nvPr/>
                </p:nvSpPr>
                <p:spPr>
                  <a:xfrm>
                    <a:off x="4750274" y="1783751"/>
                    <a:ext cx="417518" cy="34624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24" name="Rectangle 2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50274" y="1783751"/>
                    <a:ext cx="417518" cy="34624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270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5" name="Group 24"/>
            <p:cNvGrpSpPr/>
            <p:nvPr/>
          </p:nvGrpSpPr>
          <p:grpSpPr>
            <a:xfrm>
              <a:off x="4888794" y="3560384"/>
              <a:ext cx="417518" cy="519349"/>
              <a:chOff x="4750274" y="1746843"/>
              <a:chExt cx="417518" cy="519349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4772238" y="1746843"/>
                <a:ext cx="340641" cy="519349"/>
              </a:xfrm>
              <a:prstGeom prst="ellipse">
                <a:avLst/>
              </a:prstGeom>
              <a:solidFill>
                <a:srgbClr val="D1E0F9"/>
              </a:solidFill>
              <a:ln w="12700" cap="flat">
                <a:solidFill>
                  <a:srgbClr val="0070C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59" tIns="60959" rIns="60959" bIns="60959" numCol="1" spcCol="38100" rtlCol="0" anchor="ctr">
                <a:spAutoFit/>
              </a:bodyPr>
              <a:lstStyle/>
              <a:p>
                <a:pPr defTabSz="609585" latinLnBrk="1" hangingPunct="0"/>
                <a:endPara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Rectangle 26"/>
                  <p:cNvSpPr/>
                  <p:nvPr/>
                </p:nvSpPr>
                <p:spPr>
                  <a:xfrm>
                    <a:off x="4750274" y="1783751"/>
                    <a:ext cx="417518" cy="34624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4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27" name="Rectangle 2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50274" y="1783751"/>
                    <a:ext cx="417518" cy="346248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2" name="Group 31"/>
            <p:cNvGrpSpPr/>
            <p:nvPr/>
          </p:nvGrpSpPr>
          <p:grpSpPr>
            <a:xfrm>
              <a:off x="6512842" y="2422825"/>
              <a:ext cx="580470" cy="590787"/>
              <a:chOff x="6512842" y="2422825"/>
              <a:chExt cx="580470" cy="590787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6512842" y="2453180"/>
                <a:ext cx="580470" cy="519349"/>
              </a:xfrm>
              <a:prstGeom prst="ellipse">
                <a:avLst/>
              </a:prstGeom>
              <a:solidFill>
                <a:srgbClr val="FAC7C7"/>
              </a:solidFill>
              <a:ln w="12700" cap="flat">
                <a:solidFill>
                  <a:srgbClr val="C0000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59" tIns="60959" rIns="60959" bIns="60959" numCol="1" spcCol="38100" rtlCol="0" anchor="ctr">
                <a:spAutoFit/>
              </a:bodyPr>
              <a:lstStyle/>
              <a:p>
                <a:pPr defTabSz="609585" latinLnBrk="1" hangingPunct="0"/>
                <a:endPara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Rectangle 30"/>
                  <p:cNvSpPr/>
                  <p:nvPr/>
                </p:nvSpPr>
                <p:spPr>
                  <a:xfrm>
                    <a:off x="6614442" y="2422825"/>
                    <a:ext cx="370558" cy="59078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186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/>
                          </m:nary>
                        </m:oMath>
                      </m:oMathPara>
                    </a14:m>
                    <a:endParaRPr lang="en-US" sz="1867" dirty="0"/>
                  </a:p>
                </p:txBody>
              </p:sp>
            </mc:Choice>
            <mc:Fallback xmlns="">
              <p:sp>
                <p:nvSpPr>
                  <p:cNvPr id="31" name="Rectangle 3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14442" y="2422825"/>
                    <a:ext cx="370558" cy="59078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62500" t="-128571" r="-102500" b="-17460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4" name="Straight Arrow Connector 33"/>
            <p:cNvCxnSpPr>
              <a:stCxn id="17" idx="3"/>
            </p:cNvCxnSpPr>
            <p:nvPr/>
          </p:nvCxnSpPr>
          <p:spPr>
            <a:xfrm>
              <a:off x="5300974" y="1817637"/>
              <a:ext cx="1112526" cy="747763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6" name="Straight Arrow Connector 35"/>
            <p:cNvCxnSpPr>
              <a:stCxn id="21" idx="3"/>
            </p:cNvCxnSpPr>
            <p:nvPr/>
          </p:nvCxnSpPr>
          <p:spPr>
            <a:xfrm>
              <a:off x="5306312" y="2468564"/>
              <a:ext cx="1103046" cy="227441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5349561" y="2829970"/>
              <a:ext cx="1059797" cy="349319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5362378" y="2954360"/>
              <a:ext cx="1046980" cy="828868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7219938" y="2680561"/>
              <a:ext cx="387191" cy="15444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/>
                <p:cNvSpPr/>
                <p:nvPr/>
              </p:nvSpPr>
              <p:spPr>
                <a:xfrm>
                  <a:off x="5696751" y="1815515"/>
                  <a:ext cx="454884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7" name="Rectangle 4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96751" y="1815515"/>
                  <a:ext cx="454884" cy="346249"/>
                </a:xfrm>
                <a:prstGeom prst="rect">
                  <a:avLst/>
                </a:prstGeom>
                <a:blipFill>
                  <a:blip r:embed="rId8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/>
                <p:cNvSpPr/>
                <p:nvPr/>
              </p:nvSpPr>
              <p:spPr>
                <a:xfrm>
                  <a:off x="5646863" y="2205951"/>
                  <a:ext cx="460223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8" name="Rectangle 4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46863" y="2205951"/>
                  <a:ext cx="460223" cy="346249"/>
                </a:xfrm>
                <a:prstGeom prst="rect">
                  <a:avLst/>
                </a:prstGeom>
                <a:blipFill>
                  <a:blip r:embed="rId9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/>
                <p:cNvSpPr/>
                <p:nvPr/>
              </p:nvSpPr>
              <p:spPr>
                <a:xfrm>
                  <a:off x="5628557" y="2628642"/>
                  <a:ext cx="460223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9" name="Rectangle 4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28557" y="2628642"/>
                  <a:ext cx="460223" cy="346249"/>
                </a:xfrm>
                <a:prstGeom prst="rect">
                  <a:avLst/>
                </a:prstGeom>
                <a:blipFill>
                  <a:blip r:embed="rId10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/>
                <p:cNvSpPr/>
                <p:nvPr/>
              </p:nvSpPr>
              <p:spPr>
                <a:xfrm>
                  <a:off x="5564748" y="3009468"/>
                  <a:ext cx="453201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0" name="Rectangle 4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4748" y="3009468"/>
                  <a:ext cx="453201" cy="346249"/>
                </a:xfrm>
                <a:prstGeom prst="rect">
                  <a:avLst/>
                </a:prstGeom>
                <a:blipFill>
                  <a:blip r:embed="rId11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45229" y="2390617"/>
              <a:ext cx="520700" cy="571500"/>
            </a:xfrm>
            <a:prstGeom prst="rect">
              <a:avLst/>
            </a:prstGeom>
          </p:spPr>
        </p:pic>
        <p:cxnSp>
          <p:nvCxnSpPr>
            <p:cNvPr id="53" name="Straight Arrow Connector 52"/>
            <p:cNvCxnSpPr/>
            <p:nvPr/>
          </p:nvCxnSpPr>
          <p:spPr>
            <a:xfrm>
              <a:off x="8225116" y="2696005"/>
              <a:ext cx="387191" cy="15444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33" name="Group 32"/>
          <p:cNvGrpSpPr/>
          <p:nvPr/>
        </p:nvGrpSpPr>
        <p:grpSpPr>
          <a:xfrm>
            <a:off x="5804681" y="1297913"/>
            <a:ext cx="5758217" cy="4565896"/>
            <a:chOff x="4353510" y="973435"/>
            <a:chExt cx="4318663" cy="3424422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353510" y="1313098"/>
              <a:ext cx="4318663" cy="3084759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6455109" y="973435"/>
              <a:ext cx="965200" cy="120032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960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!?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22281016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Perceptron Model</a:t>
            </a:r>
            <a:endParaRPr sz="4267" dirty="0"/>
          </a:p>
        </p:txBody>
      </p:sp>
      <p:sp>
        <p:nvSpPr>
          <p:cNvPr id="6" name="Rectangle 5"/>
          <p:cNvSpPr/>
          <p:nvPr/>
        </p:nvSpPr>
        <p:spPr>
          <a:xfrm>
            <a:off x="885099" y="1258356"/>
            <a:ext cx="56035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2875" indent="-182875" defTabSz="1219170">
              <a:spcBef>
                <a:spcPts val="533"/>
              </a:spcBef>
              <a:buSzPct val="100000"/>
              <a:defRPr/>
            </a:pPr>
            <a:r>
              <a:rPr lang="en-US" sz="2400" dirty="0">
                <a:sym typeface="Helvetica"/>
              </a:rPr>
              <a:t>Frank Rosenblatt (1957) - Cornell University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597091" y="5807446"/>
            <a:ext cx="61668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More: https</a:t>
            </a:r>
            <a:r>
              <a:rPr lang="en-US" sz="2400" dirty="0"/>
              <a:t>://</a:t>
            </a:r>
            <a:r>
              <a:rPr lang="en-US" sz="2400" dirty="0" err="1"/>
              <a:t>en.wikipedia.org</a:t>
            </a:r>
            <a:r>
              <a:rPr lang="en-US" sz="2400" dirty="0"/>
              <a:t>/wiki/Perceptron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59960" y="3009325"/>
                <a:ext cx="4506307" cy="1215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𝑓</m:t>
                      </m:r>
                      <m:d>
                        <m:d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dPr>
                        <m:e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</m:d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eqArrPr>
                            <m:e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1,   </m:t>
                              </m:r>
                              <m:r>
                                <m:rPr>
                                  <m:sty m:val="p"/>
                                </m:rPr>
                                <a:rPr lang="en-US" sz="2133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if</m:t>
                              </m:r>
                              <m:r>
                                <a:rPr lang="en-US" sz="2133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  </m:t>
                              </m:r>
                              <m:nary>
                                <m:naryPr>
                                  <m:chr m:val="∑"/>
                                  <m:limLoc m:val="subSup"/>
                                  <m:ctrlPr>
                                    <a:rPr lang="en-US" sz="2133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5"/>
                                    </m:rPr>
                                    <a:rPr lang="en-US" sz="2133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  <m:t>𝑖</m:t>
                                  </m:r>
                                  <m:r>
                                    <a:rPr lang="en-US" sz="2133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  <m:t>=0</m:t>
                                  </m:r>
                                </m:sub>
                                <m:sup>
                                  <m:r>
                                    <a:rPr lang="en-US" sz="2133" i="1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  <m:t>𝑛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en-US" sz="2133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133" i="1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US" sz="2133" i="1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sSub>
                                    <m:sSubPr>
                                      <m:ctrlPr>
                                        <a:rPr lang="en-US" sz="2133" i="1">
                                          <a:solidFill>
                                            <a:srgbClr val="000000"/>
                                          </a:solidFill>
                                          <a:latin typeface="Cambria Math" panose="02040503050406030204" pitchFamily="18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133" i="1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2133" i="1">
                                          <a:solidFill>
                                            <a:srgbClr val="000000"/>
                                          </a:solidFill>
                                          <a:latin typeface="Cambria Math" charset="0"/>
                                          <a:ea typeface="Calibri"/>
                                          <a:cs typeface="Calibri"/>
                                          <a:sym typeface="Calibri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nary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+</m:t>
                              </m:r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𝑏</m:t>
                              </m:r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&gt;0</m:t>
                              </m:r>
                            </m:e>
                            <m:e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&amp;0,  </m:t>
                              </m:r>
                              <m:r>
                                <m:rPr>
                                  <m:sty m:val="p"/>
                                </m:rPr>
                                <a:rPr lang="en-US" sz="2133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otherwise</m:t>
                              </m:r>
                              <m:r>
                                <a:rPr lang="en-US" sz="2133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                  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960" y="3009325"/>
                <a:ext cx="4506307" cy="1215397"/>
              </a:xfrm>
              <a:prstGeom prst="rect">
                <a:avLst/>
              </a:prstGeom>
              <a:blipFill>
                <a:blip r:embed="rId2"/>
                <a:stretch>
                  <a:fillRect l="-29859" t="-231250" r="-845" b="-32708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4" name="Group 53"/>
          <p:cNvGrpSpPr/>
          <p:nvPr/>
        </p:nvGrpSpPr>
        <p:grpSpPr>
          <a:xfrm>
            <a:off x="6518393" y="2143473"/>
            <a:ext cx="4964684" cy="3296173"/>
            <a:chOff x="4888794" y="1607604"/>
            <a:chExt cx="3723513" cy="2472129"/>
          </a:xfrm>
        </p:grpSpPr>
        <p:grpSp>
          <p:nvGrpSpPr>
            <p:cNvPr id="18" name="Group 17"/>
            <p:cNvGrpSpPr/>
            <p:nvPr/>
          </p:nvGrpSpPr>
          <p:grpSpPr>
            <a:xfrm>
              <a:off x="4888794" y="1607604"/>
              <a:ext cx="412180" cy="519349"/>
              <a:chOff x="4750274" y="1746843"/>
              <a:chExt cx="412180" cy="519349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4772238" y="1746843"/>
                <a:ext cx="340641" cy="519349"/>
              </a:xfrm>
              <a:prstGeom prst="ellipse">
                <a:avLst/>
              </a:prstGeom>
              <a:solidFill>
                <a:srgbClr val="D1E0F9"/>
              </a:solidFill>
              <a:ln w="12700" cap="flat">
                <a:solidFill>
                  <a:srgbClr val="0070C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59" tIns="60959" rIns="60959" bIns="60959" numCol="1" spcCol="38100" rtlCol="0" anchor="ctr">
                <a:spAutoFit/>
              </a:bodyPr>
              <a:lstStyle/>
              <a:p>
                <a:pPr defTabSz="609585" latinLnBrk="1" hangingPunct="0"/>
                <a:endPara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Rectangle 16"/>
                  <p:cNvSpPr/>
                  <p:nvPr/>
                </p:nvSpPr>
                <p:spPr>
                  <a:xfrm>
                    <a:off x="4750274" y="1783751"/>
                    <a:ext cx="412180" cy="34624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17" name="Rectangle 1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50274" y="1783751"/>
                    <a:ext cx="412180" cy="346249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b="-270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9" name="Group 18"/>
            <p:cNvGrpSpPr/>
            <p:nvPr/>
          </p:nvGrpSpPr>
          <p:grpSpPr>
            <a:xfrm>
              <a:off x="4888794" y="2258531"/>
              <a:ext cx="417518" cy="519349"/>
              <a:chOff x="4750274" y="1746843"/>
              <a:chExt cx="417518" cy="519349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4772238" y="1746843"/>
                <a:ext cx="340641" cy="519349"/>
              </a:xfrm>
              <a:prstGeom prst="ellipse">
                <a:avLst/>
              </a:prstGeom>
              <a:solidFill>
                <a:srgbClr val="D1E0F9"/>
              </a:solidFill>
              <a:ln w="12700" cap="flat">
                <a:solidFill>
                  <a:srgbClr val="0070C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59" tIns="60959" rIns="60959" bIns="60959" numCol="1" spcCol="38100" rtlCol="0" anchor="ctr">
                <a:spAutoFit/>
              </a:bodyPr>
              <a:lstStyle/>
              <a:p>
                <a:pPr defTabSz="609585" latinLnBrk="1" hangingPunct="0"/>
                <a:endPara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Rectangle 20"/>
                  <p:cNvSpPr/>
                  <p:nvPr/>
                </p:nvSpPr>
                <p:spPr>
                  <a:xfrm>
                    <a:off x="4750274" y="1783751"/>
                    <a:ext cx="417518" cy="34624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21" name="Rectangle 2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50274" y="1783751"/>
                    <a:ext cx="417518" cy="346249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263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2" name="Group 21"/>
            <p:cNvGrpSpPr/>
            <p:nvPr/>
          </p:nvGrpSpPr>
          <p:grpSpPr>
            <a:xfrm>
              <a:off x="4888794" y="2909458"/>
              <a:ext cx="417518" cy="519349"/>
              <a:chOff x="4750274" y="1746843"/>
              <a:chExt cx="417518" cy="519349"/>
            </a:xfrm>
          </p:grpSpPr>
          <p:sp>
            <p:nvSpPr>
              <p:cNvPr id="23" name="Oval 22"/>
              <p:cNvSpPr/>
              <p:nvPr/>
            </p:nvSpPr>
            <p:spPr>
              <a:xfrm>
                <a:off x="4772238" y="1746843"/>
                <a:ext cx="340641" cy="519349"/>
              </a:xfrm>
              <a:prstGeom prst="ellipse">
                <a:avLst/>
              </a:prstGeom>
              <a:solidFill>
                <a:srgbClr val="D1E0F9"/>
              </a:solidFill>
              <a:ln w="12700" cap="flat">
                <a:solidFill>
                  <a:srgbClr val="0070C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59" tIns="60959" rIns="60959" bIns="60959" numCol="1" spcCol="38100" rtlCol="0" anchor="ctr">
                <a:spAutoFit/>
              </a:bodyPr>
              <a:lstStyle/>
              <a:p>
                <a:pPr defTabSz="609585" latinLnBrk="1" hangingPunct="0"/>
                <a:endPara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Rectangle 23"/>
                  <p:cNvSpPr/>
                  <p:nvPr/>
                </p:nvSpPr>
                <p:spPr>
                  <a:xfrm>
                    <a:off x="4750274" y="1783751"/>
                    <a:ext cx="417518" cy="34624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24" name="Rectangle 2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50274" y="1783751"/>
                    <a:ext cx="417518" cy="346249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b="-270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5" name="Group 24"/>
            <p:cNvGrpSpPr/>
            <p:nvPr/>
          </p:nvGrpSpPr>
          <p:grpSpPr>
            <a:xfrm>
              <a:off x="4888794" y="3560384"/>
              <a:ext cx="417518" cy="519349"/>
              <a:chOff x="4750274" y="1746843"/>
              <a:chExt cx="417518" cy="519349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4772238" y="1746843"/>
                <a:ext cx="340641" cy="519349"/>
              </a:xfrm>
              <a:prstGeom prst="ellipse">
                <a:avLst/>
              </a:prstGeom>
              <a:solidFill>
                <a:srgbClr val="D1E0F9"/>
              </a:solidFill>
              <a:ln w="12700" cap="flat">
                <a:solidFill>
                  <a:srgbClr val="0070C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59" tIns="60959" rIns="60959" bIns="60959" numCol="1" spcCol="38100" rtlCol="0" anchor="ctr">
                <a:spAutoFit/>
              </a:bodyPr>
              <a:lstStyle/>
              <a:p>
                <a:pPr defTabSz="609585" latinLnBrk="1" hangingPunct="0"/>
                <a:endPara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Rectangle 26"/>
                  <p:cNvSpPr/>
                  <p:nvPr/>
                </p:nvSpPr>
                <p:spPr>
                  <a:xfrm>
                    <a:off x="4750274" y="1783751"/>
                    <a:ext cx="417518" cy="34624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</a:rPr>
                                <m:t>4</m:t>
                              </m:r>
                            </m:sub>
                          </m:sSub>
                        </m:oMath>
                      </m:oMathPara>
                    </a14:m>
                    <a:endParaRPr lang="en-US" sz="2400" dirty="0"/>
                  </a:p>
                </p:txBody>
              </p:sp>
            </mc:Choice>
            <mc:Fallback xmlns="">
              <p:sp>
                <p:nvSpPr>
                  <p:cNvPr id="27" name="Rectangle 2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750274" y="1783751"/>
                    <a:ext cx="417518" cy="346248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32" name="Group 31"/>
            <p:cNvGrpSpPr/>
            <p:nvPr/>
          </p:nvGrpSpPr>
          <p:grpSpPr>
            <a:xfrm>
              <a:off x="6512842" y="2422825"/>
              <a:ext cx="580470" cy="590787"/>
              <a:chOff x="6512842" y="2422825"/>
              <a:chExt cx="580470" cy="590787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6512842" y="2453180"/>
                <a:ext cx="580470" cy="519349"/>
              </a:xfrm>
              <a:prstGeom prst="ellipse">
                <a:avLst/>
              </a:prstGeom>
              <a:solidFill>
                <a:srgbClr val="FAC7C7"/>
              </a:solidFill>
              <a:ln w="12700" cap="flat">
                <a:solidFill>
                  <a:srgbClr val="C0000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59" tIns="60959" rIns="60959" bIns="60959" numCol="1" spcCol="38100" rtlCol="0" anchor="ctr">
                <a:spAutoFit/>
              </a:bodyPr>
              <a:lstStyle/>
              <a:p>
                <a:pPr defTabSz="609585" latinLnBrk="1" hangingPunct="0"/>
                <a:endPara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Rectangle 30"/>
                  <p:cNvSpPr/>
                  <p:nvPr/>
                </p:nvSpPr>
                <p:spPr>
                  <a:xfrm>
                    <a:off x="6614442" y="2422825"/>
                    <a:ext cx="370558" cy="59078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sz="1867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/>
                          </m:nary>
                        </m:oMath>
                      </m:oMathPara>
                    </a14:m>
                    <a:endParaRPr lang="en-US" sz="1867" dirty="0"/>
                  </a:p>
                </p:txBody>
              </p:sp>
            </mc:Choice>
            <mc:Fallback xmlns="">
              <p:sp>
                <p:nvSpPr>
                  <p:cNvPr id="31" name="Rectangle 3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14442" y="2422825"/>
                    <a:ext cx="370558" cy="590787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162500" t="-128571" r="-102500" b="-17460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34" name="Straight Arrow Connector 33"/>
            <p:cNvCxnSpPr>
              <a:stCxn id="17" idx="3"/>
            </p:cNvCxnSpPr>
            <p:nvPr/>
          </p:nvCxnSpPr>
          <p:spPr>
            <a:xfrm>
              <a:off x="5300974" y="1817637"/>
              <a:ext cx="1112526" cy="747763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6" name="Straight Arrow Connector 35"/>
            <p:cNvCxnSpPr>
              <a:stCxn id="21" idx="3"/>
            </p:cNvCxnSpPr>
            <p:nvPr/>
          </p:nvCxnSpPr>
          <p:spPr>
            <a:xfrm>
              <a:off x="5306312" y="2468564"/>
              <a:ext cx="1103046" cy="227441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39" name="Straight Arrow Connector 38"/>
            <p:cNvCxnSpPr/>
            <p:nvPr/>
          </p:nvCxnSpPr>
          <p:spPr>
            <a:xfrm flipV="1">
              <a:off x="5349561" y="2829970"/>
              <a:ext cx="1059797" cy="349319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5362378" y="2954360"/>
              <a:ext cx="1046980" cy="828868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7219938" y="2680561"/>
              <a:ext cx="387191" cy="15444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/>
                <p:cNvSpPr/>
                <p:nvPr/>
              </p:nvSpPr>
              <p:spPr>
                <a:xfrm>
                  <a:off x="5696751" y="1815515"/>
                  <a:ext cx="454884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7" name="Rectangle 4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96751" y="1815515"/>
                  <a:ext cx="454884" cy="346249"/>
                </a:xfrm>
                <a:prstGeom prst="rect">
                  <a:avLst/>
                </a:prstGeom>
                <a:blipFill>
                  <a:blip r:embed="rId8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Rectangle 47"/>
                <p:cNvSpPr/>
                <p:nvPr/>
              </p:nvSpPr>
              <p:spPr>
                <a:xfrm>
                  <a:off x="5646863" y="2205951"/>
                  <a:ext cx="460223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8" name="Rectangle 4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46863" y="2205951"/>
                  <a:ext cx="460223" cy="346249"/>
                </a:xfrm>
                <a:prstGeom prst="rect">
                  <a:avLst/>
                </a:prstGeom>
                <a:blipFill>
                  <a:blip r:embed="rId9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Rectangle 48"/>
                <p:cNvSpPr/>
                <p:nvPr/>
              </p:nvSpPr>
              <p:spPr>
                <a:xfrm>
                  <a:off x="5628557" y="2628642"/>
                  <a:ext cx="460223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9" name="Rectangle 4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28557" y="2628642"/>
                  <a:ext cx="460223" cy="346249"/>
                </a:xfrm>
                <a:prstGeom prst="rect">
                  <a:avLst/>
                </a:prstGeom>
                <a:blipFill>
                  <a:blip r:embed="rId10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/>
                <p:cNvSpPr/>
                <p:nvPr/>
              </p:nvSpPr>
              <p:spPr>
                <a:xfrm>
                  <a:off x="5564748" y="3009468"/>
                  <a:ext cx="453201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50" name="Rectangle 4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64748" y="3009468"/>
                  <a:ext cx="453201" cy="346249"/>
                </a:xfrm>
                <a:prstGeom prst="rect">
                  <a:avLst/>
                </a:prstGeom>
                <a:blipFill>
                  <a:blip r:embed="rId11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645229" y="2390617"/>
              <a:ext cx="520700" cy="571500"/>
            </a:xfrm>
            <a:prstGeom prst="rect">
              <a:avLst/>
            </a:prstGeom>
          </p:spPr>
        </p:pic>
        <p:cxnSp>
          <p:nvCxnSpPr>
            <p:cNvPr id="53" name="Straight Arrow Connector 52"/>
            <p:cNvCxnSpPr/>
            <p:nvPr/>
          </p:nvCxnSpPr>
          <p:spPr>
            <a:xfrm>
              <a:off x="8225116" y="2696005"/>
              <a:ext cx="387191" cy="15444"/>
            </a:xfrm>
            <a:prstGeom prst="straightConnector1">
              <a:avLst/>
            </a:prstGeom>
            <a:noFill/>
            <a:ln w="25400" cap="flat">
              <a:solidFill>
                <a:srgbClr val="40404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62" name="Group 61"/>
          <p:cNvGrpSpPr/>
          <p:nvPr/>
        </p:nvGrpSpPr>
        <p:grpSpPr>
          <a:xfrm>
            <a:off x="9836534" y="1414463"/>
            <a:ext cx="1380504" cy="1515256"/>
            <a:chOff x="7377402" y="1060847"/>
            <a:chExt cx="1035378" cy="1136442"/>
          </a:xfrm>
        </p:grpSpPr>
        <p:sp>
          <p:nvSpPr>
            <p:cNvPr id="58" name="TextBox 57"/>
            <p:cNvSpPr txBox="1"/>
            <p:nvPr/>
          </p:nvSpPr>
          <p:spPr>
            <a:xfrm>
              <a:off x="7377402" y="1060847"/>
              <a:ext cx="1035378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Activation</a:t>
              </a:r>
              <a:br>
                <a:rPr lang="en-US" sz="24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lang="en-US" sz="24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function</a:t>
              </a:r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 flipH="1">
              <a:off x="7890629" y="1701920"/>
              <a:ext cx="14854" cy="495369"/>
            </a:xfrm>
            <a:prstGeom prst="straightConnector1">
              <a:avLst/>
            </a:prstGeom>
            <a:noFill/>
            <a:ln w="25400" cap="flat">
              <a:solidFill>
                <a:srgbClr val="0070C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4209448465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Activation Functions</a:t>
            </a:r>
            <a:endParaRPr sz="4267" dirty="0"/>
          </a:p>
        </p:txBody>
      </p:sp>
      <p:grpSp>
        <p:nvGrpSpPr>
          <p:cNvPr id="13" name="Group 12"/>
          <p:cNvGrpSpPr/>
          <p:nvPr/>
        </p:nvGrpSpPr>
        <p:grpSpPr>
          <a:xfrm>
            <a:off x="7391877" y="3752517"/>
            <a:ext cx="2757959" cy="2619568"/>
            <a:chOff x="5803899" y="830661"/>
            <a:chExt cx="2068469" cy="196467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03899" y="1157037"/>
              <a:ext cx="2068469" cy="1638300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5887072" y="830661"/>
              <a:ext cx="1884553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dirty="0" err="1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ReLU</a:t>
              </a:r>
              <a:r>
                <a:rPr lang="en-US" sz="24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(x) = max(0, x)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136106" y="3727116"/>
            <a:ext cx="3074341" cy="2605952"/>
            <a:chOff x="1602079" y="2795337"/>
            <a:chExt cx="2305756" cy="195446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02079" y="3111501"/>
              <a:ext cx="2305756" cy="1638300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2355329" y="2795337"/>
              <a:ext cx="780020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dirty="0" err="1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Tanh</a:t>
              </a:r>
              <a:r>
                <a:rPr lang="en-US" sz="24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(x)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949696" y="1044278"/>
            <a:ext cx="3572617" cy="2682839"/>
            <a:chOff x="5364933" y="2737672"/>
            <a:chExt cx="2679463" cy="201212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64933" y="3111501"/>
              <a:ext cx="2679463" cy="1638300"/>
            </a:xfrm>
            <a:prstGeom prst="rect">
              <a:avLst/>
            </a:prstGeom>
          </p:spPr>
        </p:pic>
        <p:sp>
          <p:nvSpPr>
            <p:cNvPr id="46" name="TextBox 45"/>
            <p:cNvSpPr txBox="1"/>
            <p:nvPr/>
          </p:nvSpPr>
          <p:spPr>
            <a:xfrm>
              <a:off x="6190112" y="2737672"/>
              <a:ext cx="1078178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Sigmoid(x)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136105" y="1123151"/>
            <a:ext cx="2985659" cy="2610757"/>
            <a:chOff x="1602079" y="842363"/>
            <a:chExt cx="2239244" cy="1958068"/>
          </a:xfrm>
        </p:grpSpPr>
        <p:sp>
          <p:nvSpPr>
            <p:cNvPr id="42" name="TextBox 41"/>
            <p:cNvSpPr txBox="1"/>
            <p:nvPr/>
          </p:nvSpPr>
          <p:spPr>
            <a:xfrm>
              <a:off x="2177901" y="842363"/>
              <a:ext cx="800362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Step(x) </a:t>
              </a: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02079" y="1157037"/>
              <a:ext cx="2239244" cy="16433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83423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Two-layer Multi-layer Perceptron (MLP)</a:t>
            </a:r>
            <a:endParaRPr sz="4267" dirty="0"/>
          </a:p>
        </p:txBody>
      </p:sp>
      <p:grpSp>
        <p:nvGrpSpPr>
          <p:cNvPr id="6" name="Group 5"/>
          <p:cNvGrpSpPr/>
          <p:nvPr/>
        </p:nvGrpSpPr>
        <p:grpSpPr>
          <a:xfrm>
            <a:off x="6167487" y="2489711"/>
            <a:ext cx="560602" cy="692465"/>
            <a:chOff x="4750274" y="1746844"/>
            <a:chExt cx="420451" cy="519349"/>
          </a:xfrm>
        </p:grpSpPr>
        <p:sp>
          <p:nvSpPr>
            <p:cNvPr id="30" name="Oval 29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/>
                <p:cNvSpPr/>
                <p:nvPr/>
              </p:nvSpPr>
              <p:spPr>
                <a:xfrm>
                  <a:off x="4750274" y="1783752"/>
                  <a:ext cx="420451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1" name="Rectangle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20451" cy="346249"/>
                </a:xfrm>
                <a:prstGeom prst="rect">
                  <a:avLst/>
                </a:prstGeom>
                <a:blipFill>
                  <a:blip r:embed="rId2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/>
          <p:cNvGrpSpPr/>
          <p:nvPr/>
        </p:nvGrpSpPr>
        <p:grpSpPr>
          <a:xfrm>
            <a:off x="6160385" y="3141922"/>
            <a:ext cx="567720" cy="692465"/>
            <a:chOff x="4750274" y="1746844"/>
            <a:chExt cx="425790" cy="519349"/>
          </a:xfrm>
        </p:grpSpPr>
        <p:sp>
          <p:nvSpPr>
            <p:cNvPr id="28" name="Oval 27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  <a:blipFill>
                  <a:blip r:embed="rId3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/>
          <p:cNvGrpSpPr/>
          <p:nvPr/>
        </p:nvGrpSpPr>
        <p:grpSpPr>
          <a:xfrm>
            <a:off x="6160385" y="3794133"/>
            <a:ext cx="567720" cy="692465"/>
            <a:chOff x="4750274" y="1746844"/>
            <a:chExt cx="425790" cy="519349"/>
          </a:xfrm>
        </p:grpSpPr>
        <p:sp>
          <p:nvSpPr>
            <p:cNvPr id="26" name="Oval 25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/>
                <p:cNvSpPr/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  <a:blipFill>
                  <a:blip r:embed="rId4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/>
          <p:cNvGrpSpPr/>
          <p:nvPr/>
        </p:nvGrpSpPr>
        <p:grpSpPr>
          <a:xfrm>
            <a:off x="6160385" y="4446342"/>
            <a:ext cx="567720" cy="692465"/>
            <a:chOff x="4750274" y="1746844"/>
            <a:chExt cx="425790" cy="519349"/>
          </a:xfrm>
        </p:grpSpPr>
        <p:sp>
          <p:nvSpPr>
            <p:cNvPr id="24" name="Oval 23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  <a:blipFill>
                  <a:blip r:embed="rId5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/>
          <p:cNvGrpSpPr/>
          <p:nvPr/>
        </p:nvGrpSpPr>
        <p:grpSpPr>
          <a:xfrm>
            <a:off x="7629448" y="3368239"/>
            <a:ext cx="773960" cy="787716"/>
            <a:chOff x="6512842" y="2422826"/>
            <a:chExt cx="580470" cy="590787"/>
          </a:xfrm>
        </p:grpSpPr>
        <p:sp>
          <p:nvSpPr>
            <p:cNvPr id="22" name="Oval 21"/>
            <p:cNvSpPr/>
            <p:nvPr/>
          </p:nvSpPr>
          <p:spPr>
            <a:xfrm>
              <a:off x="6512842" y="2453181"/>
              <a:ext cx="580470" cy="519349"/>
            </a:xfrm>
            <a:prstGeom prst="ellipse">
              <a:avLst/>
            </a:prstGeom>
            <a:solidFill>
              <a:srgbClr val="FAC7C7"/>
            </a:solidFill>
            <a:ln w="12700" cap="flat">
              <a:solidFill>
                <a:srgbClr val="C000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6614442" y="2422826"/>
                  <a:ext cx="370557" cy="59078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86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/>
                        </m:nary>
                      </m:oMath>
                    </m:oMathPara>
                  </a14:m>
                  <a:endParaRPr lang="en-US" sz="1867" dirty="0"/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4442" y="2422826"/>
                  <a:ext cx="370557" cy="590787"/>
                </a:xfrm>
                <a:prstGeom prst="rect">
                  <a:avLst/>
                </a:prstGeom>
                <a:blipFill>
                  <a:blip r:embed="rId6"/>
                  <a:stretch>
                    <a:fillRect l="-162500" t="-128571" r="-102500" b="-1746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" name="Straight Arrow Connector 10"/>
          <p:cNvCxnSpPr/>
          <p:nvPr/>
        </p:nvCxnSpPr>
        <p:spPr>
          <a:xfrm>
            <a:off x="6776734" y="2968488"/>
            <a:ext cx="748196" cy="517192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Arrow Connector 11"/>
          <p:cNvCxnSpPr/>
          <p:nvPr/>
        </p:nvCxnSpPr>
        <p:spPr>
          <a:xfrm>
            <a:off x="6745794" y="3452207"/>
            <a:ext cx="706532" cy="207856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Arrow Connector 12"/>
          <p:cNvCxnSpPr/>
          <p:nvPr/>
        </p:nvCxnSpPr>
        <p:spPr>
          <a:xfrm flipV="1">
            <a:off x="6759263" y="3849429"/>
            <a:ext cx="699797" cy="303683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Arrow Connector 13"/>
          <p:cNvCxnSpPr/>
          <p:nvPr/>
        </p:nvCxnSpPr>
        <p:spPr>
          <a:xfrm flipV="1">
            <a:off x="6868751" y="4127220"/>
            <a:ext cx="578576" cy="61892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Arrow Connector 14"/>
          <p:cNvCxnSpPr/>
          <p:nvPr/>
        </p:nvCxnSpPr>
        <p:spPr>
          <a:xfrm>
            <a:off x="8572244" y="3711886"/>
            <a:ext cx="334041" cy="1332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Arrow Connector 20"/>
          <p:cNvCxnSpPr/>
          <p:nvPr/>
        </p:nvCxnSpPr>
        <p:spPr>
          <a:xfrm>
            <a:off x="9506080" y="3732478"/>
            <a:ext cx="310779" cy="12396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36" name="Group 35"/>
          <p:cNvGrpSpPr/>
          <p:nvPr/>
        </p:nvGrpSpPr>
        <p:grpSpPr>
          <a:xfrm>
            <a:off x="8973391" y="3361533"/>
            <a:ext cx="430381" cy="692465"/>
            <a:chOff x="5687460" y="2113019"/>
            <a:chExt cx="422743" cy="680175"/>
          </a:xfrm>
        </p:grpSpPr>
        <p:sp>
          <p:nvSpPr>
            <p:cNvPr id="33" name="Oval 32"/>
            <p:cNvSpPr/>
            <p:nvPr/>
          </p:nvSpPr>
          <p:spPr>
            <a:xfrm>
              <a:off x="5687460" y="2113019"/>
              <a:ext cx="422743" cy="680175"/>
            </a:xfrm>
            <a:prstGeom prst="ellipse">
              <a:avLst/>
            </a:prstGeom>
            <a:solidFill>
              <a:srgbClr val="E7D3F2"/>
            </a:solidFill>
            <a:ln w="127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5" name="Curved Connector 34"/>
            <p:cNvCxnSpPr/>
            <p:nvPr/>
          </p:nvCxnSpPr>
          <p:spPr>
            <a:xfrm flipV="1">
              <a:off x="5758379" y="2355907"/>
              <a:ext cx="280903" cy="192106"/>
            </a:xfrm>
            <a:prstGeom prst="curvedConnector3">
              <a:avLst/>
            </a:prstGeom>
            <a:noFill/>
            <a:ln w="254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47" name="Group 46"/>
          <p:cNvGrpSpPr/>
          <p:nvPr/>
        </p:nvGrpSpPr>
        <p:grpSpPr>
          <a:xfrm>
            <a:off x="417551" y="2575082"/>
            <a:ext cx="549573" cy="692465"/>
            <a:chOff x="4750274" y="1746844"/>
            <a:chExt cx="412180" cy="519349"/>
          </a:xfrm>
        </p:grpSpPr>
        <p:sp>
          <p:nvSpPr>
            <p:cNvPr id="73" name="Oval 72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Rectangle 73"/>
                <p:cNvSpPr/>
                <p:nvPr/>
              </p:nvSpPr>
              <p:spPr>
                <a:xfrm>
                  <a:off x="4750274" y="1783752"/>
                  <a:ext cx="412180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4" name="Rectangle 7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12180" cy="346249"/>
                </a:xfrm>
                <a:prstGeom prst="rect">
                  <a:avLst/>
                </a:prstGeom>
                <a:blipFill>
                  <a:blip r:embed="rId7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Group 47"/>
          <p:cNvGrpSpPr/>
          <p:nvPr/>
        </p:nvGrpSpPr>
        <p:grpSpPr>
          <a:xfrm>
            <a:off x="410458" y="3227293"/>
            <a:ext cx="556691" cy="692465"/>
            <a:chOff x="4750274" y="1746844"/>
            <a:chExt cx="417518" cy="519349"/>
          </a:xfrm>
        </p:grpSpPr>
        <p:sp>
          <p:nvSpPr>
            <p:cNvPr id="71" name="Oval 70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71"/>
                <p:cNvSpPr/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2" name="Rectangle 7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  <a:blipFill>
                  <a:blip r:embed="rId8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9" name="Group 48"/>
          <p:cNvGrpSpPr/>
          <p:nvPr/>
        </p:nvGrpSpPr>
        <p:grpSpPr>
          <a:xfrm>
            <a:off x="410458" y="3879503"/>
            <a:ext cx="556691" cy="692465"/>
            <a:chOff x="4750274" y="1746844"/>
            <a:chExt cx="417518" cy="519349"/>
          </a:xfrm>
        </p:grpSpPr>
        <p:sp>
          <p:nvSpPr>
            <p:cNvPr id="69" name="Oval 68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Rectangle 69"/>
                <p:cNvSpPr/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0" name="Rectangle 6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  <a:blipFill>
                  <a:blip r:embed="rId9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0" name="Group 49"/>
          <p:cNvGrpSpPr/>
          <p:nvPr/>
        </p:nvGrpSpPr>
        <p:grpSpPr>
          <a:xfrm>
            <a:off x="410458" y="4531713"/>
            <a:ext cx="556691" cy="692465"/>
            <a:chOff x="4750274" y="1746844"/>
            <a:chExt cx="417518" cy="519349"/>
          </a:xfrm>
        </p:grpSpPr>
        <p:sp>
          <p:nvSpPr>
            <p:cNvPr id="67" name="Oval 66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Rectangle 67"/>
                <p:cNvSpPr/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8" name="Rectangle 6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  <a:blipFill>
                  <a:blip r:embed="rId10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1" name="Group 50"/>
          <p:cNvGrpSpPr/>
          <p:nvPr/>
        </p:nvGrpSpPr>
        <p:grpSpPr>
          <a:xfrm>
            <a:off x="3420859" y="1640150"/>
            <a:ext cx="773960" cy="787716"/>
            <a:chOff x="6870151" y="1255733"/>
            <a:chExt cx="580470" cy="590787"/>
          </a:xfrm>
        </p:grpSpPr>
        <p:sp>
          <p:nvSpPr>
            <p:cNvPr id="65" name="Oval 64"/>
            <p:cNvSpPr/>
            <p:nvPr/>
          </p:nvSpPr>
          <p:spPr>
            <a:xfrm>
              <a:off x="6870151" y="1286088"/>
              <a:ext cx="580470" cy="519349"/>
            </a:xfrm>
            <a:prstGeom prst="ellipse">
              <a:avLst/>
            </a:prstGeom>
            <a:solidFill>
              <a:srgbClr val="FAC7C7"/>
            </a:solidFill>
            <a:ln w="12700" cap="flat">
              <a:solidFill>
                <a:srgbClr val="C000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/>
                <p:cNvSpPr/>
                <p:nvPr/>
              </p:nvSpPr>
              <p:spPr>
                <a:xfrm>
                  <a:off x="6971751" y="1255733"/>
                  <a:ext cx="370557" cy="59078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86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/>
                        </m:nary>
                      </m:oMath>
                    </m:oMathPara>
                  </a14:m>
                  <a:endParaRPr lang="en-US" sz="1867" dirty="0"/>
                </a:p>
              </p:txBody>
            </p:sp>
          </mc:Choice>
          <mc:Fallback xmlns="">
            <p:sp>
              <p:nvSpPr>
                <p:cNvPr id="66" name="Rectangle 6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1751" y="1255733"/>
                  <a:ext cx="370557" cy="590787"/>
                </a:xfrm>
                <a:prstGeom prst="rect">
                  <a:avLst/>
                </a:prstGeom>
                <a:blipFill>
                  <a:blip r:embed="rId11"/>
                  <a:stretch>
                    <a:fillRect l="-160000" t="-128571" r="-102500" b="-1730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2" name="Straight Arrow Connector 51"/>
          <p:cNvCxnSpPr>
            <a:stCxn id="74" idx="3"/>
          </p:cNvCxnSpPr>
          <p:nvPr/>
        </p:nvCxnSpPr>
        <p:spPr>
          <a:xfrm flipV="1">
            <a:off x="967124" y="2076303"/>
            <a:ext cx="2282316" cy="778823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Straight Arrow Connector 52"/>
          <p:cNvCxnSpPr/>
          <p:nvPr/>
        </p:nvCxnSpPr>
        <p:spPr>
          <a:xfrm flipV="1">
            <a:off x="961998" y="2121945"/>
            <a:ext cx="2275540" cy="1416903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4" name="Straight Arrow Connector 53"/>
          <p:cNvCxnSpPr/>
          <p:nvPr/>
        </p:nvCxnSpPr>
        <p:spPr>
          <a:xfrm flipV="1">
            <a:off x="975467" y="2090205"/>
            <a:ext cx="2286415" cy="2149545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5" name="Straight Arrow Connector 54"/>
          <p:cNvCxnSpPr>
            <a:stCxn id="68" idx="3"/>
          </p:cNvCxnSpPr>
          <p:nvPr/>
        </p:nvCxnSpPr>
        <p:spPr>
          <a:xfrm flipV="1">
            <a:off x="967149" y="2045403"/>
            <a:ext cx="2270389" cy="2766355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Straight Arrow Connector 55"/>
          <p:cNvCxnSpPr/>
          <p:nvPr/>
        </p:nvCxnSpPr>
        <p:spPr>
          <a:xfrm>
            <a:off x="4363654" y="1983797"/>
            <a:ext cx="334041" cy="1332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1" name="Straight Arrow Connector 60"/>
          <p:cNvCxnSpPr/>
          <p:nvPr/>
        </p:nvCxnSpPr>
        <p:spPr>
          <a:xfrm>
            <a:off x="5297491" y="2004388"/>
            <a:ext cx="812763" cy="657251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62" name="Group 61"/>
          <p:cNvGrpSpPr/>
          <p:nvPr/>
        </p:nvGrpSpPr>
        <p:grpSpPr>
          <a:xfrm>
            <a:off x="4764802" y="1633446"/>
            <a:ext cx="430381" cy="692465"/>
            <a:chOff x="6155416" y="584514"/>
            <a:chExt cx="422743" cy="680175"/>
          </a:xfrm>
        </p:grpSpPr>
        <p:sp>
          <p:nvSpPr>
            <p:cNvPr id="63" name="Oval 62"/>
            <p:cNvSpPr/>
            <p:nvPr/>
          </p:nvSpPr>
          <p:spPr>
            <a:xfrm>
              <a:off x="6155416" y="584514"/>
              <a:ext cx="422743" cy="680175"/>
            </a:xfrm>
            <a:prstGeom prst="ellipse">
              <a:avLst/>
            </a:prstGeom>
            <a:solidFill>
              <a:srgbClr val="E7D3F2"/>
            </a:solidFill>
            <a:ln w="127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4" name="Curved Connector 63"/>
            <p:cNvCxnSpPr/>
            <p:nvPr/>
          </p:nvCxnSpPr>
          <p:spPr>
            <a:xfrm flipV="1">
              <a:off x="6226335" y="827403"/>
              <a:ext cx="280903" cy="192106"/>
            </a:xfrm>
            <a:prstGeom prst="curvedConnector3">
              <a:avLst/>
            </a:prstGeom>
            <a:noFill/>
            <a:ln w="254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75" name="Oval 74"/>
          <p:cNvSpPr/>
          <p:nvPr/>
        </p:nvSpPr>
        <p:spPr>
          <a:xfrm>
            <a:off x="3455115" y="2863708"/>
            <a:ext cx="773960" cy="692465"/>
          </a:xfrm>
          <a:prstGeom prst="ellipse">
            <a:avLst/>
          </a:prstGeom>
          <a:solidFill>
            <a:srgbClr val="FAC7C7"/>
          </a:solidFill>
          <a:ln w="12700" cap="flat">
            <a:solidFill>
              <a:srgbClr val="C0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/>
              <p:cNvSpPr/>
              <p:nvPr/>
            </p:nvSpPr>
            <p:spPr>
              <a:xfrm>
                <a:off x="3590582" y="2823235"/>
                <a:ext cx="494076" cy="7877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8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/>
                      </m:nary>
                    </m:oMath>
                  </m:oMathPara>
                </a14:m>
                <a:endParaRPr lang="en-US" sz="1867" dirty="0"/>
              </a:p>
            </p:txBody>
          </p:sp>
        </mc:Choice>
        <mc:Fallback xmlns=""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0582" y="2823235"/>
                <a:ext cx="494076" cy="787716"/>
              </a:xfrm>
              <a:prstGeom prst="rect">
                <a:avLst/>
              </a:prstGeom>
              <a:blipFill>
                <a:blip r:embed="rId6"/>
                <a:stretch>
                  <a:fillRect l="-162500" t="-128571" r="-102500" b="-174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7" name="Straight Arrow Connector 76"/>
          <p:cNvCxnSpPr/>
          <p:nvPr/>
        </p:nvCxnSpPr>
        <p:spPr>
          <a:xfrm>
            <a:off x="4397910" y="3166882"/>
            <a:ext cx="334041" cy="1332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8" name="Straight Arrow Connector 77"/>
          <p:cNvCxnSpPr/>
          <p:nvPr/>
        </p:nvCxnSpPr>
        <p:spPr>
          <a:xfrm>
            <a:off x="5331747" y="3187473"/>
            <a:ext cx="698623" cy="199931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9" name="Oval 78"/>
          <p:cNvSpPr/>
          <p:nvPr/>
        </p:nvSpPr>
        <p:spPr>
          <a:xfrm>
            <a:off x="4799058" y="2816531"/>
            <a:ext cx="430381" cy="692465"/>
          </a:xfrm>
          <a:prstGeom prst="ellipse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0" name="Curved Connector 79"/>
          <p:cNvCxnSpPr/>
          <p:nvPr/>
        </p:nvCxnSpPr>
        <p:spPr>
          <a:xfrm flipV="1">
            <a:off x="4871257" y="3063809"/>
            <a:ext cx="285979" cy="195577"/>
          </a:xfrm>
          <a:prstGeom prst="curvedConnector3">
            <a:avLst/>
          </a:prstGeom>
          <a:noFill/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1" name="Oval 80"/>
          <p:cNvSpPr/>
          <p:nvPr/>
        </p:nvSpPr>
        <p:spPr>
          <a:xfrm>
            <a:off x="3455115" y="4052804"/>
            <a:ext cx="773960" cy="692465"/>
          </a:xfrm>
          <a:prstGeom prst="ellipse">
            <a:avLst/>
          </a:prstGeom>
          <a:solidFill>
            <a:srgbClr val="FAC7C7"/>
          </a:solidFill>
          <a:ln w="12700" cap="flat">
            <a:solidFill>
              <a:srgbClr val="C0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/>
              <p:cNvSpPr/>
              <p:nvPr/>
            </p:nvSpPr>
            <p:spPr>
              <a:xfrm>
                <a:off x="3590582" y="4012331"/>
                <a:ext cx="494076" cy="7877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8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/>
                      </m:nary>
                    </m:oMath>
                  </m:oMathPara>
                </a14:m>
                <a:endParaRPr lang="en-US" sz="1867" dirty="0"/>
              </a:p>
            </p:txBody>
          </p:sp>
        </mc:Choice>
        <mc:Fallback xmlns="">
          <p:sp>
            <p:nvSpPr>
              <p:cNvPr id="82" name="Rectangle 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0582" y="4012331"/>
                <a:ext cx="494076" cy="787716"/>
              </a:xfrm>
              <a:prstGeom prst="rect">
                <a:avLst/>
              </a:prstGeom>
              <a:blipFill>
                <a:blip r:embed="rId12"/>
                <a:stretch>
                  <a:fillRect l="-162500" t="-126984" r="-102500" b="-174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3" name="Straight Arrow Connector 82"/>
          <p:cNvCxnSpPr/>
          <p:nvPr/>
        </p:nvCxnSpPr>
        <p:spPr>
          <a:xfrm>
            <a:off x="4397910" y="4355978"/>
            <a:ext cx="334041" cy="1332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4" name="Straight Arrow Connector 83"/>
          <p:cNvCxnSpPr/>
          <p:nvPr/>
        </p:nvCxnSpPr>
        <p:spPr>
          <a:xfrm flipV="1">
            <a:off x="5331747" y="4156580"/>
            <a:ext cx="698623" cy="152256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5" name="Oval 84"/>
          <p:cNvSpPr/>
          <p:nvPr/>
        </p:nvSpPr>
        <p:spPr>
          <a:xfrm>
            <a:off x="4799058" y="4005627"/>
            <a:ext cx="430381" cy="692465"/>
          </a:xfrm>
          <a:prstGeom prst="ellipse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6" name="Curved Connector 85"/>
          <p:cNvCxnSpPr/>
          <p:nvPr/>
        </p:nvCxnSpPr>
        <p:spPr>
          <a:xfrm flipV="1">
            <a:off x="4871257" y="4252905"/>
            <a:ext cx="285979" cy="195577"/>
          </a:xfrm>
          <a:prstGeom prst="curvedConnector3">
            <a:avLst/>
          </a:prstGeom>
          <a:noFill/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7" name="Oval 86"/>
          <p:cNvSpPr/>
          <p:nvPr/>
        </p:nvSpPr>
        <p:spPr>
          <a:xfrm>
            <a:off x="3455115" y="5254246"/>
            <a:ext cx="773960" cy="692465"/>
          </a:xfrm>
          <a:prstGeom prst="ellipse">
            <a:avLst/>
          </a:prstGeom>
          <a:solidFill>
            <a:srgbClr val="FAC7C7"/>
          </a:solidFill>
          <a:ln w="12700" cap="flat">
            <a:solidFill>
              <a:srgbClr val="C0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3590582" y="5213772"/>
                <a:ext cx="494076" cy="7877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8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/>
                      </m:nary>
                    </m:oMath>
                  </m:oMathPara>
                </a14:m>
                <a:endParaRPr lang="en-US" sz="1867" dirty="0"/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0582" y="5213772"/>
                <a:ext cx="494076" cy="787716"/>
              </a:xfrm>
              <a:prstGeom prst="rect">
                <a:avLst/>
              </a:prstGeom>
              <a:blipFill>
                <a:blip r:embed="rId13"/>
                <a:stretch>
                  <a:fillRect l="-162500" t="-128571" r="-102500" b="-174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9" name="Straight Arrow Connector 88"/>
          <p:cNvCxnSpPr/>
          <p:nvPr/>
        </p:nvCxnSpPr>
        <p:spPr>
          <a:xfrm>
            <a:off x="4397910" y="5557419"/>
            <a:ext cx="334041" cy="1332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0" name="Straight Arrow Connector 89"/>
          <p:cNvCxnSpPr/>
          <p:nvPr/>
        </p:nvCxnSpPr>
        <p:spPr>
          <a:xfrm flipV="1">
            <a:off x="5331747" y="4847859"/>
            <a:ext cx="698623" cy="730152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1" name="Oval 90"/>
          <p:cNvSpPr/>
          <p:nvPr/>
        </p:nvSpPr>
        <p:spPr>
          <a:xfrm>
            <a:off x="4799058" y="5207068"/>
            <a:ext cx="430381" cy="692465"/>
          </a:xfrm>
          <a:prstGeom prst="ellipse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2" name="Curved Connector 91"/>
          <p:cNvCxnSpPr/>
          <p:nvPr/>
        </p:nvCxnSpPr>
        <p:spPr>
          <a:xfrm flipV="1">
            <a:off x="4871257" y="5454346"/>
            <a:ext cx="285979" cy="195577"/>
          </a:xfrm>
          <a:prstGeom prst="curvedConnector3">
            <a:avLst/>
          </a:prstGeom>
          <a:noFill/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2" name="Straight Arrow Connector 111"/>
          <p:cNvCxnSpPr>
            <a:stCxn id="74" idx="3"/>
          </p:cNvCxnSpPr>
          <p:nvPr/>
        </p:nvCxnSpPr>
        <p:spPr>
          <a:xfrm>
            <a:off x="967124" y="2855126"/>
            <a:ext cx="2303881" cy="36252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6" name="Straight Arrow Connector 115"/>
          <p:cNvCxnSpPr>
            <a:stCxn id="72" idx="3"/>
          </p:cNvCxnSpPr>
          <p:nvPr/>
        </p:nvCxnSpPr>
        <p:spPr>
          <a:xfrm flipV="1">
            <a:off x="967149" y="3231551"/>
            <a:ext cx="2251381" cy="275787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1" name="Straight Arrow Connector 120"/>
          <p:cNvCxnSpPr>
            <a:stCxn id="70" idx="3"/>
          </p:cNvCxnSpPr>
          <p:nvPr/>
        </p:nvCxnSpPr>
        <p:spPr>
          <a:xfrm flipV="1">
            <a:off x="967149" y="3234862"/>
            <a:ext cx="2214521" cy="924686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4" name="Straight Arrow Connector 123"/>
          <p:cNvCxnSpPr>
            <a:stCxn id="68" idx="3"/>
          </p:cNvCxnSpPr>
          <p:nvPr/>
        </p:nvCxnSpPr>
        <p:spPr>
          <a:xfrm flipV="1">
            <a:off x="967149" y="3215434"/>
            <a:ext cx="2251381" cy="1596324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8" name="Straight Arrow Connector 127"/>
          <p:cNvCxnSpPr>
            <a:stCxn id="70" idx="3"/>
          </p:cNvCxnSpPr>
          <p:nvPr/>
        </p:nvCxnSpPr>
        <p:spPr>
          <a:xfrm>
            <a:off x="967149" y="4159548"/>
            <a:ext cx="2231694" cy="175156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1" name="Straight Arrow Connector 130"/>
          <p:cNvCxnSpPr>
            <a:stCxn id="72" idx="3"/>
          </p:cNvCxnSpPr>
          <p:nvPr/>
        </p:nvCxnSpPr>
        <p:spPr>
          <a:xfrm>
            <a:off x="967149" y="3507338"/>
            <a:ext cx="2181353" cy="823904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4" name="Straight Arrow Connector 133"/>
          <p:cNvCxnSpPr>
            <a:stCxn id="74" idx="3"/>
          </p:cNvCxnSpPr>
          <p:nvPr/>
        </p:nvCxnSpPr>
        <p:spPr>
          <a:xfrm>
            <a:off x="967124" y="2855126"/>
            <a:ext cx="2181377" cy="1500852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8" name="Straight Arrow Connector 137"/>
          <p:cNvCxnSpPr>
            <a:stCxn id="70" idx="3"/>
          </p:cNvCxnSpPr>
          <p:nvPr/>
        </p:nvCxnSpPr>
        <p:spPr>
          <a:xfrm>
            <a:off x="967149" y="4159548"/>
            <a:ext cx="2191015" cy="143069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2" name="Straight Arrow Connector 141"/>
          <p:cNvCxnSpPr>
            <a:stCxn id="74" idx="3"/>
          </p:cNvCxnSpPr>
          <p:nvPr/>
        </p:nvCxnSpPr>
        <p:spPr>
          <a:xfrm>
            <a:off x="967124" y="2855126"/>
            <a:ext cx="2214545" cy="2749017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5" name="Straight Arrow Connector 144"/>
          <p:cNvCxnSpPr>
            <a:stCxn id="68" idx="3"/>
          </p:cNvCxnSpPr>
          <p:nvPr/>
        </p:nvCxnSpPr>
        <p:spPr>
          <a:xfrm flipV="1">
            <a:off x="967149" y="4369303"/>
            <a:ext cx="2196260" cy="442455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8" name="Straight Arrow Connector 147"/>
          <p:cNvCxnSpPr>
            <a:stCxn id="68" idx="3"/>
          </p:cNvCxnSpPr>
          <p:nvPr/>
        </p:nvCxnSpPr>
        <p:spPr>
          <a:xfrm>
            <a:off x="967149" y="4811758"/>
            <a:ext cx="2219490" cy="792385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53" name="Group 152"/>
          <p:cNvGrpSpPr/>
          <p:nvPr/>
        </p:nvGrpSpPr>
        <p:grpSpPr>
          <a:xfrm>
            <a:off x="9902232" y="3388805"/>
            <a:ext cx="551305" cy="692465"/>
            <a:chOff x="4750274" y="1746844"/>
            <a:chExt cx="413479" cy="519349"/>
          </a:xfrm>
        </p:grpSpPr>
        <p:sp>
          <p:nvSpPr>
            <p:cNvPr id="154" name="Oval 153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5" name="Rectangle 154"/>
                <p:cNvSpPr/>
                <p:nvPr/>
              </p:nvSpPr>
              <p:spPr>
                <a:xfrm>
                  <a:off x="4750274" y="1783752"/>
                  <a:ext cx="413479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55" name="Rectangle 15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13479" cy="346249"/>
                </a:xfrm>
                <a:prstGeom prst="rect">
                  <a:avLst/>
                </a:prstGeom>
                <a:blipFill>
                  <a:blip r:embed="rId14"/>
                  <a:stretch>
                    <a:fillRect b="-78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7" name="Group 156"/>
          <p:cNvGrpSpPr/>
          <p:nvPr/>
        </p:nvGrpSpPr>
        <p:grpSpPr>
          <a:xfrm>
            <a:off x="6110255" y="1287774"/>
            <a:ext cx="1925012" cy="1140913"/>
            <a:chOff x="7377402" y="1060847"/>
            <a:chExt cx="1443759" cy="855685"/>
          </a:xfrm>
        </p:grpSpPr>
        <p:sp>
          <p:nvSpPr>
            <p:cNvPr id="158" name="TextBox 157"/>
            <p:cNvSpPr txBox="1"/>
            <p:nvPr/>
          </p:nvSpPr>
          <p:spPr>
            <a:xfrm>
              <a:off x="7377402" y="1060847"/>
              <a:ext cx="1443759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”hidden" layer</a:t>
              </a:r>
            </a:p>
          </p:txBody>
        </p:sp>
        <p:cxnSp>
          <p:nvCxnSpPr>
            <p:cNvPr id="159" name="Straight Arrow Connector 158"/>
            <p:cNvCxnSpPr/>
            <p:nvPr/>
          </p:nvCxnSpPr>
          <p:spPr>
            <a:xfrm flipH="1">
              <a:off x="7870133" y="1421163"/>
              <a:ext cx="14854" cy="495369"/>
            </a:xfrm>
            <a:prstGeom prst="straightConnector1">
              <a:avLst/>
            </a:prstGeom>
            <a:noFill/>
            <a:ln w="25400" cap="flat">
              <a:solidFill>
                <a:srgbClr val="0070C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69" name="Group 168"/>
          <p:cNvGrpSpPr/>
          <p:nvPr/>
        </p:nvGrpSpPr>
        <p:grpSpPr>
          <a:xfrm>
            <a:off x="10800339" y="3387062"/>
            <a:ext cx="551305" cy="692465"/>
            <a:chOff x="4750274" y="1746844"/>
            <a:chExt cx="413479" cy="519349"/>
          </a:xfrm>
        </p:grpSpPr>
        <p:sp>
          <p:nvSpPr>
            <p:cNvPr id="170" name="Oval 169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1" name="Rectangle 170"/>
                <p:cNvSpPr/>
                <p:nvPr/>
              </p:nvSpPr>
              <p:spPr>
                <a:xfrm>
                  <a:off x="4750274" y="1783752"/>
                  <a:ext cx="413479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71" name="Rectangle 17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13479" cy="346249"/>
                </a:xfrm>
                <a:prstGeom prst="rect">
                  <a:avLst/>
                </a:prstGeom>
                <a:blipFill>
                  <a:blip r:embed="rId15"/>
                  <a:stretch>
                    <a:fillRect b="-108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2" name="Group 171"/>
          <p:cNvGrpSpPr/>
          <p:nvPr/>
        </p:nvGrpSpPr>
        <p:grpSpPr>
          <a:xfrm>
            <a:off x="9713257" y="2165129"/>
            <a:ext cx="2008112" cy="1140913"/>
            <a:chOff x="7225002" y="1060847"/>
            <a:chExt cx="1506084" cy="855685"/>
          </a:xfrm>
        </p:grpSpPr>
        <p:sp>
          <p:nvSpPr>
            <p:cNvPr id="173" name="TextBox 172"/>
            <p:cNvSpPr txBox="1"/>
            <p:nvPr/>
          </p:nvSpPr>
          <p:spPr>
            <a:xfrm>
              <a:off x="7225002" y="1060847"/>
              <a:ext cx="1506084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Loss / Criterion</a:t>
              </a:r>
            </a:p>
          </p:txBody>
        </p:sp>
        <p:cxnSp>
          <p:nvCxnSpPr>
            <p:cNvPr id="174" name="Straight Arrow Connector 173"/>
            <p:cNvCxnSpPr/>
            <p:nvPr/>
          </p:nvCxnSpPr>
          <p:spPr>
            <a:xfrm flipH="1">
              <a:off x="7870133" y="1421163"/>
              <a:ext cx="14854" cy="495369"/>
            </a:xfrm>
            <a:prstGeom prst="straightConnector1">
              <a:avLst/>
            </a:prstGeom>
            <a:noFill/>
            <a:ln w="25400" cap="flat">
              <a:solidFill>
                <a:srgbClr val="0070C0"/>
              </a:solidFill>
              <a:prstDash val="solid"/>
              <a:bevel/>
              <a:tailEnd type="triangle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</p:spTree>
    <p:extLst>
      <p:ext uri="{BB962C8B-B14F-4D97-AF65-F5344CB8AC3E}">
        <p14:creationId xmlns:p14="http://schemas.microsoft.com/office/powerpoint/2010/main" val="13489288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>
                <a:solidFill>
                  <a:srgbClr val="FFFFFF"/>
                </a:solidFill>
              </a:rPr>
              <a:t>34</a:t>
            </a:fld>
            <a:endParaRPr sz="1733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Linear </a:t>
            </a:r>
            <a:r>
              <a:rPr lang="en-US" sz="4267" dirty="0" err="1"/>
              <a:t>Softmax</a:t>
            </a:r>
            <a:endParaRPr sz="4267" dirty="0"/>
          </a:p>
        </p:txBody>
      </p:sp>
      <p:grpSp>
        <p:nvGrpSpPr>
          <p:cNvPr id="10" name="Group 9"/>
          <p:cNvGrpSpPr/>
          <p:nvPr/>
        </p:nvGrpSpPr>
        <p:grpSpPr>
          <a:xfrm>
            <a:off x="4978206" y="1319143"/>
            <a:ext cx="1773819" cy="410431"/>
            <a:chOff x="3075302" y="1571799"/>
            <a:chExt cx="1330364" cy="307823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804065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[1    0    0]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lang="en-US" sz="2133" i="1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dirty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blipFill>
                  <a:blip r:embed="rId2"/>
                  <a:stretch>
                    <a:fillRect l="-13043" r="-4348" b="-2692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blipFill>
                <a:blip r:embed="rId3"/>
                <a:stretch>
                  <a:fillRect l="-922" t="-3704" r="-3226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accPr>
                            <m:e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   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𝑐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𝑑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𝑏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blipFill>
                <a:blip r:embed="rId4"/>
                <a:stretch>
                  <a:fillRect l="-2151" t="-18519" r="-3763" b="-3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-149748" y="2429401"/>
                <a:ext cx="685800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𝑐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𝑐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𝑐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𝑐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𝑐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49748" y="2429401"/>
                <a:ext cx="6858000" cy="461665"/>
              </a:xfrm>
              <a:prstGeom prst="rect">
                <a:avLst/>
              </a:prstGeom>
              <a:blipFill>
                <a:blip r:embed="rId5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44264" y="2920213"/>
                <a:ext cx="632410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</m:t>
                          </m:r>
                        </m:sub>
                      </m:sSub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64" y="2920213"/>
                <a:ext cx="6324103" cy="461665"/>
              </a:xfrm>
              <a:prstGeom prst="rect">
                <a:avLst/>
              </a:prstGeom>
              <a:blipFill>
                <a:blip r:embed="rId6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44265" y="3430953"/>
                <a:ext cx="626421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𝑏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𝑏</m:t>
                          </m:r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𝑏</m:t>
                          </m:r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𝑏</m:t>
                          </m:r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𝑏</m:t>
                          </m:r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65" y="3430953"/>
                <a:ext cx="6264214" cy="461665"/>
              </a:xfrm>
              <a:prstGeom prst="rect">
                <a:avLst/>
              </a:prstGeom>
              <a:blipFill>
                <a:blip r:embed="rId7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89169" y="4493342"/>
                <a:ext cx="368703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𝑐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/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69" y="4493342"/>
                <a:ext cx="3687035" cy="461665"/>
              </a:xfrm>
              <a:prstGeom prst="rect">
                <a:avLst/>
              </a:prstGeom>
              <a:blipFill>
                <a:blip r:embed="rId8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289167" y="4985785"/>
                <a:ext cx="376058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/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67" y="4985785"/>
                <a:ext cx="3760581" cy="461665"/>
              </a:xfrm>
              <a:prstGeom prst="rect">
                <a:avLst/>
              </a:prstGeom>
              <a:blipFill>
                <a:blip r:embed="rId9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289166" y="5478228"/>
                <a:ext cx="374346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B0F0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B0F0"/>
                              </a:solidFill>
                              <a:latin typeface="Cambria Math" charset="0"/>
                            </a:rPr>
                            <m:t>𝑏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B0F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B0F0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/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66" y="5478228"/>
                <a:ext cx="3743461" cy="461665"/>
              </a:xfrm>
              <a:prstGeom prst="rect">
                <a:avLst/>
              </a:prstGeom>
              <a:blipFill>
                <a:blip r:embed="rId10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13036012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>
                <a:solidFill>
                  <a:srgbClr val="FFFFFF"/>
                </a:solidFill>
              </a:rPr>
              <a:t>35</a:t>
            </a:fld>
            <a:endParaRPr sz="1733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Linear </a:t>
            </a:r>
            <a:r>
              <a:rPr lang="en-US" sz="4267" dirty="0" err="1"/>
              <a:t>Softmax</a:t>
            </a:r>
            <a:endParaRPr sz="4267" dirty="0"/>
          </a:p>
        </p:txBody>
      </p:sp>
      <p:grpSp>
        <p:nvGrpSpPr>
          <p:cNvPr id="10" name="Group 9"/>
          <p:cNvGrpSpPr/>
          <p:nvPr/>
        </p:nvGrpSpPr>
        <p:grpSpPr>
          <a:xfrm>
            <a:off x="4978206" y="1319143"/>
            <a:ext cx="1773819" cy="410431"/>
            <a:chOff x="3075302" y="1571799"/>
            <a:chExt cx="1330364" cy="307823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804065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[1    0    0]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lang="en-US" sz="2133" i="1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dirty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blipFill>
                  <a:blip r:embed="rId2"/>
                  <a:stretch>
                    <a:fillRect l="-13043" r="-4348" b="-2692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blipFill>
                <a:blip r:embed="rId3"/>
                <a:stretch>
                  <a:fillRect l="-922" t="-3704" r="-3226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accPr>
                            <m:e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   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𝑐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𝑑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𝑏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blipFill>
                <a:blip r:embed="rId4"/>
                <a:stretch>
                  <a:fillRect l="-2151" t="-18519" r="-3763" b="-3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-149748" y="2429401"/>
                <a:ext cx="685800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𝑐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𝑐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𝑐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𝑐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𝑐</m:t>
                          </m:r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49748" y="2429401"/>
                <a:ext cx="6858000" cy="461665"/>
              </a:xfrm>
              <a:prstGeom prst="rect">
                <a:avLst/>
              </a:prstGeom>
              <a:blipFill>
                <a:blip r:embed="rId5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44264" y="2920213"/>
                <a:ext cx="6324103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</m:t>
                          </m:r>
                        </m:sub>
                      </m:sSub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</m:t>
                          </m:r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64" y="2920213"/>
                <a:ext cx="6324103" cy="461665"/>
              </a:xfrm>
              <a:prstGeom prst="rect">
                <a:avLst/>
              </a:prstGeom>
              <a:blipFill>
                <a:blip r:embed="rId6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44265" y="3430953"/>
                <a:ext cx="6264214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𝑏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𝑏</m:t>
                          </m:r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𝑏</m:t>
                          </m:r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𝑏</m:t>
                          </m:r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𝑏</m:t>
                          </m:r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𝑖</m:t>
                          </m:r>
                          <m:r>
                            <a:rPr lang="en-US" sz="2400" i="1">
                              <a:solidFill>
                                <a:srgbClr val="00206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  <m:r>
                        <a:rPr lang="en-US" sz="2400" i="1">
                          <a:solidFill>
                            <a:srgbClr val="0070C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65" y="3430953"/>
                <a:ext cx="6264214" cy="461665"/>
              </a:xfrm>
              <a:prstGeom prst="rect">
                <a:avLst/>
              </a:prstGeom>
              <a:blipFill>
                <a:blip r:embed="rId7"/>
                <a:stretch>
                  <a:fillRect b="-108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89169" y="4493342"/>
                <a:ext cx="368703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𝑐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/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69" y="4493342"/>
                <a:ext cx="3687035" cy="461665"/>
              </a:xfrm>
              <a:prstGeom prst="rect">
                <a:avLst/>
              </a:prstGeom>
              <a:blipFill>
                <a:blip r:embed="rId8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289167" y="4985785"/>
                <a:ext cx="376058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/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67" y="4985785"/>
                <a:ext cx="3760581" cy="461665"/>
              </a:xfrm>
              <a:prstGeom prst="rect">
                <a:avLst/>
              </a:prstGeom>
              <a:blipFill>
                <a:blip r:embed="rId9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/>
              <p:cNvSpPr/>
              <p:nvPr/>
            </p:nvSpPr>
            <p:spPr>
              <a:xfrm>
                <a:off x="289166" y="5478228"/>
                <a:ext cx="374346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B0F0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B0F0"/>
                              </a:solidFill>
                              <a:latin typeface="Cambria Math" charset="0"/>
                            </a:rPr>
                            <m:t>𝑏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B0F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B0F0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/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5" name="Rectangle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66" y="5478228"/>
                <a:ext cx="3743461" cy="461665"/>
              </a:xfrm>
              <a:prstGeom prst="rect">
                <a:avLst/>
              </a:prstGeom>
              <a:blipFill>
                <a:blip r:embed="rId10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F16C7E9-CD53-D144-BACD-DD160A60D2D2}"/>
                  </a:ext>
                </a:extLst>
              </p:cNvPr>
              <p:cNvSpPr txBox="1"/>
              <p:nvPr/>
            </p:nvSpPr>
            <p:spPr>
              <a:xfrm>
                <a:off x="7639121" y="2333529"/>
                <a:ext cx="3891898" cy="9752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F16C7E9-CD53-D144-BACD-DD160A60D2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9121" y="2333529"/>
                <a:ext cx="3891898" cy="975203"/>
              </a:xfrm>
              <a:prstGeom prst="rect">
                <a:avLst/>
              </a:prstGeom>
              <a:blipFill>
                <a:blip r:embed="rId11"/>
                <a:stretch>
                  <a:fillRect l="-325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B08D54B-C224-A047-A454-D30DA58666C6}"/>
                  </a:ext>
                </a:extLst>
              </p:cNvPr>
              <p:cNvSpPr/>
              <p:nvPr/>
            </p:nvSpPr>
            <p:spPr>
              <a:xfrm>
                <a:off x="8260999" y="3675841"/>
                <a:ext cx="258038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B08D54B-C224-A047-A454-D30DA58666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0999" y="3675841"/>
                <a:ext cx="2580386" cy="461665"/>
              </a:xfrm>
              <a:prstGeom prst="rect">
                <a:avLst/>
              </a:prstGeom>
              <a:blipFill>
                <a:blip r:embed="rId12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6364634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>
                <a:solidFill>
                  <a:srgbClr val="FFFFFF"/>
                </a:solidFill>
              </a:rPr>
              <a:t>36</a:t>
            </a:fld>
            <a:endParaRPr sz="1733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Linear </a:t>
            </a:r>
            <a:r>
              <a:rPr lang="en-US" sz="4267" dirty="0" err="1"/>
              <a:t>Softmax</a:t>
            </a:r>
            <a:endParaRPr sz="4267" dirty="0"/>
          </a:p>
        </p:txBody>
      </p:sp>
      <p:grpSp>
        <p:nvGrpSpPr>
          <p:cNvPr id="10" name="Group 9"/>
          <p:cNvGrpSpPr/>
          <p:nvPr/>
        </p:nvGrpSpPr>
        <p:grpSpPr>
          <a:xfrm>
            <a:off x="4978206" y="1319143"/>
            <a:ext cx="1773819" cy="410431"/>
            <a:chOff x="3075302" y="1571799"/>
            <a:chExt cx="1330364" cy="307823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804065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[1    0    0]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lang="en-US" sz="2133" i="1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dirty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blipFill>
                  <a:blip r:embed="rId2"/>
                  <a:stretch>
                    <a:fillRect l="-13043" r="-4348" b="-2692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blipFill>
                <a:blip r:embed="rId3"/>
                <a:stretch>
                  <a:fillRect l="-922" t="-3704" r="-3226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accPr>
                            <m:e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   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𝑐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𝑑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𝑏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blipFill>
                <a:blip r:embed="rId4"/>
                <a:stretch>
                  <a:fillRect l="-2151" t="-18519" r="-3763" b="-3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89641" y="2816312"/>
                <a:ext cx="335410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𝑤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641" y="2816312"/>
                <a:ext cx="3354104" cy="461665"/>
              </a:xfrm>
              <a:prstGeom prst="rect">
                <a:avLst/>
              </a:prstGeom>
              <a:blipFill>
                <a:blip r:embed="rId5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F16C7E9-CD53-D144-BACD-DD160A60D2D2}"/>
                  </a:ext>
                </a:extLst>
              </p:cNvPr>
              <p:cNvSpPr txBox="1"/>
              <p:nvPr/>
            </p:nvSpPr>
            <p:spPr>
              <a:xfrm>
                <a:off x="7639121" y="2333529"/>
                <a:ext cx="3891898" cy="9752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F16C7E9-CD53-D144-BACD-DD160A60D2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9121" y="2333529"/>
                <a:ext cx="3891898" cy="975203"/>
              </a:xfrm>
              <a:prstGeom prst="rect">
                <a:avLst/>
              </a:prstGeom>
              <a:blipFill>
                <a:blip r:embed="rId6"/>
                <a:stretch>
                  <a:fillRect l="-325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B08D54B-C224-A047-A454-D30DA58666C6}"/>
                  </a:ext>
                </a:extLst>
              </p:cNvPr>
              <p:cNvSpPr/>
              <p:nvPr/>
            </p:nvSpPr>
            <p:spPr>
              <a:xfrm>
                <a:off x="8260999" y="3675841"/>
                <a:ext cx="258038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B08D54B-C224-A047-A454-D30DA58666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0999" y="3675841"/>
                <a:ext cx="2580386" cy="461665"/>
              </a:xfrm>
              <a:prstGeom prst="rect">
                <a:avLst/>
              </a:prstGeom>
              <a:blipFill>
                <a:blip r:embed="rId7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BBF7417-C187-184A-B057-84E1A815C823}"/>
                  </a:ext>
                </a:extLst>
              </p:cNvPr>
              <p:cNvSpPr/>
              <p:nvPr/>
            </p:nvSpPr>
            <p:spPr>
              <a:xfrm>
                <a:off x="289169" y="4493342"/>
                <a:ext cx="368703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𝑐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/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ABBF7417-C187-184A-B057-84E1A815C8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69" y="4493342"/>
                <a:ext cx="3687035" cy="461665"/>
              </a:xfrm>
              <a:prstGeom prst="rect">
                <a:avLst/>
              </a:prstGeom>
              <a:blipFill>
                <a:blip r:embed="rId8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479FA2C-09D6-E548-BE63-9E37D57DEFB5}"/>
                  </a:ext>
                </a:extLst>
              </p:cNvPr>
              <p:cNvSpPr/>
              <p:nvPr/>
            </p:nvSpPr>
            <p:spPr>
              <a:xfrm>
                <a:off x="289167" y="4985785"/>
                <a:ext cx="376058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𝑑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/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479FA2C-09D6-E548-BE63-9E37D57DEF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67" y="4985785"/>
                <a:ext cx="3760581" cy="461665"/>
              </a:xfrm>
              <a:prstGeom prst="rect">
                <a:avLst/>
              </a:prstGeom>
              <a:blipFill>
                <a:blip r:embed="rId9"/>
                <a:stretch>
                  <a:fillRect b="-15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A90116C-35AE-0041-82C8-3FFF3A2EF9BF}"/>
                  </a:ext>
                </a:extLst>
              </p:cNvPr>
              <p:cNvSpPr/>
              <p:nvPr/>
            </p:nvSpPr>
            <p:spPr>
              <a:xfrm>
                <a:off x="289166" y="5478228"/>
                <a:ext cx="374346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00B0F0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00B0F0"/>
                              </a:solidFill>
                              <a:latin typeface="Cambria Math" charset="0"/>
                            </a:rPr>
                            <m:t>𝑏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B0F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B0F0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/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𝑑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srgbClr val="0070C0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sub>
                          </m:sSub>
                        </m:sup>
                      </m:sSup>
                      <m:r>
                        <a:rPr lang="en-US" sz="2400" i="1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CA90116C-35AE-0041-82C8-3FFF3A2EF9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166" y="5478228"/>
                <a:ext cx="3743461" cy="461665"/>
              </a:xfrm>
              <a:prstGeom prst="rect">
                <a:avLst/>
              </a:prstGeom>
              <a:blipFill>
                <a:blip r:embed="rId10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8053364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>
                <a:solidFill>
                  <a:srgbClr val="FFFFFF"/>
                </a:solidFill>
              </a:rPr>
              <a:t>37</a:t>
            </a:fld>
            <a:endParaRPr sz="1733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Linear </a:t>
            </a:r>
            <a:r>
              <a:rPr lang="en-US" sz="4267" dirty="0" err="1"/>
              <a:t>Softmax</a:t>
            </a:r>
            <a:endParaRPr sz="4267" dirty="0"/>
          </a:p>
        </p:txBody>
      </p:sp>
      <p:grpSp>
        <p:nvGrpSpPr>
          <p:cNvPr id="10" name="Group 9"/>
          <p:cNvGrpSpPr/>
          <p:nvPr/>
        </p:nvGrpSpPr>
        <p:grpSpPr>
          <a:xfrm>
            <a:off x="4978206" y="1319143"/>
            <a:ext cx="1773819" cy="410431"/>
            <a:chOff x="3075302" y="1571799"/>
            <a:chExt cx="1330364" cy="307823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804065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[1    0    0]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lang="en-US" sz="2133" i="1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dirty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blipFill>
                  <a:blip r:embed="rId2"/>
                  <a:stretch>
                    <a:fillRect l="-13043" r="-4348" b="-2692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blipFill>
                <a:blip r:embed="rId3"/>
                <a:stretch>
                  <a:fillRect l="-922" t="-3704" r="-3226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accPr>
                            <m:e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   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𝑐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𝑑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𝑏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blipFill>
                <a:blip r:embed="rId4"/>
                <a:stretch>
                  <a:fillRect l="-2151" t="-18519" r="-3763" b="-3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89641" y="2816312"/>
                <a:ext cx="335410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𝑤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641" y="2816312"/>
                <a:ext cx="3354104" cy="461665"/>
              </a:xfrm>
              <a:prstGeom prst="rect">
                <a:avLst/>
              </a:prstGeom>
              <a:blipFill>
                <a:blip r:embed="rId5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16128" y="4639012"/>
                <a:ext cx="248234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𝑠𝑜𝑓𝑡𝑚𝑎𝑥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128" y="4639012"/>
                <a:ext cx="2482346" cy="461665"/>
              </a:xfrm>
              <a:prstGeom prst="rect">
                <a:avLst/>
              </a:prstGeom>
              <a:blipFill>
                <a:blip r:embed="rId6"/>
                <a:stretch>
                  <a:fillRect r="-510"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F16C7E9-CD53-D144-BACD-DD160A60D2D2}"/>
                  </a:ext>
                </a:extLst>
              </p:cNvPr>
              <p:cNvSpPr txBox="1"/>
              <p:nvPr/>
            </p:nvSpPr>
            <p:spPr>
              <a:xfrm>
                <a:off x="7639121" y="2333529"/>
                <a:ext cx="3891898" cy="97520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F16C7E9-CD53-D144-BACD-DD160A60D2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9121" y="2333529"/>
                <a:ext cx="3891898" cy="975203"/>
              </a:xfrm>
              <a:prstGeom prst="rect">
                <a:avLst/>
              </a:prstGeom>
              <a:blipFill>
                <a:blip r:embed="rId7"/>
                <a:stretch>
                  <a:fillRect l="-325" b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B08D54B-C224-A047-A454-D30DA58666C6}"/>
                  </a:ext>
                </a:extLst>
              </p:cNvPr>
              <p:cNvSpPr/>
              <p:nvPr/>
            </p:nvSpPr>
            <p:spPr>
              <a:xfrm>
                <a:off x="8260999" y="3675841"/>
                <a:ext cx="258038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B08D54B-C224-A047-A454-D30DA58666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0999" y="3675841"/>
                <a:ext cx="2580386" cy="461665"/>
              </a:xfrm>
              <a:prstGeom prst="rect">
                <a:avLst/>
              </a:prstGeom>
              <a:blipFill>
                <a:blip r:embed="rId8"/>
                <a:stretch>
                  <a:fillRect b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17551681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>
                <a:solidFill>
                  <a:srgbClr val="FFFFFF"/>
                </a:solidFill>
              </a:rPr>
              <a:t>38</a:t>
            </a:fld>
            <a:endParaRPr sz="1733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Linear </a:t>
            </a:r>
            <a:r>
              <a:rPr lang="en-US" sz="4267" dirty="0" err="1"/>
              <a:t>Softmax</a:t>
            </a:r>
            <a:endParaRPr sz="4267" dirty="0"/>
          </a:p>
        </p:txBody>
      </p:sp>
      <p:grpSp>
        <p:nvGrpSpPr>
          <p:cNvPr id="10" name="Group 9"/>
          <p:cNvGrpSpPr/>
          <p:nvPr/>
        </p:nvGrpSpPr>
        <p:grpSpPr>
          <a:xfrm>
            <a:off x="4978206" y="1319143"/>
            <a:ext cx="1773819" cy="410431"/>
            <a:chOff x="3075302" y="1571799"/>
            <a:chExt cx="1330364" cy="307823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804065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[1    0    0]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lang="en-US" sz="2133" i="1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dirty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blipFill>
                  <a:blip r:embed="rId2"/>
                  <a:stretch>
                    <a:fillRect l="-13043" r="-4348" b="-2692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blipFill>
                <a:blip r:embed="rId3"/>
                <a:stretch>
                  <a:fillRect l="-922" t="-3704" r="-3226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accPr>
                            <m:e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   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𝑐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𝑑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𝑏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blipFill>
                <a:blip r:embed="rId4"/>
                <a:stretch>
                  <a:fillRect l="-2151" t="-18519" r="-3763" b="-3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110331" y="2783764"/>
                <a:ext cx="356386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𝑠𝑜𝑓𝑡𝑚𝑎𝑥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𝑤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0331" y="2783764"/>
                <a:ext cx="3563861" cy="461665"/>
              </a:xfrm>
              <a:prstGeom prst="rect">
                <a:avLst/>
              </a:prstGeom>
              <a:blipFill>
                <a:blip r:embed="rId5"/>
                <a:stretch>
                  <a:fillRect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6431068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78072-76A7-D14E-9B17-6F3976635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74A466-47E8-ED40-8267-04AEB5EB57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Assignment 1 is released and is available on the class website.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E653F5-6BE5-8A45-AFCC-E43C025DE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3648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>
                <a:solidFill>
                  <a:srgbClr val="FFFFFF"/>
                </a:solidFill>
              </a:rPr>
              <a:t>39</a:t>
            </a:fld>
            <a:endParaRPr sz="1733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Two-layer MLP + </a:t>
            </a:r>
            <a:r>
              <a:rPr lang="en-US" sz="4267" dirty="0" err="1"/>
              <a:t>Softmax</a:t>
            </a:r>
            <a:endParaRPr sz="4267" dirty="0"/>
          </a:p>
        </p:txBody>
      </p:sp>
      <p:grpSp>
        <p:nvGrpSpPr>
          <p:cNvPr id="10" name="Group 9"/>
          <p:cNvGrpSpPr/>
          <p:nvPr/>
        </p:nvGrpSpPr>
        <p:grpSpPr>
          <a:xfrm>
            <a:off x="4978206" y="1319143"/>
            <a:ext cx="1773819" cy="410431"/>
            <a:chOff x="3075302" y="1571799"/>
            <a:chExt cx="1330364" cy="307823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804065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[1    0    0]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lang="en-US" sz="2133" i="1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dirty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blipFill>
                  <a:blip r:embed="rId2"/>
                  <a:stretch>
                    <a:fillRect l="-13043" r="-4348" b="-2692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blipFill>
                <a:blip r:embed="rId3"/>
                <a:stretch>
                  <a:fillRect l="-922" t="-3704" r="-3226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accPr>
                            <m:e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   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𝑐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𝑑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𝑏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blipFill>
                <a:blip r:embed="rId4"/>
                <a:stretch>
                  <a:fillRect l="-2151" t="-18519" r="-3763" b="-3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70D2A29-AF2C-6443-B41D-B341B05A3A38}"/>
                  </a:ext>
                </a:extLst>
              </p:cNvPr>
              <p:cNvSpPr/>
              <p:nvPr/>
            </p:nvSpPr>
            <p:spPr>
              <a:xfrm>
                <a:off x="4009779" y="2440659"/>
                <a:ext cx="4029885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𝑠𝑖𝑔𝑚𝑜𝑖𝑑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[1]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[1]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70D2A29-AF2C-6443-B41D-B341B05A3A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9779" y="2440659"/>
                <a:ext cx="4029885" cy="533992"/>
              </a:xfrm>
              <a:prstGeom prst="rect">
                <a:avLst/>
              </a:prstGeom>
              <a:blipFill>
                <a:blip r:embed="rId5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CF949B8-EDE3-4D4F-90D1-B662D8F8A93A}"/>
                  </a:ext>
                </a:extLst>
              </p:cNvPr>
              <p:cNvSpPr/>
              <p:nvPr/>
            </p:nvSpPr>
            <p:spPr>
              <a:xfrm>
                <a:off x="4009779" y="3005344"/>
                <a:ext cx="4093813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𝑠𝑜𝑓𝑡𝑚𝑎𝑥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[2]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[2]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CF949B8-EDE3-4D4F-90D1-B662D8F8A9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9779" y="3005344"/>
                <a:ext cx="4093813" cy="533992"/>
              </a:xfrm>
              <a:prstGeom prst="rect">
                <a:avLst/>
              </a:prstGeom>
              <a:blipFill>
                <a:blip r:embed="rId6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6190731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>
                <a:solidFill>
                  <a:srgbClr val="FFFFFF"/>
                </a:solidFill>
              </a:rPr>
              <a:t>40</a:t>
            </a:fld>
            <a:endParaRPr sz="1733" dirty="0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N-layer MLP + </a:t>
            </a:r>
            <a:r>
              <a:rPr lang="en-US" sz="4267" dirty="0" err="1"/>
              <a:t>Softmax</a:t>
            </a:r>
            <a:endParaRPr sz="4267" dirty="0"/>
          </a:p>
        </p:txBody>
      </p:sp>
      <p:grpSp>
        <p:nvGrpSpPr>
          <p:cNvPr id="10" name="Group 9"/>
          <p:cNvGrpSpPr/>
          <p:nvPr/>
        </p:nvGrpSpPr>
        <p:grpSpPr>
          <a:xfrm>
            <a:off x="4978206" y="1319143"/>
            <a:ext cx="1773819" cy="410431"/>
            <a:chOff x="3075302" y="1571799"/>
            <a:chExt cx="1330364" cy="307823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804065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[1    0    0]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lang="en-US" sz="2133" i="1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dirty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blipFill>
                  <a:blip r:embed="rId2"/>
                  <a:stretch>
                    <a:fillRect l="-13043" r="-4348" b="-2692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blipFill>
                <a:blip r:embed="rId3"/>
                <a:stretch>
                  <a:fillRect l="-922" t="-3704" r="-3226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accPr>
                            <m:e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   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𝑐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𝑑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𝑏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blipFill>
                <a:blip r:embed="rId4"/>
                <a:stretch>
                  <a:fillRect l="-2151" t="-18519" r="-3763" b="-3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70D2A29-AF2C-6443-B41D-B341B05A3A38}"/>
                  </a:ext>
                </a:extLst>
              </p:cNvPr>
              <p:cNvSpPr/>
              <p:nvPr/>
            </p:nvSpPr>
            <p:spPr>
              <a:xfrm>
                <a:off x="4009779" y="2440659"/>
                <a:ext cx="4029885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𝑠𝑖𝑔𝑚𝑜𝑖𝑑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[1]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[1]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70D2A29-AF2C-6443-B41D-B341B05A3A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9779" y="2440659"/>
                <a:ext cx="4029885" cy="533992"/>
              </a:xfrm>
              <a:prstGeom prst="rect">
                <a:avLst/>
              </a:prstGeom>
              <a:blipFill>
                <a:blip r:embed="rId5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CF949B8-EDE3-4D4F-90D1-B662D8F8A93A}"/>
                  </a:ext>
                </a:extLst>
              </p:cNvPr>
              <p:cNvSpPr/>
              <p:nvPr/>
            </p:nvSpPr>
            <p:spPr>
              <a:xfrm>
                <a:off x="4009779" y="5906883"/>
                <a:ext cx="4296497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𝑠𝑜𝑓𝑡𝑚𝑎𝑥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CF949B8-EDE3-4D4F-90D1-B662D8F8A9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9779" y="5906883"/>
                <a:ext cx="4296497" cy="533992"/>
              </a:xfrm>
              <a:prstGeom prst="rect">
                <a:avLst/>
              </a:prstGeom>
              <a:blipFill>
                <a:blip r:embed="rId6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A2F7D47-8EE8-194E-8A4B-45B8028A74B8}"/>
                  </a:ext>
                </a:extLst>
              </p:cNvPr>
              <p:cNvSpPr/>
              <p:nvPr/>
            </p:nvSpPr>
            <p:spPr>
              <a:xfrm>
                <a:off x="4009777" y="3007698"/>
                <a:ext cx="4035720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𝑠𝑖𝑔𝑚𝑜𝑖𝑑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[2]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[2]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A2F7D47-8EE8-194E-8A4B-45B8028A74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9777" y="3007698"/>
                <a:ext cx="4035720" cy="533992"/>
              </a:xfrm>
              <a:prstGeom prst="rect">
                <a:avLst/>
              </a:prstGeom>
              <a:blipFill>
                <a:blip r:embed="rId7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0E720E2-E32C-8147-BFE7-B1C73D4A70CD}"/>
                  </a:ext>
                </a:extLst>
              </p:cNvPr>
              <p:cNvSpPr/>
              <p:nvPr/>
            </p:nvSpPr>
            <p:spPr>
              <a:xfrm>
                <a:off x="5512925" y="3616040"/>
                <a:ext cx="48442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0E720E2-E32C-8147-BFE7-B1C73D4A70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2925" y="3616040"/>
                <a:ext cx="484427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AF4BF20-DFB3-E54A-BCFF-235B163BFBEC}"/>
                  </a:ext>
                </a:extLst>
              </p:cNvPr>
              <p:cNvSpPr/>
              <p:nvPr/>
            </p:nvSpPr>
            <p:spPr>
              <a:xfrm>
                <a:off x="4009777" y="4166136"/>
                <a:ext cx="4358822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𝑠𝑖𝑔𝑚𝑜𝑖𝑑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AF4BF20-DFB3-E54A-BCFF-235B163BFB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9777" y="4166136"/>
                <a:ext cx="4358822" cy="533992"/>
              </a:xfrm>
              <a:prstGeom prst="rect">
                <a:avLst/>
              </a:prstGeom>
              <a:blipFill>
                <a:blip r:embed="rId9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BB98800-7981-6640-9801-C5593BDF429E}"/>
                  </a:ext>
                </a:extLst>
              </p:cNvPr>
              <p:cNvSpPr/>
              <p:nvPr/>
            </p:nvSpPr>
            <p:spPr>
              <a:xfrm>
                <a:off x="5589856" y="4942496"/>
                <a:ext cx="48442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BB98800-7981-6640-9801-C5593BDF42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9856" y="4942496"/>
                <a:ext cx="484427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5611198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>
                <a:solidFill>
                  <a:srgbClr val="FFFFFF"/>
                </a:solidFill>
              </a:rPr>
              <a:t>41</a:t>
            </a:fld>
            <a:endParaRPr sz="1733" dirty="0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How to train the parameters?</a:t>
            </a:r>
            <a:endParaRPr sz="4267" dirty="0"/>
          </a:p>
        </p:txBody>
      </p:sp>
      <p:grpSp>
        <p:nvGrpSpPr>
          <p:cNvPr id="10" name="Group 9"/>
          <p:cNvGrpSpPr/>
          <p:nvPr/>
        </p:nvGrpSpPr>
        <p:grpSpPr>
          <a:xfrm>
            <a:off x="4978206" y="1319143"/>
            <a:ext cx="1773819" cy="410431"/>
            <a:chOff x="3075302" y="1571799"/>
            <a:chExt cx="1330364" cy="307823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804065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[1    0    0]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lang="en-US" sz="2133" i="1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dirty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blipFill>
                  <a:blip r:embed="rId2"/>
                  <a:stretch>
                    <a:fillRect l="-13043" r="-4348" b="-2692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blipFill>
                <a:blip r:embed="rId3"/>
                <a:stretch>
                  <a:fillRect l="-922" t="-3704" r="-3226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accPr>
                            <m:e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   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𝑐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𝑑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𝑏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blipFill>
                <a:blip r:embed="rId4"/>
                <a:stretch>
                  <a:fillRect l="-2151" t="-18519" r="-3763" b="-3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70D2A29-AF2C-6443-B41D-B341B05A3A38}"/>
                  </a:ext>
                </a:extLst>
              </p:cNvPr>
              <p:cNvSpPr/>
              <p:nvPr/>
            </p:nvSpPr>
            <p:spPr>
              <a:xfrm>
                <a:off x="1093754" y="2440659"/>
                <a:ext cx="4029885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𝑠𝑖𝑔𝑚𝑜𝑖𝑑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[1]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[1]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70D2A29-AF2C-6443-B41D-B341B05A3A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4" y="2440659"/>
                <a:ext cx="4029885" cy="533992"/>
              </a:xfrm>
              <a:prstGeom prst="rect">
                <a:avLst/>
              </a:prstGeom>
              <a:blipFill>
                <a:blip r:embed="rId5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CF949B8-EDE3-4D4F-90D1-B662D8F8A93A}"/>
                  </a:ext>
                </a:extLst>
              </p:cNvPr>
              <p:cNvSpPr/>
              <p:nvPr/>
            </p:nvSpPr>
            <p:spPr>
              <a:xfrm>
                <a:off x="1093754" y="5906883"/>
                <a:ext cx="4296497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𝑠𝑜𝑓𝑡𝑚𝑎𝑥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CF949B8-EDE3-4D4F-90D1-B662D8F8A9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4" y="5906883"/>
                <a:ext cx="4296497" cy="533992"/>
              </a:xfrm>
              <a:prstGeom prst="rect">
                <a:avLst/>
              </a:prstGeom>
              <a:blipFill>
                <a:blip r:embed="rId6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A2F7D47-8EE8-194E-8A4B-45B8028A74B8}"/>
                  </a:ext>
                </a:extLst>
              </p:cNvPr>
              <p:cNvSpPr/>
              <p:nvPr/>
            </p:nvSpPr>
            <p:spPr>
              <a:xfrm>
                <a:off x="1093752" y="3007698"/>
                <a:ext cx="4035720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𝑠𝑖𝑔𝑚𝑜𝑖𝑑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[2]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[2]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A2F7D47-8EE8-194E-8A4B-45B8028A74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2" y="3007698"/>
                <a:ext cx="4035720" cy="533992"/>
              </a:xfrm>
              <a:prstGeom prst="rect">
                <a:avLst/>
              </a:prstGeom>
              <a:blipFill>
                <a:blip r:embed="rId7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0E720E2-E32C-8147-BFE7-B1C73D4A70CD}"/>
                  </a:ext>
                </a:extLst>
              </p:cNvPr>
              <p:cNvSpPr/>
              <p:nvPr/>
            </p:nvSpPr>
            <p:spPr>
              <a:xfrm>
                <a:off x="2596900" y="3616040"/>
                <a:ext cx="48442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0E720E2-E32C-8147-BFE7-B1C73D4A70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900" y="3616040"/>
                <a:ext cx="484427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AF4BF20-DFB3-E54A-BCFF-235B163BFBEC}"/>
                  </a:ext>
                </a:extLst>
              </p:cNvPr>
              <p:cNvSpPr/>
              <p:nvPr/>
            </p:nvSpPr>
            <p:spPr>
              <a:xfrm>
                <a:off x="1093752" y="4166136"/>
                <a:ext cx="4358822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𝑠𝑖𝑔𝑚𝑜𝑖𝑑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AF4BF20-DFB3-E54A-BCFF-235B163BFB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2" y="4166136"/>
                <a:ext cx="4358822" cy="533992"/>
              </a:xfrm>
              <a:prstGeom prst="rect">
                <a:avLst/>
              </a:prstGeom>
              <a:blipFill>
                <a:blip r:embed="rId9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BB98800-7981-6640-9801-C5593BDF429E}"/>
                  </a:ext>
                </a:extLst>
              </p:cNvPr>
              <p:cNvSpPr/>
              <p:nvPr/>
            </p:nvSpPr>
            <p:spPr>
              <a:xfrm>
                <a:off x="2673831" y="4942496"/>
                <a:ext cx="48442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BB98800-7981-6640-9801-C5593BDF42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3831" y="4942496"/>
                <a:ext cx="484427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5253427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67734" y="41574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Forward pass (Forward-propagation)</a:t>
            </a:r>
            <a:endParaRPr sz="4267" dirty="0"/>
          </a:p>
        </p:txBody>
      </p:sp>
      <p:grpSp>
        <p:nvGrpSpPr>
          <p:cNvPr id="6" name="Group 5"/>
          <p:cNvGrpSpPr/>
          <p:nvPr/>
        </p:nvGrpSpPr>
        <p:grpSpPr>
          <a:xfrm>
            <a:off x="6167487" y="2489711"/>
            <a:ext cx="560602" cy="692465"/>
            <a:chOff x="4750274" y="1746844"/>
            <a:chExt cx="420451" cy="519349"/>
          </a:xfrm>
        </p:grpSpPr>
        <p:sp>
          <p:nvSpPr>
            <p:cNvPr id="30" name="Oval 29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/>
                <p:cNvSpPr/>
                <p:nvPr/>
              </p:nvSpPr>
              <p:spPr>
                <a:xfrm>
                  <a:off x="4750274" y="1783752"/>
                  <a:ext cx="420451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1" name="Rectangle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20451" cy="346249"/>
                </a:xfrm>
                <a:prstGeom prst="rect">
                  <a:avLst/>
                </a:prstGeom>
                <a:blipFill>
                  <a:blip r:embed="rId2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/>
          <p:cNvGrpSpPr/>
          <p:nvPr/>
        </p:nvGrpSpPr>
        <p:grpSpPr>
          <a:xfrm>
            <a:off x="6160385" y="3141922"/>
            <a:ext cx="567720" cy="692465"/>
            <a:chOff x="4750274" y="1746844"/>
            <a:chExt cx="425790" cy="519349"/>
          </a:xfrm>
        </p:grpSpPr>
        <p:sp>
          <p:nvSpPr>
            <p:cNvPr id="28" name="Oval 27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  <a:blipFill>
                  <a:blip r:embed="rId3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/>
          <p:cNvGrpSpPr/>
          <p:nvPr/>
        </p:nvGrpSpPr>
        <p:grpSpPr>
          <a:xfrm>
            <a:off x="6160385" y="3794133"/>
            <a:ext cx="567720" cy="692465"/>
            <a:chOff x="4750274" y="1746844"/>
            <a:chExt cx="425790" cy="519349"/>
          </a:xfrm>
        </p:grpSpPr>
        <p:sp>
          <p:nvSpPr>
            <p:cNvPr id="26" name="Oval 25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/>
                <p:cNvSpPr/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  <a:blipFill>
                  <a:blip r:embed="rId4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/>
          <p:cNvGrpSpPr/>
          <p:nvPr/>
        </p:nvGrpSpPr>
        <p:grpSpPr>
          <a:xfrm>
            <a:off x="6160385" y="4446342"/>
            <a:ext cx="567720" cy="692465"/>
            <a:chOff x="4750274" y="1746844"/>
            <a:chExt cx="425790" cy="519349"/>
          </a:xfrm>
        </p:grpSpPr>
        <p:sp>
          <p:nvSpPr>
            <p:cNvPr id="24" name="Oval 23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  <a:blipFill>
                  <a:blip r:embed="rId5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/>
          <p:cNvGrpSpPr/>
          <p:nvPr/>
        </p:nvGrpSpPr>
        <p:grpSpPr>
          <a:xfrm>
            <a:off x="7629448" y="3368239"/>
            <a:ext cx="773960" cy="787716"/>
            <a:chOff x="6512842" y="2422826"/>
            <a:chExt cx="580470" cy="590787"/>
          </a:xfrm>
        </p:grpSpPr>
        <p:sp>
          <p:nvSpPr>
            <p:cNvPr id="22" name="Oval 21"/>
            <p:cNvSpPr/>
            <p:nvPr/>
          </p:nvSpPr>
          <p:spPr>
            <a:xfrm>
              <a:off x="6512842" y="2453181"/>
              <a:ext cx="580470" cy="519349"/>
            </a:xfrm>
            <a:prstGeom prst="ellipse">
              <a:avLst/>
            </a:prstGeom>
            <a:solidFill>
              <a:srgbClr val="FAC7C7"/>
            </a:solidFill>
            <a:ln w="12700" cap="flat">
              <a:solidFill>
                <a:srgbClr val="C000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6614442" y="2422826"/>
                  <a:ext cx="370557" cy="59078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86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/>
                        </m:nary>
                      </m:oMath>
                    </m:oMathPara>
                  </a14:m>
                  <a:endParaRPr lang="en-US" sz="1867" dirty="0"/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4442" y="2422826"/>
                  <a:ext cx="370557" cy="590787"/>
                </a:xfrm>
                <a:prstGeom prst="rect">
                  <a:avLst/>
                </a:prstGeom>
                <a:blipFill>
                  <a:blip r:embed="rId6"/>
                  <a:stretch>
                    <a:fillRect l="-162500" t="-128571" r="-102500" b="-1746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" name="Straight Arrow Connector 10"/>
          <p:cNvCxnSpPr/>
          <p:nvPr/>
        </p:nvCxnSpPr>
        <p:spPr>
          <a:xfrm>
            <a:off x="6776734" y="2968488"/>
            <a:ext cx="748196" cy="517192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Arrow Connector 11"/>
          <p:cNvCxnSpPr/>
          <p:nvPr/>
        </p:nvCxnSpPr>
        <p:spPr>
          <a:xfrm>
            <a:off x="6745794" y="3452207"/>
            <a:ext cx="706532" cy="207856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Arrow Connector 12"/>
          <p:cNvCxnSpPr/>
          <p:nvPr/>
        </p:nvCxnSpPr>
        <p:spPr>
          <a:xfrm flipV="1">
            <a:off x="6759263" y="3849429"/>
            <a:ext cx="699797" cy="303683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Arrow Connector 13"/>
          <p:cNvCxnSpPr/>
          <p:nvPr/>
        </p:nvCxnSpPr>
        <p:spPr>
          <a:xfrm flipV="1">
            <a:off x="6868751" y="4127220"/>
            <a:ext cx="578576" cy="61892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Arrow Connector 14"/>
          <p:cNvCxnSpPr/>
          <p:nvPr/>
        </p:nvCxnSpPr>
        <p:spPr>
          <a:xfrm>
            <a:off x="8572244" y="3711886"/>
            <a:ext cx="334041" cy="1332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Arrow Connector 20"/>
          <p:cNvCxnSpPr/>
          <p:nvPr/>
        </p:nvCxnSpPr>
        <p:spPr>
          <a:xfrm>
            <a:off x="9506080" y="3732478"/>
            <a:ext cx="310779" cy="12396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36" name="Group 35"/>
          <p:cNvGrpSpPr/>
          <p:nvPr/>
        </p:nvGrpSpPr>
        <p:grpSpPr>
          <a:xfrm>
            <a:off x="8973391" y="3361533"/>
            <a:ext cx="430381" cy="692465"/>
            <a:chOff x="5687460" y="2113019"/>
            <a:chExt cx="422743" cy="680175"/>
          </a:xfrm>
        </p:grpSpPr>
        <p:sp>
          <p:nvSpPr>
            <p:cNvPr id="33" name="Oval 32"/>
            <p:cNvSpPr/>
            <p:nvPr/>
          </p:nvSpPr>
          <p:spPr>
            <a:xfrm>
              <a:off x="5687460" y="2113019"/>
              <a:ext cx="422743" cy="680175"/>
            </a:xfrm>
            <a:prstGeom prst="ellipse">
              <a:avLst/>
            </a:prstGeom>
            <a:solidFill>
              <a:srgbClr val="E7D3F2"/>
            </a:solidFill>
            <a:ln w="127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5" name="Curved Connector 34"/>
            <p:cNvCxnSpPr/>
            <p:nvPr/>
          </p:nvCxnSpPr>
          <p:spPr>
            <a:xfrm flipV="1">
              <a:off x="5758379" y="2355907"/>
              <a:ext cx="280903" cy="192106"/>
            </a:xfrm>
            <a:prstGeom prst="curvedConnector3">
              <a:avLst/>
            </a:prstGeom>
            <a:noFill/>
            <a:ln w="254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47" name="Group 46"/>
          <p:cNvGrpSpPr/>
          <p:nvPr/>
        </p:nvGrpSpPr>
        <p:grpSpPr>
          <a:xfrm>
            <a:off x="417551" y="2575082"/>
            <a:ext cx="549573" cy="692465"/>
            <a:chOff x="4750274" y="1746844"/>
            <a:chExt cx="412180" cy="519349"/>
          </a:xfrm>
        </p:grpSpPr>
        <p:sp>
          <p:nvSpPr>
            <p:cNvPr id="73" name="Oval 72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Rectangle 73"/>
                <p:cNvSpPr/>
                <p:nvPr/>
              </p:nvSpPr>
              <p:spPr>
                <a:xfrm>
                  <a:off x="4750274" y="1783752"/>
                  <a:ext cx="412180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4" name="Rectangle 7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12180" cy="346249"/>
                </a:xfrm>
                <a:prstGeom prst="rect">
                  <a:avLst/>
                </a:prstGeom>
                <a:blipFill>
                  <a:blip r:embed="rId7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Group 47"/>
          <p:cNvGrpSpPr/>
          <p:nvPr/>
        </p:nvGrpSpPr>
        <p:grpSpPr>
          <a:xfrm>
            <a:off x="410458" y="3227293"/>
            <a:ext cx="556691" cy="692465"/>
            <a:chOff x="4750274" y="1746844"/>
            <a:chExt cx="417518" cy="519349"/>
          </a:xfrm>
        </p:grpSpPr>
        <p:sp>
          <p:nvSpPr>
            <p:cNvPr id="71" name="Oval 70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71"/>
                <p:cNvSpPr/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2" name="Rectangle 7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  <a:blipFill>
                  <a:blip r:embed="rId8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9" name="Group 48"/>
          <p:cNvGrpSpPr/>
          <p:nvPr/>
        </p:nvGrpSpPr>
        <p:grpSpPr>
          <a:xfrm>
            <a:off x="410458" y="3879503"/>
            <a:ext cx="556691" cy="692465"/>
            <a:chOff x="4750274" y="1746844"/>
            <a:chExt cx="417518" cy="519349"/>
          </a:xfrm>
        </p:grpSpPr>
        <p:sp>
          <p:nvSpPr>
            <p:cNvPr id="69" name="Oval 68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Rectangle 69"/>
                <p:cNvSpPr/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0" name="Rectangle 6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  <a:blipFill>
                  <a:blip r:embed="rId9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0" name="Group 49"/>
          <p:cNvGrpSpPr/>
          <p:nvPr/>
        </p:nvGrpSpPr>
        <p:grpSpPr>
          <a:xfrm>
            <a:off x="410458" y="4531713"/>
            <a:ext cx="556691" cy="692465"/>
            <a:chOff x="4750274" y="1746844"/>
            <a:chExt cx="417518" cy="519349"/>
          </a:xfrm>
        </p:grpSpPr>
        <p:sp>
          <p:nvSpPr>
            <p:cNvPr id="67" name="Oval 66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Rectangle 67"/>
                <p:cNvSpPr/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8" name="Rectangle 6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  <a:blipFill>
                  <a:blip r:embed="rId10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1" name="Group 50"/>
          <p:cNvGrpSpPr/>
          <p:nvPr/>
        </p:nvGrpSpPr>
        <p:grpSpPr>
          <a:xfrm>
            <a:off x="3420859" y="1640150"/>
            <a:ext cx="773960" cy="787716"/>
            <a:chOff x="6870151" y="1255733"/>
            <a:chExt cx="580470" cy="590787"/>
          </a:xfrm>
        </p:grpSpPr>
        <p:sp>
          <p:nvSpPr>
            <p:cNvPr id="65" name="Oval 64"/>
            <p:cNvSpPr/>
            <p:nvPr/>
          </p:nvSpPr>
          <p:spPr>
            <a:xfrm>
              <a:off x="6870151" y="1286088"/>
              <a:ext cx="580470" cy="519349"/>
            </a:xfrm>
            <a:prstGeom prst="ellipse">
              <a:avLst/>
            </a:prstGeom>
            <a:solidFill>
              <a:srgbClr val="FAC7C7"/>
            </a:solidFill>
            <a:ln w="12700" cap="flat">
              <a:solidFill>
                <a:srgbClr val="C000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/>
                <p:cNvSpPr/>
                <p:nvPr/>
              </p:nvSpPr>
              <p:spPr>
                <a:xfrm>
                  <a:off x="6971751" y="1255733"/>
                  <a:ext cx="370557" cy="59078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86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/>
                        </m:nary>
                      </m:oMath>
                    </m:oMathPara>
                  </a14:m>
                  <a:endParaRPr lang="en-US" sz="1867" dirty="0"/>
                </a:p>
              </p:txBody>
            </p:sp>
          </mc:Choice>
          <mc:Fallback xmlns="">
            <p:sp>
              <p:nvSpPr>
                <p:cNvPr id="66" name="Rectangle 6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1751" y="1255733"/>
                  <a:ext cx="370557" cy="590787"/>
                </a:xfrm>
                <a:prstGeom prst="rect">
                  <a:avLst/>
                </a:prstGeom>
                <a:blipFill>
                  <a:blip r:embed="rId11"/>
                  <a:stretch>
                    <a:fillRect l="-160000" t="-128571" r="-102500" b="-1730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2" name="Straight Arrow Connector 51"/>
          <p:cNvCxnSpPr>
            <a:stCxn id="74" idx="3"/>
          </p:cNvCxnSpPr>
          <p:nvPr/>
        </p:nvCxnSpPr>
        <p:spPr>
          <a:xfrm flipV="1">
            <a:off x="967124" y="2076303"/>
            <a:ext cx="2282316" cy="778823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Straight Arrow Connector 52"/>
          <p:cNvCxnSpPr/>
          <p:nvPr/>
        </p:nvCxnSpPr>
        <p:spPr>
          <a:xfrm flipV="1">
            <a:off x="961998" y="2121945"/>
            <a:ext cx="2275540" cy="1416903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4" name="Straight Arrow Connector 53"/>
          <p:cNvCxnSpPr/>
          <p:nvPr/>
        </p:nvCxnSpPr>
        <p:spPr>
          <a:xfrm flipV="1">
            <a:off x="975467" y="2090205"/>
            <a:ext cx="2286415" cy="2149545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5" name="Straight Arrow Connector 54"/>
          <p:cNvCxnSpPr>
            <a:stCxn id="68" idx="3"/>
          </p:cNvCxnSpPr>
          <p:nvPr/>
        </p:nvCxnSpPr>
        <p:spPr>
          <a:xfrm flipV="1">
            <a:off x="967149" y="2045403"/>
            <a:ext cx="2270389" cy="2766355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Straight Arrow Connector 55"/>
          <p:cNvCxnSpPr/>
          <p:nvPr/>
        </p:nvCxnSpPr>
        <p:spPr>
          <a:xfrm>
            <a:off x="4363654" y="1983797"/>
            <a:ext cx="334041" cy="1332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1" name="Straight Arrow Connector 60"/>
          <p:cNvCxnSpPr/>
          <p:nvPr/>
        </p:nvCxnSpPr>
        <p:spPr>
          <a:xfrm>
            <a:off x="5297491" y="2004388"/>
            <a:ext cx="812763" cy="657251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62" name="Group 61"/>
          <p:cNvGrpSpPr/>
          <p:nvPr/>
        </p:nvGrpSpPr>
        <p:grpSpPr>
          <a:xfrm>
            <a:off x="4764802" y="1633446"/>
            <a:ext cx="430381" cy="692465"/>
            <a:chOff x="6155416" y="584514"/>
            <a:chExt cx="422743" cy="680175"/>
          </a:xfrm>
        </p:grpSpPr>
        <p:sp>
          <p:nvSpPr>
            <p:cNvPr id="63" name="Oval 62"/>
            <p:cNvSpPr/>
            <p:nvPr/>
          </p:nvSpPr>
          <p:spPr>
            <a:xfrm>
              <a:off x="6155416" y="584514"/>
              <a:ext cx="422743" cy="680175"/>
            </a:xfrm>
            <a:prstGeom prst="ellipse">
              <a:avLst/>
            </a:prstGeom>
            <a:solidFill>
              <a:srgbClr val="E7D3F2"/>
            </a:solidFill>
            <a:ln w="127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4" name="Curved Connector 63"/>
            <p:cNvCxnSpPr/>
            <p:nvPr/>
          </p:nvCxnSpPr>
          <p:spPr>
            <a:xfrm flipV="1">
              <a:off x="6226335" y="827403"/>
              <a:ext cx="280903" cy="192106"/>
            </a:xfrm>
            <a:prstGeom prst="curvedConnector3">
              <a:avLst/>
            </a:prstGeom>
            <a:noFill/>
            <a:ln w="254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75" name="Oval 74"/>
          <p:cNvSpPr/>
          <p:nvPr/>
        </p:nvSpPr>
        <p:spPr>
          <a:xfrm>
            <a:off x="3455115" y="2863708"/>
            <a:ext cx="773960" cy="692465"/>
          </a:xfrm>
          <a:prstGeom prst="ellipse">
            <a:avLst/>
          </a:prstGeom>
          <a:solidFill>
            <a:srgbClr val="FAC7C7"/>
          </a:solidFill>
          <a:ln w="12700" cap="flat">
            <a:solidFill>
              <a:srgbClr val="C0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/>
              <p:cNvSpPr/>
              <p:nvPr/>
            </p:nvSpPr>
            <p:spPr>
              <a:xfrm>
                <a:off x="3590582" y="2823235"/>
                <a:ext cx="494076" cy="7877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8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/>
                      </m:nary>
                    </m:oMath>
                  </m:oMathPara>
                </a14:m>
                <a:endParaRPr lang="en-US" sz="1867" dirty="0"/>
              </a:p>
            </p:txBody>
          </p:sp>
        </mc:Choice>
        <mc:Fallback xmlns=""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0582" y="2823235"/>
                <a:ext cx="494076" cy="787716"/>
              </a:xfrm>
              <a:prstGeom prst="rect">
                <a:avLst/>
              </a:prstGeom>
              <a:blipFill>
                <a:blip r:embed="rId6"/>
                <a:stretch>
                  <a:fillRect l="-162500" t="-128571" r="-102500" b="-174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7" name="Straight Arrow Connector 76"/>
          <p:cNvCxnSpPr/>
          <p:nvPr/>
        </p:nvCxnSpPr>
        <p:spPr>
          <a:xfrm>
            <a:off x="4397910" y="3166882"/>
            <a:ext cx="334041" cy="1332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8" name="Straight Arrow Connector 77"/>
          <p:cNvCxnSpPr/>
          <p:nvPr/>
        </p:nvCxnSpPr>
        <p:spPr>
          <a:xfrm>
            <a:off x="5331747" y="3187473"/>
            <a:ext cx="698623" cy="199931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9" name="Oval 78"/>
          <p:cNvSpPr/>
          <p:nvPr/>
        </p:nvSpPr>
        <p:spPr>
          <a:xfrm>
            <a:off x="4799058" y="2816531"/>
            <a:ext cx="430381" cy="692465"/>
          </a:xfrm>
          <a:prstGeom prst="ellipse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0" name="Curved Connector 79"/>
          <p:cNvCxnSpPr/>
          <p:nvPr/>
        </p:nvCxnSpPr>
        <p:spPr>
          <a:xfrm flipV="1">
            <a:off x="4871257" y="3063809"/>
            <a:ext cx="285979" cy="195577"/>
          </a:xfrm>
          <a:prstGeom prst="curvedConnector3">
            <a:avLst/>
          </a:prstGeom>
          <a:noFill/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1" name="Oval 80"/>
          <p:cNvSpPr/>
          <p:nvPr/>
        </p:nvSpPr>
        <p:spPr>
          <a:xfrm>
            <a:off x="3455115" y="4052804"/>
            <a:ext cx="773960" cy="692465"/>
          </a:xfrm>
          <a:prstGeom prst="ellipse">
            <a:avLst/>
          </a:prstGeom>
          <a:solidFill>
            <a:srgbClr val="FAC7C7"/>
          </a:solidFill>
          <a:ln w="12700" cap="flat">
            <a:solidFill>
              <a:srgbClr val="C0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/>
              <p:cNvSpPr/>
              <p:nvPr/>
            </p:nvSpPr>
            <p:spPr>
              <a:xfrm>
                <a:off x="3590582" y="4012331"/>
                <a:ext cx="494076" cy="7877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8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/>
                      </m:nary>
                    </m:oMath>
                  </m:oMathPara>
                </a14:m>
                <a:endParaRPr lang="en-US" sz="1867" dirty="0"/>
              </a:p>
            </p:txBody>
          </p:sp>
        </mc:Choice>
        <mc:Fallback xmlns="">
          <p:sp>
            <p:nvSpPr>
              <p:cNvPr id="82" name="Rectangle 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0582" y="4012331"/>
                <a:ext cx="494076" cy="787716"/>
              </a:xfrm>
              <a:prstGeom prst="rect">
                <a:avLst/>
              </a:prstGeom>
              <a:blipFill>
                <a:blip r:embed="rId12"/>
                <a:stretch>
                  <a:fillRect l="-162500" t="-126984" r="-102500" b="-174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3" name="Straight Arrow Connector 82"/>
          <p:cNvCxnSpPr/>
          <p:nvPr/>
        </p:nvCxnSpPr>
        <p:spPr>
          <a:xfrm>
            <a:off x="4397910" y="4355978"/>
            <a:ext cx="334041" cy="1332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4" name="Straight Arrow Connector 83"/>
          <p:cNvCxnSpPr/>
          <p:nvPr/>
        </p:nvCxnSpPr>
        <p:spPr>
          <a:xfrm flipV="1">
            <a:off x="5331747" y="4156580"/>
            <a:ext cx="698623" cy="152256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5" name="Oval 84"/>
          <p:cNvSpPr/>
          <p:nvPr/>
        </p:nvSpPr>
        <p:spPr>
          <a:xfrm>
            <a:off x="4799058" y="4005627"/>
            <a:ext cx="430381" cy="692465"/>
          </a:xfrm>
          <a:prstGeom prst="ellipse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6" name="Curved Connector 85"/>
          <p:cNvCxnSpPr/>
          <p:nvPr/>
        </p:nvCxnSpPr>
        <p:spPr>
          <a:xfrm flipV="1">
            <a:off x="4871257" y="4252905"/>
            <a:ext cx="285979" cy="195577"/>
          </a:xfrm>
          <a:prstGeom prst="curvedConnector3">
            <a:avLst/>
          </a:prstGeom>
          <a:noFill/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7" name="Oval 86"/>
          <p:cNvSpPr/>
          <p:nvPr/>
        </p:nvSpPr>
        <p:spPr>
          <a:xfrm>
            <a:off x="3455115" y="5254246"/>
            <a:ext cx="773960" cy="692465"/>
          </a:xfrm>
          <a:prstGeom prst="ellipse">
            <a:avLst/>
          </a:prstGeom>
          <a:solidFill>
            <a:srgbClr val="FAC7C7"/>
          </a:solidFill>
          <a:ln w="12700" cap="flat">
            <a:solidFill>
              <a:srgbClr val="C0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3590582" y="5213772"/>
                <a:ext cx="494076" cy="7877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8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/>
                      </m:nary>
                    </m:oMath>
                  </m:oMathPara>
                </a14:m>
                <a:endParaRPr lang="en-US" sz="1867" dirty="0"/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0582" y="5213772"/>
                <a:ext cx="494076" cy="787716"/>
              </a:xfrm>
              <a:prstGeom prst="rect">
                <a:avLst/>
              </a:prstGeom>
              <a:blipFill>
                <a:blip r:embed="rId13"/>
                <a:stretch>
                  <a:fillRect l="-162500" t="-128571" r="-102500" b="-174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9" name="Straight Arrow Connector 88"/>
          <p:cNvCxnSpPr/>
          <p:nvPr/>
        </p:nvCxnSpPr>
        <p:spPr>
          <a:xfrm>
            <a:off x="4397910" y="5557419"/>
            <a:ext cx="334041" cy="1332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0" name="Straight Arrow Connector 89"/>
          <p:cNvCxnSpPr/>
          <p:nvPr/>
        </p:nvCxnSpPr>
        <p:spPr>
          <a:xfrm flipV="1">
            <a:off x="5331747" y="4847859"/>
            <a:ext cx="698623" cy="730152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1" name="Oval 90"/>
          <p:cNvSpPr/>
          <p:nvPr/>
        </p:nvSpPr>
        <p:spPr>
          <a:xfrm>
            <a:off x="4799058" y="5207068"/>
            <a:ext cx="430381" cy="692465"/>
          </a:xfrm>
          <a:prstGeom prst="ellipse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2" name="Curved Connector 91"/>
          <p:cNvCxnSpPr/>
          <p:nvPr/>
        </p:nvCxnSpPr>
        <p:spPr>
          <a:xfrm flipV="1">
            <a:off x="4871257" y="5454346"/>
            <a:ext cx="285979" cy="195577"/>
          </a:xfrm>
          <a:prstGeom prst="curvedConnector3">
            <a:avLst/>
          </a:prstGeom>
          <a:noFill/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2" name="Straight Arrow Connector 111"/>
          <p:cNvCxnSpPr>
            <a:stCxn id="74" idx="3"/>
          </p:cNvCxnSpPr>
          <p:nvPr/>
        </p:nvCxnSpPr>
        <p:spPr>
          <a:xfrm>
            <a:off x="967124" y="2855126"/>
            <a:ext cx="2303881" cy="36252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6" name="Straight Arrow Connector 115"/>
          <p:cNvCxnSpPr>
            <a:stCxn id="72" idx="3"/>
          </p:cNvCxnSpPr>
          <p:nvPr/>
        </p:nvCxnSpPr>
        <p:spPr>
          <a:xfrm flipV="1">
            <a:off x="967149" y="3231551"/>
            <a:ext cx="2251381" cy="275787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1" name="Straight Arrow Connector 120"/>
          <p:cNvCxnSpPr>
            <a:stCxn id="70" idx="3"/>
          </p:cNvCxnSpPr>
          <p:nvPr/>
        </p:nvCxnSpPr>
        <p:spPr>
          <a:xfrm flipV="1">
            <a:off x="967149" y="3234862"/>
            <a:ext cx="2214521" cy="924686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4" name="Straight Arrow Connector 123"/>
          <p:cNvCxnSpPr>
            <a:stCxn id="68" idx="3"/>
          </p:cNvCxnSpPr>
          <p:nvPr/>
        </p:nvCxnSpPr>
        <p:spPr>
          <a:xfrm flipV="1">
            <a:off x="967149" y="3215434"/>
            <a:ext cx="2251381" cy="1596324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8" name="Straight Arrow Connector 127"/>
          <p:cNvCxnSpPr>
            <a:stCxn id="70" idx="3"/>
          </p:cNvCxnSpPr>
          <p:nvPr/>
        </p:nvCxnSpPr>
        <p:spPr>
          <a:xfrm>
            <a:off x="967149" y="4159548"/>
            <a:ext cx="2231694" cy="175156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1" name="Straight Arrow Connector 130"/>
          <p:cNvCxnSpPr>
            <a:stCxn id="72" idx="3"/>
          </p:cNvCxnSpPr>
          <p:nvPr/>
        </p:nvCxnSpPr>
        <p:spPr>
          <a:xfrm>
            <a:off x="967149" y="3507338"/>
            <a:ext cx="2181353" cy="823904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4" name="Straight Arrow Connector 133"/>
          <p:cNvCxnSpPr>
            <a:stCxn id="74" idx="3"/>
          </p:cNvCxnSpPr>
          <p:nvPr/>
        </p:nvCxnSpPr>
        <p:spPr>
          <a:xfrm>
            <a:off x="967124" y="2855126"/>
            <a:ext cx="2181377" cy="1500852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8" name="Straight Arrow Connector 137"/>
          <p:cNvCxnSpPr>
            <a:stCxn id="70" idx="3"/>
          </p:cNvCxnSpPr>
          <p:nvPr/>
        </p:nvCxnSpPr>
        <p:spPr>
          <a:xfrm>
            <a:off x="967149" y="4159548"/>
            <a:ext cx="2191015" cy="143069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2" name="Straight Arrow Connector 141"/>
          <p:cNvCxnSpPr>
            <a:stCxn id="74" idx="3"/>
          </p:cNvCxnSpPr>
          <p:nvPr/>
        </p:nvCxnSpPr>
        <p:spPr>
          <a:xfrm>
            <a:off x="967124" y="2855126"/>
            <a:ext cx="2214545" cy="2749017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5" name="Straight Arrow Connector 144"/>
          <p:cNvCxnSpPr>
            <a:stCxn id="68" idx="3"/>
          </p:cNvCxnSpPr>
          <p:nvPr/>
        </p:nvCxnSpPr>
        <p:spPr>
          <a:xfrm flipV="1">
            <a:off x="967149" y="4369303"/>
            <a:ext cx="2196260" cy="442455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8" name="Straight Arrow Connector 147"/>
          <p:cNvCxnSpPr>
            <a:stCxn id="68" idx="3"/>
          </p:cNvCxnSpPr>
          <p:nvPr/>
        </p:nvCxnSpPr>
        <p:spPr>
          <a:xfrm>
            <a:off x="967149" y="4811758"/>
            <a:ext cx="2219490" cy="792385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53" name="Group 152"/>
          <p:cNvGrpSpPr/>
          <p:nvPr/>
        </p:nvGrpSpPr>
        <p:grpSpPr>
          <a:xfrm>
            <a:off x="9902237" y="3388805"/>
            <a:ext cx="558423" cy="692465"/>
            <a:chOff x="4750274" y="1746844"/>
            <a:chExt cx="418817" cy="519349"/>
          </a:xfrm>
        </p:grpSpPr>
        <p:sp>
          <p:nvSpPr>
            <p:cNvPr id="154" name="Oval 153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5" name="Rectangle 154"/>
                <p:cNvSpPr/>
                <p:nvPr/>
              </p:nvSpPr>
              <p:spPr>
                <a:xfrm>
                  <a:off x="4750274" y="1783752"/>
                  <a:ext cx="418817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55" name="Rectangle 15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18817" cy="346249"/>
                </a:xfrm>
                <a:prstGeom prst="rect">
                  <a:avLst/>
                </a:prstGeom>
                <a:blipFill>
                  <a:blip r:embed="rId14"/>
                  <a:stretch>
                    <a:fillRect b="-78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9" name="Group 168"/>
          <p:cNvGrpSpPr/>
          <p:nvPr/>
        </p:nvGrpSpPr>
        <p:grpSpPr>
          <a:xfrm>
            <a:off x="10800339" y="3387062"/>
            <a:ext cx="551305" cy="692465"/>
            <a:chOff x="4750274" y="1746844"/>
            <a:chExt cx="413479" cy="519349"/>
          </a:xfrm>
        </p:grpSpPr>
        <p:sp>
          <p:nvSpPr>
            <p:cNvPr id="170" name="Oval 169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1" name="Rectangle 170"/>
                <p:cNvSpPr/>
                <p:nvPr/>
              </p:nvSpPr>
              <p:spPr>
                <a:xfrm>
                  <a:off x="4750274" y="1783752"/>
                  <a:ext cx="413479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71" name="Rectangle 17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13479" cy="346249"/>
                </a:xfrm>
                <a:prstGeom prst="rect">
                  <a:avLst/>
                </a:prstGeom>
                <a:blipFill>
                  <a:blip r:embed="rId15"/>
                  <a:stretch>
                    <a:fillRect b="-108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935390E3-055C-6448-9210-7FF8A85D2A7F}"/>
              </a:ext>
            </a:extLst>
          </p:cNvPr>
          <p:cNvGrpSpPr/>
          <p:nvPr/>
        </p:nvGrpSpPr>
        <p:grpSpPr>
          <a:xfrm>
            <a:off x="7618281" y="2088417"/>
            <a:ext cx="773960" cy="787716"/>
            <a:chOff x="6512842" y="2422826"/>
            <a:chExt cx="580470" cy="590787"/>
          </a:xfrm>
        </p:grpSpPr>
        <p:sp>
          <p:nvSpPr>
            <p:cNvPr id="110" name="Oval 109">
              <a:extLst>
                <a:ext uri="{FF2B5EF4-FFF2-40B4-BE49-F238E27FC236}">
                  <a16:creationId xmlns:a16="http://schemas.microsoft.com/office/drawing/2014/main" id="{BBBD274A-CF81-D746-A985-2BBD5146CF19}"/>
                </a:ext>
              </a:extLst>
            </p:cNvPr>
            <p:cNvSpPr/>
            <p:nvPr/>
          </p:nvSpPr>
          <p:spPr>
            <a:xfrm>
              <a:off x="6512842" y="2453181"/>
              <a:ext cx="580470" cy="519349"/>
            </a:xfrm>
            <a:prstGeom prst="ellipse">
              <a:avLst/>
            </a:prstGeom>
            <a:solidFill>
              <a:srgbClr val="FAC7C7"/>
            </a:solidFill>
            <a:ln w="12700" cap="flat">
              <a:solidFill>
                <a:srgbClr val="C000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894F0080-5153-5642-9D8F-F0E829FD3F2E}"/>
                    </a:ext>
                  </a:extLst>
                </p:cNvPr>
                <p:cNvSpPr/>
                <p:nvPr/>
              </p:nvSpPr>
              <p:spPr>
                <a:xfrm>
                  <a:off x="6614442" y="2422826"/>
                  <a:ext cx="370557" cy="59078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86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/>
                        </m:nary>
                      </m:oMath>
                    </m:oMathPara>
                  </a14:m>
                  <a:endParaRPr lang="en-US" sz="1867" dirty="0"/>
                </a:p>
              </p:txBody>
            </p:sp>
          </mc:Choice>
          <mc:Fallback xmlns=""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894F0080-5153-5642-9D8F-F0E829FD3F2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4442" y="2422826"/>
                  <a:ext cx="370557" cy="590787"/>
                </a:xfrm>
                <a:prstGeom prst="rect">
                  <a:avLst/>
                </a:prstGeom>
                <a:blipFill>
                  <a:blip r:embed="rId16"/>
                  <a:stretch>
                    <a:fillRect l="-162500" t="-126984" r="-102500" b="-1746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AE6DBB94-10EA-2C49-A05A-2BCC7FBBD594}"/>
              </a:ext>
            </a:extLst>
          </p:cNvPr>
          <p:cNvCxnSpPr>
            <a:cxnSpLocks/>
            <a:stCxn id="31" idx="3"/>
            <a:endCxn id="110" idx="2"/>
          </p:cNvCxnSpPr>
          <p:nvPr/>
        </p:nvCxnSpPr>
        <p:spPr>
          <a:xfrm flipV="1">
            <a:off x="6728089" y="2475123"/>
            <a:ext cx="890192" cy="294632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4" name="Straight Arrow Connector 113">
            <a:extLst>
              <a:ext uri="{FF2B5EF4-FFF2-40B4-BE49-F238E27FC236}">
                <a16:creationId xmlns:a16="http://schemas.microsoft.com/office/drawing/2014/main" id="{063F2EB0-02D4-2B44-9C0E-4D72D942A5C5}"/>
              </a:ext>
            </a:extLst>
          </p:cNvPr>
          <p:cNvCxnSpPr>
            <a:cxnSpLocks/>
          </p:cNvCxnSpPr>
          <p:nvPr/>
        </p:nvCxnSpPr>
        <p:spPr>
          <a:xfrm flipV="1">
            <a:off x="6682271" y="2596789"/>
            <a:ext cx="866965" cy="869689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D647608C-EBDF-634F-96D9-3EE0DF7B4642}"/>
              </a:ext>
            </a:extLst>
          </p:cNvPr>
          <p:cNvCxnSpPr>
            <a:cxnSpLocks/>
          </p:cNvCxnSpPr>
          <p:nvPr/>
        </p:nvCxnSpPr>
        <p:spPr>
          <a:xfrm flipV="1">
            <a:off x="6730995" y="2732493"/>
            <a:ext cx="883023" cy="1401417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AF9BBB93-1163-5E48-AAE0-C126A969BA2A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6728105" y="2835945"/>
            <a:ext cx="1001179" cy="1890442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435F2ADE-0995-3945-AFD0-DF4CCF7657DC}"/>
              </a:ext>
            </a:extLst>
          </p:cNvPr>
          <p:cNvCxnSpPr/>
          <p:nvPr/>
        </p:nvCxnSpPr>
        <p:spPr>
          <a:xfrm>
            <a:off x="8572244" y="2445511"/>
            <a:ext cx="334041" cy="1332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8DDC182B-31A6-7340-9679-0F36576F8D00}"/>
              </a:ext>
            </a:extLst>
          </p:cNvPr>
          <p:cNvCxnSpPr/>
          <p:nvPr/>
        </p:nvCxnSpPr>
        <p:spPr>
          <a:xfrm>
            <a:off x="9506080" y="2466103"/>
            <a:ext cx="310779" cy="12396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AD78E7A1-DF65-204D-BD6E-66D899F14095}"/>
              </a:ext>
            </a:extLst>
          </p:cNvPr>
          <p:cNvGrpSpPr/>
          <p:nvPr/>
        </p:nvGrpSpPr>
        <p:grpSpPr>
          <a:xfrm>
            <a:off x="8973391" y="2095158"/>
            <a:ext cx="430381" cy="692465"/>
            <a:chOff x="5687460" y="2113019"/>
            <a:chExt cx="422743" cy="680175"/>
          </a:xfrm>
        </p:grpSpPr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D68AD411-2510-684B-B302-140B953A8359}"/>
                </a:ext>
              </a:extLst>
            </p:cNvPr>
            <p:cNvSpPr/>
            <p:nvPr/>
          </p:nvSpPr>
          <p:spPr>
            <a:xfrm>
              <a:off x="5687460" y="2113019"/>
              <a:ext cx="422743" cy="680175"/>
            </a:xfrm>
            <a:prstGeom prst="ellipse">
              <a:avLst/>
            </a:prstGeom>
            <a:solidFill>
              <a:srgbClr val="E7D3F2"/>
            </a:solidFill>
            <a:ln w="127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23" name="Curved Connector 122">
              <a:extLst>
                <a:ext uri="{FF2B5EF4-FFF2-40B4-BE49-F238E27FC236}">
                  <a16:creationId xmlns:a16="http://schemas.microsoft.com/office/drawing/2014/main" id="{F0DD8B09-22CA-DF40-9A21-BD42060D4773}"/>
                </a:ext>
              </a:extLst>
            </p:cNvPr>
            <p:cNvCxnSpPr/>
            <p:nvPr/>
          </p:nvCxnSpPr>
          <p:spPr>
            <a:xfrm flipV="1">
              <a:off x="5758379" y="2355907"/>
              <a:ext cx="280903" cy="192106"/>
            </a:xfrm>
            <a:prstGeom prst="curvedConnector3">
              <a:avLst/>
            </a:prstGeom>
            <a:noFill/>
            <a:ln w="254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DE810157-BE55-D94F-A830-75DCFBDBAA2A}"/>
              </a:ext>
            </a:extLst>
          </p:cNvPr>
          <p:cNvGrpSpPr/>
          <p:nvPr/>
        </p:nvGrpSpPr>
        <p:grpSpPr>
          <a:xfrm>
            <a:off x="9902232" y="2122430"/>
            <a:ext cx="551305" cy="692465"/>
            <a:chOff x="4750274" y="1746844"/>
            <a:chExt cx="413479" cy="519349"/>
          </a:xfrm>
        </p:grpSpPr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29CE9327-F23E-0F47-89B3-182DBB3AFBB9}"/>
                </a:ext>
              </a:extLst>
            </p:cNvPr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9686B55D-B91B-FE4F-8790-8F8CFF3B3A89}"/>
                    </a:ext>
                  </a:extLst>
                </p:cNvPr>
                <p:cNvSpPr/>
                <p:nvPr/>
              </p:nvSpPr>
              <p:spPr>
                <a:xfrm>
                  <a:off x="4750274" y="1783752"/>
                  <a:ext cx="413479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27" name="Rectangle 126">
                  <a:extLst>
                    <a:ext uri="{FF2B5EF4-FFF2-40B4-BE49-F238E27FC236}">
                      <a16:creationId xmlns:a16="http://schemas.microsoft.com/office/drawing/2014/main" id="{9686B55D-B91B-FE4F-8790-8F8CFF3B3A8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13479" cy="346249"/>
                </a:xfrm>
                <a:prstGeom prst="rect">
                  <a:avLst/>
                </a:prstGeom>
                <a:blipFill>
                  <a:blip r:embed="rId17"/>
                  <a:stretch>
                    <a:fillRect b="-78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0036879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67734" y="41574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609585">
              <a:defRPr sz="1800">
                <a:solidFill>
                  <a:srgbClr val="000000"/>
                </a:solidFill>
              </a:defRPr>
            </a:pPr>
            <a:r>
              <a:rPr lang="en-US" sz="4267" kern="0" dirty="0">
                <a:latin typeface="Calibri" panose="020F0502020204030204"/>
              </a:rPr>
              <a:t>Forward pass (Forward-propagation)</a:t>
            </a:r>
            <a:endParaRPr sz="4267" kern="0" dirty="0">
              <a:latin typeface="Calibri" panose="020F0502020204030204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167487" y="2489711"/>
            <a:ext cx="560602" cy="692465"/>
            <a:chOff x="4750274" y="1746844"/>
            <a:chExt cx="420451" cy="519349"/>
          </a:xfrm>
        </p:grpSpPr>
        <p:sp>
          <p:nvSpPr>
            <p:cNvPr id="30" name="Oval 29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/>
                <p:cNvSpPr/>
                <p:nvPr/>
              </p:nvSpPr>
              <p:spPr>
                <a:xfrm>
                  <a:off x="4750274" y="1783752"/>
                  <a:ext cx="420451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60958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kern="0" dirty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1" name="Rectangle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20451" cy="346249"/>
                </a:xfrm>
                <a:prstGeom prst="rect">
                  <a:avLst/>
                </a:prstGeom>
                <a:blipFill>
                  <a:blip r:embed="rId2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/>
          <p:cNvGrpSpPr/>
          <p:nvPr/>
        </p:nvGrpSpPr>
        <p:grpSpPr>
          <a:xfrm>
            <a:off x="6160385" y="3141922"/>
            <a:ext cx="567720" cy="692465"/>
            <a:chOff x="4750274" y="1746844"/>
            <a:chExt cx="425790" cy="519349"/>
          </a:xfrm>
        </p:grpSpPr>
        <p:sp>
          <p:nvSpPr>
            <p:cNvPr id="28" name="Oval 27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60958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kern="0" dirty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  <a:blipFill>
                  <a:blip r:embed="rId3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/>
          <p:cNvGrpSpPr/>
          <p:nvPr/>
        </p:nvGrpSpPr>
        <p:grpSpPr>
          <a:xfrm>
            <a:off x="6160385" y="3794133"/>
            <a:ext cx="567720" cy="692465"/>
            <a:chOff x="4750274" y="1746844"/>
            <a:chExt cx="425790" cy="519349"/>
          </a:xfrm>
        </p:grpSpPr>
        <p:sp>
          <p:nvSpPr>
            <p:cNvPr id="26" name="Oval 25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/>
                <p:cNvSpPr/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60958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kern="0" dirty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  <a:blipFill>
                  <a:blip r:embed="rId4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/>
          <p:cNvGrpSpPr/>
          <p:nvPr/>
        </p:nvGrpSpPr>
        <p:grpSpPr>
          <a:xfrm>
            <a:off x="6160385" y="4446342"/>
            <a:ext cx="567720" cy="692465"/>
            <a:chOff x="4750274" y="1746844"/>
            <a:chExt cx="425790" cy="519349"/>
          </a:xfrm>
        </p:grpSpPr>
        <p:sp>
          <p:nvSpPr>
            <p:cNvPr id="24" name="Oval 23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60958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400" kern="0" dirty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  <a:blipFill>
                  <a:blip r:embed="rId5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/>
          <p:cNvGrpSpPr/>
          <p:nvPr/>
        </p:nvGrpSpPr>
        <p:grpSpPr>
          <a:xfrm>
            <a:off x="7629448" y="3368239"/>
            <a:ext cx="773960" cy="787716"/>
            <a:chOff x="6512842" y="2422826"/>
            <a:chExt cx="580470" cy="590787"/>
          </a:xfrm>
        </p:grpSpPr>
        <p:sp>
          <p:nvSpPr>
            <p:cNvPr id="22" name="Oval 21"/>
            <p:cNvSpPr/>
            <p:nvPr/>
          </p:nvSpPr>
          <p:spPr>
            <a:xfrm>
              <a:off x="6512842" y="2453181"/>
              <a:ext cx="580470" cy="519349"/>
            </a:xfrm>
            <a:prstGeom prst="ellipse">
              <a:avLst/>
            </a:prstGeom>
            <a:solidFill>
              <a:srgbClr val="FAC7C7"/>
            </a:solidFill>
            <a:ln w="12700" cap="flat">
              <a:solidFill>
                <a:srgbClr val="C000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6614442" y="2422826"/>
                  <a:ext cx="370557" cy="59078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defTabSz="60958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86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naryPr>
                          <m:sub/>
                          <m:sup/>
                          <m:e/>
                        </m:nary>
                      </m:oMath>
                    </m:oMathPara>
                  </a14:m>
                  <a:endParaRPr lang="en-US" sz="1867" kern="0" dirty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4442" y="2422826"/>
                  <a:ext cx="370557" cy="590787"/>
                </a:xfrm>
                <a:prstGeom prst="rect">
                  <a:avLst/>
                </a:prstGeom>
                <a:blipFill>
                  <a:blip r:embed="rId6"/>
                  <a:stretch>
                    <a:fillRect l="-162500" t="-128571" r="-102500" b="-1746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" name="Straight Arrow Connector 10"/>
          <p:cNvCxnSpPr/>
          <p:nvPr/>
        </p:nvCxnSpPr>
        <p:spPr>
          <a:xfrm>
            <a:off x="6776734" y="2968488"/>
            <a:ext cx="748196" cy="517192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Arrow Connector 11"/>
          <p:cNvCxnSpPr/>
          <p:nvPr/>
        </p:nvCxnSpPr>
        <p:spPr>
          <a:xfrm>
            <a:off x="6745794" y="3452207"/>
            <a:ext cx="706532" cy="207856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Arrow Connector 12"/>
          <p:cNvCxnSpPr/>
          <p:nvPr/>
        </p:nvCxnSpPr>
        <p:spPr>
          <a:xfrm flipV="1">
            <a:off x="6759263" y="3849429"/>
            <a:ext cx="699797" cy="303683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Arrow Connector 13"/>
          <p:cNvCxnSpPr/>
          <p:nvPr/>
        </p:nvCxnSpPr>
        <p:spPr>
          <a:xfrm flipV="1">
            <a:off x="6868751" y="4127220"/>
            <a:ext cx="578576" cy="61892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Arrow Connector 14"/>
          <p:cNvCxnSpPr/>
          <p:nvPr/>
        </p:nvCxnSpPr>
        <p:spPr>
          <a:xfrm>
            <a:off x="8572244" y="3711886"/>
            <a:ext cx="334041" cy="1332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Arrow Connector 20"/>
          <p:cNvCxnSpPr/>
          <p:nvPr/>
        </p:nvCxnSpPr>
        <p:spPr>
          <a:xfrm>
            <a:off x="9506080" y="3732478"/>
            <a:ext cx="310779" cy="12396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36" name="Group 35"/>
          <p:cNvGrpSpPr/>
          <p:nvPr/>
        </p:nvGrpSpPr>
        <p:grpSpPr>
          <a:xfrm>
            <a:off x="8973391" y="3361533"/>
            <a:ext cx="430381" cy="692465"/>
            <a:chOff x="5687460" y="2113019"/>
            <a:chExt cx="422743" cy="680175"/>
          </a:xfrm>
        </p:grpSpPr>
        <p:sp>
          <p:nvSpPr>
            <p:cNvPr id="33" name="Oval 32"/>
            <p:cNvSpPr/>
            <p:nvPr/>
          </p:nvSpPr>
          <p:spPr>
            <a:xfrm>
              <a:off x="5687460" y="2113019"/>
              <a:ext cx="422743" cy="680175"/>
            </a:xfrm>
            <a:prstGeom prst="ellipse">
              <a:avLst/>
            </a:prstGeom>
            <a:solidFill>
              <a:srgbClr val="E7D3F2"/>
            </a:solidFill>
            <a:ln w="127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5" name="Curved Connector 34"/>
            <p:cNvCxnSpPr/>
            <p:nvPr/>
          </p:nvCxnSpPr>
          <p:spPr>
            <a:xfrm flipV="1">
              <a:off x="5758379" y="2355907"/>
              <a:ext cx="280903" cy="192106"/>
            </a:xfrm>
            <a:prstGeom prst="curvedConnector3">
              <a:avLst/>
            </a:prstGeom>
            <a:noFill/>
            <a:ln w="254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47" name="Group 46"/>
          <p:cNvGrpSpPr/>
          <p:nvPr/>
        </p:nvGrpSpPr>
        <p:grpSpPr>
          <a:xfrm>
            <a:off x="417551" y="2575082"/>
            <a:ext cx="549573" cy="692465"/>
            <a:chOff x="4750274" y="1746844"/>
            <a:chExt cx="412180" cy="519349"/>
          </a:xfrm>
        </p:grpSpPr>
        <p:sp>
          <p:nvSpPr>
            <p:cNvPr id="73" name="Oval 72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Rectangle 73"/>
                <p:cNvSpPr/>
                <p:nvPr/>
              </p:nvSpPr>
              <p:spPr>
                <a:xfrm>
                  <a:off x="4750274" y="1783752"/>
                  <a:ext cx="412180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60958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kern="0" dirty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74" name="Rectangle 7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12180" cy="346249"/>
                </a:xfrm>
                <a:prstGeom prst="rect">
                  <a:avLst/>
                </a:prstGeom>
                <a:blipFill>
                  <a:blip r:embed="rId7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Group 47"/>
          <p:cNvGrpSpPr/>
          <p:nvPr/>
        </p:nvGrpSpPr>
        <p:grpSpPr>
          <a:xfrm>
            <a:off x="410458" y="3227293"/>
            <a:ext cx="556691" cy="692465"/>
            <a:chOff x="4750274" y="1746844"/>
            <a:chExt cx="417518" cy="519349"/>
          </a:xfrm>
        </p:grpSpPr>
        <p:sp>
          <p:nvSpPr>
            <p:cNvPr id="71" name="Oval 70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71"/>
                <p:cNvSpPr/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60958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kern="0" dirty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72" name="Rectangle 7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  <a:blipFill>
                  <a:blip r:embed="rId8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9" name="Group 48"/>
          <p:cNvGrpSpPr/>
          <p:nvPr/>
        </p:nvGrpSpPr>
        <p:grpSpPr>
          <a:xfrm>
            <a:off x="410458" y="3879503"/>
            <a:ext cx="556691" cy="692465"/>
            <a:chOff x="4750274" y="1746844"/>
            <a:chExt cx="417518" cy="519349"/>
          </a:xfrm>
        </p:grpSpPr>
        <p:sp>
          <p:nvSpPr>
            <p:cNvPr id="69" name="Oval 68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Rectangle 69"/>
                <p:cNvSpPr/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60958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kern="0" dirty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70" name="Rectangle 6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  <a:blipFill>
                  <a:blip r:embed="rId9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0" name="Group 49"/>
          <p:cNvGrpSpPr/>
          <p:nvPr/>
        </p:nvGrpSpPr>
        <p:grpSpPr>
          <a:xfrm>
            <a:off x="410458" y="4531713"/>
            <a:ext cx="556691" cy="692465"/>
            <a:chOff x="4750274" y="1746844"/>
            <a:chExt cx="417518" cy="519349"/>
          </a:xfrm>
        </p:grpSpPr>
        <p:sp>
          <p:nvSpPr>
            <p:cNvPr id="67" name="Oval 66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Rectangle 67"/>
                <p:cNvSpPr/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60958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400" kern="0" dirty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68" name="Rectangle 6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  <a:blipFill>
                  <a:blip r:embed="rId10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1" name="Group 50"/>
          <p:cNvGrpSpPr/>
          <p:nvPr/>
        </p:nvGrpSpPr>
        <p:grpSpPr>
          <a:xfrm>
            <a:off x="3420859" y="1640150"/>
            <a:ext cx="773960" cy="787716"/>
            <a:chOff x="6870151" y="1255733"/>
            <a:chExt cx="580470" cy="590787"/>
          </a:xfrm>
        </p:grpSpPr>
        <p:sp>
          <p:nvSpPr>
            <p:cNvPr id="65" name="Oval 64"/>
            <p:cNvSpPr/>
            <p:nvPr/>
          </p:nvSpPr>
          <p:spPr>
            <a:xfrm>
              <a:off x="6870151" y="1286088"/>
              <a:ext cx="580470" cy="519349"/>
            </a:xfrm>
            <a:prstGeom prst="ellipse">
              <a:avLst/>
            </a:prstGeom>
            <a:solidFill>
              <a:srgbClr val="FAC7C7"/>
            </a:solidFill>
            <a:ln w="12700" cap="flat">
              <a:solidFill>
                <a:srgbClr val="C000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/>
                <p:cNvSpPr/>
                <p:nvPr/>
              </p:nvSpPr>
              <p:spPr>
                <a:xfrm>
                  <a:off x="6971751" y="1255733"/>
                  <a:ext cx="370557" cy="59078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defTabSz="60958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86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naryPr>
                          <m:sub/>
                          <m:sup/>
                          <m:e/>
                        </m:nary>
                      </m:oMath>
                    </m:oMathPara>
                  </a14:m>
                  <a:endParaRPr lang="en-US" sz="1867" kern="0" dirty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66" name="Rectangle 6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1751" y="1255733"/>
                  <a:ext cx="370557" cy="590787"/>
                </a:xfrm>
                <a:prstGeom prst="rect">
                  <a:avLst/>
                </a:prstGeom>
                <a:blipFill>
                  <a:blip r:embed="rId11"/>
                  <a:stretch>
                    <a:fillRect l="-160000" t="-128571" r="-102500" b="-1730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2" name="Straight Arrow Connector 51"/>
          <p:cNvCxnSpPr>
            <a:stCxn id="74" idx="3"/>
          </p:cNvCxnSpPr>
          <p:nvPr/>
        </p:nvCxnSpPr>
        <p:spPr>
          <a:xfrm flipV="1">
            <a:off x="967124" y="2076303"/>
            <a:ext cx="2282316" cy="778823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Straight Arrow Connector 52"/>
          <p:cNvCxnSpPr/>
          <p:nvPr/>
        </p:nvCxnSpPr>
        <p:spPr>
          <a:xfrm flipV="1">
            <a:off x="961998" y="2121945"/>
            <a:ext cx="2275540" cy="1416903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4" name="Straight Arrow Connector 53"/>
          <p:cNvCxnSpPr/>
          <p:nvPr/>
        </p:nvCxnSpPr>
        <p:spPr>
          <a:xfrm flipV="1">
            <a:off x="975467" y="2090205"/>
            <a:ext cx="2286415" cy="2149545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5" name="Straight Arrow Connector 54"/>
          <p:cNvCxnSpPr>
            <a:stCxn id="68" idx="3"/>
          </p:cNvCxnSpPr>
          <p:nvPr/>
        </p:nvCxnSpPr>
        <p:spPr>
          <a:xfrm flipV="1">
            <a:off x="967149" y="2045403"/>
            <a:ext cx="2270389" cy="2766355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Straight Arrow Connector 55"/>
          <p:cNvCxnSpPr/>
          <p:nvPr/>
        </p:nvCxnSpPr>
        <p:spPr>
          <a:xfrm>
            <a:off x="4363654" y="1983797"/>
            <a:ext cx="334041" cy="1332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1" name="Straight Arrow Connector 60"/>
          <p:cNvCxnSpPr/>
          <p:nvPr/>
        </p:nvCxnSpPr>
        <p:spPr>
          <a:xfrm>
            <a:off x="5297491" y="2004388"/>
            <a:ext cx="812763" cy="657251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62" name="Group 61"/>
          <p:cNvGrpSpPr/>
          <p:nvPr/>
        </p:nvGrpSpPr>
        <p:grpSpPr>
          <a:xfrm>
            <a:off x="4764802" y="1633446"/>
            <a:ext cx="430381" cy="692465"/>
            <a:chOff x="6155416" y="584514"/>
            <a:chExt cx="422743" cy="680175"/>
          </a:xfrm>
        </p:grpSpPr>
        <p:sp>
          <p:nvSpPr>
            <p:cNvPr id="63" name="Oval 62"/>
            <p:cNvSpPr/>
            <p:nvPr/>
          </p:nvSpPr>
          <p:spPr>
            <a:xfrm>
              <a:off x="6155416" y="584514"/>
              <a:ext cx="422743" cy="680175"/>
            </a:xfrm>
            <a:prstGeom prst="ellipse">
              <a:avLst/>
            </a:prstGeom>
            <a:solidFill>
              <a:srgbClr val="E7D3F2"/>
            </a:solidFill>
            <a:ln w="127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4" name="Curved Connector 63"/>
            <p:cNvCxnSpPr/>
            <p:nvPr/>
          </p:nvCxnSpPr>
          <p:spPr>
            <a:xfrm flipV="1">
              <a:off x="6226335" y="827403"/>
              <a:ext cx="280903" cy="192106"/>
            </a:xfrm>
            <a:prstGeom prst="curvedConnector3">
              <a:avLst/>
            </a:prstGeom>
            <a:noFill/>
            <a:ln w="254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75" name="Oval 74"/>
          <p:cNvSpPr/>
          <p:nvPr/>
        </p:nvSpPr>
        <p:spPr>
          <a:xfrm>
            <a:off x="3455115" y="2863708"/>
            <a:ext cx="773960" cy="692465"/>
          </a:xfrm>
          <a:prstGeom prst="ellipse">
            <a:avLst/>
          </a:prstGeom>
          <a:solidFill>
            <a:srgbClr val="FAC7C7"/>
          </a:solidFill>
          <a:ln w="12700" cap="flat">
            <a:solidFill>
              <a:srgbClr val="C0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/>
              <p:cNvSpPr/>
              <p:nvPr/>
            </p:nvSpPr>
            <p:spPr>
              <a:xfrm>
                <a:off x="3590582" y="2823235"/>
                <a:ext cx="494076" cy="7877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86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naryPr>
                        <m:sub/>
                        <m:sup/>
                        <m:e/>
                      </m:nary>
                    </m:oMath>
                  </m:oMathPara>
                </a14:m>
                <a:endParaRPr lang="en-US" sz="1867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0582" y="2823235"/>
                <a:ext cx="494076" cy="787716"/>
              </a:xfrm>
              <a:prstGeom prst="rect">
                <a:avLst/>
              </a:prstGeom>
              <a:blipFill>
                <a:blip r:embed="rId6"/>
                <a:stretch>
                  <a:fillRect l="-162500" t="-128571" r="-102500" b="-174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7" name="Straight Arrow Connector 76"/>
          <p:cNvCxnSpPr/>
          <p:nvPr/>
        </p:nvCxnSpPr>
        <p:spPr>
          <a:xfrm>
            <a:off x="4397910" y="3166882"/>
            <a:ext cx="334041" cy="1332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8" name="Straight Arrow Connector 77"/>
          <p:cNvCxnSpPr/>
          <p:nvPr/>
        </p:nvCxnSpPr>
        <p:spPr>
          <a:xfrm>
            <a:off x="5331747" y="3187473"/>
            <a:ext cx="698623" cy="199931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9" name="Oval 78"/>
          <p:cNvSpPr/>
          <p:nvPr/>
        </p:nvSpPr>
        <p:spPr>
          <a:xfrm>
            <a:off x="4799058" y="2816531"/>
            <a:ext cx="430381" cy="692465"/>
          </a:xfrm>
          <a:prstGeom prst="ellipse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0" name="Curved Connector 79"/>
          <p:cNvCxnSpPr/>
          <p:nvPr/>
        </p:nvCxnSpPr>
        <p:spPr>
          <a:xfrm flipV="1">
            <a:off x="4871257" y="3063809"/>
            <a:ext cx="285979" cy="195577"/>
          </a:xfrm>
          <a:prstGeom prst="curvedConnector3">
            <a:avLst/>
          </a:prstGeom>
          <a:noFill/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1" name="Oval 80"/>
          <p:cNvSpPr/>
          <p:nvPr/>
        </p:nvSpPr>
        <p:spPr>
          <a:xfrm>
            <a:off x="3455115" y="4052804"/>
            <a:ext cx="773960" cy="692465"/>
          </a:xfrm>
          <a:prstGeom prst="ellipse">
            <a:avLst/>
          </a:prstGeom>
          <a:solidFill>
            <a:srgbClr val="FAC7C7"/>
          </a:solidFill>
          <a:ln w="12700" cap="flat">
            <a:solidFill>
              <a:srgbClr val="C0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/>
              <p:cNvSpPr/>
              <p:nvPr/>
            </p:nvSpPr>
            <p:spPr>
              <a:xfrm>
                <a:off x="3590582" y="4012331"/>
                <a:ext cx="494076" cy="7877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86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naryPr>
                        <m:sub/>
                        <m:sup/>
                        <m:e/>
                      </m:nary>
                    </m:oMath>
                  </m:oMathPara>
                </a14:m>
                <a:endParaRPr lang="en-US" sz="1867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82" name="Rectangle 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0582" y="4012331"/>
                <a:ext cx="494076" cy="787716"/>
              </a:xfrm>
              <a:prstGeom prst="rect">
                <a:avLst/>
              </a:prstGeom>
              <a:blipFill>
                <a:blip r:embed="rId12"/>
                <a:stretch>
                  <a:fillRect l="-162500" t="-126984" r="-102500" b="-174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3" name="Straight Arrow Connector 82"/>
          <p:cNvCxnSpPr/>
          <p:nvPr/>
        </p:nvCxnSpPr>
        <p:spPr>
          <a:xfrm>
            <a:off x="4397910" y="4355978"/>
            <a:ext cx="334041" cy="1332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4" name="Straight Arrow Connector 83"/>
          <p:cNvCxnSpPr/>
          <p:nvPr/>
        </p:nvCxnSpPr>
        <p:spPr>
          <a:xfrm flipV="1">
            <a:off x="5331747" y="4156580"/>
            <a:ext cx="698623" cy="152256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5" name="Oval 84"/>
          <p:cNvSpPr/>
          <p:nvPr/>
        </p:nvSpPr>
        <p:spPr>
          <a:xfrm>
            <a:off x="4799058" y="4005627"/>
            <a:ext cx="430381" cy="692465"/>
          </a:xfrm>
          <a:prstGeom prst="ellipse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6" name="Curved Connector 85"/>
          <p:cNvCxnSpPr/>
          <p:nvPr/>
        </p:nvCxnSpPr>
        <p:spPr>
          <a:xfrm flipV="1">
            <a:off x="4871257" y="4252905"/>
            <a:ext cx="285979" cy="195577"/>
          </a:xfrm>
          <a:prstGeom prst="curvedConnector3">
            <a:avLst/>
          </a:prstGeom>
          <a:noFill/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7" name="Oval 86"/>
          <p:cNvSpPr/>
          <p:nvPr/>
        </p:nvSpPr>
        <p:spPr>
          <a:xfrm>
            <a:off x="3455115" y="5254246"/>
            <a:ext cx="773960" cy="692465"/>
          </a:xfrm>
          <a:prstGeom prst="ellipse">
            <a:avLst/>
          </a:prstGeom>
          <a:solidFill>
            <a:srgbClr val="FAC7C7"/>
          </a:solidFill>
          <a:ln w="12700" cap="flat">
            <a:solidFill>
              <a:srgbClr val="C0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3590582" y="5213772"/>
                <a:ext cx="494076" cy="7877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609585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867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naryPr>
                        <m:sub/>
                        <m:sup/>
                        <m:e/>
                      </m:nary>
                    </m:oMath>
                  </m:oMathPara>
                </a14:m>
                <a:endParaRPr lang="en-US" sz="1867" kern="0" dirty="0">
                  <a:solidFill>
                    <a:sysClr val="windowText" lastClr="000000"/>
                  </a:solidFill>
                  <a:latin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0582" y="5213772"/>
                <a:ext cx="494076" cy="787716"/>
              </a:xfrm>
              <a:prstGeom prst="rect">
                <a:avLst/>
              </a:prstGeom>
              <a:blipFill>
                <a:blip r:embed="rId13"/>
                <a:stretch>
                  <a:fillRect l="-162500" t="-128571" r="-102500" b="-174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9" name="Straight Arrow Connector 88"/>
          <p:cNvCxnSpPr/>
          <p:nvPr/>
        </p:nvCxnSpPr>
        <p:spPr>
          <a:xfrm>
            <a:off x="4397910" y="5557419"/>
            <a:ext cx="334041" cy="1332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0" name="Straight Arrow Connector 89"/>
          <p:cNvCxnSpPr/>
          <p:nvPr/>
        </p:nvCxnSpPr>
        <p:spPr>
          <a:xfrm flipV="1">
            <a:off x="5331747" y="4847859"/>
            <a:ext cx="698623" cy="730152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1" name="Oval 90"/>
          <p:cNvSpPr/>
          <p:nvPr/>
        </p:nvSpPr>
        <p:spPr>
          <a:xfrm>
            <a:off x="4799058" y="5207068"/>
            <a:ext cx="430381" cy="692465"/>
          </a:xfrm>
          <a:prstGeom prst="ellipse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2" name="Curved Connector 91"/>
          <p:cNvCxnSpPr/>
          <p:nvPr/>
        </p:nvCxnSpPr>
        <p:spPr>
          <a:xfrm flipV="1">
            <a:off x="4871257" y="5454346"/>
            <a:ext cx="285979" cy="195577"/>
          </a:xfrm>
          <a:prstGeom prst="curvedConnector3">
            <a:avLst/>
          </a:prstGeom>
          <a:noFill/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2" name="Straight Arrow Connector 111"/>
          <p:cNvCxnSpPr>
            <a:stCxn id="74" idx="3"/>
          </p:cNvCxnSpPr>
          <p:nvPr/>
        </p:nvCxnSpPr>
        <p:spPr>
          <a:xfrm>
            <a:off x="967124" y="2855126"/>
            <a:ext cx="2303881" cy="36252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6" name="Straight Arrow Connector 115"/>
          <p:cNvCxnSpPr>
            <a:stCxn id="72" idx="3"/>
          </p:cNvCxnSpPr>
          <p:nvPr/>
        </p:nvCxnSpPr>
        <p:spPr>
          <a:xfrm flipV="1">
            <a:off x="967149" y="3231551"/>
            <a:ext cx="2251381" cy="275787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1" name="Straight Arrow Connector 120"/>
          <p:cNvCxnSpPr>
            <a:stCxn id="70" idx="3"/>
          </p:cNvCxnSpPr>
          <p:nvPr/>
        </p:nvCxnSpPr>
        <p:spPr>
          <a:xfrm flipV="1">
            <a:off x="967149" y="3234862"/>
            <a:ext cx="2214521" cy="924686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4" name="Straight Arrow Connector 123"/>
          <p:cNvCxnSpPr>
            <a:stCxn id="68" idx="3"/>
          </p:cNvCxnSpPr>
          <p:nvPr/>
        </p:nvCxnSpPr>
        <p:spPr>
          <a:xfrm flipV="1">
            <a:off x="967149" y="3215434"/>
            <a:ext cx="2251381" cy="1596324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8" name="Straight Arrow Connector 127"/>
          <p:cNvCxnSpPr>
            <a:stCxn id="70" idx="3"/>
          </p:cNvCxnSpPr>
          <p:nvPr/>
        </p:nvCxnSpPr>
        <p:spPr>
          <a:xfrm>
            <a:off x="967149" y="4159548"/>
            <a:ext cx="2231694" cy="175156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1" name="Straight Arrow Connector 130"/>
          <p:cNvCxnSpPr>
            <a:stCxn id="72" idx="3"/>
          </p:cNvCxnSpPr>
          <p:nvPr/>
        </p:nvCxnSpPr>
        <p:spPr>
          <a:xfrm>
            <a:off x="967149" y="3507338"/>
            <a:ext cx="2181353" cy="823904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4" name="Straight Arrow Connector 133"/>
          <p:cNvCxnSpPr>
            <a:stCxn id="74" idx="3"/>
          </p:cNvCxnSpPr>
          <p:nvPr/>
        </p:nvCxnSpPr>
        <p:spPr>
          <a:xfrm>
            <a:off x="967124" y="2855126"/>
            <a:ext cx="2181377" cy="1500852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8" name="Straight Arrow Connector 137"/>
          <p:cNvCxnSpPr>
            <a:stCxn id="70" idx="3"/>
          </p:cNvCxnSpPr>
          <p:nvPr/>
        </p:nvCxnSpPr>
        <p:spPr>
          <a:xfrm>
            <a:off x="967149" y="4159548"/>
            <a:ext cx="2191015" cy="143069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2" name="Straight Arrow Connector 141"/>
          <p:cNvCxnSpPr>
            <a:stCxn id="74" idx="3"/>
          </p:cNvCxnSpPr>
          <p:nvPr/>
        </p:nvCxnSpPr>
        <p:spPr>
          <a:xfrm>
            <a:off x="967124" y="2855126"/>
            <a:ext cx="2214545" cy="2749017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5" name="Straight Arrow Connector 144"/>
          <p:cNvCxnSpPr>
            <a:stCxn id="68" idx="3"/>
          </p:cNvCxnSpPr>
          <p:nvPr/>
        </p:nvCxnSpPr>
        <p:spPr>
          <a:xfrm flipV="1">
            <a:off x="967149" y="4369303"/>
            <a:ext cx="2196260" cy="442455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8" name="Straight Arrow Connector 147"/>
          <p:cNvCxnSpPr>
            <a:stCxn id="68" idx="3"/>
          </p:cNvCxnSpPr>
          <p:nvPr/>
        </p:nvCxnSpPr>
        <p:spPr>
          <a:xfrm>
            <a:off x="967149" y="4811758"/>
            <a:ext cx="2219490" cy="792385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53" name="Group 152"/>
          <p:cNvGrpSpPr/>
          <p:nvPr/>
        </p:nvGrpSpPr>
        <p:grpSpPr>
          <a:xfrm>
            <a:off x="9902232" y="3388805"/>
            <a:ext cx="551305" cy="692465"/>
            <a:chOff x="4750274" y="1746844"/>
            <a:chExt cx="413479" cy="519349"/>
          </a:xfrm>
        </p:grpSpPr>
        <p:sp>
          <p:nvSpPr>
            <p:cNvPr id="154" name="Oval 153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5" name="Rectangle 154"/>
                <p:cNvSpPr/>
                <p:nvPr/>
              </p:nvSpPr>
              <p:spPr>
                <a:xfrm>
                  <a:off x="4750274" y="1783752"/>
                  <a:ext cx="413479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60958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4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Calibri"/>
                                  </a:rPr>
                                </m:ctrlPr>
                              </m:accPr>
                              <m:e>
                                <m:r>
                                  <a:rPr lang="en-US" sz="2400" i="1" kern="0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  <a:sym typeface="Calibri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kern="0" dirty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155" name="Rectangle 15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13479" cy="346249"/>
                </a:xfrm>
                <a:prstGeom prst="rect">
                  <a:avLst/>
                </a:prstGeom>
                <a:blipFill>
                  <a:blip r:embed="rId14"/>
                  <a:stretch>
                    <a:fillRect b="-78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9" name="Group 168"/>
          <p:cNvGrpSpPr/>
          <p:nvPr/>
        </p:nvGrpSpPr>
        <p:grpSpPr>
          <a:xfrm>
            <a:off x="10800339" y="3387062"/>
            <a:ext cx="551305" cy="692465"/>
            <a:chOff x="4750274" y="1746844"/>
            <a:chExt cx="413479" cy="519349"/>
          </a:xfrm>
        </p:grpSpPr>
        <p:sp>
          <p:nvSpPr>
            <p:cNvPr id="170" name="Oval 169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1" name="Rectangle 170"/>
                <p:cNvSpPr/>
                <p:nvPr/>
              </p:nvSpPr>
              <p:spPr>
                <a:xfrm>
                  <a:off x="4750274" y="1783752"/>
                  <a:ext cx="413479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60958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kern="0" dirty="0">
                    <a:solidFill>
                      <a:sysClr val="windowText" lastClr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171" name="Rectangle 17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13479" cy="346249"/>
                </a:xfrm>
                <a:prstGeom prst="rect">
                  <a:avLst/>
                </a:prstGeom>
                <a:blipFill>
                  <a:blip r:embed="rId15"/>
                  <a:stretch>
                    <a:fillRect b="-108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3" name="Rectangle 92"/>
          <p:cNvSpPr/>
          <p:nvPr/>
        </p:nvSpPr>
        <p:spPr>
          <a:xfrm>
            <a:off x="269414" y="2121946"/>
            <a:ext cx="857147" cy="3713030"/>
          </a:xfrm>
          <a:prstGeom prst="rect">
            <a:avLst/>
          </a:prstGeom>
          <a:noFill/>
          <a:ln w="25400" cap="flat">
            <a:solidFill>
              <a:srgbClr val="92D05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840356" y="967860"/>
            <a:ext cx="3466065" cy="5275702"/>
            <a:chOff x="1014904" y="769463"/>
            <a:chExt cx="2599549" cy="3956776"/>
          </a:xfrm>
        </p:grpSpPr>
        <p:sp>
          <p:nvSpPr>
            <p:cNvPr id="95" name="Rectangle 94"/>
            <p:cNvSpPr/>
            <p:nvPr/>
          </p:nvSpPr>
          <p:spPr>
            <a:xfrm>
              <a:off x="1014904" y="1208415"/>
              <a:ext cx="2599549" cy="3517824"/>
            </a:xfrm>
            <a:prstGeom prst="rect">
              <a:avLst/>
            </a:prstGeom>
            <a:noFill/>
            <a:ln w="25400" cap="flat">
              <a:solidFill>
                <a:srgbClr val="92D05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Rectangle 95"/>
                <p:cNvSpPr/>
                <p:nvPr/>
              </p:nvSpPr>
              <p:spPr>
                <a:xfrm>
                  <a:off x="1503362" y="769463"/>
                  <a:ext cx="1647904" cy="43223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60958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lang="en-US" sz="1600" i="1" kern="0">
                            <a:solidFill>
                              <a:srgbClr val="00B050"/>
                            </a:solidFill>
                            <a:latin typeface="Cambria Math" charset="0"/>
                            <a:sym typeface="Calibri"/>
                          </a:rPr>
                          <m:t>=</m:t>
                        </m:r>
                        <m:nary>
                          <m:naryPr>
                            <m:chr m:val="∑"/>
                            <m:limLoc m:val="subSup"/>
                            <m:ctrlP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naryPr>
                          <m:sub>
                            <m:r>
                              <m:rPr>
                                <m:brk m:alnAt="25"/>
                              </m:rP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𝑖</m:t>
                            </m:r>
                            <m: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=0</m:t>
                            </m:r>
                          </m:sub>
                          <m:sup>
                            <m: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1600" i="1" ker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sym typeface="Calibri"/>
                                  </a:rPr>
                                </m:ctrlPr>
                              </m:sSubPr>
                              <m:e>
                                <m:r>
                                  <a:rPr lang="en-US" sz="1600" i="1" kern="0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  <a:sym typeface="Calibri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1600" i="1" kern="0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  <a:sym typeface="Calibri"/>
                                  </a:rPr>
                                  <m:t>1</m:t>
                                </m:r>
                                <m:r>
                                  <a:rPr lang="en-US" sz="1600" i="1" kern="0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  <a:sym typeface="Calibri"/>
                                  </a:rPr>
                                  <m:t>𝑖𝑗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600" i="1" ker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sym typeface="Calibri"/>
                                  </a:rPr>
                                </m:ctrlPr>
                              </m:sSubPr>
                              <m:e>
                                <m:r>
                                  <a:rPr lang="en-US" sz="1600" i="1" kern="0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  <a:sym typeface="Calibri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1600" i="1" kern="0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  <a:sym typeface="Calibri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  <m:r>
                          <a:rPr lang="en-US" sz="1600" i="1" kern="0">
                            <a:solidFill>
                              <a:srgbClr val="00B050"/>
                            </a:solidFill>
                            <a:latin typeface="Cambria Math" charset="0"/>
                            <a:sym typeface="Calibri"/>
                          </a:rPr>
                          <m:t>+</m:t>
                        </m:r>
                        <m:sSub>
                          <m:sSubPr>
                            <m:ctrlP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600" kern="0" dirty="0">
                    <a:solidFill>
                      <a:srgbClr val="00B05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96" name="Rectangle 9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03362" y="769463"/>
                  <a:ext cx="1647904" cy="432234"/>
                </a:xfrm>
                <a:prstGeom prst="rect">
                  <a:avLst/>
                </a:prstGeom>
                <a:blipFill>
                  <a:blip r:embed="rId16"/>
                  <a:stretch>
                    <a:fillRect l="-10920" t="-152174" b="-2239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7" name="Group 96"/>
          <p:cNvGrpSpPr/>
          <p:nvPr/>
        </p:nvGrpSpPr>
        <p:grpSpPr>
          <a:xfrm>
            <a:off x="4321707" y="976678"/>
            <a:ext cx="2338713" cy="5266883"/>
            <a:chOff x="3774073" y="998765"/>
            <a:chExt cx="1754035" cy="3950163"/>
          </a:xfrm>
        </p:grpSpPr>
        <p:sp>
          <p:nvSpPr>
            <p:cNvPr id="98" name="Rectangle 97"/>
            <p:cNvSpPr/>
            <p:nvPr/>
          </p:nvSpPr>
          <p:spPr>
            <a:xfrm>
              <a:off x="3774073" y="1358680"/>
              <a:ext cx="1754035" cy="3590248"/>
            </a:xfrm>
            <a:prstGeom prst="rect">
              <a:avLst/>
            </a:prstGeom>
            <a:noFill/>
            <a:ln w="25400" cap="flat">
              <a:solidFill>
                <a:srgbClr val="92D05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Rectangle 98"/>
                <p:cNvSpPr/>
                <p:nvPr/>
              </p:nvSpPr>
              <p:spPr>
                <a:xfrm>
                  <a:off x="3916793" y="998765"/>
                  <a:ext cx="1369751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60958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𝑎</m:t>
                            </m:r>
                          </m:e>
                          <m:sub>
                            <m: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lang="en-US" sz="1600" i="1" kern="0">
                            <a:solidFill>
                              <a:srgbClr val="00B050"/>
                            </a:solidFill>
                            <a:latin typeface="Cambria Math" charset="0"/>
                            <a:sym typeface="Calibri"/>
                          </a:rPr>
                          <m:t>= </m:t>
                        </m:r>
                        <m:r>
                          <a:rPr lang="en-US" sz="1600" i="1" kern="0">
                            <a:solidFill>
                              <a:srgbClr val="00B050"/>
                            </a:solidFill>
                            <a:latin typeface="Cambria Math" charset="0"/>
                            <a:sym typeface="Calibri"/>
                          </a:rPr>
                          <m:t>𝑆𝑖𝑔𝑚𝑜𝑖𝑑</m:t>
                        </m:r>
                        <m:r>
                          <a:rPr lang="en-US" sz="1600" i="1" kern="0">
                            <a:solidFill>
                              <a:srgbClr val="00B050"/>
                            </a:solidFill>
                            <a:latin typeface="Cambria Math" charset="0"/>
                            <a:sym typeface="Calibri"/>
                          </a:rPr>
                          <m:t>(</m:t>
                        </m:r>
                        <m:sSub>
                          <m:sSubPr>
                            <m:ctrlP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𝑧</m:t>
                            </m:r>
                          </m:e>
                          <m:sub>
                            <m: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lang="en-US" sz="1600" i="1" kern="0">
                            <a:solidFill>
                              <a:srgbClr val="00B050"/>
                            </a:solidFill>
                            <a:latin typeface="Cambria Math" charset="0"/>
                            <a:sym typeface="Calibri"/>
                          </a:rPr>
                          <m:t>)</m:t>
                        </m:r>
                      </m:oMath>
                    </m:oMathPara>
                  </a14:m>
                  <a:endParaRPr lang="en-US" sz="1600" kern="0" dirty="0">
                    <a:solidFill>
                      <a:srgbClr val="00B05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99" name="Rectangle 9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6793" y="998765"/>
                  <a:ext cx="1369751" cy="253916"/>
                </a:xfrm>
                <a:prstGeom prst="rect">
                  <a:avLst/>
                </a:prstGeom>
                <a:blipFill>
                  <a:blip r:embed="rId17"/>
                  <a:stretch>
                    <a:fillRect b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0" name="Group 99"/>
          <p:cNvGrpSpPr/>
          <p:nvPr/>
        </p:nvGrpSpPr>
        <p:grpSpPr>
          <a:xfrm>
            <a:off x="5839444" y="1821000"/>
            <a:ext cx="2962475" cy="3633346"/>
            <a:chOff x="5013051" y="1406230"/>
            <a:chExt cx="2221856" cy="2725010"/>
          </a:xfrm>
        </p:grpSpPr>
        <p:sp>
          <p:nvSpPr>
            <p:cNvPr id="101" name="Rectangle 100"/>
            <p:cNvSpPr/>
            <p:nvPr/>
          </p:nvSpPr>
          <p:spPr>
            <a:xfrm>
              <a:off x="5013051" y="1845181"/>
              <a:ext cx="2093633" cy="2286059"/>
            </a:xfrm>
            <a:prstGeom prst="rect">
              <a:avLst/>
            </a:prstGeom>
            <a:noFill/>
            <a:ln w="25400" cap="flat">
              <a:solidFill>
                <a:srgbClr val="92D05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/>
                <p:cNvSpPr/>
                <p:nvPr/>
              </p:nvSpPr>
              <p:spPr>
                <a:xfrm>
                  <a:off x="5625813" y="1406230"/>
                  <a:ext cx="1609094" cy="43223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60958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1</m:t>
                            </m:r>
                          </m:sub>
                        </m:sSub>
                        <m:r>
                          <a:rPr lang="en-US" sz="1600" i="1" kern="0">
                            <a:solidFill>
                              <a:srgbClr val="00B050"/>
                            </a:solidFill>
                            <a:latin typeface="Cambria Math" charset="0"/>
                            <a:sym typeface="Calibri"/>
                          </a:rPr>
                          <m:t>=</m:t>
                        </m:r>
                        <m:nary>
                          <m:naryPr>
                            <m:chr m:val="∑"/>
                            <m:limLoc m:val="subSup"/>
                            <m:ctrlP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naryPr>
                          <m:sub>
                            <m:r>
                              <m:rPr>
                                <m:brk m:alnAt="25"/>
                              </m:rP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𝑖</m:t>
                            </m:r>
                            <m: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=0</m:t>
                            </m:r>
                          </m:sub>
                          <m:sup>
                            <m: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1600" i="1" ker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sym typeface="Calibri"/>
                                  </a:rPr>
                                </m:ctrlPr>
                              </m:sSubPr>
                              <m:e>
                                <m:r>
                                  <a:rPr lang="en-US" sz="1600" i="1" kern="0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  <a:sym typeface="Calibri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US" sz="1600" i="1" kern="0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  <a:sym typeface="Calibri"/>
                                  </a:rPr>
                                  <m:t>2</m:t>
                                </m:r>
                                <m:r>
                                  <a:rPr lang="en-US" sz="1600" i="1" kern="0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  <a:sym typeface="Calibri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1600" i="1" ker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sym typeface="Calibri"/>
                                  </a:rPr>
                                </m:ctrlPr>
                              </m:sSubPr>
                              <m:e>
                                <m:r>
                                  <a:rPr lang="en-US" sz="1600" i="1" kern="0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  <a:sym typeface="Calibri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1600" i="1" kern="0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  <a:sym typeface="Calibri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  <m:r>
                          <a:rPr lang="en-US" sz="1600" i="1" kern="0">
                            <a:solidFill>
                              <a:srgbClr val="00B050"/>
                            </a:solidFill>
                            <a:latin typeface="Cambria Math" charset="0"/>
                            <a:sym typeface="Calibri"/>
                          </a:rPr>
                          <m:t>+</m:t>
                        </m:r>
                        <m:sSub>
                          <m:sSubPr>
                            <m:ctrlP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𝑏</m:t>
                            </m:r>
                          </m:e>
                          <m:sub>
                            <m: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600" kern="0" dirty="0">
                    <a:solidFill>
                      <a:srgbClr val="00B05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102" name="Rectangle 10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25813" y="1406230"/>
                  <a:ext cx="1609094" cy="432234"/>
                </a:xfrm>
                <a:prstGeom prst="rect">
                  <a:avLst/>
                </a:prstGeom>
                <a:blipFill>
                  <a:blip r:embed="rId18"/>
                  <a:stretch>
                    <a:fillRect l="-10000" t="-152174" b="-22391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3" name="Group 102"/>
          <p:cNvGrpSpPr/>
          <p:nvPr/>
        </p:nvGrpSpPr>
        <p:grpSpPr>
          <a:xfrm>
            <a:off x="8538877" y="2361403"/>
            <a:ext cx="2037476" cy="1566153"/>
            <a:chOff x="7357903" y="1873073"/>
            <a:chExt cx="1528107" cy="1174615"/>
          </a:xfrm>
        </p:grpSpPr>
        <p:sp>
          <p:nvSpPr>
            <p:cNvPr id="104" name="Rectangle 103"/>
            <p:cNvSpPr/>
            <p:nvPr/>
          </p:nvSpPr>
          <p:spPr>
            <a:xfrm>
              <a:off x="7357903" y="2559400"/>
              <a:ext cx="1528107" cy="488288"/>
            </a:xfrm>
            <a:prstGeom prst="rect">
              <a:avLst/>
            </a:prstGeom>
            <a:noFill/>
            <a:ln w="25400" cap="flat">
              <a:solidFill>
                <a:srgbClr val="92D05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Rectangle 104"/>
                <p:cNvSpPr/>
                <p:nvPr/>
              </p:nvSpPr>
              <p:spPr>
                <a:xfrm>
                  <a:off x="7400562" y="1873073"/>
                  <a:ext cx="1393795" cy="25391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609585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1</m:t>
                            </m:r>
                          </m:sub>
                        </m:sSub>
                        <m:r>
                          <a:rPr lang="en-US" sz="1600" i="1" kern="0">
                            <a:solidFill>
                              <a:srgbClr val="00B050"/>
                            </a:solidFill>
                            <a:latin typeface="Cambria Math" charset="0"/>
                            <a:sym typeface="Calibri"/>
                          </a:rPr>
                          <m:t>= </m:t>
                        </m:r>
                        <m:r>
                          <a:rPr lang="en-US" sz="1600" i="1" kern="0">
                            <a:solidFill>
                              <a:srgbClr val="00B050"/>
                            </a:solidFill>
                            <a:latin typeface="Cambria Math" charset="0"/>
                            <a:sym typeface="Calibri"/>
                          </a:rPr>
                          <m:t>𝑆𝑖𝑔𝑚𝑜𝑖𝑑</m:t>
                        </m:r>
                        <m:r>
                          <a:rPr lang="en-US" sz="1600" i="1" kern="0">
                            <a:solidFill>
                              <a:srgbClr val="00B050"/>
                            </a:solidFill>
                            <a:latin typeface="Cambria Math" charset="0"/>
                            <a:sym typeface="Calibri"/>
                          </a:rPr>
                          <m:t>(</m:t>
                        </m:r>
                        <m:sSub>
                          <m:sSubPr>
                            <m:ctrlP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600" i="1" kern="0">
                                <a:solidFill>
                                  <a:srgbClr val="00B050"/>
                                </a:solidFill>
                                <a:latin typeface="Cambria Math" charset="0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lang="en-US" sz="1600" i="1" kern="0">
                            <a:solidFill>
                              <a:srgbClr val="00B050"/>
                            </a:solidFill>
                            <a:latin typeface="Cambria Math" charset="0"/>
                            <a:sym typeface="Calibri"/>
                          </a:rPr>
                          <m:t>)</m:t>
                        </m:r>
                      </m:oMath>
                    </m:oMathPara>
                  </a14:m>
                  <a:endParaRPr lang="en-US" sz="1600" kern="0" dirty="0">
                    <a:solidFill>
                      <a:srgbClr val="00B05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105" name="Rectangle 10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00562" y="1873073"/>
                  <a:ext cx="1393795" cy="253916"/>
                </a:xfrm>
                <a:prstGeom prst="rect">
                  <a:avLst/>
                </a:prstGeom>
                <a:blipFill>
                  <a:blip r:embed="rId19"/>
                  <a:stretch>
                    <a:fillRect b="-1428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6" name="Group 105"/>
          <p:cNvGrpSpPr/>
          <p:nvPr/>
        </p:nvGrpSpPr>
        <p:grpSpPr>
          <a:xfrm>
            <a:off x="9775878" y="3215432"/>
            <a:ext cx="1814420" cy="1842019"/>
            <a:chOff x="7357903" y="2517226"/>
            <a:chExt cx="1477298" cy="1545543"/>
          </a:xfrm>
        </p:grpSpPr>
        <p:sp>
          <p:nvSpPr>
            <p:cNvPr id="107" name="Rectangle 106"/>
            <p:cNvSpPr/>
            <p:nvPr/>
          </p:nvSpPr>
          <p:spPr>
            <a:xfrm>
              <a:off x="7357903" y="2517226"/>
              <a:ext cx="1477298" cy="870488"/>
            </a:xfrm>
            <a:prstGeom prst="rect">
              <a:avLst/>
            </a:prstGeom>
            <a:noFill/>
            <a:ln w="25400" cap="flat">
              <a:solidFill>
                <a:srgbClr val="92D05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Rectangle 107"/>
                <p:cNvSpPr/>
                <p:nvPr/>
              </p:nvSpPr>
              <p:spPr>
                <a:xfrm>
                  <a:off x="7357903" y="3778706"/>
                  <a:ext cx="1330691" cy="28406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defTabSz="609585"/>
                  <a14:m>
                    <m:oMath xmlns:m="http://schemas.openxmlformats.org/officeDocument/2006/math">
                      <m:r>
                        <a:rPr lang="en-US" sz="1600" i="1" kern="0">
                          <a:solidFill>
                            <a:srgbClr val="00B050"/>
                          </a:solidFill>
                          <a:latin typeface="Cambria Math" charset="0"/>
                          <a:sym typeface="Calibri"/>
                        </a:rPr>
                        <m:t>𝐿𝑜𝑠𝑠</m:t>
                      </m:r>
                      <m:r>
                        <a:rPr lang="en-US" sz="1600" i="1" kern="0">
                          <a:solidFill>
                            <a:srgbClr val="00B050"/>
                          </a:solidFill>
                          <a:latin typeface="Cambria Math" charset="0"/>
                          <a:sym typeface="Calibri"/>
                        </a:rPr>
                        <m:t>=</m:t>
                      </m:r>
                      <m:r>
                        <a:rPr lang="en-US" sz="1600" i="1" kern="0">
                          <a:solidFill>
                            <a:srgbClr val="00B050"/>
                          </a:solidFill>
                          <a:latin typeface="Cambria Math" charset="0"/>
                          <a:sym typeface="Calibri"/>
                        </a:rPr>
                        <m:t>𝐿</m:t>
                      </m:r>
                      <m:r>
                        <a:rPr lang="en-US" sz="1600" i="1" kern="0">
                          <a:solidFill>
                            <a:srgbClr val="00B050"/>
                          </a:solidFill>
                          <a:latin typeface="Cambria Math" charset="0"/>
                          <a:sym typeface="Calibri"/>
                        </a:rPr>
                        <m:t>(</m:t>
                      </m:r>
                      <m:sSub>
                        <m:sSubPr>
                          <m:ctrlPr>
                            <a:rPr lang="en-US" sz="1600" i="1" ker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1600" i="1" kern="0">
                              <a:solidFill>
                                <a:srgbClr val="00B050"/>
                              </a:solidFill>
                              <a:latin typeface="Cambria Math" charset="0"/>
                              <a:sym typeface="Calibri"/>
                            </a:rPr>
                            <m:t>𝑦</m:t>
                          </m:r>
                        </m:e>
                        <m:sub>
                          <m:r>
                            <a:rPr lang="en-US" sz="1600" i="1" kern="0">
                              <a:solidFill>
                                <a:srgbClr val="00B050"/>
                              </a:solidFill>
                              <a:latin typeface="Cambria Math" charset="0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1600" i="1" kern="0">
                          <a:solidFill>
                            <a:srgbClr val="00B050"/>
                          </a:solidFill>
                          <a:latin typeface="Cambria Math" charset="0"/>
                          <a:sym typeface="Calibri"/>
                        </a:rPr>
                        <m:t>,</m:t>
                      </m:r>
                    </m:oMath>
                  </a14:m>
                  <a:r>
                    <a:rPr lang="en-US" sz="1600" kern="0" dirty="0">
                      <a:solidFill>
                        <a:srgbClr val="00B050"/>
                      </a:solidFill>
                      <a:latin typeface="Calibri"/>
                      <a:cs typeface="Calibri"/>
                      <a:sym typeface="Calibri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 ker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600" i="1" ker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sym typeface="Calibri"/>
                                </a:rPr>
                              </m:ctrlPr>
                            </m:accPr>
                            <m:e>
                              <m:r>
                                <a:rPr lang="en-US" sz="1600" i="1" kern="0">
                                  <a:solidFill>
                                    <a:srgbClr val="00B050"/>
                                  </a:solidFill>
                                  <a:latin typeface="Cambria Math" charset="0"/>
                                  <a:sym typeface="Calibri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1600" i="1" kern="0">
                              <a:solidFill>
                                <a:srgbClr val="00B050"/>
                              </a:solidFill>
                              <a:latin typeface="Cambria Math" charset="0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1600" i="1" kern="0">
                          <a:solidFill>
                            <a:srgbClr val="00B050"/>
                          </a:solidFill>
                          <a:latin typeface="Cambria Math" charset="0"/>
                          <a:sym typeface="Calibri"/>
                        </a:rPr>
                        <m:t>)</m:t>
                      </m:r>
                    </m:oMath>
                  </a14:m>
                  <a:endParaRPr lang="en-US" sz="1600" kern="0" dirty="0">
                    <a:solidFill>
                      <a:srgbClr val="00B05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108" name="Rectangle 10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57903" y="3778706"/>
                  <a:ext cx="1330691" cy="284063"/>
                </a:xfrm>
                <a:prstGeom prst="rect">
                  <a:avLst/>
                </a:prstGeom>
                <a:blipFill>
                  <a:blip r:embed="rId20"/>
                  <a:stretch>
                    <a:fillRect b="-1071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5024705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>
                <a:solidFill>
                  <a:srgbClr val="FFFFFF"/>
                </a:solidFill>
              </a:rPr>
              <a:t>44</a:t>
            </a:fld>
            <a:endParaRPr sz="1733" dirty="0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How to train the parameters?</a:t>
            </a:r>
            <a:endParaRPr sz="4267" dirty="0"/>
          </a:p>
        </p:txBody>
      </p:sp>
      <p:grpSp>
        <p:nvGrpSpPr>
          <p:cNvPr id="10" name="Group 9"/>
          <p:cNvGrpSpPr/>
          <p:nvPr/>
        </p:nvGrpSpPr>
        <p:grpSpPr>
          <a:xfrm>
            <a:off x="4978206" y="1319143"/>
            <a:ext cx="1773819" cy="410431"/>
            <a:chOff x="3075302" y="1571799"/>
            <a:chExt cx="1330364" cy="307823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804065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[1    0    0]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lang="en-US" sz="2133" i="1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dirty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blipFill>
                  <a:blip r:embed="rId2"/>
                  <a:stretch>
                    <a:fillRect l="-13043" r="-4348" b="-2692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blipFill>
                <a:blip r:embed="rId3"/>
                <a:stretch>
                  <a:fillRect l="-922" t="-3704" r="-3226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accPr>
                            <m:e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   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𝑐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𝑑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𝑏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blipFill>
                <a:blip r:embed="rId4"/>
                <a:stretch>
                  <a:fillRect l="-2151" t="-18519" r="-3763" b="-3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70D2A29-AF2C-6443-B41D-B341B05A3A38}"/>
                  </a:ext>
                </a:extLst>
              </p:cNvPr>
              <p:cNvSpPr/>
              <p:nvPr/>
            </p:nvSpPr>
            <p:spPr>
              <a:xfrm>
                <a:off x="1093754" y="2440659"/>
                <a:ext cx="4029885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𝑠𝑖𝑔𝑚𝑜𝑖𝑑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[1]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[1]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70D2A29-AF2C-6443-B41D-B341B05A3A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4" y="2440659"/>
                <a:ext cx="4029885" cy="533992"/>
              </a:xfrm>
              <a:prstGeom prst="rect">
                <a:avLst/>
              </a:prstGeom>
              <a:blipFill>
                <a:blip r:embed="rId5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CF949B8-EDE3-4D4F-90D1-B662D8F8A93A}"/>
                  </a:ext>
                </a:extLst>
              </p:cNvPr>
              <p:cNvSpPr/>
              <p:nvPr/>
            </p:nvSpPr>
            <p:spPr>
              <a:xfrm>
                <a:off x="1093754" y="5906883"/>
                <a:ext cx="4296497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𝑠𝑜𝑓𝑡𝑚𝑎𝑥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CF949B8-EDE3-4D4F-90D1-B662D8F8A9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4" y="5906883"/>
                <a:ext cx="4296497" cy="533992"/>
              </a:xfrm>
              <a:prstGeom prst="rect">
                <a:avLst/>
              </a:prstGeom>
              <a:blipFill>
                <a:blip r:embed="rId6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A2F7D47-8EE8-194E-8A4B-45B8028A74B8}"/>
                  </a:ext>
                </a:extLst>
              </p:cNvPr>
              <p:cNvSpPr/>
              <p:nvPr/>
            </p:nvSpPr>
            <p:spPr>
              <a:xfrm>
                <a:off x="1093752" y="3007698"/>
                <a:ext cx="4035720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𝑠𝑖𝑔𝑚𝑜𝑖𝑑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[2]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[2]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A2F7D47-8EE8-194E-8A4B-45B8028A74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2" y="3007698"/>
                <a:ext cx="4035720" cy="533992"/>
              </a:xfrm>
              <a:prstGeom prst="rect">
                <a:avLst/>
              </a:prstGeom>
              <a:blipFill>
                <a:blip r:embed="rId7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0E720E2-E32C-8147-BFE7-B1C73D4A70CD}"/>
                  </a:ext>
                </a:extLst>
              </p:cNvPr>
              <p:cNvSpPr/>
              <p:nvPr/>
            </p:nvSpPr>
            <p:spPr>
              <a:xfrm>
                <a:off x="2596900" y="3616040"/>
                <a:ext cx="48442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0E720E2-E32C-8147-BFE7-B1C73D4A70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900" y="3616040"/>
                <a:ext cx="484427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AF4BF20-DFB3-E54A-BCFF-235B163BFBEC}"/>
                  </a:ext>
                </a:extLst>
              </p:cNvPr>
              <p:cNvSpPr/>
              <p:nvPr/>
            </p:nvSpPr>
            <p:spPr>
              <a:xfrm>
                <a:off x="1093753" y="4166136"/>
                <a:ext cx="4302203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𝑠𝑖𝑔𝑚𝑜𝑖𝑑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AF4BF20-DFB3-E54A-BCFF-235B163BFB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3" y="4166136"/>
                <a:ext cx="4302203" cy="533992"/>
              </a:xfrm>
              <a:prstGeom prst="rect">
                <a:avLst/>
              </a:prstGeom>
              <a:blipFill>
                <a:blip r:embed="rId9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BB98800-7981-6640-9801-C5593BDF429E}"/>
                  </a:ext>
                </a:extLst>
              </p:cNvPr>
              <p:cNvSpPr/>
              <p:nvPr/>
            </p:nvSpPr>
            <p:spPr>
              <a:xfrm>
                <a:off x="2673831" y="4942496"/>
                <a:ext cx="48442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BB98800-7981-6640-9801-C5593BDF42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3831" y="4942496"/>
                <a:ext cx="484427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55D84F-96FC-8D4C-B918-FEF73C8EE4F4}"/>
                  </a:ext>
                </a:extLst>
              </p:cNvPr>
              <p:cNvSpPr txBox="1"/>
              <p:nvPr/>
            </p:nvSpPr>
            <p:spPr>
              <a:xfrm>
                <a:off x="7755119" y="5688387"/>
                <a:ext cx="1172885" cy="11823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55D84F-96FC-8D4C-B918-FEF73C8EE4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5119" y="5688387"/>
                <a:ext cx="1172885" cy="118231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50D55B1-EA45-7F4C-80E2-5413119C6AEA}"/>
                  </a:ext>
                </a:extLst>
              </p:cNvPr>
              <p:cNvSpPr txBox="1"/>
              <p:nvPr/>
            </p:nvSpPr>
            <p:spPr>
              <a:xfrm>
                <a:off x="9565874" y="5688387"/>
                <a:ext cx="988989" cy="11725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50D55B1-EA45-7F4C-80E2-5413119C6A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5874" y="5688387"/>
                <a:ext cx="988989" cy="11725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3280D19A-4272-184A-9AC5-96B509E41813}"/>
              </a:ext>
            </a:extLst>
          </p:cNvPr>
          <p:cNvSpPr txBox="1"/>
          <p:nvPr/>
        </p:nvSpPr>
        <p:spPr>
          <a:xfrm>
            <a:off x="8315102" y="4942496"/>
            <a:ext cx="1402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 need!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A0038A-3D20-FC42-9AFC-E402705E1171}"/>
              </a:ext>
            </a:extLst>
          </p:cNvPr>
          <p:cNvSpPr txBox="1"/>
          <p:nvPr/>
        </p:nvSpPr>
        <p:spPr>
          <a:xfrm>
            <a:off x="7755119" y="3481634"/>
            <a:ext cx="2704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 can still use SGD</a:t>
            </a:r>
          </a:p>
        </p:txBody>
      </p:sp>
    </p:spTree>
    <p:extLst>
      <p:ext uri="{BB962C8B-B14F-4D97-AF65-F5344CB8AC3E}">
        <p14:creationId xmlns:p14="http://schemas.microsoft.com/office/powerpoint/2010/main" val="2464352798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>
                <a:solidFill>
                  <a:srgbClr val="FFFFFF"/>
                </a:solidFill>
              </a:rPr>
              <a:t>45</a:t>
            </a:fld>
            <a:endParaRPr sz="1733" dirty="0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How to train the parameters?</a:t>
            </a:r>
            <a:endParaRPr sz="4267" dirty="0"/>
          </a:p>
        </p:txBody>
      </p:sp>
      <p:grpSp>
        <p:nvGrpSpPr>
          <p:cNvPr id="10" name="Group 9"/>
          <p:cNvGrpSpPr/>
          <p:nvPr/>
        </p:nvGrpSpPr>
        <p:grpSpPr>
          <a:xfrm>
            <a:off x="4978206" y="1319143"/>
            <a:ext cx="1773819" cy="410431"/>
            <a:chOff x="3075302" y="1571799"/>
            <a:chExt cx="1330364" cy="307823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804065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[1    0    0]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lang="en-US" sz="2133" i="1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dirty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blipFill>
                  <a:blip r:embed="rId2"/>
                  <a:stretch>
                    <a:fillRect l="-13043" r="-4348" b="-2692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blipFill>
                <a:blip r:embed="rId3"/>
                <a:stretch>
                  <a:fillRect l="-922" t="-3704" r="-3226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accPr>
                            <m:e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   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𝑐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𝑑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𝑏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blipFill>
                <a:blip r:embed="rId4"/>
                <a:stretch>
                  <a:fillRect l="-2151" t="-18519" r="-3763" b="-3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70D2A29-AF2C-6443-B41D-B341B05A3A38}"/>
                  </a:ext>
                </a:extLst>
              </p:cNvPr>
              <p:cNvSpPr/>
              <p:nvPr/>
            </p:nvSpPr>
            <p:spPr>
              <a:xfrm>
                <a:off x="1093754" y="2440659"/>
                <a:ext cx="4029885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𝑠𝑖𝑔𝑚𝑜𝑖𝑑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[1]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[1]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70D2A29-AF2C-6443-B41D-B341B05A3A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4" y="2440659"/>
                <a:ext cx="4029885" cy="533992"/>
              </a:xfrm>
              <a:prstGeom prst="rect">
                <a:avLst/>
              </a:prstGeom>
              <a:blipFill>
                <a:blip r:embed="rId5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CF949B8-EDE3-4D4F-90D1-B662D8F8A93A}"/>
                  </a:ext>
                </a:extLst>
              </p:cNvPr>
              <p:cNvSpPr/>
              <p:nvPr/>
            </p:nvSpPr>
            <p:spPr>
              <a:xfrm>
                <a:off x="964743" y="5228264"/>
                <a:ext cx="4296497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𝑠𝑜𝑓𝑡𝑚𝑎𝑥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CF949B8-EDE3-4D4F-90D1-B662D8F8A9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743" y="5228264"/>
                <a:ext cx="4296497" cy="533992"/>
              </a:xfrm>
              <a:prstGeom prst="rect">
                <a:avLst/>
              </a:prstGeom>
              <a:blipFill>
                <a:blip r:embed="rId6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A2F7D47-8EE8-194E-8A4B-45B8028A74B8}"/>
                  </a:ext>
                </a:extLst>
              </p:cNvPr>
              <p:cNvSpPr/>
              <p:nvPr/>
            </p:nvSpPr>
            <p:spPr>
              <a:xfrm>
                <a:off x="1093752" y="3007698"/>
                <a:ext cx="4035720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𝑠𝑖𝑔𝑚𝑜𝑖𝑑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[2]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[2]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A2F7D47-8EE8-194E-8A4B-45B8028A74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2" y="3007698"/>
                <a:ext cx="4035720" cy="533992"/>
              </a:xfrm>
              <a:prstGeom prst="rect">
                <a:avLst/>
              </a:prstGeom>
              <a:blipFill>
                <a:blip r:embed="rId7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0E720E2-E32C-8147-BFE7-B1C73D4A70CD}"/>
                  </a:ext>
                </a:extLst>
              </p:cNvPr>
              <p:cNvSpPr/>
              <p:nvPr/>
            </p:nvSpPr>
            <p:spPr>
              <a:xfrm>
                <a:off x="2596900" y="3280086"/>
                <a:ext cx="48442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0E720E2-E32C-8147-BFE7-B1C73D4A70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900" y="3280086"/>
                <a:ext cx="484427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BB98800-7981-6640-9801-C5593BDF429E}"/>
                  </a:ext>
                </a:extLst>
              </p:cNvPr>
              <p:cNvSpPr/>
              <p:nvPr/>
            </p:nvSpPr>
            <p:spPr>
              <a:xfrm>
                <a:off x="2673831" y="4606542"/>
                <a:ext cx="48442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BB98800-7981-6640-9801-C5593BDF42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3831" y="4606542"/>
                <a:ext cx="484427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55D84F-96FC-8D4C-B918-FEF73C8EE4F4}"/>
                  </a:ext>
                </a:extLst>
              </p:cNvPr>
              <p:cNvSpPr txBox="1"/>
              <p:nvPr/>
            </p:nvSpPr>
            <p:spPr>
              <a:xfrm>
                <a:off x="7755119" y="5688387"/>
                <a:ext cx="1172885" cy="11823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55D84F-96FC-8D4C-B918-FEF73C8EE4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5119" y="5688387"/>
                <a:ext cx="1172885" cy="118231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50D55B1-EA45-7F4C-80E2-5413119C6AEA}"/>
                  </a:ext>
                </a:extLst>
              </p:cNvPr>
              <p:cNvSpPr txBox="1"/>
              <p:nvPr/>
            </p:nvSpPr>
            <p:spPr>
              <a:xfrm>
                <a:off x="9565874" y="5688387"/>
                <a:ext cx="988989" cy="11725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50D55B1-EA45-7F4C-80E2-5413119C6A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5874" y="5688387"/>
                <a:ext cx="988989" cy="11725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3280D19A-4272-184A-9AC5-96B509E41813}"/>
              </a:ext>
            </a:extLst>
          </p:cNvPr>
          <p:cNvSpPr txBox="1"/>
          <p:nvPr/>
        </p:nvSpPr>
        <p:spPr>
          <a:xfrm>
            <a:off x="8315102" y="4942496"/>
            <a:ext cx="1402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 need!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A0038A-3D20-FC42-9AFC-E402705E1171}"/>
              </a:ext>
            </a:extLst>
          </p:cNvPr>
          <p:cNvSpPr txBox="1"/>
          <p:nvPr/>
        </p:nvSpPr>
        <p:spPr>
          <a:xfrm>
            <a:off x="7755119" y="3481634"/>
            <a:ext cx="2704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 can still use SGD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5D71605-AD06-3C4E-9E08-525A64BD551B}"/>
                  </a:ext>
                </a:extLst>
              </p:cNvPr>
              <p:cNvSpPr/>
              <p:nvPr/>
            </p:nvSpPr>
            <p:spPr>
              <a:xfrm>
                <a:off x="1622902" y="6225348"/>
                <a:ext cx="204023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𝑙𝑜𝑠𝑠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5D71605-AD06-3C4E-9E08-525A64BD55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2902" y="6225348"/>
                <a:ext cx="2040238" cy="461665"/>
              </a:xfrm>
              <a:prstGeom prst="rect">
                <a:avLst/>
              </a:prstGeom>
              <a:blipFill>
                <a:blip r:embed="rId12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3E81A33-6F55-954B-9EAC-81598F6205FC}"/>
                  </a:ext>
                </a:extLst>
              </p:cNvPr>
              <p:cNvSpPr/>
              <p:nvPr/>
            </p:nvSpPr>
            <p:spPr>
              <a:xfrm>
                <a:off x="1093753" y="3935711"/>
                <a:ext cx="4302203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𝑠𝑖𝑔𝑚𝑜𝑖𝑑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3E81A33-6F55-954B-9EAC-81598F6205F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3" y="3935711"/>
                <a:ext cx="4302203" cy="533992"/>
              </a:xfrm>
              <a:prstGeom prst="rect">
                <a:avLst/>
              </a:prstGeom>
              <a:blipFill>
                <a:blip r:embed="rId13"/>
                <a:stretch>
                  <a:fillRect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3304278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>
                <a:solidFill>
                  <a:srgbClr val="FFFFFF"/>
                </a:solidFill>
              </a:rPr>
              <a:t>46</a:t>
            </a:fld>
            <a:endParaRPr sz="1733" dirty="0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How to train the parameters?</a:t>
            </a:r>
            <a:endParaRPr sz="4267" dirty="0"/>
          </a:p>
        </p:txBody>
      </p:sp>
      <p:grpSp>
        <p:nvGrpSpPr>
          <p:cNvPr id="10" name="Group 9"/>
          <p:cNvGrpSpPr/>
          <p:nvPr/>
        </p:nvGrpSpPr>
        <p:grpSpPr>
          <a:xfrm>
            <a:off x="4978206" y="1319143"/>
            <a:ext cx="1773819" cy="410431"/>
            <a:chOff x="3075302" y="1571799"/>
            <a:chExt cx="1330364" cy="307823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804065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[1    0    0]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lang="en-US" sz="2133" i="1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dirty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blipFill>
                  <a:blip r:embed="rId2"/>
                  <a:stretch>
                    <a:fillRect l="-13043" r="-4348" b="-2692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blipFill>
                <a:blip r:embed="rId3"/>
                <a:stretch>
                  <a:fillRect l="-922" t="-3704" r="-3226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accPr>
                            <m:e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   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𝑐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𝑑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𝑏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blipFill>
                <a:blip r:embed="rId4"/>
                <a:stretch>
                  <a:fillRect l="-2151" t="-18519" r="-3763" b="-3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70D2A29-AF2C-6443-B41D-B341B05A3A38}"/>
                  </a:ext>
                </a:extLst>
              </p:cNvPr>
              <p:cNvSpPr/>
              <p:nvPr/>
            </p:nvSpPr>
            <p:spPr>
              <a:xfrm>
                <a:off x="1093754" y="2440659"/>
                <a:ext cx="4029885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𝑠𝑖𝑔𝑚𝑜𝑖𝑑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[1]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[1]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70D2A29-AF2C-6443-B41D-B341B05A3A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4" y="2440659"/>
                <a:ext cx="4029885" cy="533992"/>
              </a:xfrm>
              <a:prstGeom prst="rect">
                <a:avLst/>
              </a:prstGeom>
              <a:blipFill>
                <a:blip r:embed="rId5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CF949B8-EDE3-4D4F-90D1-B662D8F8A93A}"/>
                  </a:ext>
                </a:extLst>
              </p:cNvPr>
              <p:cNvSpPr/>
              <p:nvPr/>
            </p:nvSpPr>
            <p:spPr>
              <a:xfrm>
                <a:off x="964743" y="5228264"/>
                <a:ext cx="4296497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𝑠𝑜𝑓𝑡𝑚𝑎𝑥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CF949B8-EDE3-4D4F-90D1-B662D8F8A9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743" y="5228264"/>
                <a:ext cx="4296497" cy="533992"/>
              </a:xfrm>
              <a:prstGeom prst="rect">
                <a:avLst/>
              </a:prstGeom>
              <a:blipFill>
                <a:blip r:embed="rId6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A2F7D47-8EE8-194E-8A4B-45B8028A74B8}"/>
                  </a:ext>
                </a:extLst>
              </p:cNvPr>
              <p:cNvSpPr/>
              <p:nvPr/>
            </p:nvSpPr>
            <p:spPr>
              <a:xfrm>
                <a:off x="1093752" y="3007698"/>
                <a:ext cx="4035720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𝑠𝑖𝑔𝑚𝑜𝑖𝑑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[2]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[2]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A2F7D47-8EE8-194E-8A4B-45B8028A74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2" y="3007698"/>
                <a:ext cx="4035720" cy="533992"/>
              </a:xfrm>
              <a:prstGeom prst="rect">
                <a:avLst/>
              </a:prstGeom>
              <a:blipFill>
                <a:blip r:embed="rId7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0E720E2-E32C-8147-BFE7-B1C73D4A70CD}"/>
                  </a:ext>
                </a:extLst>
              </p:cNvPr>
              <p:cNvSpPr/>
              <p:nvPr/>
            </p:nvSpPr>
            <p:spPr>
              <a:xfrm>
                <a:off x="2596900" y="3280086"/>
                <a:ext cx="48442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0E720E2-E32C-8147-BFE7-B1C73D4A70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900" y="3280086"/>
                <a:ext cx="484427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BB98800-7981-6640-9801-C5593BDF429E}"/>
                  </a:ext>
                </a:extLst>
              </p:cNvPr>
              <p:cNvSpPr/>
              <p:nvPr/>
            </p:nvSpPr>
            <p:spPr>
              <a:xfrm>
                <a:off x="2673831" y="4606542"/>
                <a:ext cx="48442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BB98800-7981-6640-9801-C5593BDF42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3831" y="4606542"/>
                <a:ext cx="484427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55D84F-96FC-8D4C-B918-FEF73C8EE4F4}"/>
                  </a:ext>
                </a:extLst>
              </p:cNvPr>
              <p:cNvSpPr txBox="1"/>
              <p:nvPr/>
            </p:nvSpPr>
            <p:spPr>
              <a:xfrm>
                <a:off x="7755119" y="5688387"/>
                <a:ext cx="1172885" cy="11823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55D84F-96FC-8D4C-B918-FEF73C8EE4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5119" y="5688387"/>
                <a:ext cx="1172885" cy="118231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50D55B1-EA45-7F4C-80E2-5413119C6AEA}"/>
                  </a:ext>
                </a:extLst>
              </p:cNvPr>
              <p:cNvSpPr txBox="1"/>
              <p:nvPr/>
            </p:nvSpPr>
            <p:spPr>
              <a:xfrm>
                <a:off x="9565874" y="5688387"/>
                <a:ext cx="988989" cy="11725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50D55B1-EA45-7F4C-80E2-5413119C6A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5874" y="5688387"/>
                <a:ext cx="988989" cy="117256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3280D19A-4272-184A-9AC5-96B509E41813}"/>
              </a:ext>
            </a:extLst>
          </p:cNvPr>
          <p:cNvSpPr txBox="1"/>
          <p:nvPr/>
        </p:nvSpPr>
        <p:spPr>
          <a:xfrm>
            <a:off x="8315102" y="4942496"/>
            <a:ext cx="1402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 need!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A0038A-3D20-FC42-9AFC-E402705E1171}"/>
              </a:ext>
            </a:extLst>
          </p:cNvPr>
          <p:cNvSpPr txBox="1"/>
          <p:nvPr/>
        </p:nvSpPr>
        <p:spPr>
          <a:xfrm>
            <a:off x="7755119" y="3481634"/>
            <a:ext cx="2704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 can still use SGD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5D71605-AD06-3C4E-9E08-525A64BD551B}"/>
                  </a:ext>
                </a:extLst>
              </p:cNvPr>
              <p:cNvSpPr/>
              <p:nvPr/>
            </p:nvSpPr>
            <p:spPr>
              <a:xfrm>
                <a:off x="1622902" y="6225348"/>
                <a:ext cx="204023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𝑙𝑜𝑠𝑠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5D71605-AD06-3C4E-9E08-525A64BD55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2902" y="6225348"/>
                <a:ext cx="2040238" cy="461665"/>
              </a:xfrm>
              <a:prstGeom prst="rect">
                <a:avLst/>
              </a:prstGeom>
              <a:blipFill>
                <a:blip r:embed="rId12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F85D1DF6-B843-F444-9CA5-857F4A4259EC}"/>
              </a:ext>
            </a:extLst>
          </p:cNvPr>
          <p:cNvSpPr/>
          <p:nvPr/>
        </p:nvSpPr>
        <p:spPr>
          <a:xfrm>
            <a:off x="7867820" y="5591449"/>
            <a:ext cx="947482" cy="1049719"/>
          </a:xfrm>
          <a:prstGeom prst="rect">
            <a:avLst/>
          </a:prstGeom>
          <a:noFill/>
          <a:ln w="25400" cap="flat">
            <a:solidFill>
              <a:srgbClr val="92D05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0388356-2D6E-FF4C-9D40-BFB6166943EF}"/>
                  </a:ext>
                </a:extLst>
              </p:cNvPr>
              <p:cNvSpPr/>
              <p:nvPr/>
            </p:nvSpPr>
            <p:spPr>
              <a:xfrm>
                <a:off x="1093753" y="3935711"/>
                <a:ext cx="4302203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𝑠𝑖𝑔𝑚𝑜𝑖𝑑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20388356-2D6E-FF4C-9D40-BFB6166943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3" y="3935711"/>
                <a:ext cx="4302203" cy="533992"/>
              </a:xfrm>
              <a:prstGeom prst="rect">
                <a:avLst/>
              </a:prstGeom>
              <a:blipFill>
                <a:blip r:embed="rId13"/>
                <a:stretch>
                  <a:fillRect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3894872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>
                <a:solidFill>
                  <a:srgbClr val="FFFFFF"/>
                </a:solidFill>
              </a:rPr>
              <a:t>47</a:t>
            </a:fld>
            <a:endParaRPr sz="1733" dirty="0">
              <a:solidFill>
                <a:srgbClr val="FFFFFF"/>
              </a:solidFill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How to train the parameters?</a:t>
            </a:r>
            <a:endParaRPr sz="4267" dirty="0"/>
          </a:p>
        </p:txBody>
      </p:sp>
      <p:grpSp>
        <p:nvGrpSpPr>
          <p:cNvPr id="10" name="Group 9"/>
          <p:cNvGrpSpPr/>
          <p:nvPr/>
        </p:nvGrpSpPr>
        <p:grpSpPr>
          <a:xfrm>
            <a:off x="4978206" y="1319143"/>
            <a:ext cx="1773819" cy="410431"/>
            <a:chOff x="3075302" y="1571799"/>
            <a:chExt cx="1330364" cy="307823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804065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[1    0    0]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lang="en-US" sz="2133" i="1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dirty="0">
                    <a:solidFill>
                      <a:srgbClr val="000000"/>
                    </a:solidFill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31128" cy="246173"/>
                </a:xfrm>
                <a:prstGeom prst="rect">
                  <a:avLst/>
                </a:prstGeom>
                <a:blipFill>
                  <a:blip r:embed="rId2"/>
                  <a:stretch>
                    <a:fillRect l="-13043" r="-4348" b="-2692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206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  <m:r>
                            <a:rPr lang="en-US" sz="2133" i="1">
                              <a:solidFill>
                                <a:srgbClr val="00206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088" y="1368192"/>
                <a:ext cx="2752548" cy="328231"/>
              </a:xfrm>
              <a:prstGeom prst="rect">
                <a:avLst/>
              </a:prstGeom>
              <a:blipFill>
                <a:blip r:embed="rId3"/>
                <a:stretch>
                  <a:fillRect l="-922" t="-3704" r="-3226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accPr>
                            <m:e>
                              <m:r>
                                <a:rPr lang="en-US" sz="2133" i="1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2133" i="1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𝑖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   [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7030A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𝑐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𝑑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  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𝑓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𝑏</m:t>
                          </m:r>
                        </m:sub>
                      </m:sSub>
                      <m:r>
                        <a:rPr lang="en-US" sz="2133" i="1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dirty="0">
                  <a:solidFill>
                    <a:srgbClr val="000000"/>
                  </a:solidFill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3833" y="1391926"/>
                <a:ext cx="2349746" cy="328231"/>
              </a:xfrm>
              <a:prstGeom prst="rect">
                <a:avLst/>
              </a:prstGeom>
              <a:blipFill>
                <a:blip r:embed="rId4"/>
                <a:stretch>
                  <a:fillRect l="-2151" t="-18519" r="-3763" b="-3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70D2A29-AF2C-6443-B41D-B341B05A3A38}"/>
                  </a:ext>
                </a:extLst>
              </p:cNvPr>
              <p:cNvSpPr/>
              <p:nvPr/>
            </p:nvSpPr>
            <p:spPr>
              <a:xfrm>
                <a:off x="1093754" y="2440659"/>
                <a:ext cx="4029885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𝑠𝑖𝑔𝑚𝑜𝑖𝑑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[1]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[1]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B70D2A29-AF2C-6443-B41D-B341B05A3A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4" y="2440659"/>
                <a:ext cx="4029885" cy="533992"/>
              </a:xfrm>
              <a:prstGeom prst="rect">
                <a:avLst/>
              </a:prstGeom>
              <a:blipFill>
                <a:blip r:embed="rId5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CF949B8-EDE3-4D4F-90D1-B662D8F8A93A}"/>
                  </a:ext>
                </a:extLst>
              </p:cNvPr>
              <p:cNvSpPr/>
              <p:nvPr/>
            </p:nvSpPr>
            <p:spPr>
              <a:xfrm>
                <a:off x="964743" y="5228264"/>
                <a:ext cx="4296497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𝑠𝑜𝑓𝑡𝑚𝑎𝑥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CF949B8-EDE3-4D4F-90D1-B662D8F8A9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743" y="5228264"/>
                <a:ext cx="4296497" cy="533992"/>
              </a:xfrm>
              <a:prstGeom prst="rect">
                <a:avLst/>
              </a:prstGeom>
              <a:blipFill>
                <a:blip r:embed="rId6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A2F7D47-8EE8-194E-8A4B-45B8028A74B8}"/>
                  </a:ext>
                </a:extLst>
              </p:cNvPr>
              <p:cNvSpPr/>
              <p:nvPr/>
            </p:nvSpPr>
            <p:spPr>
              <a:xfrm>
                <a:off x="1093752" y="3007698"/>
                <a:ext cx="4035720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𝑠𝑖𝑔𝑚𝑜𝑖𝑑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[2]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[2]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A2F7D47-8EE8-194E-8A4B-45B8028A74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2" y="3007698"/>
                <a:ext cx="4035720" cy="533992"/>
              </a:xfrm>
              <a:prstGeom prst="rect">
                <a:avLst/>
              </a:prstGeom>
              <a:blipFill>
                <a:blip r:embed="rId7"/>
                <a:stretch>
                  <a:fillRect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0E720E2-E32C-8147-BFE7-B1C73D4A70CD}"/>
                  </a:ext>
                </a:extLst>
              </p:cNvPr>
              <p:cNvSpPr/>
              <p:nvPr/>
            </p:nvSpPr>
            <p:spPr>
              <a:xfrm>
                <a:off x="2596900" y="3280086"/>
                <a:ext cx="48442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0E720E2-E32C-8147-BFE7-B1C73D4A70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900" y="3280086"/>
                <a:ext cx="484427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AF4BF20-DFB3-E54A-BCFF-235B163BFBEC}"/>
                  </a:ext>
                </a:extLst>
              </p:cNvPr>
              <p:cNvSpPr/>
              <p:nvPr/>
            </p:nvSpPr>
            <p:spPr>
              <a:xfrm>
                <a:off x="1093753" y="3935711"/>
                <a:ext cx="4302203" cy="5339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latin typeface="Cambria Math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𝑠𝑖𝑔𝑚𝑜𝑖𝑑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</m:sSub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bSup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4AF4BF20-DFB3-E54A-BCFF-235B163BFBE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753" y="3935711"/>
                <a:ext cx="4302203" cy="533992"/>
              </a:xfrm>
              <a:prstGeom prst="rect">
                <a:avLst/>
              </a:prstGeom>
              <a:blipFill>
                <a:blip r:embed="rId9"/>
                <a:stretch>
                  <a:fillRect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BB98800-7981-6640-9801-C5593BDF429E}"/>
                  </a:ext>
                </a:extLst>
              </p:cNvPr>
              <p:cNvSpPr/>
              <p:nvPr/>
            </p:nvSpPr>
            <p:spPr>
              <a:xfrm>
                <a:off x="2673831" y="4606542"/>
                <a:ext cx="48442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BB98800-7981-6640-9801-C5593BDF42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3831" y="4606542"/>
                <a:ext cx="484427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55D84F-96FC-8D4C-B918-FEF73C8EE4F4}"/>
                  </a:ext>
                </a:extLst>
              </p:cNvPr>
              <p:cNvSpPr txBox="1"/>
              <p:nvPr/>
            </p:nvSpPr>
            <p:spPr>
              <a:xfrm>
                <a:off x="6500219" y="3739520"/>
                <a:ext cx="5432605" cy="8129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𝑙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sub>
                          </m:sSub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</a:rPr>
                        <m:t>…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55D84F-96FC-8D4C-B918-FEF73C8EE4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0219" y="3739520"/>
                <a:ext cx="5432605" cy="812979"/>
              </a:xfrm>
              <a:prstGeom prst="rect">
                <a:avLst/>
              </a:prstGeom>
              <a:blipFill>
                <a:blip r:embed="rId11"/>
                <a:stretch>
                  <a:fillRect t="-1538" b="-12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5D71605-AD06-3C4E-9E08-525A64BD551B}"/>
                  </a:ext>
                </a:extLst>
              </p:cNvPr>
              <p:cNvSpPr/>
              <p:nvPr/>
            </p:nvSpPr>
            <p:spPr>
              <a:xfrm>
                <a:off x="1622902" y="6225348"/>
                <a:ext cx="204023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𝑙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𝑙𝑜𝑠𝑠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5D71605-AD06-3C4E-9E08-525A64BD55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2902" y="6225348"/>
                <a:ext cx="2040238" cy="461665"/>
              </a:xfrm>
              <a:prstGeom prst="rect">
                <a:avLst/>
              </a:prstGeom>
              <a:blipFill>
                <a:blip r:embed="rId12"/>
                <a:stretch>
                  <a:fillRect b="-162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8479582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28"/>
          <p:cNvSpPr/>
          <p:nvPr/>
        </p:nvSpPr>
        <p:spPr>
          <a:xfrm>
            <a:off x="-117013" y="114836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4267" dirty="0"/>
              <a:t>Backward pass (Back-propagation)</a:t>
            </a:r>
            <a:endParaRPr sz="4267" dirty="0"/>
          </a:p>
        </p:txBody>
      </p:sp>
      <p:grpSp>
        <p:nvGrpSpPr>
          <p:cNvPr id="6" name="Group 5"/>
          <p:cNvGrpSpPr/>
          <p:nvPr/>
        </p:nvGrpSpPr>
        <p:grpSpPr>
          <a:xfrm>
            <a:off x="6167487" y="2489711"/>
            <a:ext cx="560602" cy="692465"/>
            <a:chOff x="4750274" y="1746844"/>
            <a:chExt cx="420451" cy="519349"/>
          </a:xfrm>
        </p:grpSpPr>
        <p:sp>
          <p:nvSpPr>
            <p:cNvPr id="30" name="Oval 29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/>
                <p:cNvSpPr/>
                <p:nvPr/>
              </p:nvSpPr>
              <p:spPr>
                <a:xfrm>
                  <a:off x="4750274" y="1783752"/>
                  <a:ext cx="420451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1" name="Rectangle 3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20451" cy="346249"/>
                </a:xfrm>
                <a:prstGeom prst="rect">
                  <a:avLst/>
                </a:prstGeom>
                <a:blipFill>
                  <a:blip r:embed="rId2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/>
          <p:cNvGrpSpPr/>
          <p:nvPr/>
        </p:nvGrpSpPr>
        <p:grpSpPr>
          <a:xfrm>
            <a:off x="6160385" y="3141922"/>
            <a:ext cx="567720" cy="692465"/>
            <a:chOff x="4750274" y="1746844"/>
            <a:chExt cx="425790" cy="519349"/>
          </a:xfrm>
        </p:grpSpPr>
        <p:sp>
          <p:nvSpPr>
            <p:cNvPr id="28" name="Oval 27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/>
                <p:cNvSpPr/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9" name="Rectangle 2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  <a:blipFill>
                  <a:blip r:embed="rId3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/>
          <p:cNvGrpSpPr/>
          <p:nvPr/>
        </p:nvGrpSpPr>
        <p:grpSpPr>
          <a:xfrm>
            <a:off x="6160385" y="3794133"/>
            <a:ext cx="567720" cy="692465"/>
            <a:chOff x="4750274" y="1746844"/>
            <a:chExt cx="425790" cy="519349"/>
          </a:xfrm>
        </p:grpSpPr>
        <p:sp>
          <p:nvSpPr>
            <p:cNvPr id="26" name="Oval 25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/>
                <p:cNvSpPr/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  <a:blipFill>
                  <a:blip r:embed="rId4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/>
          <p:cNvGrpSpPr/>
          <p:nvPr/>
        </p:nvGrpSpPr>
        <p:grpSpPr>
          <a:xfrm>
            <a:off x="6160385" y="4446342"/>
            <a:ext cx="567720" cy="692465"/>
            <a:chOff x="4750274" y="1746844"/>
            <a:chExt cx="425790" cy="519349"/>
          </a:xfrm>
        </p:grpSpPr>
        <p:sp>
          <p:nvSpPr>
            <p:cNvPr id="24" name="Oval 23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25790" cy="346249"/>
                </a:xfrm>
                <a:prstGeom prst="rect">
                  <a:avLst/>
                </a:prstGeom>
                <a:blipFill>
                  <a:blip r:embed="rId5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Group 9"/>
          <p:cNvGrpSpPr/>
          <p:nvPr/>
        </p:nvGrpSpPr>
        <p:grpSpPr>
          <a:xfrm>
            <a:off x="7629448" y="3368239"/>
            <a:ext cx="773960" cy="787716"/>
            <a:chOff x="6512842" y="2422826"/>
            <a:chExt cx="580470" cy="590787"/>
          </a:xfrm>
        </p:grpSpPr>
        <p:sp>
          <p:nvSpPr>
            <p:cNvPr id="22" name="Oval 21"/>
            <p:cNvSpPr/>
            <p:nvPr/>
          </p:nvSpPr>
          <p:spPr>
            <a:xfrm>
              <a:off x="6512842" y="2453181"/>
              <a:ext cx="580470" cy="519349"/>
            </a:xfrm>
            <a:prstGeom prst="ellipse">
              <a:avLst/>
            </a:prstGeom>
            <a:solidFill>
              <a:srgbClr val="FAC7C7"/>
            </a:solidFill>
            <a:ln w="12700" cap="flat">
              <a:solidFill>
                <a:srgbClr val="C000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6614442" y="2422826"/>
                  <a:ext cx="370557" cy="59078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86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/>
                        </m:nary>
                      </m:oMath>
                    </m:oMathPara>
                  </a14:m>
                  <a:endParaRPr lang="en-US" sz="1867" dirty="0"/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4442" y="2422826"/>
                  <a:ext cx="370557" cy="590787"/>
                </a:xfrm>
                <a:prstGeom prst="rect">
                  <a:avLst/>
                </a:prstGeom>
                <a:blipFill>
                  <a:blip r:embed="rId6"/>
                  <a:stretch>
                    <a:fillRect l="-162500" t="-128571" r="-102500" b="-1746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" name="Straight Arrow Connector 10"/>
          <p:cNvCxnSpPr/>
          <p:nvPr/>
        </p:nvCxnSpPr>
        <p:spPr>
          <a:xfrm>
            <a:off x="6776734" y="2968488"/>
            <a:ext cx="748196" cy="517192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Arrow Connector 11"/>
          <p:cNvCxnSpPr/>
          <p:nvPr/>
        </p:nvCxnSpPr>
        <p:spPr>
          <a:xfrm>
            <a:off x="6745794" y="3452207"/>
            <a:ext cx="706532" cy="207856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Straight Arrow Connector 12"/>
          <p:cNvCxnSpPr/>
          <p:nvPr/>
        </p:nvCxnSpPr>
        <p:spPr>
          <a:xfrm flipV="1">
            <a:off x="6759263" y="3849429"/>
            <a:ext cx="699797" cy="303683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" name="Straight Arrow Connector 13"/>
          <p:cNvCxnSpPr/>
          <p:nvPr/>
        </p:nvCxnSpPr>
        <p:spPr>
          <a:xfrm flipV="1">
            <a:off x="6868751" y="4127220"/>
            <a:ext cx="578576" cy="61892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Straight Arrow Connector 14"/>
          <p:cNvCxnSpPr/>
          <p:nvPr/>
        </p:nvCxnSpPr>
        <p:spPr>
          <a:xfrm>
            <a:off x="8572244" y="3711886"/>
            <a:ext cx="334041" cy="1332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Straight Arrow Connector 20"/>
          <p:cNvCxnSpPr/>
          <p:nvPr/>
        </p:nvCxnSpPr>
        <p:spPr>
          <a:xfrm>
            <a:off x="9506080" y="3732478"/>
            <a:ext cx="310779" cy="12396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36" name="Group 35"/>
          <p:cNvGrpSpPr/>
          <p:nvPr/>
        </p:nvGrpSpPr>
        <p:grpSpPr>
          <a:xfrm>
            <a:off x="8973391" y="3361533"/>
            <a:ext cx="430381" cy="692465"/>
            <a:chOff x="5687460" y="2113019"/>
            <a:chExt cx="422743" cy="680175"/>
          </a:xfrm>
        </p:grpSpPr>
        <p:sp>
          <p:nvSpPr>
            <p:cNvPr id="33" name="Oval 32"/>
            <p:cNvSpPr/>
            <p:nvPr/>
          </p:nvSpPr>
          <p:spPr>
            <a:xfrm>
              <a:off x="5687460" y="2113019"/>
              <a:ext cx="422743" cy="680175"/>
            </a:xfrm>
            <a:prstGeom prst="ellipse">
              <a:avLst/>
            </a:prstGeom>
            <a:solidFill>
              <a:srgbClr val="E7D3F2"/>
            </a:solidFill>
            <a:ln w="127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5" name="Curved Connector 34"/>
            <p:cNvCxnSpPr/>
            <p:nvPr/>
          </p:nvCxnSpPr>
          <p:spPr>
            <a:xfrm flipV="1">
              <a:off x="5758379" y="2355907"/>
              <a:ext cx="280903" cy="192106"/>
            </a:xfrm>
            <a:prstGeom prst="curvedConnector3">
              <a:avLst/>
            </a:prstGeom>
            <a:noFill/>
            <a:ln w="254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grpSp>
        <p:nvGrpSpPr>
          <p:cNvPr id="47" name="Group 46"/>
          <p:cNvGrpSpPr/>
          <p:nvPr/>
        </p:nvGrpSpPr>
        <p:grpSpPr>
          <a:xfrm>
            <a:off x="417551" y="2575082"/>
            <a:ext cx="549573" cy="692465"/>
            <a:chOff x="4750274" y="1746844"/>
            <a:chExt cx="412180" cy="519349"/>
          </a:xfrm>
        </p:grpSpPr>
        <p:sp>
          <p:nvSpPr>
            <p:cNvPr id="73" name="Oval 72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Rectangle 73"/>
                <p:cNvSpPr/>
                <p:nvPr/>
              </p:nvSpPr>
              <p:spPr>
                <a:xfrm>
                  <a:off x="4750274" y="1783752"/>
                  <a:ext cx="412180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4" name="Rectangle 7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12180" cy="346249"/>
                </a:xfrm>
                <a:prstGeom prst="rect">
                  <a:avLst/>
                </a:prstGeom>
                <a:blipFill>
                  <a:blip r:embed="rId7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Group 47"/>
          <p:cNvGrpSpPr/>
          <p:nvPr/>
        </p:nvGrpSpPr>
        <p:grpSpPr>
          <a:xfrm>
            <a:off x="410458" y="3227293"/>
            <a:ext cx="556691" cy="692465"/>
            <a:chOff x="4750274" y="1746844"/>
            <a:chExt cx="417518" cy="519349"/>
          </a:xfrm>
        </p:grpSpPr>
        <p:sp>
          <p:nvSpPr>
            <p:cNvPr id="71" name="Oval 70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Rectangle 71"/>
                <p:cNvSpPr/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2" name="Rectangle 7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  <a:blipFill>
                  <a:blip r:embed="rId8"/>
                  <a:stretch>
                    <a:fillRect b="-263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9" name="Group 48"/>
          <p:cNvGrpSpPr/>
          <p:nvPr/>
        </p:nvGrpSpPr>
        <p:grpSpPr>
          <a:xfrm>
            <a:off x="410458" y="3879503"/>
            <a:ext cx="556691" cy="692465"/>
            <a:chOff x="4750274" y="1746844"/>
            <a:chExt cx="417518" cy="519349"/>
          </a:xfrm>
        </p:grpSpPr>
        <p:sp>
          <p:nvSpPr>
            <p:cNvPr id="69" name="Oval 68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Rectangle 69"/>
                <p:cNvSpPr/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0" name="Rectangle 6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  <a:blipFill>
                  <a:blip r:embed="rId9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0" name="Group 49"/>
          <p:cNvGrpSpPr/>
          <p:nvPr/>
        </p:nvGrpSpPr>
        <p:grpSpPr>
          <a:xfrm>
            <a:off x="410458" y="4531713"/>
            <a:ext cx="556691" cy="692465"/>
            <a:chOff x="4750274" y="1746844"/>
            <a:chExt cx="417518" cy="519349"/>
          </a:xfrm>
        </p:grpSpPr>
        <p:sp>
          <p:nvSpPr>
            <p:cNvPr id="67" name="Oval 66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Rectangle 67"/>
                <p:cNvSpPr/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8" name="Rectangle 6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3"/>
                  <a:ext cx="417518" cy="346249"/>
                </a:xfrm>
                <a:prstGeom prst="rect">
                  <a:avLst/>
                </a:prstGeom>
                <a:blipFill>
                  <a:blip r:embed="rId10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1" name="Group 50"/>
          <p:cNvGrpSpPr/>
          <p:nvPr/>
        </p:nvGrpSpPr>
        <p:grpSpPr>
          <a:xfrm>
            <a:off x="3420859" y="1640150"/>
            <a:ext cx="773960" cy="787716"/>
            <a:chOff x="6870151" y="1255733"/>
            <a:chExt cx="580470" cy="590787"/>
          </a:xfrm>
        </p:grpSpPr>
        <p:sp>
          <p:nvSpPr>
            <p:cNvPr id="65" name="Oval 64"/>
            <p:cNvSpPr/>
            <p:nvPr/>
          </p:nvSpPr>
          <p:spPr>
            <a:xfrm>
              <a:off x="6870151" y="1286088"/>
              <a:ext cx="580470" cy="519349"/>
            </a:xfrm>
            <a:prstGeom prst="ellipse">
              <a:avLst/>
            </a:prstGeom>
            <a:solidFill>
              <a:srgbClr val="FAC7C7"/>
            </a:solidFill>
            <a:ln w="12700" cap="flat">
              <a:solidFill>
                <a:srgbClr val="C0000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/>
                <p:cNvSpPr/>
                <p:nvPr/>
              </p:nvSpPr>
              <p:spPr>
                <a:xfrm>
                  <a:off x="6971751" y="1255733"/>
                  <a:ext cx="370557" cy="59078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867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/>
                        </m:nary>
                      </m:oMath>
                    </m:oMathPara>
                  </a14:m>
                  <a:endParaRPr lang="en-US" sz="1867" dirty="0"/>
                </a:p>
              </p:txBody>
            </p:sp>
          </mc:Choice>
          <mc:Fallback xmlns="">
            <p:sp>
              <p:nvSpPr>
                <p:cNvPr id="66" name="Rectangle 6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1751" y="1255733"/>
                  <a:ext cx="370557" cy="590787"/>
                </a:xfrm>
                <a:prstGeom prst="rect">
                  <a:avLst/>
                </a:prstGeom>
                <a:blipFill>
                  <a:blip r:embed="rId11"/>
                  <a:stretch>
                    <a:fillRect l="-160000" t="-128571" r="-102500" b="-1730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2" name="Straight Arrow Connector 51"/>
          <p:cNvCxnSpPr>
            <a:stCxn id="74" idx="3"/>
          </p:cNvCxnSpPr>
          <p:nvPr/>
        </p:nvCxnSpPr>
        <p:spPr>
          <a:xfrm flipV="1">
            <a:off x="967124" y="2076303"/>
            <a:ext cx="2282316" cy="778823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3" name="Straight Arrow Connector 52"/>
          <p:cNvCxnSpPr/>
          <p:nvPr/>
        </p:nvCxnSpPr>
        <p:spPr>
          <a:xfrm flipV="1">
            <a:off x="961998" y="2121945"/>
            <a:ext cx="2275540" cy="1416903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4" name="Straight Arrow Connector 53"/>
          <p:cNvCxnSpPr/>
          <p:nvPr/>
        </p:nvCxnSpPr>
        <p:spPr>
          <a:xfrm flipV="1">
            <a:off x="975467" y="2090205"/>
            <a:ext cx="2286415" cy="2149545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5" name="Straight Arrow Connector 54"/>
          <p:cNvCxnSpPr>
            <a:stCxn id="68" idx="3"/>
          </p:cNvCxnSpPr>
          <p:nvPr/>
        </p:nvCxnSpPr>
        <p:spPr>
          <a:xfrm flipV="1">
            <a:off x="967149" y="2045403"/>
            <a:ext cx="2270389" cy="2766355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Straight Arrow Connector 55"/>
          <p:cNvCxnSpPr/>
          <p:nvPr/>
        </p:nvCxnSpPr>
        <p:spPr>
          <a:xfrm>
            <a:off x="4363654" y="1983797"/>
            <a:ext cx="334041" cy="1332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1" name="Straight Arrow Connector 60"/>
          <p:cNvCxnSpPr/>
          <p:nvPr/>
        </p:nvCxnSpPr>
        <p:spPr>
          <a:xfrm>
            <a:off x="5297491" y="2004388"/>
            <a:ext cx="812763" cy="657251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62" name="Group 61"/>
          <p:cNvGrpSpPr/>
          <p:nvPr/>
        </p:nvGrpSpPr>
        <p:grpSpPr>
          <a:xfrm>
            <a:off x="4764802" y="1633446"/>
            <a:ext cx="430381" cy="692465"/>
            <a:chOff x="6155416" y="584514"/>
            <a:chExt cx="422743" cy="680175"/>
          </a:xfrm>
        </p:grpSpPr>
        <p:sp>
          <p:nvSpPr>
            <p:cNvPr id="63" name="Oval 62"/>
            <p:cNvSpPr/>
            <p:nvPr/>
          </p:nvSpPr>
          <p:spPr>
            <a:xfrm>
              <a:off x="6155416" y="584514"/>
              <a:ext cx="422743" cy="680175"/>
            </a:xfrm>
            <a:prstGeom prst="ellipse">
              <a:avLst/>
            </a:prstGeom>
            <a:solidFill>
              <a:srgbClr val="E7D3F2"/>
            </a:solidFill>
            <a:ln w="127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4" name="Curved Connector 63"/>
            <p:cNvCxnSpPr/>
            <p:nvPr/>
          </p:nvCxnSpPr>
          <p:spPr>
            <a:xfrm flipV="1">
              <a:off x="6226335" y="827403"/>
              <a:ext cx="280903" cy="192106"/>
            </a:xfrm>
            <a:prstGeom prst="curvedConnector3">
              <a:avLst/>
            </a:prstGeom>
            <a:noFill/>
            <a:ln w="25400" cap="flat">
              <a:solidFill>
                <a:srgbClr val="7030A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75" name="Oval 74"/>
          <p:cNvSpPr/>
          <p:nvPr/>
        </p:nvSpPr>
        <p:spPr>
          <a:xfrm>
            <a:off x="3455115" y="2863708"/>
            <a:ext cx="773960" cy="692465"/>
          </a:xfrm>
          <a:prstGeom prst="ellipse">
            <a:avLst/>
          </a:prstGeom>
          <a:solidFill>
            <a:srgbClr val="FAC7C7"/>
          </a:solidFill>
          <a:ln w="12700" cap="flat">
            <a:solidFill>
              <a:srgbClr val="C0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/>
              <p:cNvSpPr/>
              <p:nvPr/>
            </p:nvSpPr>
            <p:spPr>
              <a:xfrm>
                <a:off x="3590582" y="2823235"/>
                <a:ext cx="494076" cy="7877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8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/>
                      </m:nary>
                    </m:oMath>
                  </m:oMathPara>
                </a14:m>
                <a:endParaRPr lang="en-US" sz="1867" dirty="0"/>
              </a:p>
            </p:txBody>
          </p:sp>
        </mc:Choice>
        <mc:Fallback xmlns=""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0582" y="2823235"/>
                <a:ext cx="494076" cy="787716"/>
              </a:xfrm>
              <a:prstGeom prst="rect">
                <a:avLst/>
              </a:prstGeom>
              <a:blipFill>
                <a:blip r:embed="rId6"/>
                <a:stretch>
                  <a:fillRect l="-162500" t="-128571" r="-102500" b="-174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7" name="Straight Arrow Connector 76"/>
          <p:cNvCxnSpPr/>
          <p:nvPr/>
        </p:nvCxnSpPr>
        <p:spPr>
          <a:xfrm>
            <a:off x="4397910" y="3166882"/>
            <a:ext cx="334041" cy="1332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78" name="Straight Arrow Connector 77"/>
          <p:cNvCxnSpPr/>
          <p:nvPr/>
        </p:nvCxnSpPr>
        <p:spPr>
          <a:xfrm>
            <a:off x="5331747" y="3187473"/>
            <a:ext cx="698623" cy="199931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9" name="Oval 78"/>
          <p:cNvSpPr/>
          <p:nvPr/>
        </p:nvSpPr>
        <p:spPr>
          <a:xfrm>
            <a:off x="4799058" y="2816531"/>
            <a:ext cx="430381" cy="692465"/>
          </a:xfrm>
          <a:prstGeom prst="ellipse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0" name="Curved Connector 79"/>
          <p:cNvCxnSpPr/>
          <p:nvPr/>
        </p:nvCxnSpPr>
        <p:spPr>
          <a:xfrm flipV="1">
            <a:off x="4871257" y="3063809"/>
            <a:ext cx="285979" cy="195577"/>
          </a:xfrm>
          <a:prstGeom prst="curvedConnector3">
            <a:avLst/>
          </a:prstGeom>
          <a:noFill/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1" name="Oval 80"/>
          <p:cNvSpPr/>
          <p:nvPr/>
        </p:nvSpPr>
        <p:spPr>
          <a:xfrm>
            <a:off x="3455115" y="4052804"/>
            <a:ext cx="773960" cy="692465"/>
          </a:xfrm>
          <a:prstGeom prst="ellipse">
            <a:avLst/>
          </a:prstGeom>
          <a:solidFill>
            <a:srgbClr val="FAC7C7"/>
          </a:solidFill>
          <a:ln w="12700" cap="flat">
            <a:solidFill>
              <a:srgbClr val="C0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/>
              <p:cNvSpPr/>
              <p:nvPr/>
            </p:nvSpPr>
            <p:spPr>
              <a:xfrm>
                <a:off x="3590582" y="4012331"/>
                <a:ext cx="494076" cy="7877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8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/>
                      </m:nary>
                    </m:oMath>
                  </m:oMathPara>
                </a14:m>
                <a:endParaRPr lang="en-US" sz="1867" dirty="0"/>
              </a:p>
            </p:txBody>
          </p:sp>
        </mc:Choice>
        <mc:Fallback xmlns="">
          <p:sp>
            <p:nvSpPr>
              <p:cNvPr id="82" name="Rectangle 8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0582" y="4012331"/>
                <a:ext cx="494076" cy="787716"/>
              </a:xfrm>
              <a:prstGeom prst="rect">
                <a:avLst/>
              </a:prstGeom>
              <a:blipFill>
                <a:blip r:embed="rId12"/>
                <a:stretch>
                  <a:fillRect l="-162500" t="-126984" r="-102500" b="-174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3" name="Straight Arrow Connector 82"/>
          <p:cNvCxnSpPr/>
          <p:nvPr/>
        </p:nvCxnSpPr>
        <p:spPr>
          <a:xfrm>
            <a:off x="4397910" y="4355978"/>
            <a:ext cx="334041" cy="1332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84" name="Straight Arrow Connector 83"/>
          <p:cNvCxnSpPr/>
          <p:nvPr/>
        </p:nvCxnSpPr>
        <p:spPr>
          <a:xfrm flipV="1">
            <a:off x="5331747" y="4156580"/>
            <a:ext cx="698623" cy="152256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5" name="Oval 84"/>
          <p:cNvSpPr/>
          <p:nvPr/>
        </p:nvSpPr>
        <p:spPr>
          <a:xfrm>
            <a:off x="4799058" y="4005627"/>
            <a:ext cx="430381" cy="692465"/>
          </a:xfrm>
          <a:prstGeom prst="ellipse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6" name="Curved Connector 85"/>
          <p:cNvCxnSpPr/>
          <p:nvPr/>
        </p:nvCxnSpPr>
        <p:spPr>
          <a:xfrm flipV="1">
            <a:off x="4871257" y="4252905"/>
            <a:ext cx="285979" cy="195577"/>
          </a:xfrm>
          <a:prstGeom prst="curvedConnector3">
            <a:avLst/>
          </a:prstGeom>
          <a:noFill/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7" name="Oval 86"/>
          <p:cNvSpPr/>
          <p:nvPr/>
        </p:nvSpPr>
        <p:spPr>
          <a:xfrm>
            <a:off x="3455115" y="5254246"/>
            <a:ext cx="773960" cy="692465"/>
          </a:xfrm>
          <a:prstGeom prst="ellipse">
            <a:avLst/>
          </a:prstGeom>
          <a:solidFill>
            <a:srgbClr val="FAC7C7"/>
          </a:solidFill>
          <a:ln w="12700" cap="flat">
            <a:solidFill>
              <a:srgbClr val="C0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Rectangle 87"/>
              <p:cNvSpPr/>
              <p:nvPr/>
            </p:nvSpPr>
            <p:spPr>
              <a:xfrm>
                <a:off x="3590582" y="5213772"/>
                <a:ext cx="494076" cy="7877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1867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/>
                      </m:nary>
                    </m:oMath>
                  </m:oMathPara>
                </a14:m>
                <a:endParaRPr lang="en-US" sz="1867" dirty="0"/>
              </a:p>
            </p:txBody>
          </p:sp>
        </mc:Choice>
        <mc:Fallback xmlns="">
          <p:sp>
            <p:nvSpPr>
              <p:cNvPr id="88" name="Rectangle 8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0582" y="5213772"/>
                <a:ext cx="494076" cy="787716"/>
              </a:xfrm>
              <a:prstGeom prst="rect">
                <a:avLst/>
              </a:prstGeom>
              <a:blipFill>
                <a:blip r:embed="rId13"/>
                <a:stretch>
                  <a:fillRect l="-162500" t="-128571" r="-102500" b="-1746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9" name="Straight Arrow Connector 88"/>
          <p:cNvCxnSpPr/>
          <p:nvPr/>
        </p:nvCxnSpPr>
        <p:spPr>
          <a:xfrm>
            <a:off x="4397910" y="5557419"/>
            <a:ext cx="334041" cy="13324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0" name="Straight Arrow Connector 89"/>
          <p:cNvCxnSpPr/>
          <p:nvPr/>
        </p:nvCxnSpPr>
        <p:spPr>
          <a:xfrm flipV="1">
            <a:off x="5331747" y="4847859"/>
            <a:ext cx="698623" cy="730152"/>
          </a:xfrm>
          <a:prstGeom prst="straightConnector1">
            <a:avLst/>
          </a:prstGeom>
          <a:noFill/>
          <a:ln w="25400" cap="flat">
            <a:solidFill>
              <a:schemeClr val="tx2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91" name="Oval 90"/>
          <p:cNvSpPr/>
          <p:nvPr/>
        </p:nvSpPr>
        <p:spPr>
          <a:xfrm>
            <a:off x="4799058" y="5207068"/>
            <a:ext cx="430381" cy="692465"/>
          </a:xfrm>
          <a:prstGeom prst="ellipse">
            <a:avLst/>
          </a:prstGeom>
          <a:solidFill>
            <a:srgbClr val="E7D3F2"/>
          </a:solidFill>
          <a:ln w="127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2" name="Curved Connector 91"/>
          <p:cNvCxnSpPr/>
          <p:nvPr/>
        </p:nvCxnSpPr>
        <p:spPr>
          <a:xfrm flipV="1">
            <a:off x="4871257" y="5454346"/>
            <a:ext cx="285979" cy="195577"/>
          </a:xfrm>
          <a:prstGeom prst="curvedConnector3">
            <a:avLst/>
          </a:prstGeom>
          <a:noFill/>
          <a:ln w="25400" cap="flat">
            <a:solidFill>
              <a:srgbClr val="7030A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2" name="Straight Arrow Connector 111"/>
          <p:cNvCxnSpPr>
            <a:stCxn id="74" idx="3"/>
          </p:cNvCxnSpPr>
          <p:nvPr/>
        </p:nvCxnSpPr>
        <p:spPr>
          <a:xfrm>
            <a:off x="967124" y="2855126"/>
            <a:ext cx="2303881" cy="36252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6" name="Straight Arrow Connector 115"/>
          <p:cNvCxnSpPr>
            <a:stCxn id="72" idx="3"/>
          </p:cNvCxnSpPr>
          <p:nvPr/>
        </p:nvCxnSpPr>
        <p:spPr>
          <a:xfrm flipV="1">
            <a:off x="967149" y="3231551"/>
            <a:ext cx="2251381" cy="275787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1" name="Straight Arrow Connector 120"/>
          <p:cNvCxnSpPr>
            <a:stCxn id="70" idx="3"/>
          </p:cNvCxnSpPr>
          <p:nvPr/>
        </p:nvCxnSpPr>
        <p:spPr>
          <a:xfrm flipV="1">
            <a:off x="967149" y="3234862"/>
            <a:ext cx="2214521" cy="924686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4" name="Straight Arrow Connector 123"/>
          <p:cNvCxnSpPr>
            <a:stCxn id="68" idx="3"/>
          </p:cNvCxnSpPr>
          <p:nvPr/>
        </p:nvCxnSpPr>
        <p:spPr>
          <a:xfrm flipV="1">
            <a:off x="967149" y="3215434"/>
            <a:ext cx="2251381" cy="1596324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8" name="Straight Arrow Connector 127"/>
          <p:cNvCxnSpPr>
            <a:stCxn id="70" idx="3"/>
          </p:cNvCxnSpPr>
          <p:nvPr/>
        </p:nvCxnSpPr>
        <p:spPr>
          <a:xfrm>
            <a:off x="967149" y="4159548"/>
            <a:ext cx="2231694" cy="175156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1" name="Straight Arrow Connector 130"/>
          <p:cNvCxnSpPr>
            <a:stCxn id="72" idx="3"/>
          </p:cNvCxnSpPr>
          <p:nvPr/>
        </p:nvCxnSpPr>
        <p:spPr>
          <a:xfrm>
            <a:off x="967149" y="3507338"/>
            <a:ext cx="2181353" cy="823904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4" name="Straight Arrow Connector 133"/>
          <p:cNvCxnSpPr>
            <a:stCxn id="74" idx="3"/>
          </p:cNvCxnSpPr>
          <p:nvPr/>
        </p:nvCxnSpPr>
        <p:spPr>
          <a:xfrm>
            <a:off x="967124" y="2855126"/>
            <a:ext cx="2181377" cy="1500852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8" name="Straight Arrow Connector 137"/>
          <p:cNvCxnSpPr>
            <a:stCxn id="70" idx="3"/>
          </p:cNvCxnSpPr>
          <p:nvPr/>
        </p:nvCxnSpPr>
        <p:spPr>
          <a:xfrm>
            <a:off x="967149" y="4159548"/>
            <a:ext cx="2191015" cy="1430691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2" name="Straight Arrow Connector 141"/>
          <p:cNvCxnSpPr>
            <a:stCxn id="74" idx="3"/>
          </p:cNvCxnSpPr>
          <p:nvPr/>
        </p:nvCxnSpPr>
        <p:spPr>
          <a:xfrm>
            <a:off x="967124" y="2855126"/>
            <a:ext cx="2214545" cy="2749017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5" name="Straight Arrow Connector 144"/>
          <p:cNvCxnSpPr>
            <a:stCxn id="68" idx="3"/>
          </p:cNvCxnSpPr>
          <p:nvPr/>
        </p:nvCxnSpPr>
        <p:spPr>
          <a:xfrm flipV="1">
            <a:off x="967149" y="4369303"/>
            <a:ext cx="2196260" cy="442455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8" name="Straight Arrow Connector 147"/>
          <p:cNvCxnSpPr>
            <a:stCxn id="68" idx="3"/>
          </p:cNvCxnSpPr>
          <p:nvPr/>
        </p:nvCxnSpPr>
        <p:spPr>
          <a:xfrm>
            <a:off x="967149" y="4811758"/>
            <a:ext cx="2219490" cy="792385"/>
          </a:xfrm>
          <a:prstGeom prst="straightConnector1">
            <a:avLst/>
          </a:prstGeom>
          <a:noFill/>
          <a:ln w="25400" cap="flat">
            <a:solidFill>
              <a:srgbClr val="404040"/>
            </a:solidFill>
            <a:prstDash val="solid"/>
            <a:bevel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grpSp>
        <p:nvGrpSpPr>
          <p:cNvPr id="153" name="Group 152"/>
          <p:cNvGrpSpPr/>
          <p:nvPr/>
        </p:nvGrpSpPr>
        <p:grpSpPr>
          <a:xfrm>
            <a:off x="9902232" y="3388805"/>
            <a:ext cx="551305" cy="692465"/>
            <a:chOff x="4750274" y="1746844"/>
            <a:chExt cx="413479" cy="519349"/>
          </a:xfrm>
        </p:grpSpPr>
        <p:sp>
          <p:nvSpPr>
            <p:cNvPr id="154" name="Oval 153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5" name="Rectangle 154"/>
                <p:cNvSpPr/>
                <p:nvPr/>
              </p:nvSpPr>
              <p:spPr>
                <a:xfrm>
                  <a:off x="4750274" y="1783752"/>
                  <a:ext cx="413479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</a:rPr>
                                  <m:t>𝑦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55" name="Rectangle 15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13479" cy="346249"/>
                </a:xfrm>
                <a:prstGeom prst="rect">
                  <a:avLst/>
                </a:prstGeom>
                <a:blipFill>
                  <a:blip r:embed="rId14"/>
                  <a:stretch>
                    <a:fillRect b="-78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9" name="Group 168"/>
          <p:cNvGrpSpPr/>
          <p:nvPr/>
        </p:nvGrpSpPr>
        <p:grpSpPr>
          <a:xfrm>
            <a:off x="10800339" y="3387062"/>
            <a:ext cx="551305" cy="692465"/>
            <a:chOff x="4750274" y="1746844"/>
            <a:chExt cx="413479" cy="519349"/>
          </a:xfrm>
        </p:grpSpPr>
        <p:sp>
          <p:nvSpPr>
            <p:cNvPr id="170" name="Oval 169"/>
            <p:cNvSpPr/>
            <p:nvPr/>
          </p:nvSpPr>
          <p:spPr>
            <a:xfrm>
              <a:off x="4772238" y="1746844"/>
              <a:ext cx="340640" cy="519349"/>
            </a:xfrm>
            <a:prstGeom prst="ellipse">
              <a:avLst/>
            </a:prstGeom>
            <a:solidFill>
              <a:srgbClr val="D1E0F9"/>
            </a:solidFill>
            <a:ln w="12700" cap="flat">
              <a:solidFill>
                <a:srgbClr val="0070C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1" name="Rectangle 170"/>
                <p:cNvSpPr/>
                <p:nvPr/>
              </p:nvSpPr>
              <p:spPr>
                <a:xfrm>
                  <a:off x="4750274" y="1783752"/>
                  <a:ext cx="413479" cy="34624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i="1">
                                <a:solidFill>
                                  <a:srgbClr val="000000"/>
                                </a:solidFill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71" name="Rectangle 17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0274" y="1783752"/>
                  <a:ext cx="413479" cy="346249"/>
                </a:xfrm>
                <a:prstGeom prst="rect">
                  <a:avLst/>
                </a:prstGeom>
                <a:blipFill>
                  <a:blip r:embed="rId15"/>
                  <a:stretch>
                    <a:fillRect b="-108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3" name="Rectangle 92"/>
          <p:cNvSpPr/>
          <p:nvPr/>
        </p:nvSpPr>
        <p:spPr>
          <a:xfrm>
            <a:off x="269414" y="2349061"/>
            <a:ext cx="784137" cy="3020010"/>
          </a:xfrm>
          <a:prstGeom prst="rect">
            <a:avLst/>
          </a:prstGeom>
          <a:noFill/>
          <a:ln w="25400" cap="flat">
            <a:solidFill>
              <a:srgbClr val="92D05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ctr">
            <a:spAutoFit/>
          </a:bodyPr>
          <a:lstStyle/>
          <a:p>
            <a:pPr defTabSz="609585" latinLnBrk="1" hangingPunct="0"/>
            <a:endParaRPr lang="en-US" sz="2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7" name="Group 96"/>
          <p:cNvGrpSpPr/>
          <p:nvPr/>
        </p:nvGrpSpPr>
        <p:grpSpPr>
          <a:xfrm>
            <a:off x="4321708" y="892230"/>
            <a:ext cx="3103425" cy="5073539"/>
            <a:chOff x="3774073" y="884629"/>
            <a:chExt cx="2327569" cy="3805154"/>
          </a:xfrm>
        </p:grpSpPr>
        <p:sp>
          <p:nvSpPr>
            <p:cNvPr id="98" name="Rectangle 97"/>
            <p:cNvSpPr/>
            <p:nvPr/>
          </p:nvSpPr>
          <p:spPr>
            <a:xfrm>
              <a:off x="3774073" y="1388930"/>
              <a:ext cx="1875845" cy="3300853"/>
            </a:xfrm>
            <a:prstGeom prst="rect">
              <a:avLst/>
            </a:prstGeom>
            <a:noFill/>
            <a:ln w="25400" cap="flat">
              <a:solidFill>
                <a:srgbClr val="92D05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Rectangle 98"/>
                <p:cNvSpPr/>
                <p:nvPr/>
              </p:nvSpPr>
              <p:spPr>
                <a:xfrm>
                  <a:off x="4067046" y="884629"/>
                  <a:ext cx="2034596" cy="47561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f>
                              <m:fPr>
                                <m:ctrlPr>
                                  <a:rPr lang="en-US" sz="16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r>
                                  <a:rPr lang="en-US" sz="1600" i="1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sz="1600" i="1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B050"/>
                                        </a:solidFill>
                                        <a:latin typeface="Cambria Math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B05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den>
                            </m:f>
                          </m:e>
                          <m:sub/>
                        </m:sSub>
                        <m:r>
                          <a:rPr lang="en-US" sz="1600" i="1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=</m:t>
                        </m:r>
                        <m:f>
                          <m:fPr>
                            <m:ctrlPr>
                              <a:rPr lang="en-US" sz="16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𝜕</m:t>
                            </m:r>
                          </m:num>
                          <m:den>
                            <m:r>
                              <a:rPr lang="en-US" sz="1600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16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a:rPr lang="en-US" sz="1600" i="1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  <m:t>𝑖</m:t>
                                </m:r>
                              </m:sub>
                            </m:sSub>
                          </m:den>
                        </m:f>
                        <m:r>
                          <a:rPr lang="en-US" sz="1600" i="1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𝑆𝑖𝑔𝑚𝑜𝑖𝑑</m:t>
                        </m:r>
                        <m:r>
                          <a:rPr lang="en-US" sz="1600" i="1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16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1600" i="1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)</m:t>
                        </m:r>
                        <m:f>
                          <m:fPr>
                            <m:ctrlPr>
                              <a:rPr lang="en-US" sz="1600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𝜕</m:t>
                            </m:r>
                            <m:r>
                              <a:rPr lang="en-US" sz="1600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𝐿</m:t>
                            </m:r>
                          </m:num>
                          <m:den>
                            <m:r>
                              <a:rPr lang="en-US" sz="1600" i="1">
                                <a:solidFill>
                                  <a:srgbClr val="00B050"/>
                                </a:solidFill>
                                <a:latin typeface="Cambria Math" charset="0"/>
                              </a:rPr>
                              <m:t>𝜕</m:t>
                            </m:r>
                            <m:sSub>
                              <m:sSubPr>
                                <m:ctrlPr>
                                  <a:rPr lang="en-US" sz="1600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i="1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en-US" sz="1600" i="1">
                                    <a:solidFill>
                                      <a:srgbClr val="00B050"/>
                                    </a:solidFill>
                                    <a:latin typeface="Cambria Math" charset="0"/>
                                  </a:rPr>
                                  <m:t>𝑘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1600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99" name="Rectangle 9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67046" y="884629"/>
                  <a:ext cx="2034596" cy="475611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3" name="Group 102"/>
          <p:cNvGrpSpPr/>
          <p:nvPr/>
        </p:nvGrpSpPr>
        <p:grpSpPr>
          <a:xfrm>
            <a:off x="8538876" y="2227074"/>
            <a:ext cx="2948491" cy="2025831"/>
            <a:chOff x="7357903" y="1772326"/>
            <a:chExt cx="2211368" cy="1519373"/>
          </a:xfrm>
        </p:grpSpPr>
        <p:sp>
          <p:nvSpPr>
            <p:cNvPr id="104" name="Rectangle 103"/>
            <p:cNvSpPr/>
            <p:nvPr/>
          </p:nvSpPr>
          <p:spPr>
            <a:xfrm>
              <a:off x="7357903" y="2513596"/>
              <a:ext cx="1435996" cy="778103"/>
            </a:xfrm>
            <a:prstGeom prst="rect">
              <a:avLst/>
            </a:prstGeom>
            <a:noFill/>
            <a:ln w="25400" cap="flat">
              <a:solidFill>
                <a:srgbClr val="92D05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Rectangle 104"/>
                <p:cNvSpPr/>
                <p:nvPr/>
              </p:nvSpPr>
              <p:spPr>
                <a:xfrm>
                  <a:off x="7624989" y="1772326"/>
                  <a:ext cx="1944282" cy="38669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f>
                            <m:fPr>
                              <m:ctrlP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</m:e>
                        <m:sub/>
                      </m:sSub>
                      <m:r>
                        <a:rPr lang="en-US" sz="1600" i="1">
                          <a:solidFill>
                            <a:srgbClr val="00B05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1600" i="1">
                          <a:solidFill>
                            <a:srgbClr val="00B050"/>
                          </a:solidFill>
                          <a:latin typeface="Cambria Math" charset="0"/>
                        </a:rPr>
                        <m:t>𝑆𝑖𝑔𝑚𝑜𝑖𝑑</m:t>
                      </m:r>
                      <m:r>
                        <a:rPr lang="en-US" sz="1600" i="1">
                          <a:solidFill>
                            <a:srgbClr val="00B050"/>
                          </a:solidFill>
                          <a:latin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𝑝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B050"/>
                          </a:solidFill>
                          <a:latin typeface="Cambria Math" charset="0"/>
                        </a:rPr>
                        <m:t>)</m:t>
                      </m:r>
                    </m:oMath>
                  </a14:m>
                  <a:r>
                    <a:rPr lang="en-US" sz="1600" dirty="0">
                      <a:solidFill>
                        <a:srgbClr val="00B050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1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𝐿</m:t>
                          </m:r>
                        </m:num>
                        <m:den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a14:m>
                  <a:endParaRPr lang="en-US" sz="1600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105" name="Rectangle 10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4989" y="1772326"/>
                  <a:ext cx="1944282" cy="38669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6" name="Group 105"/>
          <p:cNvGrpSpPr/>
          <p:nvPr/>
        </p:nvGrpSpPr>
        <p:grpSpPr>
          <a:xfrm>
            <a:off x="9775877" y="3125522"/>
            <a:ext cx="1785104" cy="2076909"/>
            <a:chOff x="7357903" y="2441785"/>
            <a:chExt cx="1453429" cy="1742626"/>
          </a:xfrm>
        </p:grpSpPr>
        <p:sp>
          <p:nvSpPr>
            <p:cNvPr id="107" name="Rectangle 106"/>
            <p:cNvSpPr/>
            <p:nvPr/>
          </p:nvSpPr>
          <p:spPr>
            <a:xfrm>
              <a:off x="7357903" y="2441785"/>
              <a:ext cx="1453429" cy="1032411"/>
            </a:xfrm>
            <a:prstGeom prst="rect">
              <a:avLst/>
            </a:prstGeom>
            <a:noFill/>
            <a:ln w="25400" cap="flat">
              <a:solidFill>
                <a:srgbClr val="92D050"/>
              </a:solidFill>
              <a:prstDash val="solid"/>
              <a:bevel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60959" tIns="60959" rIns="60959" bIns="60959" numCol="1" spcCol="38100" rtlCol="0" anchor="ctr">
              <a:spAutoFit/>
            </a:bodyPr>
            <a:lstStyle/>
            <a:p>
              <a:pPr defTabSz="609585" latinLnBrk="1" hangingPunct="0"/>
              <a:endParaRPr lang="en-US"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Rectangle 107"/>
                <p:cNvSpPr/>
                <p:nvPr/>
              </p:nvSpPr>
              <p:spPr>
                <a:xfrm>
                  <a:off x="7357903" y="3778706"/>
                  <a:ext cx="1453429" cy="40570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sz="1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𝜕</m:t>
                          </m:r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𝐿</m:t>
                          </m:r>
                        </m:num>
                        <m:den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1600" i="1">
                          <a:solidFill>
                            <a:srgbClr val="00B050"/>
                          </a:solidFill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𝜕</m:t>
                          </m:r>
                        </m:num>
                        <m:den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  <m:r>
                        <a:rPr lang="en-US" sz="1600" i="1">
                          <a:solidFill>
                            <a:srgbClr val="00B050"/>
                          </a:solidFill>
                          <a:latin typeface="Cambria Math" charset="0"/>
                        </a:rPr>
                        <m:t>𝐿</m:t>
                      </m:r>
                      <m:r>
                        <a:rPr lang="en-US" sz="1600" i="1">
                          <a:solidFill>
                            <a:srgbClr val="00B050"/>
                          </a:solidFill>
                          <a:latin typeface="Cambria Math" charset="0"/>
                        </a:rPr>
                        <m:t>(</m:t>
                      </m:r>
                      <m:sSub>
                        <m:sSubPr>
                          <m:ctrlPr>
                            <a:rPr lang="en-US" sz="1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𝑦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B050"/>
                          </a:solidFill>
                          <a:latin typeface="Cambria Math" charset="0"/>
                        </a:rPr>
                        <m:t>,</m:t>
                      </m:r>
                    </m:oMath>
                  </a14:m>
                  <a:r>
                    <a:rPr lang="en-US" sz="1600" dirty="0">
                      <a:solidFill>
                        <a:srgbClr val="00B050"/>
                      </a:solidFill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1600" i="1">
                          <a:solidFill>
                            <a:srgbClr val="00B050"/>
                          </a:solidFill>
                          <a:latin typeface="Cambria Math" charset="0"/>
                        </a:rPr>
                        <m:t>)</m:t>
                      </m:r>
                    </m:oMath>
                  </a14:m>
                  <a:endParaRPr lang="en-US" sz="1600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108" name="Rectangle 10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57903" y="3778706"/>
                  <a:ext cx="1453429" cy="405705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" name="Group 1"/>
          <p:cNvGrpSpPr/>
          <p:nvPr/>
        </p:nvGrpSpPr>
        <p:grpSpPr>
          <a:xfrm>
            <a:off x="898462" y="930484"/>
            <a:ext cx="3474335" cy="5317544"/>
            <a:chOff x="673846" y="697863"/>
            <a:chExt cx="2605751" cy="3988158"/>
          </a:xfrm>
        </p:grpSpPr>
        <p:grpSp>
          <p:nvGrpSpPr>
            <p:cNvPr id="94" name="Group 93"/>
            <p:cNvGrpSpPr/>
            <p:nvPr/>
          </p:nvGrpSpPr>
          <p:grpSpPr>
            <a:xfrm>
              <a:off x="673846" y="697863"/>
              <a:ext cx="2605751" cy="3988158"/>
              <a:chOff x="1058483" y="741431"/>
              <a:chExt cx="2605751" cy="3988158"/>
            </a:xfrm>
          </p:grpSpPr>
          <p:sp>
            <p:nvSpPr>
              <p:cNvPr id="95" name="Rectangle 94"/>
              <p:cNvSpPr/>
              <p:nvPr/>
            </p:nvSpPr>
            <p:spPr>
              <a:xfrm>
                <a:off x="1080869" y="1229489"/>
                <a:ext cx="2583365" cy="3500100"/>
              </a:xfrm>
              <a:prstGeom prst="rect">
                <a:avLst/>
              </a:prstGeom>
              <a:noFill/>
              <a:ln w="25400" cap="flat">
                <a:solidFill>
                  <a:srgbClr val="92D05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59" tIns="60959" rIns="60959" bIns="60959" numCol="1" spcCol="38100" rtlCol="0" anchor="ctr">
                <a:spAutoFit/>
              </a:bodyPr>
              <a:lstStyle/>
              <a:p>
                <a:pPr defTabSz="609585" latinLnBrk="1" hangingPunct="0"/>
                <a:endPara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6" name="Rectangle 95"/>
                  <p:cNvSpPr/>
                  <p:nvPr/>
                </p:nvSpPr>
                <p:spPr>
                  <a:xfrm>
                    <a:off x="1058483" y="741431"/>
                    <a:ext cx="2521075" cy="47561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f>
                                <m:fPr>
                                  <m:ctrlP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𝜕</m:t>
                                  </m:r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00B050"/>
                                          </a:solidFill>
                                          <a:latin typeface="Cambria Math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00B050"/>
                                          </a:solidFill>
                                          <a:latin typeface="Cambria Math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  <m:sub/>
                          </m:sSub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=(</m:t>
                          </m:r>
                          <m:f>
                            <m:fPr>
                              <m:ctrlP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</m:den>
                          </m:f>
                          <m:nary>
                            <m:naryPr>
                              <m:chr m:val="∑"/>
                              <m:limLoc m:val="subSup"/>
                              <m:ctrlP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𝑖𝑗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)</m:t>
                          </m:r>
                          <m:f>
                            <m:fPr>
                              <m:ctrlP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𝑧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oMath>
                      </m:oMathPara>
                    </a14:m>
                    <a:endParaRPr lang="en-US" sz="1600" dirty="0">
                      <a:solidFill>
                        <a:srgbClr val="00B05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6" name="Rectangle 95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58483" y="741431"/>
                    <a:ext cx="2521075" cy="475611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t="-133333" b="-19607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Rectangle 108"/>
                <p:cNvSpPr/>
                <p:nvPr/>
              </p:nvSpPr>
              <p:spPr>
                <a:xfrm>
                  <a:off x="899791" y="4085164"/>
                  <a:ext cx="1345224" cy="49749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f>
                              <m:fPr>
                                <m:ctrlP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  <m: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𝑖𝑗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sz="1600" i="1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1</m:t>
                                    </m:r>
                                    <m: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𝑖𝑗</m:t>
                                    </m:r>
                                  </m:sub>
                                </m:sSub>
                              </m:den>
                            </m:f>
                            <m:f>
                              <m:fPr>
                                <m:ctrlP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den>
                            </m:f>
                          </m:e>
                          <m:sub>
                            <m:r>
                              <a:rPr lang="en-US" sz="16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09" name="Rectangle 10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9791" y="4085164"/>
                  <a:ext cx="1345224" cy="497492"/>
                </a:xfrm>
                <a:prstGeom prst="rect">
                  <a:avLst/>
                </a:prstGeom>
                <a:blipFill>
                  <a:blip r:embed="rId20"/>
                  <a:stretch>
                    <a:fillRect b="-192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/>
          <p:cNvGrpSpPr/>
          <p:nvPr/>
        </p:nvGrpSpPr>
        <p:grpSpPr>
          <a:xfrm>
            <a:off x="5839446" y="1529754"/>
            <a:ext cx="4229632" cy="3839317"/>
            <a:chOff x="4379583" y="1147315"/>
            <a:chExt cx="3172224" cy="2879488"/>
          </a:xfrm>
        </p:grpSpPr>
        <p:grpSp>
          <p:nvGrpSpPr>
            <p:cNvPr id="100" name="Group 99"/>
            <p:cNvGrpSpPr/>
            <p:nvPr/>
          </p:nvGrpSpPr>
          <p:grpSpPr>
            <a:xfrm>
              <a:off x="4379583" y="1147315"/>
              <a:ext cx="3172224" cy="2879488"/>
              <a:chOff x="5013052" y="1187796"/>
              <a:chExt cx="3172224" cy="2879488"/>
            </a:xfrm>
          </p:grpSpPr>
          <p:sp>
            <p:nvSpPr>
              <p:cNvPr id="101" name="Rectangle 100"/>
              <p:cNvSpPr/>
              <p:nvPr/>
            </p:nvSpPr>
            <p:spPr>
              <a:xfrm>
                <a:off x="5013052" y="1820296"/>
                <a:ext cx="2182475" cy="2246988"/>
              </a:xfrm>
              <a:prstGeom prst="rect">
                <a:avLst/>
              </a:prstGeom>
              <a:noFill/>
              <a:ln w="25400" cap="flat">
                <a:solidFill>
                  <a:srgbClr val="92D050"/>
                </a:solidFill>
                <a:prstDash val="solid"/>
                <a:bevel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60959" tIns="60959" rIns="60959" bIns="60959" numCol="1" spcCol="38100" rtlCol="0" anchor="ctr">
                <a:spAutoFit/>
              </a:bodyPr>
              <a:lstStyle/>
              <a:p>
                <a:pPr defTabSz="609585" latinLnBrk="1" hangingPunct="0"/>
                <a:endParaRPr lang="en-US"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2" name="Rectangle 101"/>
                  <p:cNvSpPr/>
                  <p:nvPr/>
                </p:nvSpPr>
                <p:spPr>
                  <a:xfrm>
                    <a:off x="5692814" y="1187796"/>
                    <a:ext cx="2492462" cy="47561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f>
                                <m:fPr>
                                  <m:ctrlP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𝜕</m:t>
                                  </m:r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00B050"/>
                                          </a:solidFill>
                                          <a:latin typeface="Cambria Math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00B050"/>
                                          </a:solidFill>
                                          <a:latin typeface="Cambria Math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  <m:sub/>
                          </m:sSub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=(</m:t>
                          </m:r>
                          <m:f>
                            <m:fPr>
                              <m:ctrlP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</m:num>
                            <m:den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𝑘</m:t>
                                  </m:r>
                                </m:sub>
                              </m:sSub>
                            </m:den>
                          </m:f>
                          <m:nary>
                            <m:naryPr>
                              <m:chr m:val="∑"/>
                              <m:limLoc m:val="subSup"/>
                              <m:ctrlP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600" i="1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)</m:t>
                          </m:r>
                          <m:f>
                            <m:fPr>
                              <m:ctrlP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sz="1600" i="1">
                                  <a:solidFill>
                                    <a:srgbClr val="00B050"/>
                                  </a:solidFill>
                                  <a:latin typeface="Cambria Math" charset="0"/>
                                </a:rPr>
                                <m:t>𝜕</m:t>
                              </m:r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00B050"/>
                                      </a:solidFill>
                                      <a:latin typeface="Cambria Math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</m:oMath>
                      </m:oMathPara>
                    </a14:m>
                    <a:endParaRPr lang="en-US" sz="1600" dirty="0">
                      <a:solidFill>
                        <a:srgbClr val="00B05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2" name="Rectangle 10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692814" y="1187796"/>
                    <a:ext cx="2492462" cy="475611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 t="-133333" b="-19607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Rectangle 109"/>
                <p:cNvSpPr/>
                <p:nvPr/>
              </p:nvSpPr>
              <p:spPr>
                <a:xfrm>
                  <a:off x="5141663" y="3412754"/>
                  <a:ext cx="1266693" cy="47561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6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f>
                              <m:fPr>
                                <m:ctrlP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  <m: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den>
                            </m:f>
                            <m:r>
                              <a:rPr lang="en-US" sz="1600" i="1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𝑤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2</m:t>
                                    </m:r>
                                    <m:r>
                                      <a:rPr lang="en-US" sz="1600" i="1">
                                        <a:solidFill>
                                          <a:srgbClr val="0070C0"/>
                                        </a:solidFill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den>
                            </m:f>
                            <m:f>
                              <m:fPr>
                                <m:ctrlP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𝐿</m:t>
                                </m:r>
                              </m:num>
                              <m:den>
                                <m: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charset="0"/>
                                  </a:rPr>
                                  <m:t>𝜕</m:t>
                                </m:r>
                                <m: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den>
                            </m:f>
                          </m:e>
                          <m:sub>
                            <m:r>
                              <a:rPr lang="en-US" sz="160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6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110" name="Rectangle 10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41663" y="3412754"/>
                  <a:ext cx="1266693" cy="475611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6326988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defTabSz="609585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 kern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pPr defTabSz="609585">
                <a:defRPr sz="1800">
                  <a:solidFill>
                    <a:srgbClr val="000000"/>
                  </a:solidFill>
                </a:defRPr>
              </a:pPr>
              <a:t>4</a:t>
            </a:fld>
            <a:endParaRPr sz="1733" kern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609585">
              <a:defRPr sz="1800">
                <a:solidFill>
                  <a:srgbClr val="000000"/>
                </a:solidFill>
              </a:defRPr>
            </a:pPr>
            <a:r>
              <a:rPr lang="en-US" sz="4267" kern="0" dirty="0">
                <a:solidFill>
                  <a:schemeClr val="accent1"/>
                </a:solidFill>
                <a:latin typeface="Calibri" panose="020F0502020204030204"/>
              </a:rPr>
              <a:t>Supervised Learning - Classification</a:t>
            </a:r>
            <a:endParaRPr sz="4267" kern="0" dirty="0">
              <a:solidFill>
                <a:schemeClr val="accent1"/>
              </a:solidFill>
              <a:latin typeface="Calibri" panose="020F05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67363" b="48929"/>
          <a:stretch/>
        </p:blipFill>
        <p:spPr>
          <a:xfrm>
            <a:off x="1738191" y="1723198"/>
            <a:ext cx="575727" cy="6160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3154" t="1561" r="34073" b="50515"/>
          <a:stretch/>
        </p:blipFill>
        <p:spPr>
          <a:xfrm>
            <a:off x="1761133" y="2975963"/>
            <a:ext cx="548819" cy="548819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5978357" y="1412599"/>
            <a:ext cx="0" cy="4298391"/>
          </a:xfrm>
          <a:prstGeom prst="line">
            <a:avLst/>
          </a:prstGeom>
          <a:noFill/>
          <a:ln w="25400" cap="flat">
            <a:solidFill>
              <a:srgbClr val="404040"/>
            </a:solidFill>
            <a:prstDash val="solid"/>
            <a:bevel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49474" r="81353"/>
          <a:stretch/>
        </p:blipFill>
        <p:spPr>
          <a:xfrm>
            <a:off x="1760005" y="2392539"/>
            <a:ext cx="520076" cy="5724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33132" t="50636" r="50680" b="-1"/>
          <a:stretch/>
        </p:blipFill>
        <p:spPr>
          <a:xfrm>
            <a:off x="1705643" y="5459471"/>
            <a:ext cx="574437" cy="5849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02851" y="1778480"/>
            <a:ext cx="419665" cy="4104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1867" kern="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cat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02851" y="3112571"/>
            <a:ext cx="419665" cy="4104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1867" kern="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cat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02851" y="2457846"/>
            <a:ext cx="486991" cy="4104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1867" ker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dog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302851" y="5527974"/>
            <a:ext cx="565537" cy="4104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1867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bear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80132" t="486" b="65929"/>
          <a:stretch/>
        </p:blipFill>
        <p:spPr>
          <a:xfrm>
            <a:off x="7661294" y="5243305"/>
            <a:ext cx="591020" cy="6202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l="19942" t="1719" r="60416" b="52437"/>
          <a:stretch/>
        </p:blipFill>
        <p:spPr>
          <a:xfrm>
            <a:off x="7648921" y="3093032"/>
            <a:ext cx="620547" cy="5901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/>
          <a:srcRect l="35385" t="1" r="33346" b="70730"/>
          <a:stretch/>
        </p:blipFill>
        <p:spPr>
          <a:xfrm>
            <a:off x="7690785" y="2423904"/>
            <a:ext cx="578684" cy="54721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/>
          <a:srcRect l="33689" t="65490" r="33345" b="1873"/>
          <a:stretch/>
        </p:blipFill>
        <p:spPr>
          <a:xfrm>
            <a:off x="7677265" y="1723197"/>
            <a:ext cx="578683" cy="5787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2826" y="1121166"/>
            <a:ext cx="1793438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Training Data</a:t>
            </a:r>
          </a:p>
        </p:txBody>
      </p:sp>
      <p:sp>
        <p:nvSpPr>
          <p:cNvPr id="8" name="Rectangle 7"/>
          <p:cNvSpPr/>
          <p:nvPr/>
        </p:nvSpPr>
        <p:spPr>
          <a:xfrm>
            <a:off x="7587077" y="1121165"/>
            <a:ext cx="1306125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Test Data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690926" y="3833768"/>
            <a:ext cx="196847" cy="110780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884374" y="3833768"/>
            <a:ext cx="196847" cy="110780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1330569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41A3A2-F571-A644-938E-D3DF1E32F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315DE8-E84B-A141-B26C-CDB1CE99E005}" type="slidenum">
              <a:rPr lang="en-US" smtClean="0"/>
              <a:t>49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506C0A3-D530-554B-A00D-E20A4C90A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982659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defTabSz="609585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 kern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pPr defTabSz="609585">
                <a:defRPr sz="1800">
                  <a:solidFill>
                    <a:srgbClr val="000000"/>
                  </a:solidFill>
                </a:defRPr>
              </a:pPr>
              <a:t>5</a:t>
            </a:fld>
            <a:endParaRPr sz="1733" kern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609585">
              <a:defRPr sz="1800">
                <a:solidFill>
                  <a:srgbClr val="000000"/>
                </a:solidFill>
              </a:defRPr>
            </a:pPr>
            <a:r>
              <a:rPr lang="en-US" sz="4267" kern="0" dirty="0">
                <a:solidFill>
                  <a:schemeClr val="accent1"/>
                </a:solidFill>
                <a:latin typeface="Calibri" panose="020F0502020204030204"/>
              </a:rPr>
              <a:t>Supervised Learning - Classification</a:t>
            </a:r>
            <a:endParaRPr sz="4267" kern="0" dirty="0">
              <a:solidFill>
                <a:schemeClr val="accent1"/>
              </a:solidFill>
              <a:latin typeface="Calibri" panose="020F05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67363" b="48929"/>
          <a:stretch/>
        </p:blipFill>
        <p:spPr>
          <a:xfrm>
            <a:off x="1738191" y="1723198"/>
            <a:ext cx="575727" cy="6160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3154" t="1561" r="34073" b="50515"/>
          <a:stretch/>
        </p:blipFill>
        <p:spPr>
          <a:xfrm>
            <a:off x="1761133" y="2975963"/>
            <a:ext cx="548819" cy="5488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49474" r="81353"/>
          <a:stretch/>
        </p:blipFill>
        <p:spPr>
          <a:xfrm>
            <a:off x="1760005" y="2392539"/>
            <a:ext cx="520076" cy="5724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33132" t="50636" r="50680" b="-1"/>
          <a:stretch/>
        </p:blipFill>
        <p:spPr>
          <a:xfrm>
            <a:off x="1705643" y="5459471"/>
            <a:ext cx="574437" cy="5849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302851" y="1778480"/>
            <a:ext cx="419665" cy="4104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1867" kern="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cat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302851" y="3112571"/>
            <a:ext cx="419665" cy="4104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1867" kern="0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cat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302851" y="2457846"/>
            <a:ext cx="486991" cy="4104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1867" ker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dog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302851" y="5527974"/>
            <a:ext cx="565537" cy="4104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1867" kern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bear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62826" y="1121166"/>
            <a:ext cx="1793438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Training Data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716802" y="1817735"/>
            <a:ext cx="4384293" cy="4102560"/>
            <a:chOff x="537601" y="1363301"/>
            <a:chExt cx="3288220" cy="30769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2700839" y="4165539"/>
                  <a:ext cx="1119392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𝑛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=[          ]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0839" y="4165539"/>
                  <a:ext cx="1119392" cy="246173"/>
                </a:xfrm>
                <a:prstGeom prst="rect">
                  <a:avLst/>
                </a:prstGeom>
                <a:blipFill>
                  <a:blip r:embed="rId5"/>
                  <a:stretch>
                    <a:fillRect l="-4202" t="-7407" r="-5882" b="-3333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2707966" y="2366541"/>
                  <a:ext cx="1117855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3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=[          ]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7966" y="2366541"/>
                  <a:ext cx="1117855" cy="246173"/>
                </a:xfrm>
                <a:prstGeom prst="rect">
                  <a:avLst/>
                </a:prstGeom>
                <a:blipFill>
                  <a:blip r:embed="rId6"/>
                  <a:stretch>
                    <a:fillRect l="-4237" t="-7407" r="-5932" b="-3333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2704753" y="1864921"/>
                  <a:ext cx="1117855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2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=[          ]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4753" y="1864921"/>
                  <a:ext cx="1117855" cy="246173"/>
                </a:xfrm>
                <a:prstGeom prst="rect">
                  <a:avLst/>
                </a:prstGeom>
                <a:blipFill>
                  <a:blip r:embed="rId7"/>
                  <a:stretch>
                    <a:fillRect l="-4237" t="-7407" r="-5932" b="-3703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2700839" y="1363301"/>
                  <a:ext cx="1113093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1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=[          ]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00839" y="1363301"/>
                  <a:ext cx="1113093" cy="246173"/>
                </a:xfrm>
                <a:prstGeom prst="rect">
                  <a:avLst/>
                </a:prstGeom>
                <a:blipFill>
                  <a:blip r:embed="rId8"/>
                  <a:stretch>
                    <a:fillRect l="-4237" t="-7692" r="-5932" b="-38462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617266" y="1368274"/>
                  <a:ext cx="1432267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1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=[                 ]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7266" y="1368274"/>
                  <a:ext cx="1432267" cy="246173"/>
                </a:xfrm>
                <a:prstGeom prst="rect">
                  <a:avLst/>
                </a:prstGeom>
                <a:blipFill>
                  <a:blip r:embed="rId9"/>
                  <a:stretch>
                    <a:fillRect l="-1316" t="-7407" r="-4605" b="-3703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540328" y="1868393"/>
                  <a:ext cx="1554010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2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=[                 ]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0328" y="1868393"/>
                  <a:ext cx="1554010" cy="246173"/>
                </a:xfrm>
                <a:prstGeom prst="rect">
                  <a:avLst/>
                </a:prstGeom>
                <a:blipFill>
                  <a:blip r:embed="rId10"/>
                  <a:stretch>
                    <a:fillRect t="-7407" r="-610" b="-3333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537601" y="2368512"/>
                  <a:ext cx="1554010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3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=[                 ]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7601" y="2368512"/>
                  <a:ext cx="1554010" cy="246173"/>
                </a:xfrm>
                <a:prstGeom prst="rect">
                  <a:avLst/>
                </a:prstGeom>
                <a:blipFill>
                  <a:blip r:embed="rId11"/>
                  <a:stretch>
                    <a:fillRect t="-7407" r="-610" b="-3703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537601" y="4194048"/>
                  <a:ext cx="1554010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𝑛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=[                 ]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7601" y="4194048"/>
                  <a:ext cx="1554010" cy="246173"/>
                </a:xfrm>
                <a:prstGeom prst="rect">
                  <a:avLst/>
                </a:prstGeom>
                <a:blipFill>
                  <a:blip r:embed="rId12"/>
                  <a:stretch>
                    <a:fillRect t="-7407" r="-1220" b="-3333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0" name="TextBox 39"/>
          <p:cNvSpPr txBox="1"/>
          <p:nvPr/>
        </p:nvSpPr>
        <p:spPr>
          <a:xfrm>
            <a:off x="2690926" y="3833768"/>
            <a:ext cx="196847" cy="110780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543522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defTabSz="609585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 kern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pPr defTabSz="609585">
                <a:defRPr sz="1800">
                  <a:solidFill>
                    <a:srgbClr val="000000"/>
                  </a:solidFill>
                </a:defRPr>
              </a:pPr>
              <a:t>6</a:t>
            </a:fld>
            <a:endParaRPr sz="1733" kern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609585">
              <a:defRPr sz="1800">
                <a:solidFill>
                  <a:srgbClr val="000000"/>
                </a:solidFill>
              </a:defRPr>
            </a:pPr>
            <a:r>
              <a:rPr lang="en-US" sz="4267" kern="0" dirty="0">
                <a:solidFill>
                  <a:schemeClr val="accent1"/>
                </a:solidFill>
                <a:latin typeface="Calibri" panose="020F0502020204030204"/>
              </a:rPr>
              <a:t>Supervised Learning - Classification</a:t>
            </a:r>
            <a:endParaRPr sz="4267" kern="0" dirty="0">
              <a:solidFill>
                <a:schemeClr val="accent1"/>
              </a:solidFill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2826" y="1121166"/>
            <a:ext cx="1793438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Training Data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100404" y="2095733"/>
            <a:ext cx="950305" cy="3842673"/>
            <a:chOff x="3075302" y="1571799"/>
            <a:chExt cx="712729" cy="2882004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183703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kern="0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601601" y="2572367"/>
              <a:ext cx="183703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kern="0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601601" y="2081323"/>
              <a:ext cx="183703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kern="0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604328" y="4145980"/>
              <a:ext cx="183703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kern="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3078029" y="4165539"/>
                  <a:ext cx="461233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𝑛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8029" y="4165539"/>
                  <a:ext cx="461233" cy="246173"/>
                </a:xfrm>
                <a:prstGeom prst="rect">
                  <a:avLst/>
                </a:prstGeom>
                <a:blipFill>
                  <a:blip r:embed="rId2"/>
                  <a:stretch>
                    <a:fillRect l="-10204" r="-4082" b="-22222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3082429" y="2604480"/>
                  <a:ext cx="459693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3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2429" y="2604480"/>
                  <a:ext cx="459693" cy="246173"/>
                </a:xfrm>
                <a:prstGeom prst="rect">
                  <a:avLst/>
                </a:prstGeom>
                <a:blipFill>
                  <a:blip r:embed="rId3"/>
                  <a:stretch>
                    <a:fillRect l="-10204" r="-4082" b="-25926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3079216" y="2102860"/>
                  <a:ext cx="459693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2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9216" y="2102860"/>
                  <a:ext cx="459693" cy="246173"/>
                </a:xfrm>
                <a:prstGeom prst="rect">
                  <a:avLst/>
                </a:prstGeom>
                <a:blipFill>
                  <a:blip r:embed="rId4"/>
                  <a:stretch>
                    <a:fillRect l="-10204" r="-4082" b="-25926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54932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1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54932" cy="246173"/>
                </a:xfrm>
                <a:prstGeom prst="rect">
                  <a:avLst/>
                </a:prstGeom>
                <a:blipFill>
                  <a:blip r:embed="rId5"/>
                  <a:stretch>
                    <a:fillRect l="-12500" r="-4167" b="-2692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819386" y="2141618"/>
                <a:ext cx="2938432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14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386" y="2141618"/>
                <a:ext cx="2938432" cy="328231"/>
              </a:xfrm>
              <a:prstGeom prst="rect">
                <a:avLst/>
              </a:prstGeom>
              <a:blipFill>
                <a:blip r:embed="rId6"/>
                <a:stretch>
                  <a:fillRect l="-862" t="-3704" r="-3017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716801" y="2808443"/>
                <a:ext cx="3091556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21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22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23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24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01" y="2808443"/>
                <a:ext cx="3091556" cy="328231"/>
              </a:xfrm>
              <a:prstGeom prst="rect">
                <a:avLst/>
              </a:prstGeom>
              <a:blipFill>
                <a:blip r:embed="rId7"/>
                <a:stretch>
                  <a:fillRect t="-7407" r="-820" b="-3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713165" y="3475269"/>
                <a:ext cx="3095191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31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32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33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34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165" y="3475269"/>
                <a:ext cx="3095191" cy="328231"/>
              </a:xfrm>
              <a:prstGeom prst="rect">
                <a:avLst/>
              </a:prstGeom>
              <a:blipFill>
                <a:blip r:embed="rId8"/>
                <a:stretch>
                  <a:fillRect t="-7407" r="-820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716801" y="5592065"/>
                <a:ext cx="3033775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𝑛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𝑛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𝑛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𝑛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𝑛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01" y="5592065"/>
                <a:ext cx="3033775" cy="328231"/>
              </a:xfrm>
              <a:prstGeom prst="rect">
                <a:avLst/>
              </a:prstGeom>
              <a:blipFill>
                <a:blip r:embed="rId9"/>
                <a:stretch>
                  <a:fillRect l="-833" t="-7407" r="-2917" b="-3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/>
          <p:cNvSpPr txBox="1"/>
          <p:nvPr/>
        </p:nvSpPr>
        <p:spPr>
          <a:xfrm>
            <a:off x="2661147" y="4071256"/>
            <a:ext cx="160564" cy="110780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997717" y="1374763"/>
            <a:ext cx="4056878" cy="1597828"/>
            <a:chOff x="5248288" y="1031072"/>
            <a:chExt cx="3042659" cy="119837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6053639" y="1860111"/>
                  <a:ext cx="1741823" cy="36933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32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3200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ea typeface="Calibri"/>
                                    <a:cs typeface="Calibri"/>
                                    <a:sym typeface="Calibri"/>
                                  </a:rPr>
                                </m:ctrlPr>
                              </m:sSubPr>
                              <m:e>
                                <m:r>
                                  <a:rPr lang="en-US" sz="3200" i="1" kern="0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  <a:ea typeface="Calibri"/>
                                    <a:cs typeface="Calibri"/>
                                    <a:sym typeface="Calibri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3200" i="1" kern="0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  <a:ea typeface="Calibri"/>
                                    <a:cs typeface="Calibri"/>
                                    <a:sym typeface="Calibri"/>
                                  </a:rPr>
                                  <m:t>𝑖</m:t>
                                </m:r>
                              </m:sub>
                            </m:sSub>
                          </m:e>
                        </m:acc>
                        <m:r>
                          <a:rPr lang="en-US" sz="3200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  <m:r>
                          <a:rPr lang="en-US" sz="3200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𝑓</m:t>
                        </m:r>
                        <m:r>
                          <a:rPr lang="en-US" sz="3200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(</m:t>
                        </m:r>
                        <m:sSub>
                          <m:sSubPr>
                            <m:ctrlPr>
                              <a:rPr lang="en-US" sz="3200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32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𝑖</m:t>
                            </m:r>
                          </m:sub>
                        </m:sSub>
                        <m:r>
                          <a:rPr lang="en-US" sz="3200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;</m:t>
                        </m:r>
                        <m:r>
                          <a:rPr lang="en-US" sz="3200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  <a:sym typeface="Calibri"/>
                          </a:rPr>
                          <m:t>𝜃</m:t>
                        </m:r>
                        <m:r>
                          <a:rPr lang="en-US" sz="3200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)</m:t>
                        </m:r>
                      </m:oMath>
                    </m:oMathPara>
                  </a14:m>
                  <a:endParaRPr lang="en-US" sz="3200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53639" y="1860111"/>
                  <a:ext cx="1741823" cy="369332"/>
                </a:xfrm>
                <a:prstGeom prst="rect">
                  <a:avLst/>
                </a:prstGeom>
                <a:blipFill>
                  <a:blip r:embed="rId10"/>
                  <a:stretch>
                    <a:fillRect l="-3804" t="-20000" r="-5435" b="-32500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" name="TextBox 1"/>
            <p:cNvSpPr txBox="1"/>
            <p:nvPr/>
          </p:nvSpPr>
          <p:spPr>
            <a:xfrm>
              <a:off x="5248288" y="1031072"/>
              <a:ext cx="3042659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We need to find a function that</a:t>
              </a:r>
            </a:p>
            <a:p>
              <a:pPr defTabSz="609585" latinLnBrk="1" hangingPunct="0"/>
              <a:r>
                <a:rPr lang="en-US" sz="2400" kern="0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maps </a:t>
              </a:r>
              <a:r>
                <a:rPr lang="en-US" sz="2400" i="1" kern="0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x</a:t>
              </a:r>
              <a:r>
                <a:rPr lang="en-US" sz="2400" kern="0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 and </a:t>
              </a:r>
              <a:r>
                <a:rPr lang="en-US" sz="2400" i="1" kern="0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y</a:t>
              </a:r>
              <a:r>
                <a:rPr lang="en-US" sz="2400" kern="0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 for any of them.</a:t>
              </a:r>
              <a:endPara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997718" y="3485800"/>
            <a:ext cx="4502513" cy="2784799"/>
            <a:chOff x="5248288" y="2714726"/>
            <a:chExt cx="3376885" cy="2088599"/>
          </a:xfrm>
        </p:grpSpPr>
        <p:sp>
          <p:nvSpPr>
            <p:cNvPr id="26" name="TextBox 25"/>
            <p:cNvSpPr txBox="1"/>
            <p:nvPr/>
          </p:nvSpPr>
          <p:spPr>
            <a:xfrm>
              <a:off x="5248288" y="2714726"/>
              <a:ext cx="3376885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kern="0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How do we ”learn” the parameters</a:t>
              </a:r>
            </a:p>
            <a:p>
              <a:pPr defTabSz="609585" latinLnBrk="1" hangingPunct="0"/>
              <a:r>
                <a:rPr lang="en-US" sz="2400" kern="0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of this function?</a:t>
              </a:r>
              <a:endPara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409389" y="3266768"/>
              <a:ext cx="3143648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24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We choose ones that makes the </a:t>
              </a:r>
            </a:p>
            <a:p>
              <a:pPr defTabSz="609585" latinLnBrk="1" hangingPunct="0"/>
              <a:r>
                <a:rPr lang="en-US" sz="2400" kern="0" dirty="0">
                  <a:solidFill>
                    <a:srgbClr val="000000"/>
                  </a:solidFill>
                  <a:latin typeface="Calibri"/>
                  <a:cs typeface="Calibri"/>
                  <a:sym typeface="Calibri"/>
                </a:rPr>
                <a:t>following quantity small:</a:t>
              </a:r>
              <a:r>
                <a:rPr lang="en-US" sz="24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5982790" y="3963239"/>
                  <a:ext cx="1811325" cy="84008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ctrlPr>
                              <a:rPr lang="en-US" sz="2667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sym typeface="Calibri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667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𝑖</m:t>
                            </m:r>
                            <m:r>
                              <a:rPr lang="en-US" sz="2667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667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𝑛</m:t>
                            </m:r>
                          </m:sup>
                          <m:e>
                            <m:r>
                              <a:rPr lang="en-US" sz="2667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𝐶𝑜𝑠𝑡</m:t>
                            </m:r>
                            <m:r>
                              <a:rPr lang="en-US" sz="2667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(</m:t>
                            </m:r>
                            <m:acc>
                              <m:accPr>
                                <m:chr m:val="̂"/>
                                <m:ctrlPr>
                                  <a:rPr lang="en-US" sz="266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Calibri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en-US" sz="2667" i="1" kern="0">
                                        <a:solidFill>
                                          <a:srgbClr val="000000"/>
                                        </a:solidFill>
                                        <a:latin typeface="Cambria Math" panose="02040503050406030204" pitchFamily="18" charset="0"/>
                                        <a:sym typeface="Calibri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667" i="1" kern="0">
                                        <a:solidFill>
                                          <a:srgbClr val="000000"/>
                                        </a:solidFill>
                                        <a:latin typeface="Cambria Math" charset="0"/>
                                        <a:sym typeface="Calibri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sz="2667" i="1" kern="0">
                                        <a:solidFill>
                                          <a:srgbClr val="000000"/>
                                        </a:solidFill>
                                        <a:latin typeface="Cambria Math" charset="0"/>
                                        <a:sym typeface="Calibri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acc>
                            <m:r>
                              <a:rPr lang="en-US" sz="2667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lang="en-US" sz="2667" i="1" ker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  <a:sym typeface="Calibri"/>
                                  </a:rPr>
                                </m:ctrlPr>
                              </m:sSubPr>
                              <m:e>
                                <m:r>
                                  <a:rPr lang="en-US" sz="2667" i="1" kern="0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  <a:sym typeface="Calibri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667" i="1" kern="0">
                                    <a:solidFill>
                                      <a:srgbClr val="000000"/>
                                    </a:solidFill>
                                    <a:latin typeface="Cambria Math" charset="0"/>
                                    <a:sym typeface="Calibri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sz="2667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sym typeface="Calibri"/>
                              </a:rPr>
                              <m:t>)</m:t>
                            </m:r>
                          </m:e>
                        </m:nary>
                      </m:oMath>
                    </m:oMathPara>
                  </a14:m>
                  <a:endParaRPr lang="en-US" sz="2667" kern="0" dirty="0">
                    <a:solidFill>
                      <a:srgbClr val="000000"/>
                    </a:solidFill>
                    <a:latin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82790" y="3963239"/>
                  <a:ext cx="1811325" cy="840086"/>
                </a:xfrm>
                <a:prstGeom prst="rect">
                  <a:avLst/>
                </a:prstGeom>
                <a:blipFill>
                  <a:blip r:embed="rId11"/>
                  <a:stretch>
                    <a:fillRect l="-49738" t="-123596" r="-1571" b="-186517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/>
          <p:cNvGrpSpPr/>
          <p:nvPr/>
        </p:nvGrpSpPr>
        <p:grpSpPr>
          <a:xfrm>
            <a:off x="1762825" y="1335621"/>
            <a:ext cx="3485585" cy="861772"/>
            <a:chOff x="1322119" y="1001715"/>
            <a:chExt cx="2614189" cy="646329"/>
          </a:xfrm>
        </p:grpSpPr>
        <p:sp>
          <p:nvSpPr>
            <p:cNvPr id="5" name="TextBox 4"/>
            <p:cNvSpPr txBox="1"/>
            <p:nvPr/>
          </p:nvSpPr>
          <p:spPr>
            <a:xfrm>
              <a:off x="1322119" y="1210206"/>
              <a:ext cx="480659" cy="2769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600" kern="0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inputs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040872" y="1001715"/>
              <a:ext cx="895436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600" kern="0" dirty="0">
                  <a:solidFill>
                    <a:srgbClr val="7030A0"/>
                  </a:solidFill>
                  <a:latin typeface="Calibri"/>
                  <a:cs typeface="Calibri"/>
                  <a:sym typeface="Calibri"/>
                </a:rPr>
                <a:t>targets /</a:t>
              </a:r>
            </a:p>
            <a:p>
              <a:pPr defTabSz="609585" latinLnBrk="1" hangingPunct="0"/>
              <a:r>
                <a:rPr lang="en-US" sz="1600" kern="0" dirty="0">
                  <a:solidFill>
                    <a:srgbClr val="7030A0"/>
                  </a:solidFill>
                  <a:latin typeface="Calibri"/>
                  <a:cs typeface="Calibri"/>
                  <a:sym typeface="Calibri"/>
                </a:rPr>
                <a:t>labels /</a:t>
              </a:r>
            </a:p>
            <a:p>
              <a:pPr defTabSz="609585" latinLnBrk="1" hangingPunct="0"/>
              <a:r>
                <a:rPr lang="en-US" sz="1600" kern="0" dirty="0">
                  <a:solidFill>
                    <a:srgbClr val="7030A0"/>
                  </a:solidFill>
                  <a:latin typeface="Calibri"/>
                  <a:cs typeface="Calibri"/>
                  <a:sym typeface="Calibri"/>
                </a:rPr>
                <a:t>ground truth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342016" y="1613606"/>
            <a:ext cx="1119217" cy="4324799"/>
            <a:chOff x="4006511" y="1210204"/>
            <a:chExt cx="839413" cy="3243599"/>
          </a:xfrm>
        </p:grpSpPr>
        <p:grpSp>
          <p:nvGrpSpPr>
            <p:cNvPr id="41" name="Group 40"/>
            <p:cNvGrpSpPr/>
            <p:nvPr/>
          </p:nvGrpSpPr>
          <p:grpSpPr>
            <a:xfrm>
              <a:off x="4015971" y="1571799"/>
              <a:ext cx="712729" cy="2882004"/>
              <a:chOff x="3075302" y="1571799"/>
              <a:chExt cx="712729" cy="2882004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3601601" y="1571799"/>
                <a:ext cx="183703" cy="3078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60959" tIns="60959" rIns="60959" bIns="60959" numCol="1" spcCol="38100" rtlCol="0" anchor="t">
                <a:spAutoFit/>
              </a:bodyPr>
              <a:lstStyle/>
              <a:p>
                <a:pPr defTabSz="609585" latinLnBrk="1" hangingPunct="0"/>
                <a:r>
                  <a:rPr lang="en-US" sz="1867" kern="0" dirty="0">
                    <a:solidFill>
                      <a:srgbClr val="7030A0"/>
                    </a:solidFill>
                    <a:latin typeface="Calibri"/>
                    <a:cs typeface="Calibri"/>
                    <a:sym typeface="Calibri"/>
                  </a:rPr>
                  <a:t>1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3601601" y="2572367"/>
                <a:ext cx="183703" cy="3078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60959" tIns="60959" rIns="60959" bIns="60959" numCol="1" spcCol="38100" rtlCol="0" anchor="t">
                <a:spAutoFit/>
              </a:bodyPr>
              <a:lstStyle/>
              <a:p>
                <a:pPr defTabSz="609585" latinLnBrk="1" hangingPunct="0"/>
                <a:r>
                  <a:rPr lang="en-US" sz="1867" kern="0" dirty="0">
                    <a:solidFill>
                      <a:srgbClr val="C00000"/>
                    </a:solidFill>
                    <a:latin typeface="Calibri"/>
                    <a:cs typeface="Calibri"/>
                    <a:sym typeface="Calibri"/>
                  </a:rPr>
                  <a:t>2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3601601" y="2081323"/>
                <a:ext cx="183703" cy="3078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60959" tIns="60959" rIns="60959" bIns="60959" numCol="1" spcCol="38100" rtlCol="0" anchor="t">
                <a:spAutoFit/>
              </a:bodyPr>
              <a:lstStyle/>
              <a:p>
                <a:pPr defTabSz="609585" latinLnBrk="1" hangingPunct="0"/>
                <a:r>
                  <a:rPr lang="en-US" sz="1867" kern="0" dirty="0">
                    <a:solidFill>
                      <a:srgbClr val="C0000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2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604328" y="4145980"/>
                <a:ext cx="183703" cy="3078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60959" tIns="60959" rIns="60959" bIns="60959" numCol="1" spcCol="38100" rtlCol="0" anchor="t">
                <a:spAutoFit/>
              </a:bodyPr>
              <a:lstStyle/>
              <a:p>
                <a:pPr defTabSz="609585" latinLnBrk="1" hangingPunct="0"/>
                <a:r>
                  <a:rPr lang="en-US" sz="1867" kern="0" dirty="0">
                    <a:solidFill>
                      <a:srgbClr val="7030A0"/>
                    </a:solidFill>
                    <a:latin typeface="Calibri"/>
                    <a:cs typeface="Calibri"/>
                    <a:sym typeface="Calibri"/>
                  </a:rPr>
                  <a:t>1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Box 46"/>
                  <p:cNvSpPr txBox="1"/>
                  <p:nvPr/>
                </p:nvSpPr>
                <p:spPr>
                  <a:xfrm>
                    <a:off x="3078029" y="4165539"/>
                    <a:ext cx="461233" cy="24617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none" lIns="0" tIns="0" rIns="0" bIns="0" numCol="1" spcCol="38100" rtlCol="0" anchor="t">
                    <a:spAutoFit/>
                  </a:bodyPr>
                  <a:lstStyle/>
                  <a:p>
                    <a:pPr defTabSz="609585" latinLnBrk="1" hangingPunct="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133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</m:ctrlPr>
                                </m:accPr>
                                <m:e>
                                  <m:r>
                                    <a:rPr lang="en-US" sz="2133" i="1" ker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sym typeface="Calibri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=</m:t>
                          </m:r>
                        </m:oMath>
                      </m:oMathPara>
                    </a14:m>
                    <a:endParaRPr lang="en-US" sz="2133" kern="0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mc:Choice>
            <mc:Fallback xmlns="">
              <p:sp>
                <p:nvSpPr>
                  <p:cNvPr id="47" name="TextBox 4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78029" y="4165539"/>
                    <a:ext cx="461233" cy="246173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0000" t="-18519" r="-4000" b="-22222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3082429" y="2604480"/>
                    <a:ext cx="459693" cy="24617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none" lIns="0" tIns="0" rIns="0" bIns="0" numCol="1" spcCol="38100" rtlCol="0" anchor="t">
                    <a:spAutoFit/>
                  </a:bodyPr>
                  <a:lstStyle/>
                  <a:p>
                    <a:pPr defTabSz="609585" latinLnBrk="1" hangingPunct="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133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</m:ctrlPr>
                                </m:accPr>
                                <m:e>
                                  <m:r>
                                    <a:rPr lang="en-US" sz="2133" i="1" ker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sym typeface="Calibri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=</m:t>
                          </m:r>
                        </m:oMath>
                      </m:oMathPara>
                    </a14:m>
                    <a:endParaRPr lang="en-US" sz="2133" kern="0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82429" y="2604480"/>
                    <a:ext cx="459693" cy="246173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0204" t="-18519" r="-4082" b="-25926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TextBox 48"/>
                  <p:cNvSpPr txBox="1"/>
                  <p:nvPr/>
                </p:nvSpPr>
                <p:spPr>
                  <a:xfrm>
                    <a:off x="3079216" y="2102860"/>
                    <a:ext cx="459693" cy="24617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none" lIns="0" tIns="0" rIns="0" bIns="0" numCol="1" spcCol="38100" rtlCol="0" anchor="t">
                    <a:spAutoFit/>
                  </a:bodyPr>
                  <a:lstStyle/>
                  <a:p>
                    <a:pPr defTabSz="609585" latinLnBrk="1" hangingPunct="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133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</m:ctrlPr>
                                </m:accPr>
                                <m:e>
                                  <m:r>
                                    <a:rPr lang="en-US" sz="2133" i="1" ker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sym typeface="Calibri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=</m:t>
                          </m:r>
                        </m:oMath>
                      </m:oMathPara>
                    </a14:m>
                    <a:endParaRPr lang="en-US" sz="2133" kern="0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mc:Choice>
            <mc:Fallback xmlns="">
              <p:sp>
                <p:nvSpPr>
                  <p:cNvPr id="49" name="TextBox 4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79216" y="2102860"/>
                    <a:ext cx="459693" cy="246173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8000" t="-18519" r="-4000" b="-25926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TextBox 49"/>
                  <p:cNvSpPr txBox="1"/>
                  <p:nvPr/>
                </p:nvSpPr>
                <p:spPr>
                  <a:xfrm>
                    <a:off x="3075302" y="1601240"/>
                    <a:ext cx="454932" cy="24617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none" lIns="0" tIns="0" rIns="0" bIns="0" numCol="1" spcCol="38100" rtlCol="0" anchor="t">
                    <a:spAutoFit/>
                  </a:bodyPr>
                  <a:lstStyle/>
                  <a:p>
                    <a:pPr defTabSz="609585" latinLnBrk="1" hangingPunct="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133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</m:ctrlPr>
                                </m:accPr>
                                <m:e>
                                  <m:r>
                                    <a:rPr lang="en-US" sz="2133" i="1" ker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=</m:t>
                          </m:r>
                        </m:oMath>
                      </m:oMathPara>
                    </a14:m>
                    <a:endParaRPr lang="en-US" sz="2133" kern="0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mc:Choice>
            <mc:Fallback xmlns="">
              <p:sp>
                <p:nvSpPr>
                  <p:cNvPr id="50" name="TextBox 4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75302" y="1601240"/>
                    <a:ext cx="454932" cy="246173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 l="-10204" t="-23077" r="-4082" b="-26923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1" name="Rectangle 10"/>
            <p:cNvSpPr/>
            <p:nvPr/>
          </p:nvSpPr>
          <p:spPr>
            <a:xfrm>
              <a:off x="4006511" y="1210204"/>
              <a:ext cx="839413" cy="2539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09585"/>
              <a:r>
                <a:rPr lang="en-US" sz="1600" kern="0">
                  <a:solidFill>
                    <a:srgbClr val="7030A0"/>
                  </a:solidFill>
                  <a:latin typeface="Calibri"/>
                  <a:cs typeface="Calibri"/>
                  <a:sym typeface="Calibri"/>
                </a:rPr>
                <a:t>predictions</a:t>
              </a:r>
              <a:endParaRPr lang="en-US" sz="1600" kern="0">
                <a:solidFill>
                  <a:sysClr val="windowText" lastClr="000000"/>
                </a:solidFill>
                <a:latin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35502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defTabSz="609585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 kern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pPr defTabSz="609585">
                <a:defRPr sz="1800">
                  <a:solidFill>
                    <a:srgbClr val="000000"/>
                  </a:solidFill>
                </a:defRPr>
              </a:pPr>
              <a:t>7</a:t>
            </a:fld>
            <a:endParaRPr sz="1733" kern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609585">
              <a:defRPr sz="1800">
                <a:solidFill>
                  <a:srgbClr val="000000"/>
                </a:solidFill>
              </a:defRPr>
            </a:pPr>
            <a:r>
              <a:rPr lang="en-US" sz="4267" kern="0" dirty="0">
                <a:solidFill>
                  <a:schemeClr val="accent1"/>
                </a:solidFill>
                <a:latin typeface="Calibri" panose="020F0502020204030204"/>
              </a:rPr>
              <a:t>Supervised Learning – Linear </a:t>
            </a:r>
            <a:r>
              <a:rPr lang="en-US" sz="4267" kern="0" dirty="0" err="1">
                <a:solidFill>
                  <a:schemeClr val="accent1"/>
                </a:solidFill>
                <a:latin typeface="Calibri" panose="020F0502020204030204"/>
              </a:rPr>
              <a:t>Softmax</a:t>
            </a:r>
            <a:endParaRPr sz="4267" kern="0" dirty="0">
              <a:solidFill>
                <a:schemeClr val="accent1"/>
              </a:solidFill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2826" y="1121166"/>
            <a:ext cx="1793438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Training Data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100404" y="2095733"/>
            <a:ext cx="950305" cy="3842673"/>
            <a:chOff x="3075302" y="1571799"/>
            <a:chExt cx="712729" cy="2882004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183703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kern="0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601601" y="2572367"/>
              <a:ext cx="183703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kern="0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601601" y="2081323"/>
              <a:ext cx="183703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kern="0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604328" y="4145980"/>
              <a:ext cx="183703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kern="0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3078029" y="4165539"/>
                  <a:ext cx="461233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𝑛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8029" y="4165539"/>
                  <a:ext cx="461233" cy="246173"/>
                </a:xfrm>
                <a:prstGeom prst="rect">
                  <a:avLst/>
                </a:prstGeom>
                <a:blipFill>
                  <a:blip r:embed="rId2"/>
                  <a:stretch>
                    <a:fillRect l="-10204" r="-4082" b="-22222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3082429" y="2604480"/>
                  <a:ext cx="459693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3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2429" y="2604480"/>
                  <a:ext cx="459693" cy="246173"/>
                </a:xfrm>
                <a:prstGeom prst="rect">
                  <a:avLst/>
                </a:prstGeom>
                <a:blipFill>
                  <a:blip r:embed="rId3"/>
                  <a:stretch>
                    <a:fillRect l="-10204" r="-4082" b="-25926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3079216" y="2102860"/>
                  <a:ext cx="459693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2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9216" y="2102860"/>
                  <a:ext cx="459693" cy="246173"/>
                </a:xfrm>
                <a:prstGeom prst="rect">
                  <a:avLst/>
                </a:prstGeom>
                <a:blipFill>
                  <a:blip r:embed="rId4"/>
                  <a:stretch>
                    <a:fillRect l="-10204" r="-4082" b="-25926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54932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1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54932" cy="246173"/>
                </a:xfrm>
                <a:prstGeom prst="rect">
                  <a:avLst/>
                </a:prstGeom>
                <a:blipFill>
                  <a:blip r:embed="rId5"/>
                  <a:stretch>
                    <a:fillRect l="-12500" r="-4167" b="-2692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819386" y="2141618"/>
                <a:ext cx="2938432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14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386" y="2141618"/>
                <a:ext cx="2938432" cy="328231"/>
              </a:xfrm>
              <a:prstGeom prst="rect">
                <a:avLst/>
              </a:prstGeom>
              <a:blipFill>
                <a:blip r:embed="rId6"/>
                <a:stretch>
                  <a:fillRect l="-862" t="-3704" r="-3017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716801" y="2808443"/>
                <a:ext cx="3091556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21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22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23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24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01" y="2808443"/>
                <a:ext cx="3091556" cy="328231"/>
              </a:xfrm>
              <a:prstGeom prst="rect">
                <a:avLst/>
              </a:prstGeom>
              <a:blipFill>
                <a:blip r:embed="rId7"/>
                <a:stretch>
                  <a:fillRect t="-7407" r="-820" b="-3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713165" y="3475269"/>
                <a:ext cx="3095191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31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32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33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34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165" y="3475269"/>
                <a:ext cx="3095191" cy="328231"/>
              </a:xfrm>
              <a:prstGeom prst="rect">
                <a:avLst/>
              </a:prstGeom>
              <a:blipFill>
                <a:blip r:embed="rId8"/>
                <a:stretch>
                  <a:fillRect t="-7407" r="-820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716801" y="5592065"/>
                <a:ext cx="3033775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𝑛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𝑛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𝑛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𝑛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𝑛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01" y="5592065"/>
                <a:ext cx="3033775" cy="328231"/>
              </a:xfrm>
              <a:prstGeom prst="rect">
                <a:avLst/>
              </a:prstGeom>
              <a:blipFill>
                <a:blip r:embed="rId9"/>
                <a:stretch>
                  <a:fillRect l="-833" t="-7407" r="-2917" b="-3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/>
          <p:cNvSpPr txBox="1"/>
          <p:nvPr/>
        </p:nvSpPr>
        <p:spPr>
          <a:xfrm>
            <a:off x="2661147" y="4071256"/>
            <a:ext cx="160564" cy="110780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762825" y="1335621"/>
            <a:ext cx="3485585" cy="861772"/>
            <a:chOff x="1322119" y="1001715"/>
            <a:chExt cx="2614189" cy="646329"/>
          </a:xfrm>
        </p:grpSpPr>
        <p:sp>
          <p:nvSpPr>
            <p:cNvPr id="5" name="TextBox 4"/>
            <p:cNvSpPr txBox="1"/>
            <p:nvPr/>
          </p:nvSpPr>
          <p:spPr>
            <a:xfrm>
              <a:off x="1322119" y="1210206"/>
              <a:ext cx="480659" cy="2769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600" kern="0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inputs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040872" y="1001715"/>
              <a:ext cx="895436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600" kern="0" dirty="0">
                  <a:solidFill>
                    <a:srgbClr val="7030A0"/>
                  </a:solidFill>
                  <a:latin typeface="Calibri"/>
                  <a:cs typeface="Calibri"/>
                  <a:sym typeface="Calibri"/>
                </a:rPr>
                <a:t>targets /</a:t>
              </a:r>
            </a:p>
            <a:p>
              <a:pPr defTabSz="609585" latinLnBrk="1" hangingPunct="0"/>
              <a:r>
                <a:rPr lang="en-US" sz="1600" kern="0" dirty="0">
                  <a:solidFill>
                    <a:srgbClr val="7030A0"/>
                  </a:solidFill>
                  <a:latin typeface="Calibri"/>
                  <a:cs typeface="Calibri"/>
                  <a:sym typeface="Calibri"/>
                </a:rPr>
                <a:t>labels /</a:t>
              </a:r>
            </a:p>
            <a:p>
              <a:pPr defTabSz="609585" latinLnBrk="1" hangingPunct="0"/>
              <a:r>
                <a:rPr lang="en-US" sz="1600" kern="0" dirty="0">
                  <a:solidFill>
                    <a:srgbClr val="7030A0"/>
                  </a:solidFill>
                  <a:latin typeface="Calibri"/>
                  <a:cs typeface="Calibri"/>
                  <a:sym typeface="Calibri"/>
                </a:rPr>
                <a:t>ground truth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9777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sldNum" sz="quarter" idx="4294967295"/>
          </p:nvPr>
        </p:nvSpPr>
        <p:spPr>
          <a:xfrm>
            <a:off x="9216522" y="6471569"/>
            <a:ext cx="2844801" cy="37592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/>
          <a:lstStyle/>
          <a:p>
            <a:pPr defTabSz="609585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733" kern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pPr defTabSz="609585">
                <a:defRPr sz="1800">
                  <a:solidFill>
                    <a:srgbClr val="000000"/>
                  </a:solidFill>
                </a:defRPr>
              </a:pPr>
              <a:t>8</a:t>
            </a:fld>
            <a:endParaRPr sz="1733" kern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67734" y="342232"/>
            <a:ext cx="12259735" cy="77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ctr">
              <a:defRPr sz="3200">
                <a:solidFill>
                  <a:srgbClr val="2153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609585">
              <a:defRPr sz="1800">
                <a:solidFill>
                  <a:srgbClr val="000000"/>
                </a:solidFill>
              </a:defRPr>
            </a:pPr>
            <a:r>
              <a:rPr lang="en-US" sz="4267" kern="0" dirty="0">
                <a:solidFill>
                  <a:schemeClr val="accent1"/>
                </a:solidFill>
                <a:latin typeface="Calibri" panose="020F0502020204030204"/>
              </a:rPr>
              <a:t>Supervised Learning – Linear </a:t>
            </a:r>
            <a:r>
              <a:rPr lang="en-US" sz="4267" kern="0" dirty="0" err="1">
                <a:solidFill>
                  <a:schemeClr val="accent1"/>
                </a:solidFill>
                <a:latin typeface="Calibri" panose="020F0502020204030204"/>
              </a:rPr>
              <a:t>Softmax</a:t>
            </a:r>
            <a:endParaRPr sz="4267" kern="0" dirty="0">
              <a:solidFill>
                <a:schemeClr val="accent1"/>
              </a:solidFill>
              <a:latin typeface="Calibri" panose="020F050202020403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2826" y="1121166"/>
            <a:ext cx="1793438" cy="49244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40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Training Data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4100404" y="2095733"/>
            <a:ext cx="1777455" cy="3842673"/>
            <a:chOff x="3075302" y="1571799"/>
            <a:chExt cx="1333091" cy="2882004"/>
          </a:xfrm>
        </p:grpSpPr>
        <p:sp>
          <p:nvSpPr>
            <p:cNvPr id="12" name="TextBox 11"/>
            <p:cNvSpPr txBox="1"/>
            <p:nvPr/>
          </p:nvSpPr>
          <p:spPr>
            <a:xfrm>
              <a:off x="3601601" y="1571799"/>
              <a:ext cx="804065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kern="0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[1    0    0]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601601" y="2572367"/>
              <a:ext cx="804065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kern="0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[1    0    0]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601601" y="2081323"/>
              <a:ext cx="804065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kern="0" dirty="0">
                  <a:solidFill>
                    <a:srgbClr val="C00000"/>
                  </a:solidFill>
                  <a:latin typeface="Calibri"/>
                  <a:cs typeface="Calibri"/>
                  <a:sym typeface="Calibri"/>
                </a:rPr>
                <a:t>[0    1    0]</a:t>
              </a:r>
              <a:endParaRPr lang="en-US" sz="1867" kern="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604328" y="4145980"/>
              <a:ext cx="804065" cy="307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867" kern="0" dirty="0">
                  <a:solidFill>
                    <a:srgbClr val="0070C0"/>
                  </a:solidFill>
                  <a:latin typeface="Calibri"/>
                  <a:cs typeface="Calibri"/>
                  <a:sym typeface="Calibri"/>
                </a:rPr>
                <a:t>[0    0    1]</a:t>
              </a:r>
              <a:endParaRPr lang="en-US" sz="1867" kern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3078029" y="4165539"/>
                  <a:ext cx="461233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𝑛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8029" y="4165539"/>
                  <a:ext cx="461233" cy="246173"/>
                </a:xfrm>
                <a:prstGeom prst="rect">
                  <a:avLst/>
                </a:prstGeom>
                <a:blipFill>
                  <a:blip r:embed="rId2"/>
                  <a:stretch>
                    <a:fillRect l="-10204" r="-4082" b="-22222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3082429" y="2604480"/>
                  <a:ext cx="459693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3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2429" y="2604480"/>
                  <a:ext cx="459693" cy="246173"/>
                </a:xfrm>
                <a:prstGeom prst="rect">
                  <a:avLst/>
                </a:prstGeom>
                <a:blipFill>
                  <a:blip r:embed="rId3"/>
                  <a:stretch>
                    <a:fillRect l="-10204" r="-4082" b="-25926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3079216" y="2102860"/>
                  <a:ext cx="459693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2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9216" y="2102860"/>
                  <a:ext cx="459693" cy="246173"/>
                </a:xfrm>
                <a:prstGeom prst="rect">
                  <a:avLst/>
                </a:prstGeom>
                <a:blipFill>
                  <a:blip r:embed="rId4"/>
                  <a:stretch>
                    <a:fillRect l="-10204" r="-4082" b="-25926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3075302" y="1601240"/>
                  <a:ext cx="454932" cy="246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0" tIns="0" rIns="0" bIns="0" numCol="1" spcCol="38100" rtlCol="0" anchor="t">
                  <a:spAutoFit/>
                </a:bodyPr>
                <a:lstStyle/>
                <a:p>
                  <a:pPr defTabSz="609585" latinLnBrk="1" hangingPunct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/>
                                <a:cs typeface="Calibri"/>
                                <a:sym typeface="Calibri"/>
                              </a:rPr>
                            </m:ctrlPr>
                          </m:sSubPr>
                          <m:e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133" i="1" kern="0">
                                <a:solidFill>
                                  <a:srgbClr val="000000"/>
                                </a:solidFill>
                                <a:latin typeface="Cambria Math" charset="0"/>
                                <a:ea typeface="Calibri"/>
                                <a:cs typeface="Calibri"/>
                                <a:sym typeface="Calibri"/>
                              </a:rPr>
                              <m:t>1</m:t>
                            </m:r>
                          </m:sub>
                        </m:sSub>
                        <m:r>
                          <a:rPr lang="en-US" sz="2133" i="1" kern="0">
                            <a:solidFill>
                              <a:srgbClr val="000000"/>
                            </a:solidFill>
                            <a:latin typeface="Cambria Math" charset="0"/>
                            <a:ea typeface="Calibri"/>
                            <a:cs typeface="Calibri"/>
                            <a:sym typeface="Calibri"/>
                          </a:rPr>
                          <m:t>=</m:t>
                        </m:r>
                      </m:oMath>
                    </m:oMathPara>
                  </a14:m>
                  <a:endParaRPr lang="en-US" sz="2133" kern="0" dirty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5302" y="1601240"/>
                  <a:ext cx="454932" cy="246173"/>
                </a:xfrm>
                <a:prstGeom prst="rect">
                  <a:avLst/>
                </a:prstGeom>
                <a:blipFill>
                  <a:blip r:embed="rId5"/>
                  <a:stretch>
                    <a:fillRect l="-12500" r="-4167" b="-26923"/>
                  </a:stretch>
                </a:blipFill>
                <a:ln w="12700" cap="flat">
                  <a:noFill/>
                  <a:miter lim="400000"/>
                </a:ln>
                <a:effectLst/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819386" y="2141618"/>
                <a:ext cx="2938432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14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386" y="2141618"/>
                <a:ext cx="2938432" cy="328231"/>
              </a:xfrm>
              <a:prstGeom prst="rect">
                <a:avLst/>
              </a:prstGeom>
              <a:blipFill>
                <a:blip r:embed="rId6"/>
                <a:stretch>
                  <a:fillRect l="-862" t="-3704" r="-3017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716801" y="2808443"/>
                <a:ext cx="3091556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21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22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23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24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01" y="2808443"/>
                <a:ext cx="3091556" cy="328231"/>
              </a:xfrm>
              <a:prstGeom prst="rect">
                <a:avLst/>
              </a:prstGeom>
              <a:blipFill>
                <a:blip r:embed="rId7"/>
                <a:stretch>
                  <a:fillRect t="-7407" r="-820" b="-3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713165" y="3475269"/>
                <a:ext cx="3095191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31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32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33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34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165" y="3475269"/>
                <a:ext cx="3095191" cy="328231"/>
              </a:xfrm>
              <a:prstGeom prst="rect">
                <a:avLst/>
              </a:prstGeom>
              <a:blipFill>
                <a:blip r:embed="rId8"/>
                <a:stretch>
                  <a:fillRect t="-7407" r="-820" b="-37037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716801" y="5592065"/>
                <a:ext cx="3033775" cy="32823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t">
                <a:spAutoFit/>
              </a:bodyPr>
              <a:lstStyle/>
              <a:p>
                <a:pPr defTabSz="609585" latinLnBrk="1" hangingPunct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/>
                              <a:cs typeface="Calibri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𝑛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=[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𝑛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1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𝑛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2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 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𝑛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3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70C0"/>
                          </a:solidFill>
                          <a:latin typeface="Cambria Math" charset="0"/>
                          <a:sym typeface="Calibri"/>
                        </a:rPr>
                        <m:t> </m:t>
                      </m:r>
                      <m:sSub>
                        <m:sSubPr>
                          <m:ctrlP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sym typeface="Calibri"/>
                            </a:rPr>
                          </m:ctrlPr>
                        </m:sSubPr>
                        <m:e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  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𝑥</m:t>
                          </m:r>
                        </m:e>
                        <m:sub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𝑛</m:t>
                          </m:r>
                          <m:r>
                            <a:rPr lang="en-US" sz="2133" i="1" kern="0">
                              <a:solidFill>
                                <a:srgbClr val="0070C0"/>
                              </a:solidFill>
                              <a:latin typeface="Cambria Math" charset="0"/>
                              <a:sym typeface="Calibri"/>
                            </a:rPr>
                            <m:t>4</m:t>
                          </m:r>
                        </m:sub>
                      </m:sSub>
                      <m:r>
                        <a:rPr lang="en-US" sz="2133" i="1" kern="0">
                          <a:solidFill>
                            <a:srgbClr val="000000"/>
                          </a:solidFill>
                          <a:latin typeface="Cambria Math" charset="0"/>
                          <a:ea typeface="Calibri"/>
                          <a:cs typeface="Calibri"/>
                          <a:sym typeface="Calibri"/>
                        </a:rPr>
                        <m:t>]</m:t>
                      </m:r>
                    </m:oMath>
                  </m:oMathPara>
                </a14:m>
                <a:endParaRPr lang="en-US" sz="2133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6801" y="5592065"/>
                <a:ext cx="3033775" cy="328231"/>
              </a:xfrm>
              <a:prstGeom prst="rect">
                <a:avLst/>
              </a:prstGeom>
              <a:blipFill>
                <a:blip r:embed="rId9"/>
                <a:stretch>
                  <a:fillRect l="-833" t="-7407" r="-2917" b="-3333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/>
          <p:cNvSpPr txBox="1"/>
          <p:nvPr/>
        </p:nvSpPr>
        <p:spPr>
          <a:xfrm>
            <a:off x="2661147" y="4071256"/>
            <a:ext cx="160564" cy="110780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60959" tIns="60959" rIns="60959" bIns="60959" numCol="1" spcCol="38100" rtlCol="0" anchor="t">
            <a:spAutoFit/>
          </a:bodyPr>
          <a:lstStyle/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  <a:p>
            <a:pPr defTabSz="609585" latinLnBrk="1" hangingPunct="0"/>
            <a:r>
              <a:rPr lang="en-US" sz="2133" b="1" kern="0" dirty="0">
                <a:solidFill>
                  <a:srgbClr val="000000"/>
                </a:solidFill>
                <a:latin typeface="Calibri"/>
                <a:cs typeface="Calibri"/>
                <a:sym typeface="Calibri"/>
              </a:rPr>
              <a:t>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762825" y="1335621"/>
            <a:ext cx="3485585" cy="861772"/>
            <a:chOff x="1322119" y="1001715"/>
            <a:chExt cx="2614189" cy="646329"/>
          </a:xfrm>
        </p:grpSpPr>
        <p:sp>
          <p:nvSpPr>
            <p:cNvPr id="5" name="TextBox 4"/>
            <p:cNvSpPr txBox="1"/>
            <p:nvPr/>
          </p:nvSpPr>
          <p:spPr>
            <a:xfrm>
              <a:off x="1322119" y="1210206"/>
              <a:ext cx="480659" cy="2769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600" kern="0" dirty="0">
                  <a:solidFill>
                    <a:srgbClr val="7030A0"/>
                  </a:solidFill>
                  <a:latin typeface="Calibri"/>
                  <a:ea typeface="Calibri"/>
                  <a:cs typeface="Calibri"/>
                  <a:sym typeface="Calibri"/>
                </a:rPr>
                <a:t>inputs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040872" y="1001715"/>
              <a:ext cx="895436" cy="6463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60959" tIns="60959" rIns="60959" bIns="60959" numCol="1" spcCol="38100" rtlCol="0" anchor="t">
              <a:spAutoFit/>
            </a:bodyPr>
            <a:lstStyle/>
            <a:p>
              <a:pPr defTabSz="609585" latinLnBrk="1" hangingPunct="0"/>
              <a:r>
                <a:rPr lang="en-US" sz="1600" kern="0" dirty="0">
                  <a:solidFill>
                    <a:srgbClr val="7030A0"/>
                  </a:solidFill>
                  <a:latin typeface="Calibri"/>
                  <a:cs typeface="Calibri"/>
                  <a:sym typeface="Calibri"/>
                </a:rPr>
                <a:t>targets /</a:t>
              </a:r>
            </a:p>
            <a:p>
              <a:pPr defTabSz="609585" latinLnBrk="1" hangingPunct="0"/>
              <a:r>
                <a:rPr lang="en-US" sz="1600" kern="0" dirty="0">
                  <a:solidFill>
                    <a:srgbClr val="7030A0"/>
                  </a:solidFill>
                  <a:latin typeface="Calibri"/>
                  <a:cs typeface="Calibri"/>
                  <a:sym typeface="Calibri"/>
                </a:rPr>
                <a:t>labels /</a:t>
              </a:r>
            </a:p>
            <a:p>
              <a:pPr defTabSz="609585" latinLnBrk="1" hangingPunct="0"/>
              <a:r>
                <a:rPr lang="en-US" sz="1600" kern="0" dirty="0">
                  <a:solidFill>
                    <a:srgbClr val="7030A0"/>
                  </a:solidFill>
                  <a:latin typeface="Calibri"/>
                  <a:cs typeface="Calibri"/>
                  <a:sym typeface="Calibri"/>
                </a:rPr>
                <a:t>ground truth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6695495" y="1595624"/>
            <a:ext cx="2703779" cy="4324799"/>
            <a:chOff x="4006511" y="1210204"/>
            <a:chExt cx="2027834" cy="3243599"/>
          </a:xfrm>
        </p:grpSpPr>
        <p:grpSp>
          <p:nvGrpSpPr>
            <p:cNvPr id="51" name="Group 50"/>
            <p:cNvGrpSpPr/>
            <p:nvPr/>
          </p:nvGrpSpPr>
          <p:grpSpPr>
            <a:xfrm>
              <a:off x="4015971" y="1571799"/>
              <a:ext cx="2018374" cy="2882004"/>
              <a:chOff x="3075302" y="1571799"/>
              <a:chExt cx="2018374" cy="2882004"/>
            </a:xfrm>
          </p:grpSpPr>
          <p:sp>
            <p:nvSpPr>
              <p:cNvPr id="53" name="TextBox 52"/>
              <p:cNvSpPr txBox="1"/>
              <p:nvPr/>
            </p:nvSpPr>
            <p:spPr>
              <a:xfrm>
                <a:off x="3601601" y="1571799"/>
                <a:ext cx="1489348" cy="3078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60959" tIns="60959" rIns="60959" bIns="60959" numCol="1" spcCol="38100" rtlCol="0" anchor="t">
                <a:spAutoFit/>
              </a:bodyPr>
              <a:lstStyle/>
              <a:p>
                <a:pPr defTabSz="609585" latinLnBrk="1" hangingPunct="0"/>
                <a:r>
                  <a:rPr lang="en-US" sz="1867" kern="0" dirty="0">
                    <a:solidFill>
                      <a:srgbClr val="7030A0"/>
                    </a:solidFill>
                    <a:latin typeface="Calibri"/>
                    <a:cs typeface="Calibri"/>
                    <a:sym typeface="Calibri"/>
                  </a:rPr>
                  <a:t>[0.85    0.10    0.05]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3601601" y="2572367"/>
                <a:ext cx="1489348" cy="3078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60959" tIns="60959" rIns="60959" bIns="60959" numCol="1" spcCol="38100" rtlCol="0" anchor="t">
                <a:spAutoFit/>
              </a:bodyPr>
              <a:lstStyle/>
              <a:p>
                <a:pPr defTabSz="609585" latinLnBrk="1" hangingPunct="0"/>
                <a:r>
                  <a:rPr lang="en-US" sz="1867" kern="0" dirty="0">
                    <a:solidFill>
                      <a:srgbClr val="C00000"/>
                    </a:solidFill>
                    <a:latin typeface="Calibri"/>
                    <a:cs typeface="Calibri"/>
                    <a:sym typeface="Calibri"/>
                  </a:rPr>
                  <a:t>[0.40    0.45    0.15]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3601601" y="2081323"/>
                <a:ext cx="1489348" cy="3078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60959" tIns="60959" rIns="60959" bIns="60959" numCol="1" spcCol="38100" rtlCol="0" anchor="t">
                <a:spAutoFit/>
              </a:bodyPr>
              <a:lstStyle/>
              <a:p>
                <a:pPr defTabSz="609585" latinLnBrk="1" hangingPunct="0"/>
                <a:r>
                  <a:rPr lang="en-US" sz="1867" kern="0" dirty="0">
                    <a:solidFill>
                      <a:srgbClr val="C00000"/>
                    </a:solidFill>
                    <a:latin typeface="Calibri"/>
                    <a:cs typeface="Calibri"/>
                    <a:sym typeface="Calibri"/>
                  </a:rPr>
                  <a:t>[0.20    0.70    0.10]</a:t>
                </a:r>
                <a:endParaRPr lang="en-US" sz="1867" kern="0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3604328" y="4145980"/>
                <a:ext cx="1489348" cy="30782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60959" tIns="60959" rIns="60959" bIns="60959" numCol="1" spcCol="38100" rtlCol="0" anchor="t">
                <a:spAutoFit/>
              </a:bodyPr>
              <a:lstStyle/>
              <a:p>
                <a:pPr defTabSz="609585" latinLnBrk="1" hangingPunct="0"/>
                <a:r>
                  <a:rPr lang="en-US" sz="1867" kern="0" dirty="0">
                    <a:solidFill>
                      <a:srgbClr val="7030A0"/>
                    </a:solidFill>
                    <a:latin typeface="Calibri"/>
                    <a:cs typeface="Calibri"/>
                    <a:sym typeface="Calibri"/>
                  </a:rPr>
                  <a:t>[0.40    0.25    0.35]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" name="TextBox 56"/>
                  <p:cNvSpPr txBox="1"/>
                  <p:nvPr/>
                </p:nvSpPr>
                <p:spPr>
                  <a:xfrm>
                    <a:off x="3078029" y="4165539"/>
                    <a:ext cx="461233" cy="24617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none" lIns="0" tIns="0" rIns="0" bIns="0" numCol="1" spcCol="38100" rtlCol="0" anchor="t">
                    <a:spAutoFit/>
                  </a:bodyPr>
                  <a:lstStyle/>
                  <a:p>
                    <a:pPr defTabSz="609585" latinLnBrk="1" hangingPunct="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133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</m:ctrlPr>
                                </m:accPr>
                                <m:e>
                                  <m:r>
                                    <a:rPr lang="en-US" sz="2133" i="1" ker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sym typeface="Calibri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𝑛</m:t>
                              </m:r>
                            </m:sub>
                          </m:s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=</m:t>
                          </m:r>
                        </m:oMath>
                      </m:oMathPara>
                    </a14:m>
                    <a:endParaRPr lang="en-US" sz="2133" kern="0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mc:Choice>
            <mc:Fallback xmlns="">
              <p:sp>
                <p:nvSpPr>
                  <p:cNvPr id="57" name="TextBox 5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78029" y="4165539"/>
                    <a:ext cx="461233" cy="246173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10204" t="-18519" r="-4082" b="-25926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TextBox 57"/>
                  <p:cNvSpPr txBox="1"/>
                  <p:nvPr/>
                </p:nvSpPr>
                <p:spPr>
                  <a:xfrm>
                    <a:off x="3082429" y="2604480"/>
                    <a:ext cx="459693" cy="24617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none" lIns="0" tIns="0" rIns="0" bIns="0" numCol="1" spcCol="38100" rtlCol="0" anchor="t">
                    <a:spAutoFit/>
                  </a:bodyPr>
                  <a:lstStyle/>
                  <a:p>
                    <a:pPr defTabSz="609585" latinLnBrk="1" hangingPunct="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133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</m:ctrlPr>
                                </m:accPr>
                                <m:e>
                                  <m:r>
                                    <a:rPr lang="en-US" sz="2133" i="1" ker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sym typeface="Calibri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=</m:t>
                          </m:r>
                        </m:oMath>
                      </m:oMathPara>
                    </a14:m>
                    <a:endParaRPr lang="en-US" sz="2133" kern="0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mc:Choice>
            <mc:Fallback xmlns="">
              <p:sp>
                <p:nvSpPr>
                  <p:cNvPr id="58" name="TextBox 5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82429" y="2604480"/>
                    <a:ext cx="459693" cy="246173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 l="-10000" t="-22222" r="-4000" b="-22222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9" name="TextBox 58"/>
                  <p:cNvSpPr txBox="1"/>
                  <p:nvPr/>
                </p:nvSpPr>
                <p:spPr>
                  <a:xfrm>
                    <a:off x="3079216" y="2102860"/>
                    <a:ext cx="459693" cy="24617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none" lIns="0" tIns="0" rIns="0" bIns="0" numCol="1" spcCol="38100" rtlCol="0" anchor="t">
                    <a:spAutoFit/>
                  </a:bodyPr>
                  <a:lstStyle/>
                  <a:p>
                    <a:pPr defTabSz="609585" latinLnBrk="1" hangingPunct="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133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Calibri"/>
                                    </a:rPr>
                                  </m:ctrlPr>
                                </m:accPr>
                                <m:e>
                                  <m:r>
                                    <a:rPr lang="en-US" sz="2133" i="1" ker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sym typeface="Calibri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=</m:t>
                          </m:r>
                        </m:oMath>
                      </m:oMathPara>
                    </a14:m>
                    <a:endParaRPr lang="en-US" sz="2133" kern="0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mc:Choice>
            <mc:Fallback xmlns="">
              <p:sp>
                <p:nvSpPr>
                  <p:cNvPr id="59" name="TextBox 5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79216" y="2102860"/>
                    <a:ext cx="459693" cy="246173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 l="-10204" t="-18519" r="-4082" b="-25926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0" name="TextBox 59"/>
                  <p:cNvSpPr txBox="1"/>
                  <p:nvPr/>
                </p:nvSpPr>
                <p:spPr>
                  <a:xfrm>
                    <a:off x="3075302" y="1601240"/>
                    <a:ext cx="454932" cy="24617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none" lIns="0" tIns="0" rIns="0" bIns="0" numCol="1" spcCol="38100" rtlCol="0" anchor="t">
                    <a:spAutoFit/>
                  </a:bodyPr>
                  <a:lstStyle/>
                  <a:p>
                    <a:pPr defTabSz="609585" latinLnBrk="1" hangingPunct="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libri"/>
                                  <a:cs typeface="Calibri"/>
                                  <a:sym typeface="Calibri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2133" i="1" ker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</m:ctrlPr>
                                </m:accPr>
                                <m:e>
                                  <m:r>
                                    <a:rPr lang="en-US" sz="2133" i="1" kern="0">
                                      <a:solidFill>
                                        <a:srgbClr val="000000"/>
                                      </a:solidFill>
                                      <a:latin typeface="Cambria Math" charset="0"/>
                                      <a:ea typeface="Calibri"/>
                                      <a:cs typeface="Calibri"/>
                                      <a:sym typeface="Calibri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133" i="1" kern="0">
                                  <a:solidFill>
                                    <a:srgbClr val="000000"/>
                                  </a:solidFill>
                                  <a:latin typeface="Cambria Math" charset="0"/>
                                  <a:ea typeface="Calibri"/>
                                  <a:cs typeface="Calibri"/>
                                  <a:sym typeface="Calibri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133" i="1" kern="0">
                              <a:solidFill>
                                <a:srgbClr val="000000"/>
                              </a:solidFill>
                              <a:latin typeface="Cambria Math" charset="0"/>
                              <a:ea typeface="Calibri"/>
                              <a:cs typeface="Calibri"/>
                              <a:sym typeface="Calibri"/>
                            </a:rPr>
                            <m:t>=</m:t>
                          </m:r>
                        </m:oMath>
                      </m:oMathPara>
                    </a14:m>
                    <a:endParaRPr lang="en-US" sz="2133" kern="0" dirty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mc:Choice>
            <mc:Fallback xmlns="">
              <p:sp>
                <p:nvSpPr>
                  <p:cNvPr id="60" name="TextBox 5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75302" y="1601240"/>
                    <a:ext cx="454932" cy="246173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10417" t="-18519" r="-4167" b="-25926"/>
                    </a:stretch>
                  </a:blipFill>
                  <a:ln w="12700" cap="flat">
                    <a:noFill/>
                    <a:miter lim="400000"/>
                  </a:ln>
                  <a:effectLst/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52" name="Rectangle 51"/>
            <p:cNvSpPr/>
            <p:nvPr/>
          </p:nvSpPr>
          <p:spPr>
            <a:xfrm>
              <a:off x="4006511" y="1210204"/>
              <a:ext cx="839413" cy="25391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09585"/>
              <a:r>
                <a:rPr lang="en-US" sz="1600" kern="0" dirty="0">
                  <a:solidFill>
                    <a:srgbClr val="7030A0"/>
                  </a:solidFill>
                  <a:latin typeface="Calibri"/>
                  <a:cs typeface="Calibri"/>
                  <a:sym typeface="Calibri"/>
                </a:rPr>
                <a:t>predictions</a:t>
              </a:r>
              <a:endParaRPr lang="en-US" sz="1600" kern="0" dirty="0">
                <a:solidFill>
                  <a:sysClr val="windowText" lastClr="000000"/>
                </a:solidFill>
                <a:latin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09950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ecture-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cture01" id="{75795CA0-C23F-2643-80D4-D734F2BEFF43}" vid="{36436803-54D7-414B-9BF0-60C473CCA8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lecture-template</Template>
  <TotalTime>505</TotalTime>
  <Words>2309</Words>
  <Application>Microsoft Macintosh PowerPoint</Application>
  <PresentationFormat>Widescreen</PresentationFormat>
  <Paragraphs>567</Paragraphs>
  <Slides>50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Arial</vt:lpstr>
      <vt:lpstr>Calibri</vt:lpstr>
      <vt:lpstr>Calibri Light</vt:lpstr>
      <vt:lpstr>Cambria Math</vt:lpstr>
      <vt:lpstr>lecture-template</vt:lpstr>
      <vt:lpstr>Office Theme</vt:lpstr>
      <vt:lpstr>Deep Learning for Vision &amp; Language</vt:lpstr>
      <vt:lpstr>About the class</vt:lpstr>
      <vt:lpstr>Teaching Assistants (TAs)</vt:lpstr>
      <vt:lpstr>Assignment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Computing Analytic Gradients</vt:lpstr>
      <vt:lpstr>Computing Analytic Gradients</vt:lpstr>
      <vt:lpstr>Computing Analytic Gradients</vt:lpstr>
      <vt:lpstr>Computing Analytic Gradients</vt:lpstr>
      <vt:lpstr>Computing Analytic Gradients</vt:lpstr>
      <vt:lpstr>Computing Analytic Gradients</vt:lpstr>
      <vt:lpstr>Computing Analytic Gradients</vt:lpstr>
      <vt:lpstr>Computing Analytic Gradients</vt:lpstr>
      <vt:lpstr>Computing Analytic Gradients</vt:lpstr>
      <vt:lpstr>Computing Analytic Gradients</vt:lpstr>
      <vt:lpstr>Computing Analytic Gradients</vt:lpstr>
      <vt:lpstr>Computing Analytic Gradients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Vision &amp; Language</dc:title>
  <dc:creator>Ordonez-Roman, Vicente (vo2m)</dc:creator>
  <cp:lastModifiedBy>Vicente Ordonez</cp:lastModifiedBy>
  <cp:revision>69</cp:revision>
  <dcterms:created xsi:type="dcterms:W3CDTF">2020-08-27T13:44:04Z</dcterms:created>
  <dcterms:modified xsi:type="dcterms:W3CDTF">2023-01-19T19:44:05Z</dcterms:modified>
</cp:coreProperties>
</file>