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79"/>
  </p:notesMasterIdLst>
  <p:sldIdLst>
    <p:sldId id="256" r:id="rId2"/>
    <p:sldId id="504" r:id="rId3"/>
    <p:sldId id="604" r:id="rId4"/>
    <p:sldId id="606" r:id="rId5"/>
    <p:sldId id="607" r:id="rId6"/>
    <p:sldId id="421" r:id="rId7"/>
    <p:sldId id="422" r:id="rId8"/>
    <p:sldId id="423" r:id="rId9"/>
    <p:sldId id="424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605" r:id="rId24"/>
    <p:sldId id="447" r:id="rId25"/>
    <p:sldId id="448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346" r:id="rId34"/>
    <p:sldId id="348" r:id="rId35"/>
    <p:sldId id="349" r:id="rId36"/>
    <p:sldId id="350" r:id="rId37"/>
    <p:sldId id="351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610" r:id="rId48"/>
    <p:sldId id="347" r:id="rId49"/>
    <p:sldId id="352" r:id="rId50"/>
    <p:sldId id="353" r:id="rId51"/>
    <p:sldId id="354" r:id="rId52"/>
    <p:sldId id="355" r:id="rId53"/>
    <p:sldId id="356" r:id="rId54"/>
    <p:sldId id="357" r:id="rId55"/>
    <p:sldId id="366" r:id="rId56"/>
    <p:sldId id="362" r:id="rId57"/>
    <p:sldId id="363" r:id="rId58"/>
    <p:sldId id="364" r:id="rId59"/>
    <p:sldId id="365" r:id="rId60"/>
    <p:sldId id="367" r:id="rId61"/>
    <p:sldId id="368" r:id="rId62"/>
    <p:sldId id="379" r:id="rId63"/>
    <p:sldId id="369" r:id="rId64"/>
    <p:sldId id="370" r:id="rId65"/>
    <p:sldId id="371" r:id="rId66"/>
    <p:sldId id="372" r:id="rId67"/>
    <p:sldId id="373" r:id="rId68"/>
    <p:sldId id="374" r:id="rId69"/>
    <p:sldId id="375" r:id="rId70"/>
    <p:sldId id="376" r:id="rId71"/>
    <p:sldId id="377" r:id="rId72"/>
    <p:sldId id="382" r:id="rId73"/>
    <p:sldId id="388" r:id="rId74"/>
    <p:sldId id="378" r:id="rId75"/>
    <p:sldId id="383" r:id="rId76"/>
    <p:sldId id="384" r:id="rId77"/>
    <p:sldId id="613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e^0 = 1, e^-1 = .37, e^-2 = .14,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A0D527-A307-4DF0-8A2D-FC748D1F56F1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84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246015-C3DA-4058-A31E-EE8FBFEAF236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3049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30585A-45D5-41B7-8D7C-4008065DEE68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2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0A6D6-689B-4B46-838E-0F8061D9F00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36688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436F3-0D03-45D2-B099-377BF8E2C0A5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526002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E1DD7-FF0B-4A5D-8518-00EA74A02F58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85878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A2054-6B15-41C9-9E8D-F3547F3D9EF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45610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F101F-2B19-4FAA-9E95-F533E70DE437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623837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B7F2C-1E38-4F95-965C-5A05BED0D891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369540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51B41-8DDD-491A-A25F-DCB9443C1C0B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18868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0801C-4353-4B1C-A021-89D58AD01B8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89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45745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cs typeface="Calibri"/>
              <a:sym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fld id="{642EDF7E-F0B2-46CE-8C8B-6A27622018D0}" type="slidenum">
              <a:rPr lang="en-US" altLang="en-US" kern="0" smtClean="0">
                <a:solidFill>
                  <a:prstClr val="black">
                    <a:tint val="75000"/>
                  </a:prstClr>
                </a:solidFill>
                <a:cs typeface="Calibri"/>
                <a:sym typeface="Calibri"/>
              </a:rPr>
              <a:pPr defTabSz="609585">
                <a:defRPr/>
              </a:pPr>
              <a:t>‹#›</a:t>
            </a:fld>
            <a:endParaRPr lang="en-US" altLang="en-US" kern="0">
              <a:solidFill>
                <a:prstClr val="black">
                  <a:tint val="75000"/>
                </a:prstClr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007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919242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033617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865488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9672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1/26/23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1/26/23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oleObject" Target="../embeddings/oleObject23.bin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2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9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3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tiff"/><Relationship Id="rId4" Type="http://schemas.openxmlformats.org/officeDocument/2006/relationships/image" Target="../media/image4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rice.edu/~vo9/recognition/animation.gif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ytorch/vision/blob/master/torchvision/models/alexnet.py" TargetMode="Externa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ster/torchvision/models/vgg.py" TargetMode="External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rxiv.org/pdf/1409.1556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hyperlink" Target="https://github.com/kuangliu/pytorch-cifar/blob/master/models/googlenet.py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s.unc.edu/~wliu/papers/GoogLeNet.pdf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ster/torchvision/models/resnet.py" TargetMode="External"/><Relationship Id="rId2" Type="http://schemas.openxmlformats.org/officeDocument/2006/relationships/hyperlink" Target="http://felixlaumon.github.io/assets/kaggle-right-whale/resnet.png" TargetMode="Externa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8.wmf"/><Relationship Id="rId10" Type="http://schemas.openxmlformats.org/officeDocument/2006/relationships/image" Target="../media/image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Computer Vision II: Convolutional Neural Network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112" name="Rectangle 251"/>
          <p:cNvSpPr>
            <a:spLocks noChangeArrowheads="1"/>
          </p:cNvSpPr>
          <p:nvPr/>
        </p:nvSpPr>
        <p:spPr bwMode="auto">
          <a:xfrm>
            <a:off x="6934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236" name="Rectangle 375"/>
          <p:cNvSpPr>
            <a:spLocks noChangeArrowheads="1"/>
          </p:cNvSpPr>
          <p:nvPr/>
        </p:nvSpPr>
        <p:spPr bwMode="auto">
          <a:xfrm>
            <a:off x="2590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7237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7237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38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72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3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37240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724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24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4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4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4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6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6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6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7245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7241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7241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42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37243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72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242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136" name="Rectangle 251"/>
          <p:cNvSpPr>
            <a:spLocks noChangeArrowheads="1"/>
          </p:cNvSpPr>
          <p:nvPr/>
        </p:nvSpPr>
        <p:spPr bwMode="auto">
          <a:xfrm>
            <a:off x="7315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260" name="Rectangle 375"/>
          <p:cNvSpPr>
            <a:spLocks noChangeArrowheads="1"/>
          </p:cNvSpPr>
          <p:nvPr/>
        </p:nvSpPr>
        <p:spPr bwMode="auto">
          <a:xfrm>
            <a:off x="2971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8261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8261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62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82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3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38264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826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827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826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8265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8265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6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38267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826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503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160" name="Rectangle 251"/>
          <p:cNvSpPr>
            <a:spLocks noChangeArrowheads="1"/>
          </p:cNvSpPr>
          <p:nvPr/>
        </p:nvSpPr>
        <p:spPr bwMode="auto">
          <a:xfrm>
            <a:off x="7696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284" name="Rectangle 375"/>
          <p:cNvSpPr>
            <a:spLocks noChangeArrowheads="1"/>
          </p:cNvSpPr>
          <p:nvPr/>
        </p:nvSpPr>
        <p:spPr bwMode="auto">
          <a:xfrm>
            <a:off x="3276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9285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928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86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92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87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39288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929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929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1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929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9289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928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90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39291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929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2772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061" name="Rectangle 127"/>
          <p:cNvSpPr>
            <a:spLocks noChangeArrowheads="1"/>
          </p:cNvSpPr>
          <p:nvPr/>
        </p:nvSpPr>
        <p:spPr bwMode="auto">
          <a:xfrm>
            <a:off x="8001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185" name="Rectangle 252"/>
          <p:cNvSpPr>
            <a:spLocks noChangeArrowheads="1"/>
          </p:cNvSpPr>
          <p:nvPr/>
        </p:nvSpPr>
        <p:spPr bwMode="auto">
          <a:xfrm>
            <a:off x="3657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40186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018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187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01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8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018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4019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019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1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1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019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0190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019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91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40192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01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1478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085" name="Rectangle 127"/>
          <p:cNvSpPr>
            <a:spLocks noChangeArrowheads="1"/>
          </p:cNvSpPr>
          <p:nvPr/>
        </p:nvSpPr>
        <p:spPr bwMode="auto">
          <a:xfrm>
            <a:off x="7696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209" name="Rectangle 252"/>
          <p:cNvSpPr>
            <a:spLocks noChangeArrowheads="1"/>
          </p:cNvSpPr>
          <p:nvPr/>
        </p:nvSpPr>
        <p:spPr bwMode="auto">
          <a:xfrm>
            <a:off x="3336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41210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121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11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12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2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1213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4121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122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121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1214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121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5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sp>
        <p:nvSpPr>
          <p:cNvPr id="41216" name="TextBox 31"/>
          <p:cNvSpPr txBox="1">
            <a:spLocks noChangeArrowheads="1"/>
          </p:cNvSpPr>
          <p:nvPr/>
        </p:nvSpPr>
        <p:spPr bwMode="auto">
          <a:xfrm>
            <a:off x="7740649" y="4351340"/>
            <a:ext cx="372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2400" b="1" kern="0">
                <a:solidFill>
                  <a:prstClr val="black"/>
                </a:solidFill>
                <a:sym typeface="Calibri"/>
              </a:rPr>
              <a:t>?</a:t>
            </a:r>
          </a:p>
        </p:txBody>
      </p:sp>
      <p:graphicFrame>
        <p:nvGraphicFramePr>
          <p:cNvPr id="41217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12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38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109" name="Rectangle 127"/>
          <p:cNvSpPr>
            <a:spLocks noChangeArrowheads="1"/>
          </p:cNvSpPr>
          <p:nvPr/>
        </p:nvSpPr>
        <p:spPr bwMode="auto">
          <a:xfrm>
            <a:off x="8382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233" name="Rectangle 252"/>
          <p:cNvSpPr>
            <a:spLocks noChangeArrowheads="1"/>
          </p:cNvSpPr>
          <p:nvPr/>
        </p:nvSpPr>
        <p:spPr bwMode="auto">
          <a:xfrm>
            <a:off x="4038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42234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2234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35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22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6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2237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4224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224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6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224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2238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2238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9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sp>
        <p:nvSpPr>
          <p:cNvPr id="42240" name="TextBox 31"/>
          <p:cNvSpPr txBox="1">
            <a:spLocks noChangeArrowheads="1"/>
          </p:cNvSpPr>
          <p:nvPr/>
        </p:nvSpPr>
        <p:spPr bwMode="auto">
          <a:xfrm>
            <a:off x="8382000" y="3657601"/>
            <a:ext cx="372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2400" b="1" kern="0">
                <a:solidFill>
                  <a:prstClr val="black"/>
                </a:solidFill>
                <a:sym typeface="Calibri"/>
              </a:rPr>
              <a:t>?</a:t>
            </a:r>
          </a:p>
        </p:txBody>
      </p:sp>
      <p:graphicFrame>
        <p:nvGraphicFramePr>
          <p:cNvPr id="42241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22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2621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6248400" y="2286000"/>
          <a:ext cx="3581402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3256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325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57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32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5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3259" name="Group 4"/>
          <p:cNvGrpSpPr>
            <a:grpSpLocks/>
          </p:cNvGrpSpPr>
          <p:nvPr/>
        </p:nvGrpSpPr>
        <p:grpSpPr bwMode="auto">
          <a:xfrm>
            <a:off x="8001000" y="304800"/>
            <a:ext cx="685800" cy="584200"/>
            <a:chOff x="3799" y="2064"/>
            <a:chExt cx="1433" cy="1136"/>
          </a:xfrm>
        </p:grpSpPr>
        <p:grpSp>
          <p:nvGrpSpPr>
            <p:cNvPr id="4326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326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8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8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326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260" name="Object 26"/>
          <p:cNvGraphicFramePr>
            <a:graphicFrameLocks noChangeAspect="1"/>
          </p:cNvGraphicFramePr>
          <p:nvPr/>
        </p:nvGraphicFramePr>
        <p:xfrm>
          <a:off x="6846888" y="2286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326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888" y="2286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61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43262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32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2145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057400" y="1981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 defTabSz="609585" eaLnBrk="1" hangingPunct="1">
              <a:spcBef>
                <a:spcPct val="20000"/>
              </a:spcBef>
              <a:defRPr/>
            </a:pPr>
            <a:r>
              <a:rPr lang="en-US" altLang="en-US" sz="2800" kern="0">
                <a:solidFill>
                  <a:prstClr val="black"/>
                </a:solidFill>
                <a:sym typeface="Calibri"/>
              </a:rPr>
              <a:t>What does it do?</a:t>
            </a:r>
          </a:p>
          <a:p>
            <a:pPr marL="457189" indent="-457189" defTabSz="609585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en-US" sz="2400" kern="0">
                <a:solidFill>
                  <a:prstClr val="black"/>
                </a:solidFill>
                <a:sym typeface="Calibri"/>
              </a:rPr>
              <a:t>Replaces each pixel with an average of its neighborhood</a:t>
            </a:r>
            <a:endParaRPr lang="en-US" altLang="en-US" sz="2000" kern="0">
              <a:solidFill>
                <a:prstClr val="black"/>
              </a:solidFill>
              <a:sym typeface="Calibri"/>
            </a:endParaRPr>
          </a:p>
          <a:p>
            <a:pPr marL="457189" indent="-457189" defTabSz="609585" eaLnBrk="1" hangingPunct="1">
              <a:spcBef>
                <a:spcPct val="20000"/>
              </a:spcBef>
              <a:buFontTx/>
              <a:buChar char="•"/>
              <a:defRPr/>
            </a:pPr>
            <a:endParaRPr lang="en-US" altLang="en-US" sz="2000" kern="0">
              <a:solidFill>
                <a:prstClr val="black"/>
              </a:solidFill>
              <a:sym typeface="Calibri"/>
            </a:endParaRPr>
          </a:p>
          <a:p>
            <a:pPr marL="457189" indent="-457189" defTabSz="609585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en-US" sz="2400" kern="0">
                <a:solidFill>
                  <a:prstClr val="black"/>
                </a:solidFill>
                <a:sym typeface="Calibri"/>
              </a:rPr>
              <a:t>Achieve smoothing effect (remove sharp features)</a:t>
            </a: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4403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04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5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4040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Text Box 24"/>
          <p:cNvSpPr txBox="1">
            <a:spLocks noChangeArrowheads="1"/>
          </p:cNvSpPr>
          <p:nvPr/>
        </p:nvSpPr>
        <p:spPr bwMode="auto">
          <a:xfrm>
            <a:off x="7543802" y="6400802"/>
            <a:ext cx="30091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600" kern="0">
                <a:solidFill>
                  <a:prstClr val="black"/>
                </a:solidFill>
                <a:sym typeface="Calibri"/>
              </a:rPr>
              <a:t>Slide credit: David Lowe (UBC)</a:t>
            </a:r>
          </a:p>
        </p:txBody>
      </p:sp>
      <p:graphicFrame>
        <p:nvGraphicFramePr>
          <p:cNvPr id="44037" name="Object 25"/>
          <p:cNvGraphicFramePr>
            <a:graphicFrameLocks noChangeAspect="1"/>
          </p:cNvGraphicFramePr>
          <p:nvPr/>
        </p:nvGraphicFramePr>
        <p:xfrm>
          <a:off x="7913688" y="17526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44037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defTabSz="609585">
              <a:defRPr/>
            </a:pPr>
            <a:r>
              <a:rPr lang="en-US" sz="3600" kern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Box Filter</a:t>
            </a:r>
          </a:p>
        </p:txBody>
      </p:sp>
    </p:spTree>
    <p:extLst>
      <p:ext uri="{BB962C8B-B14F-4D97-AF65-F5344CB8AC3E}">
        <p14:creationId xmlns:p14="http://schemas.microsoft.com/office/powerpoint/2010/main" val="3315897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Image filtering: e.g. Mean Filter</a:t>
            </a:r>
            <a:endParaRPr sz="4267" kern="0" dirty="0"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723" y="1662954"/>
            <a:ext cx="3709395" cy="4180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025" y="1796431"/>
            <a:ext cx="3635964" cy="391309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369982" y="3740278"/>
            <a:ext cx="692151" cy="12700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672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filtering: Convolution operator</a:t>
            </a:r>
            <a:br>
              <a:rPr lang="en-US" sz="4267" dirty="0"/>
            </a:br>
            <a:r>
              <a:rPr lang="en-US" sz="4267" dirty="0"/>
              <a:t>Important filter: </a:t>
            </a:r>
            <a:r>
              <a:rPr lang="en-US" sz="4267" dirty="0" err="1"/>
              <a:t>gaussian</a:t>
            </a:r>
            <a:r>
              <a:rPr lang="en-US" sz="4267" dirty="0"/>
              <a:t> filter (</a:t>
            </a:r>
            <a:r>
              <a:rPr lang="en-US" sz="4267" dirty="0" err="1"/>
              <a:t>gaussian</a:t>
            </a:r>
            <a:r>
              <a:rPr lang="en-US" sz="4267" dirty="0"/>
              <a:t> blur)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/>
              <a:t>Image Credit: http</a:t>
            </a:r>
            <a:r>
              <a:rPr lang="en-US" sz="1067" dirty="0"/>
              <a:t>://what-when-</a:t>
            </a:r>
            <a:r>
              <a:rPr lang="en-US" sz="1067" dirty="0" err="1"/>
              <a:t>how.com</a:t>
            </a:r>
            <a:r>
              <a:rPr lang="en-US" sz="1067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6" y="2273935"/>
            <a:ext cx="5342967" cy="23876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66320" y="3356718"/>
          <a:ext cx="863241" cy="79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867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  <a:blipFill>
                <a:blip r:embed="rId4"/>
                <a:stretch>
                  <a:fillRect l="-877" t="-8333" r="-614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09353" y="2475277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1/4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457" y="4448264"/>
            <a:ext cx="1919576" cy="14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48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8072-76A7-D14E-9B17-6F397663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4A466-47E8-ED40-8267-04AEB5EB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Due Monday at midnight (No extension for any reason but especially not due to errors/outages in Google </a:t>
            </a:r>
            <a:r>
              <a:rPr lang="en-US" dirty="0" err="1"/>
              <a:t>Colab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– Everyone should have a version submitted on canvas by now. Maybe you should have one or two questions left to complete.</a:t>
            </a:r>
          </a:p>
          <a:p>
            <a:pPr lvl="1"/>
            <a:r>
              <a:rPr lang="en-US" dirty="0"/>
              <a:t>If that’s not the case – then accept right now that you probably will not be able to complete the assignment and that’s fine. You can make sure you finish the following assignments.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53F5-6BE5-8A45-AFCC-E43C025D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364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>
              <a:latin typeface="Courier New" panose="02070309020205020404" pitchFamily="49" charset="0"/>
            </a:endParaRPr>
          </a:p>
        </p:txBody>
      </p:sp>
      <p:pic>
        <p:nvPicPr>
          <p:cNvPr id="60419" name="Picture 4" descr="realgauss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1" y="2057400"/>
            <a:ext cx="2943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4419600"/>
            <a:ext cx="25146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6961188" y="2343152"/>
            <a:ext cx="35108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0.022   0.097   0.159   0.097   0.022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8115301" y="3900489"/>
            <a:ext cx="18261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5 x 5,  = 1</a:t>
            </a:r>
            <a:endParaRPr lang="en-US" altLang="en-US" sz="240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6934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prstClr val="black"/>
              </a:solidFill>
            </a:endParaRPr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7804151" y="6488114"/>
            <a:ext cx="2882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Slide credit: Christopher Rasmussen</a:t>
            </a: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Important filter: Gaussian</a:t>
            </a:r>
          </a:p>
        </p:txBody>
      </p:sp>
    </p:spTree>
    <p:extLst>
      <p:ext uri="{BB962C8B-B14F-4D97-AF65-F5344CB8AC3E}">
        <p14:creationId xmlns:p14="http://schemas.microsoft.com/office/powerpoint/2010/main" val="175948430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filtering: Convolution operator</a:t>
            </a:r>
            <a:br>
              <a:rPr lang="en-US" sz="4267" dirty="0"/>
            </a:br>
            <a:r>
              <a:rPr lang="en-US" sz="4267" dirty="0"/>
              <a:t>e.g. </a:t>
            </a:r>
            <a:r>
              <a:rPr lang="en-US" sz="4267" dirty="0" err="1"/>
              <a:t>gaussian</a:t>
            </a:r>
            <a:r>
              <a:rPr lang="en-US" sz="4267" dirty="0"/>
              <a:t> filter (</a:t>
            </a:r>
            <a:r>
              <a:rPr lang="en-US" sz="4267" dirty="0" err="1"/>
              <a:t>gaussian</a:t>
            </a:r>
            <a:r>
              <a:rPr lang="en-US" sz="4267" dirty="0"/>
              <a:t> blur)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/>
              <a:t>Image Credit: http</a:t>
            </a:r>
            <a:r>
              <a:rPr lang="en-US" sz="1067" dirty="0"/>
              <a:t>://what-when-</a:t>
            </a:r>
            <a:r>
              <a:rPr lang="en-US" sz="1067" dirty="0" err="1"/>
              <a:t>how.com</a:t>
            </a:r>
            <a:r>
              <a:rPr lang="en-US" sz="1067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577" y="2531534"/>
            <a:ext cx="8077200" cy="30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0496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matters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about near the edge?</a:t>
            </a:r>
          </a:p>
          <a:p>
            <a:pPr lvl="1"/>
            <a:r>
              <a:rPr lang="en-US" altLang="en-US"/>
              <a:t>the filter window falls off the edge of the image</a:t>
            </a:r>
          </a:p>
          <a:p>
            <a:pPr lvl="1"/>
            <a:r>
              <a:rPr lang="en-US" altLang="en-US"/>
              <a:t>need to extrapolate</a:t>
            </a:r>
          </a:p>
          <a:p>
            <a:pPr lvl="1"/>
            <a:r>
              <a:rPr lang="en-US" altLang="en-US"/>
              <a:t>methods:</a:t>
            </a:r>
          </a:p>
          <a:p>
            <a:pPr lvl="2"/>
            <a:r>
              <a:rPr lang="en-US" altLang="en-US"/>
              <a:t>clip filter (black)</a:t>
            </a:r>
          </a:p>
          <a:p>
            <a:pPr lvl="2"/>
            <a:r>
              <a:rPr lang="en-US" altLang="en-US"/>
              <a:t>wrap around</a:t>
            </a:r>
          </a:p>
          <a:p>
            <a:pPr lvl="2"/>
            <a:r>
              <a:rPr lang="en-US" altLang="en-US"/>
              <a:t>copy edge</a:t>
            </a:r>
          </a:p>
          <a:p>
            <a:pPr lvl="2"/>
            <a:r>
              <a:rPr lang="en-US" altLang="en-US"/>
              <a:t>reflect across edge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8686801" y="6553201"/>
            <a:ext cx="1915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22362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07E0-2DE8-FF44-AE44-715695A9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Convolution: Useful Operator for Image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2EAF-58B1-A64F-826E-06A48CD69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039"/>
            <a:ext cx="10515600" cy="4332923"/>
          </a:xfrm>
        </p:spPr>
        <p:txBody>
          <a:bodyPr/>
          <a:lstStyle/>
          <a:p>
            <a:r>
              <a:rPr lang="en-US" dirty="0"/>
              <a:t>Not all image filtering – region neighborhood operators can be expressed as convolutions.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They also can be used to extract information about edges and shapes .e.g. for image recognition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Convolutional operations are at the basis of convolutional neural networks.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6C971-C20B-EB4D-8E54-F57C03B8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75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filtering: Convolution operator</a:t>
            </a:r>
            <a:br>
              <a:rPr lang="en-US" sz="4267" dirty="0"/>
            </a:br>
            <a:r>
              <a:rPr lang="en-US" sz="4267" dirty="0"/>
              <a:t>Important Filter: Sobel operator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/>
              <a:t>Image Credit: http</a:t>
            </a:r>
            <a:r>
              <a:rPr lang="en-US" sz="1067" dirty="0"/>
              <a:t>://what-when-</a:t>
            </a:r>
            <a:r>
              <a:rPr lang="en-US" sz="1067" dirty="0" err="1"/>
              <a:t>how.com</a:t>
            </a:r>
            <a:r>
              <a:rPr lang="en-US" sz="1067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6" y="2273935"/>
            <a:ext cx="5342967" cy="23876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66320" y="3356718"/>
          <a:ext cx="863241" cy="79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867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  <a:blipFill>
                <a:blip r:embed="rId4"/>
                <a:stretch>
                  <a:fillRect l="-877" t="-8333" r="-614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09353" y="2475277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2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-2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37485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4275" name="Group 5"/>
          <p:cNvGrpSpPr>
            <a:grpSpLocks noChangeAspect="1"/>
          </p:cNvGrpSpPr>
          <p:nvPr/>
        </p:nvGrpSpPr>
        <p:grpSpPr bwMode="auto">
          <a:xfrm>
            <a:off x="5410200" y="3200400"/>
            <a:ext cx="1390651" cy="1371600"/>
            <a:chOff x="144" y="144"/>
            <a:chExt cx="1152" cy="1136"/>
          </a:xfrm>
        </p:grpSpPr>
        <p:sp>
          <p:nvSpPr>
            <p:cNvPr id="54280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1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2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3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5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4286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9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276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977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001448" y="6019800"/>
            <a:ext cx="20088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Vertical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702301" y="4648201"/>
            <a:ext cx="973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Sobel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876" y="6437671"/>
            <a:ext cx="1824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Slide by James Hays</a:t>
            </a:r>
          </a:p>
        </p:txBody>
      </p:sp>
    </p:spTree>
    <p:extLst>
      <p:ext uri="{BB962C8B-B14F-4D97-AF65-F5344CB8AC3E}">
        <p14:creationId xmlns:p14="http://schemas.microsoft.com/office/powerpoint/2010/main" val="17691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5299" name="Group 5"/>
          <p:cNvGrpSpPr>
            <a:grpSpLocks noChangeAspect="1"/>
          </p:cNvGrpSpPr>
          <p:nvPr/>
        </p:nvGrpSpPr>
        <p:grpSpPr bwMode="auto">
          <a:xfrm>
            <a:off x="5410200" y="3211513"/>
            <a:ext cx="1390651" cy="1371600"/>
            <a:chOff x="144" y="144"/>
            <a:chExt cx="1152" cy="1136"/>
          </a:xfrm>
        </p:grpSpPr>
        <p:sp>
          <p:nvSpPr>
            <p:cNvPr id="5530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530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1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8000646" y="6019800"/>
            <a:ext cx="20104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Horizontal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pic>
        <p:nvPicPr>
          <p:cNvPr id="55301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977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02301" y="4659314"/>
            <a:ext cx="973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Sobel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876" y="6437671"/>
            <a:ext cx="1824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Slide by James Hays</a:t>
            </a:r>
          </a:p>
        </p:txBody>
      </p:sp>
    </p:spTree>
    <p:extLst>
      <p:ext uri="{BB962C8B-B14F-4D97-AF65-F5344CB8AC3E}">
        <p14:creationId xmlns:p14="http://schemas.microsoft.com/office/powerpoint/2010/main" val="393609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Sobel operators are equivalent to 2D partial derivatives of the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Vertical </a:t>
            </a:r>
            <a:r>
              <a:rPr lang="en-US" dirty="0" err="1"/>
              <a:t>sobel</a:t>
            </a:r>
            <a:r>
              <a:rPr lang="en-US" dirty="0"/>
              <a:t> operator </a:t>
            </a:r>
            <a:r>
              <a:rPr lang="mr-IN" dirty="0"/>
              <a:t>–</a:t>
            </a:r>
            <a:r>
              <a:rPr lang="en-US" dirty="0"/>
              <a:t> Partial derivative in X (width)</a:t>
            </a:r>
          </a:p>
          <a:p>
            <a:r>
              <a:rPr lang="en-US" dirty="0"/>
              <a:t>Horizontal </a:t>
            </a:r>
            <a:r>
              <a:rPr lang="en-US" dirty="0" err="1"/>
              <a:t>sobel</a:t>
            </a:r>
            <a:r>
              <a:rPr lang="en-US" dirty="0"/>
              <a:t> operator </a:t>
            </a:r>
            <a:r>
              <a:rPr lang="mr-IN" dirty="0"/>
              <a:t>–</a:t>
            </a:r>
            <a:r>
              <a:rPr lang="en-US" dirty="0"/>
              <a:t> Partial derivative in Y (height)</a:t>
            </a:r>
          </a:p>
          <a:p>
            <a:endParaRPr lang="en-US" dirty="0"/>
          </a:p>
          <a:p>
            <a:r>
              <a:rPr lang="en-US" dirty="0"/>
              <a:t>Can compute magnitude and phase at each location.</a:t>
            </a:r>
          </a:p>
          <a:p>
            <a:endParaRPr lang="en-US" dirty="0"/>
          </a:p>
          <a:p>
            <a:r>
              <a:rPr lang="en-US" dirty="0"/>
              <a:t>Useful for detecting edges</a:t>
            </a:r>
          </a:p>
        </p:txBody>
      </p:sp>
    </p:spTree>
    <p:extLst>
      <p:ext uri="{BB962C8B-B14F-4D97-AF65-F5344CB8AC3E}">
        <p14:creationId xmlns:p14="http://schemas.microsoft.com/office/powerpoint/2010/main" val="2073005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581" y="1130709"/>
            <a:ext cx="3186935" cy="54562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4397" y="263928"/>
            <a:ext cx="5887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en.wikipedia.org</a:t>
            </a:r>
            <a:r>
              <a:rPr lang="en-US" sz="2400" dirty="0"/>
              <a:t>/wiki/</a:t>
            </a:r>
            <a:r>
              <a:rPr lang="en-US" sz="2400" dirty="0" err="1"/>
              <a:t>Sobel_operator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466670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Sobel filters are (approximate) partial derivatives of the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94042" y="3156157"/>
                <a:ext cx="4758867" cy="71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4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mr-IN" sz="2400" i="1">
                              <a:latin typeface="Cambria Math" charset="0"/>
                            </a:rPr>
                            <m:t>𝜕</m:t>
                          </m:r>
                          <m:r>
                            <a:rPr lang="mr-IN" sz="2400" i="1">
                              <a:latin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sz="2400">
                                  <a:latin typeface="Cambria Math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, 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2" y="3156157"/>
                <a:ext cx="4758867" cy="716799"/>
              </a:xfrm>
              <a:prstGeom prst="rect">
                <a:avLst/>
              </a:prstGeom>
              <a:blipFill>
                <a:blip r:embed="rId2"/>
                <a:stretch>
                  <a:fillRect l="-1333" t="-1786" r="-1600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48667" y="1832657"/>
                <a:ext cx="11524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667" y="1832657"/>
                <a:ext cx="1152430" cy="461665"/>
              </a:xfrm>
              <a:prstGeom prst="rect">
                <a:avLst/>
              </a:prstGeom>
              <a:blipFill>
                <a:blip r:embed="rId3"/>
                <a:stretch>
                  <a:fillRect l="-1099" r="-1099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944307" y="1832657"/>
            <a:ext cx="6429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 your input image, then the partial derivative is: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5588" y="1832657"/>
            <a:ext cx="569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94041" y="4991510"/>
                <a:ext cx="5301708" cy="71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4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mr-IN" sz="2400" i="1">
                              <a:latin typeface="Cambria Math" charset="0"/>
                            </a:rPr>
                            <m:t>𝜕</m:t>
                          </m:r>
                          <m:r>
                            <a:rPr lang="mr-IN" sz="2400" i="1">
                              <a:latin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sz="2400">
                                  <a:latin typeface="Cambria Math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1" y="4991510"/>
                <a:ext cx="5301708" cy="716799"/>
              </a:xfrm>
              <a:prstGeom prst="rect">
                <a:avLst/>
              </a:prstGeom>
              <a:blipFill>
                <a:blip r:embed="rId4"/>
                <a:stretch>
                  <a:fillRect l="-1199" t="-1786" r="-167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93175" y="5103634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Also:</a:t>
            </a:r>
          </a:p>
        </p:txBody>
      </p:sp>
    </p:spTree>
    <p:extLst>
      <p:ext uri="{BB962C8B-B14F-4D97-AF65-F5344CB8AC3E}">
        <p14:creationId xmlns:p14="http://schemas.microsoft.com/office/powerpoint/2010/main" val="349547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214E-8C9D-EE42-A740-A3E795E5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3720" cy="826861"/>
          </a:xfrm>
        </p:spPr>
        <p:txBody>
          <a:bodyPr/>
          <a:lstStyle/>
          <a:p>
            <a:r>
              <a:rPr lang="en-US" dirty="0"/>
              <a:t>Most important operation for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BBDA-4322-9041-9BC1-36CE6400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Convolution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76F7F-4CA8-FB40-B0D9-8743546D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D1E3D-C250-8441-BE5B-063DBC23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33660"/>
            <a:ext cx="9144000" cy="36343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02DD1A-D45A-FE44-9B08-24458FB8D328}"/>
              </a:ext>
            </a:extLst>
          </p:cNvPr>
          <p:cNvSpPr/>
          <p:nvPr/>
        </p:nvSpPr>
        <p:spPr>
          <a:xfrm>
            <a:off x="2904564" y="5706106"/>
            <a:ext cx="6669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www.cs.rice.edu</a:t>
            </a:r>
            <a:r>
              <a:rPr lang="en-US" dirty="0">
                <a:hlinkClick r:id="rId3"/>
              </a:rPr>
              <a:t>/~vo9/recognition/</a:t>
            </a:r>
            <a:r>
              <a:rPr lang="en-US" dirty="0" err="1">
                <a:hlinkClick r:id="rId3"/>
              </a:rPr>
              <a:t>animation.gif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43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digital images are not continuous, they are discrete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94042" y="3156156"/>
                <a:ext cx="42771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+1,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]−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2" y="3156156"/>
                <a:ext cx="4277197" cy="369332"/>
              </a:xfrm>
              <a:prstGeom prst="rect">
                <a:avLst/>
              </a:prstGeom>
              <a:blipFill>
                <a:blip r:embed="rId2"/>
                <a:stretch>
                  <a:fillRect l="-1187" r="-1780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48667" y="1832657"/>
                <a:ext cx="11107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667" y="1832657"/>
                <a:ext cx="1110753" cy="461665"/>
              </a:xfrm>
              <a:prstGeom prst="rect">
                <a:avLst/>
              </a:prstGeom>
              <a:blipFill>
                <a:blip r:embed="rId3"/>
                <a:stretch>
                  <a:fillRect l="-1149" r="-1149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944307" y="1832657"/>
            <a:ext cx="6429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 your input image, then the partial derivative is: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5588" y="1832657"/>
            <a:ext cx="569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94042" y="5165188"/>
                <a:ext cx="4813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+1,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]−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−1,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2" y="5165188"/>
                <a:ext cx="4813177" cy="369332"/>
              </a:xfrm>
              <a:prstGeom prst="rect">
                <a:avLst/>
              </a:prstGeom>
              <a:blipFill>
                <a:blip r:embed="rId4"/>
                <a:stretch>
                  <a:fillRect l="-1058" r="-1852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93175" y="5103634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Also:</a:t>
            </a:r>
          </a:p>
        </p:txBody>
      </p:sp>
    </p:spTree>
    <p:extLst>
      <p:ext uri="{BB962C8B-B14F-4D97-AF65-F5344CB8AC3E}">
        <p14:creationId xmlns:p14="http://schemas.microsoft.com/office/powerpoint/2010/main" val="35861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digital images are not continuous, they are discrete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94042" y="3156156"/>
                <a:ext cx="42771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+1,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]−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2" y="3156156"/>
                <a:ext cx="4277197" cy="369332"/>
              </a:xfrm>
              <a:prstGeom prst="rect">
                <a:avLst/>
              </a:prstGeom>
              <a:blipFill>
                <a:blip r:embed="rId2"/>
                <a:stretch>
                  <a:fillRect l="-1187" r="-1780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48667" y="1832657"/>
                <a:ext cx="11107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667" y="1832657"/>
                <a:ext cx="1110753" cy="461665"/>
              </a:xfrm>
              <a:prstGeom prst="rect">
                <a:avLst/>
              </a:prstGeom>
              <a:blipFill>
                <a:blip r:embed="rId3"/>
                <a:stretch>
                  <a:fillRect l="-1149" r="-1149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944307" y="1832657"/>
            <a:ext cx="6429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 your input image, then the partial derivative is: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5588" y="1832657"/>
            <a:ext cx="569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94042" y="5165188"/>
                <a:ext cx="4813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+1,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]−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[</m:t>
                      </m:r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r>
                        <a:rPr lang="en-US" sz="2400" i="1">
                          <a:latin typeface="Cambria Math" charset="0"/>
                        </a:rPr>
                        <m:t>−1,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042" y="5165188"/>
                <a:ext cx="4813177" cy="369332"/>
              </a:xfrm>
              <a:prstGeom prst="rect">
                <a:avLst/>
              </a:prstGeom>
              <a:blipFill>
                <a:blip r:embed="rId4"/>
                <a:stretch>
                  <a:fillRect l="-1058" r="-1852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93175" y="5103634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Also: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228912" y="2986787"/>
          <a:ext cx="1655318" cy="7583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059305" y="4970675"/>
          <a:ext cx="2586705" cy="7583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678995" y="3119744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k(x, y)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3930" y="5121153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k(x, y) =</a:t>
            </a:r>
          </a:p>
        </p:txBody>
      </p:sp>
    </p:spTree>
    <p:extLst>
      <p:ext uri="{BB962C8B-B14F-4D97-AF65-F5344CB8AC3E}">
        <p14:creationId xmlns:p14="http://schemas.microsoft.com/office/powerpoint/2010/main" val="585652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Sobel Operators Smooth in Y and then Differentiate in X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802648" y="2923287"/>
          <a:ext cx="2586705" cy="8141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4173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9046" y="3084154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k(x, y) =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24380" y="2192841"/>
          <a:ext cx="862235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2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44576" y="317305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7315" y="317305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570024" y="2192841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2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-2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0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-1</a:t>
                      </a:r>
                    </a:p>
                  </a:txBody>
                  <a:tcPr marL="121920" marR="121920" marT="105527" marB="105527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33987" y="5889524"/>
            <a:ext cx="3719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Similarly </a:t>
            </a:r>
            <a:r>
              <a:rPr lang="en-US" sz="2400"/>
              <a:t>to differentiate in Y</a:t>
            </a:r>
          </a:p>
        </p:txBody>
      </p:sp>
    </p:spTree>
    <p:extLst>
      <p:ext uri="{BB962C8B-B14F-4D97-AF65-F5344CB8AC3E}">
        <p14:creationId xmlns:p14="http://schemas.microsoft.com/office/powerpoint/2010/main" val="12677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Features: </a:t>
            </a:r>
            <a:r>
              <a:rPr lang="en-US" sz="4267" dirty="0" err="1"/>
              <a:t>HoG</a:t>
            </a:r>
            <a:endParaRPr sz="4267" dirty="0"/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463" y="1309462"/>
            <a:ext cx="8395776" cy="4516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4334" y="6014298"/>
            <a:ext cx="2895534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</a:rPr>
              <a:t>Scikit</a:t>
            </a:r>
            <a:r>
              <a:rPr lang="en-US" sz="1867" dirty="0">
                <a:solidFill>
                  <a:srgbClr val="000000"/>
                </a:solidFill>
              </a:rPr>
              <a:t>-image implementation</a:t>
            </a:r>
            <a:endParaRPr lang="en-US" sz="18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3243" y="5471746"/>
            <a:ext cx="10486416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Paper by </a:t>
            </a:r>
            <a:r>
              <a:rPr lang="en-US" sz="2400" dirty="0" err="1">
                <a:solidFill>
                  <a:srgbClr val="000000"/>
                </a:solidFill>
              </a:rPr>
              <a:t>Navneet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Dalal</a:t>
            </a:r>
            <a:r>
              <a:rPr lang="en-US" sz="2400" dirty="0">
                <a:solidFill>
                  <a:srgbClr val="000000"/>
                </a:solidFill>
              </a:rPr>
              <a:t> &amp; Bill </a:t>
            </a:r>
            <a:r>
              <a:rPr lang="en-US" sz="2400" dirty="0" err="1">
                <a:solidFill>
                  <a:srgbClr val="000000"/>
                </a:solidFill>
              </a:rPr>
              <a:t>Triggs</a:t>
            </a:r>
            <a:r>
              <a:rPr lang="en-US" sz="2400" dirty="0">
                <a:solidFill>
                  <a:srgbClr val="000000"/>
                </a:solidFill>
              </a:rPr>
              <a:t> presented at CVPR 2005 for detecting people. 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91844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Features: </a:t>
            </a:r>
            <a:r>
              <a:rPr lang="en-US" sz="4267" dirty="0" err="1"/>
              <a:t>HoG</a:t>
            </a:r>
            <a:endParaRPr sz="4267" dirty="0"/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18924" y="5712259"/>
            <a:ext cx="10486416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r>
              <a:rPr lang="en-US" sz="1867" dirty="0">
                <a:solidFill>
                  <a:srgbClr val="000000"/>
                </a:solidFill>
              </a:rPr>
              <a:t>Paper by </a:t>
            </a:r>
            <a:r>
              <a:rPr lang="en-US" sz="1867" dirty="0" err="1">
                <a:solidFill>
                  <a:srgbClr val="000000"/>
                </a:solidFill>
              </a:rPr>
              <a:t>Navneet</a:t>
            </a:r>
            <a:r>
              <a:rPr lang="en-US" sz="1867" dirty="0">
                <a:solidFill>
                  <a:srgbClr val="000000"/>
                </a:solidFill>
              </a:rPr>
              <a:t> </a:t>
            </a:r>
            <a:r>
              <a:rPr lang="en-US" sz="1867" dirty="0" err="1">
                <a:solidFill>
                  <a:srgbClr val="000000"/>
                </a:solidFill>
              </a:rPr>
              <a:t>Dalal</a:t>
            </a:r>
            <a:r>
              <a:rPr lang="en-US" sz="1867" dirty="0">
                <a:solidFill>
                  <a:srgbClr val="000000"/>
                </a:solidFill>
              </a:rPr>
              <a:t> &amp; Bill </a:t>
            </a:r>
            <a:r>
              <a:rPr lang="en-US" sz="1867" dirty="0" err="1">
                <a:solidFill>
                  <a:srgbClr val="000000"/>
                </a:solidFill>
              </a:rPr>
              <a:t>Triggs</a:t>
            </a:r>
            <a:r>
              <a:rPr lang="en-US" sz="1867" dirty="0">
                <a:solidFill>
                  <a:srgbClr val="000000"/>
                </a:solidFill>
              </a:rPr>
              <a:t> presented at CVPR 2005 for detecting people.</a:t>
            </a:r>
            <a:br>
              <a:rPr lang="en-US" sz="1867" dirty="0">
                <a:solidFill>
                  <a:srgbClr val="000000"/>
                </a:solidFill>
              </a:rPr>
            </a:br>
            <a:r>
              <a:rPr lang="en-US" sz="1867" dirty="0">
                <a:solidFill>
                  <a:srgbClr val="000000"/>
                </a:solidFill>
              </a:rPr>
              <a:t>Figure from </a:t>
            </a:r>
            <a:r>
              <a:rPr lang="en-US" sz="1867" dirty="0" err="1">
                <a:solidFill>
                  <a:srgbClr val="000000"/>
                </a:solidFill>
              </a:rPr>
              <a:t>Zhuolin</a:t>
            </a:r>
            <a:r>
              <a:rPr lang="en-US" sz="1867" dirty="0">
                <a:solidFill>
                  <a:srgbClr val="000000"/>
                </a:solidFill>
              </a:rPr>
              <a:t> Jiang,  </a:t>
            </a:r>
            <a:r>
              <a:rPr lang="en-US" sz="1867" dirty="0" err="1">
                <a:solidFill>
                  <a:srgbClr val="000000"/>
                </a:solidFill>
              </a:rPr>
              <a:t>Zhe</a:t>
            </a:r>
            <a:r>
              <a:rPr lang="en-US" sz="1867" dirty="0">
                <a:solidFill>
                  <a:srgbClr val="000000"/>
                </a:solidFill>
              </a:rPr>
              <a:t> Lin,  Larry S. Davis, ICCV 2009 for human action recognition.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798" y="1033220"/>
            <a:ext cx="3759671" cy="4068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000" y="1301858"/>
            <a:ext cx="3737888" cy="378066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369982" y="3277406"/>
            <a:ext cx="692151" cy="12700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67201" y="1865937"/>
            <a:ext cx="3509038" cy="3728338"/>
            <a:chOff x="3200400" y="1399453"/>
            <a:chExt cx="2631779" cy="2796254"/>
          </a:xfrm>
        </p:grpSpPr>
        <p:sp>
          <p:nvSpPr>
            <p:cNvPr id="12" name="TextBox 11"/>
            <p:cNvSpPr txBox="1"/>
            <p:nvPr/>
          </p:nvSpPr>
          <p:spPr>
            <a:xfrm>
              <a:off x="3200400" y="3826377"/>
              <a:ext cx="213255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 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Block Normalization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53764" y="1399453"/>
              <a:ext cx="978415" cy="369330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97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Features: GIST</a:t>
            </a:r>
            <a:endParaRPr sz="4267" dirty="0"/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2444377" y="1401421"/>
            <a:ext cx="6830103" cy="3642721"/>
            <a:chOff x="912" y="1776"/>
            <a:chExt cx="4074" cy="2229"/>
          </a:xfrm>
        </p:grpSpPr>
        <p:pic>
          <p:nvPicPr>
            <p:cNvPr id="8" name="Picture 4" descr="g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2" y="1776"/>
              <a:ext cx="2880" cy="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776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880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3175444" y="5464744"/>
            <a:ext cx="5654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spcBef>
                <a:spcPct val="20000"/>
              </a:spcBef>
            </a:pPr>
            <a:r>
              <a:rPr lang="en-US" sz="2400" dirty="0">
                <a:latin typeface="Calibri" charset="0"/>
              </a:rPr>
              <a:t>The “gist” of a scene: Oliva &amp; </a:t>
            </a:r>
            <a:r>
              <a:rPr lang="en-US" sz="2400" dirty="0" err="1">
                <a:latin typeface="Calibri" charset="0"/>
              </a:rPr>
              <a:t>Torralba</a:t>
            </a:r>
            <a:r>
              <a:rPr lang="en-US" sz="2400" dirty="0">
                <a:latin typeface="Calibri" charset="0"/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209442296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Features: GIST</a:t>
            </a:r>
            <a:endParaRPr sz="4267" dirty="0"/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1" y="342265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1556894" y="1372177"/>
            <a:ext cx="8568333" cy="4881389"/>
            <a:chOff x="295205" y="840873"/>
            <a:chExt cx="9037053" cy="5148420"/>
          </a:xfrm>
        </p:grpSpPr>
        <p:pic>
          <p:nvPicPr>
            <p:cNvPr id="10" name="Picture 10" descr="0681_steer_fram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07833" y="840874"/>
              <a:ext cx="4924425" cy="3852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645458" y="5112837"/>
              <a:ext cx="8458201" cy="876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latin typeface="Calibri" charset="0"/>
                </a:rPr>
                <a:t>Oriented edge response at multiple scales (5 spatial scales, 6 edge orientations)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205" y="840873"/>
              <a:ext cx="3590764" cy="3175751"/>
            </a:xfrm>
            <a:prstGeom prst="rect">
              <a:avLst/>
            </a:prstGeom>
          </p:spPr>
        </p:pic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0494684" y="5767590"/>
            <a:ext cx="23759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66FF"/>
                </a:solidFill>
                <a:latin typeface="Calibri" charset="0"/>
              </a:rPr>
              <a:t>Hays and </a:t>
            </a:r>
            <a:r>
              <a:rPr lang="en-US" sz="1600" dirty="0" err="1">
                <a:solidFill>
                  <a:srgbClr val="0066FF"/>
                </a:solidFill>
                <a:latin typeface="Calibri" charset="0"/>
              </a:rPr>
              <a:t>Efros</a:t>
            </a:r>
            <a:r>
              <a:rPr lang="en-US" sz="1600" dirty="0">
                <a:solidFill>
                  <a:srgbClr val="0066FF"/>
                </a:solidFill>
                <a:latin typeface="Calibri" charset="0"/>
              </a:rPr>
              <a:t>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03301952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Features: GIST</a:t>
            </a:r>
            <a:endParaRPr sz="4267" dirty="0"/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6921" y="366970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6921" y="3669701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0681_gist_photoshopp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5376" y="1372738"/>
            <a:ext cx="4676576" cy="365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72838" y="5468144"/>
            <a:ext cx="9788165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67" dirty="0">
                <a:latin typeface="Calibri" charset="0"/>
              </a:rPr>
              <a:t>	Aggregated edge responses over 4x4 windows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0494684" y="5767590"/>
            <a:ext cx="23759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66FF"/>
                </a:solidFill>
                <a:latin typeface="Calibri" charset="0"/>
              </a:rPr>
              <a:t>Hays and </a:t>
            </a:r>
            <a:r>
              <a:rPr lang="en-US" sz="1600" dirty="0" err="1">
                <a:solidFill>
                  <a:srgbClr val="0066FF"/>
                </a:solidFill>
                <a:latin typeface="Calibri" charset="0"/>
              </a:rPr>
              <a:t>Efros</a:t>
            </a:r>
            <a:r>
              <a:rPr lang="en-US" sz="1600" dirty="0">
                <a:solidFill>
                  <a:srgbClr val="0066FF"/>
                </a:solidFill>
                <a:latin typeface="Calibri" charset="0"/>
              </a:rPr>
              <a:t>, SIGGRAPH 2007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741" y="1368216"/>
            <a:ext cx="3410039" cy="3015913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2455580" y="1372738"/>
            <a:ext cx="0" cy="3011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03647" y="1368215"/>
            <a:ext cx="0" cy="3011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51712" y="1372738"/>
            <a:ext cx="0" cy="3011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07515" y="1368215"/>
            <a:ext cx="0" cy="3011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99779" y="1372738"/>
            <a:ext cx="0" cy="3011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07515" y="1368215"/>
            <a:ext cx="3392264" cy="4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20211" y="2119931"/>
            <a:ext cx="3392264" cy="4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07515" y="2871648"/>
            <a:ext cx="3392264" cy="4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89740" y="3623364"/>
            <a:ext cx="3392264" cy="4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89740" y="4375081"/>
            <a:ext cx="3392264" cy="45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66912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38" y="1540934"/>
            <a:ext cx="11655789" cy="46327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2A56FF-FF42-114F-B55A-3B79B000038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08281363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2333" y="1121165"/>
            <a:ext cx="3403600" cy="29464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933" y="2133601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3022600" y="1900099"/>
            <a:ext cx="5799667" cy="2777904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CE0AFE9-CAF8-AC44-8C47-F07FCCED5D8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4070123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214E-8C9D-EE42-A740-A3E795E5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3720" cy="826861"/>
          </a:xfrm>
        </p:spPr>
        <p:txBody>
          <a:bodyPr/>
          <a:lstStyle/>
          <a:p>
            <a:r>
              <a:rPr lang="en-US" dirty="0"/>
              <a:t>Most important operation for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BBDA-4322-9041-9BC1-36CE6400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Convolution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76F7F-4CA8-FB40-B0D9-8743546D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D1E3D-C250-8441-BE5B-063DBC23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33660"/>
            <a:ext cx="9144000" cy="3634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715EB7-1782-0D4A-B525-9135D8726E5B}"/>
              </a:ext>
            </a:extLst>
          </p:cNvPr>
          <p:cNvSpPr txBox="1"/>
          <p:nvPr/>
        </p:nvSpPr>
        <p:spPr>
          <a:xfrm>
            <a:off x="4693920" y="5103739"/>
            <a:ext cx="2118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Convolutional filter</a:t>
            </a:r>
          </a:p>
          <a:p>
            <a:pPr algn="ctr"/>
            <a:r>
              <a:rPr lang="en-US" dirty="0"/>
              <a:t>Convolutional kernel</a:t>
            </a:r>
          </a:p>
          <a:p>
            <a:pPr algn="ctr"/>
            <a:r>
              <a:rPr lang="en-US" dirty="0"/>
              <a:t>Filter</a:t>
            </a:r>
          </a:p>
          <a:p>
            <a:pPr algn="ctr"/>
            <a:r>
              <a:rPr lang="en-US" dirty="0"/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4212631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933" y="749049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2333" y="1121165"/>
            <a:ext cx="3403600" cy="29464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3022600" y="1900099"/>
            <a:ext cx="5799667" cy="2777904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extBox 14"/>
          <p:cNvSpPr txBox="1"/>
          <p:nvPr/>
        </p:nvSpPr>
        <p:spPr>
          <a:xfrm>
            <a:off x="8759215" y="1642943"/>
            <a:ext cx="113646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14454B-908E-BB46-9B75-BE99FA88B19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70131547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667" y="1073038"/>
            <a:ext cx="3543816" cy="294105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933" y="749049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574800" y="2377440"/>
            <a:ext cx="1744133" cy="155448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86468" y="2509697"/>
            <a:ext cx="6205266" cy="3024124"/>
            <a:chOff x="1339850" y="1882273"/>
            <a:chExt cx="4653950" cy="2268093"/>
          </a:xfrm>
        </p:grpSpPr>
        <p:grpSp>
          <p:nvGrpSpPr>
            <p:cNvPr id="36" name="Group 35"/>
            <p:cNvGrpSpPr/>
            <p:nvPr/>
          </p:nvGrpSpPr>
          <p:grpSpPr>
            <a:xfrm>
              <a:off x="13398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5784850" y="3781036"/>
              <a:ext cx="20895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>
                  <a:solidFill>
                    <a:srgbClr val="65B2E2"/>
                  </a:solidFill>
                </a:rPr>
                <a:t>4</a:t>
              </a:r>
              <a:endParaRPr lang="en-US" sz="2400">
                <a:solidFill>
                  <a:srgbClr val="65B2E2"/>
                </a:solidFill>
                <a:sym typeface="Calibri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759215" y="1642943"/>
            <a:ext cx="113646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AE451BF-BF7C-5545-B5EC-E0E7A69CA58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285665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667" y="1073038"/>
            <a:ext cx="3543816" cy="294105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933" y="749049"/>
            <a:ext cx="2286000" cy="237066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149601"/>
            <a:ext cx="3522133" cy="311573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2163234" y="2194560"/>
            <a:ext cx="1744133" cy="173736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3134" y="5041382"/>
            <a:ext cx="27860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65B2E2"/>
                </a:solidFill>
              </a:rPr>
              <a:t>4</a:t>
            </a:r>
            <a:endParaRPr lang="en-US" sz="2400">
              <a:solidFill>
                <a:srgbClr val="65B2E2"/>
              </a:solidFill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46867" y="2509698"/>
            <a:ext cx="6108032" cy="2958672"/>
            <a:chOff x="1835150" y="1882273"/>
            <a:chExt cx="4581024" cy="2219004"/>
          </a:xfrm>
        </p:grpSpPr>
        <p:grpSp>
          <p:nvGrpSpPr>
            <p:cNvPr id="36" name="Group 35"/>
            <p:cNvGrpSpPr/>
            <p:nvPr/>
          </p:nvGrpSpPr>
          <p:grpSpPr>
            <a:xfrm>
              <a:off x="18351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6207224" y="3731947"/>
              <a:ext cx="20895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65B2E2"/>
                  </a:solidFill>
                </a:rPr>
                <a:t>1</a:t>
              </a:r>
              <a:endParaRPr lang="en-US" sz="2400" dirty="0">
                <a:solidFill>
                  <a:srgbClr val="65B2E2"/>
                </a:solidFill>
                <a:sym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759215" y="1642943"/>
            <a:ext cx="113646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28CD9A4-A331-2842-A951-1D267F2E257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The 2D Convolutional Layer in a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68179235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085" y="1370776"/>
            <a:ext cx="5844639" cy="4952661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(with 4 filters)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7505206" y="277636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0203" y="122480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8554" y="4438610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48554" y="5750998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2" y="1989409"/>
            <a:ext cx="229357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16040" y="1916529"/>
            <a:ext cx="2584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sz="2400" dirty="0">
                <a:solidFill>
                  <a:srgbClr val="000000"/>
                </a:solidFill>
              </a:rPr>
              <a:t>Output: 4x224x224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942473" y="2477628"/>
            <a:ext cx="2049534" cy="1359559"/>
            <a:chOff x="6706853" y="1858220"/>
            <a:chExt cx="1537150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3715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</a:rPr>
                <a:t>if zero padding,</a:t>
              </a:r>
            </a:p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and stride = 1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4784526" y="1347137"/>
            <a:ext cx="117230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4x1x9x9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3959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085" y="1370776"/>
            <a:ext cx="5844639" cy="4952661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(with 4 filters)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7505206" y="277636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0203" y="1224804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8554" y="4438610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48554" y="5750998"/>
            <a:ext cx="1266701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2" y="1989409"/>
            <a:ext cx="229357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16040" y="1916529"/>
            <a:ext cx="2584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sz="2400" dirty="0">
                <a:solidFill>
                  <a:srgbClr val="000000"/>
                </a:solidFill>
              </a:rPr>
              <a:t>Output: 4x112x112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942473" y="2477628"/>
            <a:ext cx="2049534" cy="1359559"/>
            <a:chOff x="6706853" y="1858220"/>
            <a:chExt cx="1537150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3715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</a:rPr>
                <a:t>if zero padding,</a:t>
              </a:r>
            </a:p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but stride = 2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4784526" y="1347137"/>
            <a:ext cx="117230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4x1x9x9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71020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in </a:t>
            </a:r>
            <a:r>
              <a:rPr lang="en-US" sz="4267" dirty="0" err="1"/>
              <a:t>pytorch</a:t>
            </a:r>
            <a:endParaRPr sz="42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11" y="1209274"/>
            <a:ext cx="8569231" cy="746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F1AA9C-2104-B24A-8152-F7E465602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592" y="2074896"/>
            <a:ext cx="9432687" cy="42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7891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>
                <a:solidFill>
                  <a:schemeClr val="accent5">
                    <a:lumMod val="50000"/>
                  </a:schemeClr>
                </a:solidFill>
              </a:rPr>
              <a:t>Convolutional Network: </a:t>
            </a:r>
            <a:r>
              <a:rPr lang="en-US" sz="4267" dirty="0" err="1">
                <a:solidFill>
                  <a:schemeClr val="accent5">
                    <a:lumMod val="50000"/>
                  </a:schemeClr>
                </a:solidFill>
              </a:rPr>
              <a:t>LeNet</a:t>
            </a:r>
            <a:endParaRPr sz="4267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72" y="1852268"/>
            <a:ext cx="10548769" cy="2904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E3A48-798E-1046-BCB2-BC3E99DA1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772" y="5488104"/>
            <a:ext cx="8365065" cy="12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27CAF-F9D5-E547-BC92-81BAAF635B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824"/>
          <a:stretch/>
        </p:blipFill>
        <p:spPr>
          <a:xfrm>
            <a:off x="1371470" y="5381056"/>
            <a:ext cx="1224889" cy="1230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3EE4BB-0B69-E140-82E1-502D7BE1C5F2}"/>
              </a:ext>
            </a:extLst>
          </p:cNvPr>
          <p:cNvSpPr txBox="1"/>
          <p:nvPr/>
        </p:nvSpPr>
        <p:spPr>
          <a:xfrm>
            <a:off x="1152057" y="6365558"/>
            <a:ext cx="1626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Yann </a:t>
            </a:r>
            <a:r>
              <a:rPr lang="en-US" sz="2400" dirty="0" err="1"/>
              <a:t>LeCun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164309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 err="1"/>
              <a:t>LeNet</a:t>
            </a:r>
            <a:r>
              <a:rPr lang="en-US" sz="4267" dirty="0"/>
              <a:t> in </a:t>
            </a:r>
            <a:r>
              <a:rPr lang="en-US" sz="4267" dirty="0" err="1"/>
              <a:t>Pytorch</a:t>
            </a:r>
            <a:endParaRPr sz="42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35" y="1028273"/>
            <a:ext cx="7505831" cy="52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8070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 err="1"/>
              <a:t>SpatialMaxPooling</a:t>
            </a:r>
            <a:r>
              <a:rPr lang="en-US" sz="4267" dirty="0"/>
              <a:t> Layer</a:t>
            </a:r>
            <a:endParaRPr sz="4267" dirty="0"/>
          </a:p>
        </p:txBody>
      </p:sp>
      <p:pic>
        <p:nvPicPr>
          <p:cNvPr id="1026" name="Picture 2" descr="Max Pooling Explained | Papers With Code">
            <a:extLst>
              <a:ext uri="{FF2B5EF4-FFF2-40B4-BE49-F238E27FC236}">
                <a16:creationId xmlns:a16="http://schemas.microsoft.com/office/drawing/2014/main" id="{C9450355-46E9-14FF-2C37-3203C890C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33" y="1704208"/>
            <a:ext cx="9525000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0A3407-10A8-65AE-9F5A-C74617F4BD36}"/>
              </a:ext>
            </a:extLst>
          </p:cNvPr>
          <p:cNvSpPr txBox="1"/>
          <p:nvPr/>
        </p:nvSpPr>
        <p:spPr>
          <a:xfrm>
            <a:off x="6936329" y="6488668"/>
            <a:ext cx="61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paperswithcode.com</a:t>
            </a:r>
            <a:r>
              <a:rPr lang="en-US" dirty="0"/>
              <a:t>/method/max-pooling</a:t>
            </a:r>
          </a:p>
        </p:txBody>
      </p:sp>
    </p:spTree>
    <p:extLst>
      <p:ext uri="{BB962C8B-B14F-4D97-AF65-F5344CB8AC3E}">
        <p14:creationId xmlns:p14="http://schemas.microsoft.com/office/powerpoint/2010/main" val="103346943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E6D1-D885-CA42-B073-2C60BC1B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LeNet</a:t>
            </a:r>
            <a:r>
              <a:rPr lang="en-US" dirty="0"/>
              <a:t> Summary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4A236-0278-404E-866C-55A9C9D24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Convolutional Layers + 3 Linear Layers</a:t>
            </a:r>
          </a:p>
          <a:p>
            <a:endParaRPr lang="en-US" dirty="0"/>
          </a:p>
          <a:p>
            <a:r>
              <a:rPr lang="en-US" dirty="0"/>
              <a:t>+ Non-linear functions: </a:t>
            </a:r>
            <a:r>
              <a:rPr lang="en-US" dirty="0" err="1"/>
              <a:t>ReLUs</a:t>
            </a:r>
            <a:r>
              <a:rPr lang="en-US" dirty="0"/>
              <a:t> or </a:t>
            </a:r>
            <a:r>
              <a:rPr lang="en-US" dirty="0" err="1"/>
              <a:t>Sigmoids</a:t>
            </a:r>
            <a:br>
              <a:rPr lang="en-US" dirty="0"/>
            </a:br>
            <a:r>
              <a:rPr lang="en-US" dirty="0"/>
              <a:t>+ Max-pooling operations</a:t>
            </a:r>
          </a:p>
        </p:txBody>
      </p:sp>
    </p:spTree>
    <p:extLst>
      <p:ext uri="{BB962C8B-B14F-4D97-AF65-F5344CB8AC3E}">
        <p14:creationId xmlns:p14="http://schemas.microsoft.com/office/powerpoint/2010/main" val="1478548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214E-8C9D-EE42-A740-A3E795E5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3720" cy="826861"/>
          </a:xfrm>
        </p:spPr>
        <p:txBody>
          <a:bodyPr/>
          <a:lstStyle/>
          <a:p>
            <a:r>
              <a:rPr lang="en-US" dirty="0"/>
              <a:t>Most important operation for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BBDA-4322-9041-9BC1-36CE6400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Convolution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76F7F-4CA8-FB40-B0D9-8743546D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D1E3D-C250-8441-BE5B-063DBC23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33660"/>
            <a:ext cx="9144000" cy="3634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6E5822-E006-D34C-B6D2-2B8B1AF1A5EC}"/>
                  </a:ext>
                </a:extLst>
              </p:cNvPr>
              <p:cNvSpPr/>
              <p:nvPr/>
            </p:nvSpPr>
            <p:spPr>
              <a:xfrm>
                <a:off x="3995874" y="5974097"/>
                <a:ext cx="4200252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 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000000"/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6E5822-E006-D34C-B6D2-2B8B1AF1A5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874" y="5974097"/>
                <a:ext cx="4200252" cy="764505"/>
              </a:xfrm>
              <a:prstGeom prst="rect">
                <a:avLst/>
              </a:prstGeom>
              <a:blipFill>
                <a:blip r:embed="rId3"/>
                <a:stretch>
                  <a:fillRect t="-123333" b="-17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68296B-5380-7240-9980-BE2FE872BFC4}"/>
                  </a:ext>
                </a:extLst>
              </p:cNvPr>
              <p:cNvSpPr/>
              <p:nvPr/>
            </p:nvSpPr>
            <p:spPr>
              <a:xfrm>
                <a:off x="2631562" y="5217072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68296B-5380-7240-9980-BE2FE872B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562" y="5217072"/>
                <a:ext cx="914096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7F2FAB-A0D0-C64D-8F96-58D69B9A83F3}"/>
                  </a:ext>
                </a:extLst>
              </p:cNvPr>
              <p:cNvSpPr/>
              <p:nvPr/>
            </p:nvSpPr>
            <p:spPr>
              <a:xfrm>
                <a:off x="8392282" y="5198711"/>
                <a:ext cx="8368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g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7F2FAB-A0D0-C64D-8F96-58D69B9A83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282" y="5198711"/>
                <a:ext cx="836832" cy="369332"/>
              </a:xfrm>
              <a:prstGeom prst="rect">
                <a:avLst/>
              </a:prstGeom>
              <a:blipFill>
                <a:blip r:embed="rId5"/>
                <a:stretch>
                  <a:fillRect l="-6061" t="-6897" r="-151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84F5183-7DC1-0843-B8E5-8977B428EA31}"/>
                  </a:ext>
                </a:extLst>
              </p:cNvPr>
              <p:cNvSpPr/>
              <p:nvPr/>
            </p:nvSpPr>
            <p:spPr>
              <a:xfrm>
                <a:off x="5238286" y="4829379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84F5183-7DC1-0843-B8E5-8977B428EA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286" y="4829379"/>
                <a:ext cx="914096" cy="369332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8821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BD3D-33BF-EE47-944A-14750BF2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Architectures Proposed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1656B-1577-E241-BE87-627122747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(</a:t>
            </a:r>
            <a:r>
              <a:rPr lang="en-US" dirty="0" err="1"/>
              <a:t>Kriszhevsky</a:t>
            </a:r>
            <a:r>
              <a:rPr lang="en-US" dirty="0"/>
              <a:t> et al NIPS 2012)</a:t>
            </a:r>
            <a:r>
              <a:rPr lang="en-US" b="1" dirty="0"/>
              <a:t> [Required Reading]</a:t>
            </a:r>
            <a:br>
              <a:rPr lang="en-US" dirty="0"/>
            </a:br>
            <a:endParaRPr lang="en-US" dirty="0"/>
          </a:p>
          <a:p>
            <a:r>
              <a:rPr lang="en-US" dirty="0"/>
              <a:t>VGG (</a:t>
            </a:r>
            <a:r>
              <a:rPr lang="en-US" dirty="0" err="1"/>
              <a:t>Simonyan</a:t>
            </a:r>
            <a:r>
              <a:rPr lang="en-US" dirty="0"/>
              <a:t> and Zisserman 2014)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GoogLeNet</a:t>
            </a:r>
            <a:r>
              <a:rPr lang="en-US" dirty="0"/>
              <a:t> (</a:t>
            </a:r>
            <a:r>
              <a:rPr lang="en-US" dirty="0" err="1"/>
              <a:t>Szegedy</a:t>
            </a:r>
            <a:r>
              <a:rPr lang="en-US" dirty="0"/>
              <a:t> et al CVPR 2015)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ResNet</a:t>
            </a:r>
            <a:r>
              <a:rPr lang="en-US" dirty="0"/>
              <a:t> (He et al CVPR 2016)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DenseNet</a:t>
            </a:r>
            <a:r>
              <a:rPr lang="en-US" dirty="0"/>
              <a:t> (Huang et al CVPR 2017)</a:t>
            </a:r>
          </a:p>
        </p:txBody>
      </p:sp>
    </p:spTree>
    <p:extLst>
      <p:ext uri="{BB962C8B-B14F-4D97-AF65-F5344CB8AC3E}">
        <p14:creationId xmlns:p14="http://schemas.microsoft.com/office/powerpoint/2010/main" val="3137206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592" y="1404104"/>
            <a:ext cx="8642229" cy="4352541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Layers as Matrix Multiplication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4934111" y="6039585"/>
            <a:ext cx="804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petewarden.com</a:t>
            </a:r>
            <a:r>
              <a:rPr lang="en-US" sz="1600" dirty="0"/>
              <a:t>/2015/04/20/why-</a:t>
            </a:r>
            <a:r>
              <a:rPr lang="en-US" sz="1600" dirty="0" err="1"/>
              <a:t>gemm</a:t>
            </a:r>
            <a:r>
              <a:rPr lang="en-US" sz="16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95960688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Layers as Matrix Multiplication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4934111" y="6039585"/>
            <a:ext cx="804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petewarden.com</a:t>
            </a:r>
            <a:r>
              <a:rPr lang="en-US" sz="1600" dirty="0"/>
              <a:t>/2015/04/20/why-</a:t>
            </a:r>
            <a:r>
              <a:rPr lang="en-US" sz="1600" dirty="0" err="1"/>
              <a:t>gemm</a:t>
            </a:r>
            <a:r>
              <a:rPr lang="en-US" sz="1600" dirty="0"/>
              <a:t>-is-at-the-heart-of-deep-learning/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50" y="1121166"/>
            <a:ext cx="10122964" cy="46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68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Layers as Matrix Multiplication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4934111" y="6039585"/>
            <a:ext cx="804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petewarden.com</a:t>
            </a:r>
            <a:r>
              <a:rPr lang="en-US" sz="1600" dirty="0"/>
              <a:t>/2015/04/20/why-</a:t>
            </a:r>
            <a:r>
              <a:rPr lang="en-US" sz="1600" dirty="0" err="1"/>
              <a:t>gemm</a:t>
            </a:r>
            <a:r>
              <a:rPr lang="en-US" sz="1600" dirty="0"/>
              <a:t>-is-at-the-heart-of-deep-learning/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76" y="1417467"/>
            <a:ext cx="7186877" cy="4325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95283" y="2813540"/>
            <a:ext cx="87331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Pros?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Cons?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37814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945B2-8790-704F-BD0A-3A84C2E2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CNN Computations are Computationally Expensive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A9863-6B91-594E-AC90-759F70123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 highly parallelizable</a:t>
            </a:r>
          </a:p>
          <a:p>
            <a:r>
              <a:rPr lang="en-US" dirty="0"/>
              <a:t>GPU Computing is used in practice</a:t>
            </a:r>
          </a:p>
          <a:p>
            <a:r>
              <a:rPr lang="en-US" dirty="0"/>
              <a:t>CPU Computing in fact is prohibitive for training these models</a:t>
            </a:r>
          </a:p>
        </p:txBody>
      </p:sp>
    </p:spTree>
    <p:extLst>
      <p:ext uri="{BB962C8B-B14F-4D97-AF65-F5344CB8AC3E}">
        <p14:creationId xmlns:p14="http://schemas.microsoft.com/office/powerpoint/2010/main" val="32628637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0E2C-E639-3848-A531-DB0F6960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Alexnet</a:t>
            </a:r>
            <a:r>
              <a:rPr lang="en-US" dirty="0"/>
              <a:t> network (</a:t>
            </a:r>
            <a:r>
              <a:rPr lang="en-US" dirty="0" err="1"/>
              <a:t>Krizhevsky</a:t>
            </a:r>
            <a:r>
              <a:rPr lang="en-US" dirty="0"/>
              <a:t> et al NIPS 2012)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D7FF7-9339-6C4C-93FA-DC383C27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62" y="2225909"/>
            <a:ext cx="9280340" cy="3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479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>
            <a:extLst>
              <a:ext uri="{FF2B5EF4-FFF2-40B4-BE49-F238E27FC236}">
                <a16:creationId xmlns:a16="http://schemas.microsoft.com/office/drawing/2014/main" id="{7AE590F1-A987-3943-BDF9-61E94A8890D2}"/>
              </a:ext>
            </a:extLst>
          </p:cNvPr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Problem: Classification</a:t>
            </a:r>
            <a:endParaRPr sz="42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76DB7-229F-934C-935E-25B33EF6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31" y="3492369"/>
            <a:ext cx="2989093" cy="2225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591E4-5728-F44F-872A-453DE5C3B578}"/>
              </a:ext>
            </a:extLst>
          </p:cNvPr>
          <p:cNvSpPr txBox="1"/>
          <p:nvPr/>
        </p:nvSpPr>
        <p:spPr>
          <a:xfrm>
            <a:off x="2033987" y="1333408"/>
            <a:ext cx="8434679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Classify an image into 1000 possible classes: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e.g. Abyssinian cat, Bulldog, French Terrier, Cormorant, Chickadee, </a:t>
            </a:r>
          </a:p>
          <a:p>
            <a:pPr algn="ctr" defTabSz="609585" latinLnBrk="1" hangingPunct="0"/>
            <a:r>
              <a:rPr lang="en-US" sz="2400" dirty="0">
                <a:solidFill>
                  <a:srgbClr val="7030A0"/>
                </a:solidFill>
              </a:rPr>
              <a:t>red fox, banjo, barbell, hourglass, knot, maze, viaduct, etc.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0E288-C41E-BA44-99C3-1470C897EF92}"/>
              </a:ext>
            </a:extLst>
          </p:cNvPr>
          <p:cNvSpPr txBox="1"/>
          <p:nvPr/>
        </p:nvSpPr>
        <p:spPr>
          <a:xfrm>
            <a:off x="7437121" y="3657600"/>
            <a:ext cx="2662137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cat, tabby cat  (0.71)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Egyptian cat (0.22)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…..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0A4CBB-8BCB-4B4D-B82B-A830AD0AD5EC}"/>
              </a:ext>
            </a:extLst>
          </p:cNvPr>
          <p:cNvCxnSpPr>
            <a:stCxn id="8" idx="3"/>
          </p:cNvCxnSpPr>
          <p:nvPr/>
        </p:nvCxnSpPr>
        <p:spPr>
          <a:xfrm>
            <a:off x="5207725" y="4605329"/>
            <a:ext cx="170688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58128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Data: ILSVRC</a:t>
            </a:r>
            <a:endParaRPr sz="4267" dirty="0"/>
          </a:p>
        </p:txBody>
      </p:sp>
      <p:sp>
        <p:nvSpPr>
          <p:cNvPr id="2" name="Rectangle 1"/>
          <p:cNvSpPr/>
          <p:nvPr/>
        </p:nvSpPr>
        <p:spPr>
          <a:xfrm>
            <a:off x="881009" y="1387044"/>
            <a:ext cx="10235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Imagenet</a:t>
            </a:r>
            <a:r>
              <a:rPr lang="en-US" sz="2400" dirty="0">
                <a:solidFill>
                  <a:srgbClr val="000000"/>
                </a:solidFill>
              </a:rPr>
              <a:t> Large Scale Visual Recognition Challenge (ILSVRC): Annual Competition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9714" y="2264229"/>
            <a:ext cx="213135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1000 Categories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9884" y="2980506"/>
            <a:ext cx="455092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~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1000 training images per Category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1183" y="3696783"/>
            <a:ext cx="4704812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</a:rPr>
              <a:t>~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million images in total for training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1717" y="4413061"/>
            <a:ext cx="339765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~50k images </a:t>
            </a:r>
            <a:r>
              <a:rPr lang="en-US" sz="2400">
                <a:solidFill>
                  <a:srgbClr val="000000"/>
                </a:solidFill>
              </a:rPr>
              <a:t>for validation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384" y="5103201"/>
            <a:ext cx="867275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</a:rPr>
              <a:t>Only images released for the test set but no annotations, 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evaluation is </a:t>
            </a:r>
            <a:r>
              <a:rPr lang="en-US" sz="2400">
                <a:solidFill>
                  <a:srgbClr val="000000"/>
                </a:solidFill>
              </a:rPr>
              <a:t>performed centrally by the organizers (max 2 per week)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034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The Evaluation Metric: Top K-error</a:t>
            </a:r>
            <a:endParaRPr sz="42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18" y="3788460"/>
            <a:ext cx="2989093" cy="2225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9107" y="3953691"/>
            <a:ext cx="2692530" cy="2339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cat, tabby cat  (0.61)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Egyptian cat (0.22)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Abyssinian cat (0.10)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French terrier (0.03)</a:t>
            </a:r>
          </a:p>
          <a:p>
            <a:pPr defTabSz="609585" latinLnBrk="1" hangingPunct="0"/>
            <a:r>
              <a:rPr lang="en-US" sz="2400" dirty="0">
                <a:solidFill>
                  <a:srgbClr val="0070C0"/>
                </a:solidFill>
              </a:rPr>
              <a:t>…..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89712" y="4901420"/>
            <a:ext cx="170688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1658712" y="2012534"/>
            <a:ext cx="327294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True label: Abyssinian cat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303678" y="1411128"/>
            <a:ext cx="4060103" cy="410433"/>
            <a:chOff x="4727758" y="1058343"/>
            <a:chExt cx="3045077" cy="307824"/>
          </a:xfrm>
        </p:grpSpPr>
        <p:sp>
          <p:nvSpPr>
            <p:cNvPr id="8" name="TextBox 7"/>
            <p:cNvSpPr txBox="1"/>
            <p:nvPr/>
          </p:nvSpPr>
          <p:spPr>
            <a:xfrm>
              <a:off x="4727758" y="1058344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-1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0312" y="1058343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-1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03678" y="1862530"/>
            <a:ext cx="4060103" cy="410433"/>
            <a:chOff x="4727758" y="1396895"/>
            <a:chExt cx="3045077" cy="307824"/>
          </a:xfrm>
        </p:grpSpPr>
        <p:sp>
          <p:nvSpPr>
            <p:cNvPr id="10" name="TextBox 9"/>
            <p:cNvSpPr txBox="1"/>
            <p:nvPr/>
          </p:nvSpPr>
          <p:spPr>
            <a:xfrm>
              <a:off x="4727758" y="1396896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-2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0312" y="1396895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-2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03678" y="2302495"/>
            <a:ext cx="4060103" cy="410433"/>
            <a:chOff x="4727758" y="1726867"/>
            <a:chExt cx="3045077" cy="307824"/>
          </a:xfrm>
        </p:grpSpPr>
        <p:sp>
          <p:nvSpPr>
            <p:cNvPr id="12" name="TextBox 11"/>
            <p:cNvSpPr txBox="1"/>
            <p:nvPr/>
          </p:nvSpPr>
          <p:spPr>
            <a:xfrm>
              <a:off x="4727758" y="1726868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-3 error: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80312" y="1726867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-3 accuracy: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03678" y="2707133"/>
            <a:ext cx="4060103" cy="416150"/>
            <a:chOff x="4727758" y="2030352"/>
            <a:chExt cx="3045077" cy="312113"/>
          </a:xfrm>
        </p:grpSpPr>
        <p:sp>
          <p:nvSpPr>
            <p:cNvPr id="14" name="TextBox 13"/>
            <p:cNvSpPr txBox="1"/>
            <p:nvPr/>
          </p:nvSpPr>
          <p:spPr>
            <a:xfrm>
              <a:off x="4727758" y="2034642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-4 error: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0312" y="2030352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-4 accuracy: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03678" y="3117500"/>
            <a:ext cx="4060103" cy="410430"/>
            <a:chOff x="4727758" y="2338127"/>
            <a:chExt cx="3045077" cy="307823"/>
          </a:xfrm>
        </p:grpSpPr>
        <p:sp>
          <p:nvSpPr>
            <p:cNvPr id="16" name="TextBox 15"/>
            <p:cNvSpPr txBox="1"/>
            <p:nvPr/>
          </p:nvSpPr>
          <p:spPr>
            <a:xfrm>
              <a:off x="4727758" y="2338127"/>
              <a:ext cx="1226441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-5 error: </a:t>
              </a:r>
              <a:r>
                <a:rPr lang="en-US" sz="1867" dirty="0">
                  <a:solidFill>
                    <a:srgbClr val="000000"/>
                  </a:solidFill>
                </a:rPr>
                <a:t>0.0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0312" y="2338127"/>
              <a:ext cx="149252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  <a:sym typeface="Calibri"/>
                </a:rPr>
                <a:t>Top</a:t>
              </a:r>
              <a:r>
                <a:rPr lang="en-US" sz="1867" dirty="0">
                  <a:solidFill>
                    <a:schemeClr val="bg2">
                      <a:lumMod val="75000"/>
                    </a:schemeClr>
                  </a:solidFill>
                </a:rPr>
                <a:t>-5 accuracy: </a:t>
              </a:r>
              <a:r>
                <a:rPr lang="en-US" sz="1867" dirty="0">
                  <a:solidFill>
                    <a:srgbClr val="000000"/>
                  </a:solidFill>
                </a:rPr>
                <a:t>1.0</a:t>
              </a:r>
              <a:endParaRPr lang="en-US" sz="1867" dirty="0">
                <a:solidFill>
                  <a:srgbClr val="000000"/>
                </a:solidFill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2739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Top-5 error on this competition (2012)</a:t>
            </a:r>
            <a:endParaRPr sz="42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947" y="1358100"/>
            <a:ext cx="4202187" cy="448970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667795" y="5881185"/>
            <a:ext cx="0" cy="36576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/>
          <p:cNvCxnSpPr/>
          <p:nvPr/>
        </p:nvCxnSpPr>
        <p:spPr>
          <a:xfrm flipV="1">
            <a:off x="5219337" y="5881185"/>
            <a:ext cx="0" cy="36576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34723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Image filtering: Convolution operator</a:t>
            </a:r>
            <a:br>
              <a:rPr lang="en-US" sz="4267" kern="0" dirty="0">
                <a:latin typeface="Calibri" panose="020F0502020204030204"/>
              </a:rPr>
            </a:br>
            <a:r>
              <a:rPr lang="en-US" sz="4267" kern="0" dirty="0">
                <a:latin typeface="Calibri" panose="020F0502020204030204"/>
              </a:rPr>
              <a:t>e.g. mean filter</a:t>
            </a:r>
            <a:endParaRPr sz="4267" kern="0" dirty="0"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1067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Image Credit: http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://what-when-</a:t>
            </a:r>
            <a:r>
              <a:rPr lang="en-US" sz="1067" kern="0" dirty="0" err="1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how.com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6" y="2273935"/>
            <a:ext cx="5342967" cy="23876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66320" y="3356718"/>
          <a:ext cx="863241" cy="79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1867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  <a:blipFill>
                <a:blip r:embed="rId4"/>
                <a:stretch>
                  <a:fillRect l="-877" t="-8333" r="-614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09353" y="2475277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9639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5" y="1417640"/>
            <a:ext cx="10462195" cy="4321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64233405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3DF4-F544-394D-95F4-830F1C0D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Code for </a:t>
            </a:r>
            <a:r>
              <a:rPr lang="en-US" dirty="0" err="1"/>
              <a:t>Alexnet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4633-6A09-254D-97FA-39DECFE3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 analysis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https://github.com/pytorch/vision/blob/master/torchvision/models/alexnet.py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31347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77CD3-D79B-7542-BAB3-25D35005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84" y="1417640"/>
            <a:ext cx="8088673" cy="4028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4AD-2A7F-844E-888E-385D75D54C38}"/>
              </a:ext>
            </a:extLst>
          </p:cNvPr>
          <p:cNvSpPr txBox="1"/>
          <p:nvPr/>
        </p:nvSpPr>
        <p:spPr>
          <a:xfrm>
            <a:off x="4225873" y="6097038"/>
            <a:ext cx="2728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Srivastava et al 2014</a:t>
            </a:r>
          </a:p>
        </p:txBody>
      </p:sp>
    </p:spTree>
    <p:extLst>
      <p:ext uri="{BB962C8B-B14F-4D97-AF65-F5344CB8AC3E}">
        <p14:creationId xmlns:p14="http://schemas.microsoft.com/office/powerpoint/2010/main" val="1630768198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happening?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10" y="1154891"/>
            <a:ext cx="5935501" cy="48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32207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59" y="1123637"/>
            <a:ext cx="2069592" cy="154118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90346" y="1940505"/>
            <a:ext cx="209009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3135085" y="1278676"/>
            <a:ext cx="1706881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extraction </a:t>
            </a:r>
            <a:b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(SIFT)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3498" y="1278676"/>
            <a:ext cx="2128789" cy="1231104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encoding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(Bag of words)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33819" y="1463342"/>
            <a:ext cx="2320376" cy="861772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(SVM or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79102" y="1917281"/>
            <a:ext cx="209009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7448438" y="1911646"/>
            <a:ext cx="333129" cy="2305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4477768" y="631197"/>
            <a:ext cx="370402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SIFT + FV + SVM (or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0266120" y="1871174"/>
            <a:ext cx="333129" cy="2305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>
            <a:off x="2927482" y="4773884"/>
            <a:ext cx="209009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7" name="Group 36"/>
          <p:cNvGrpSpPr/>
          <p:nvPr/>
        </p:nvGrpSpPr>
        <p:grpSpPr>
          <a:xfrm>
            <a:off x="962395" y="3526129"/>
            <a:ext cx="9773989" cy="1972071"/>
            <a:chOff x="721796" y="2644597"/>
            <a:chExt cx="7330492" cy="14790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796" y="2967761"/>
              <a:ext cx="1552194" cy="115588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677886" y="3222540"/>
              <a:ext cx="5040612" cy="646329"/>
            </a:xfrm>
            <a:prstGeom prst="rect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t">
              <a:spAutoFit/>
            </a:bodyPr>
            <a:lstStyle/>
            <a:p>
              <a:pPr algn="ctr"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Convolutional Network</a:t>
              </a:r>
            </a:p>
            <a:p>
              <a:pPr algn="ctr" defTabSz="609585" latinLnBrk="1" hangingPunct="0"/>
              <a:r>
                <a:rPr lang="en-US" sz="2400" dirty="0">
                  <a:solidFill>
                    <a:srgbClr val="000000"/>
                  </a:solidFill>
                </a:rPr>
                <a:t>(includes both feature extraction and classifier)</a:t>
              </a:r>
              <a:endPara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1474" y="2644597"/>
              <a:ext cx="144606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</a:rPr>
                <a:t>Deep Learning</a:t>
              </a:r>
              <a:endPara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7802441" y="3528414"/>
              <a:ext cx="249847" cy="1729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373261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4" y="1354667"/>
            <a:ext cx="6265333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</p:spTree>
    <p:extLst>
      <p:ext uri="{BB962C8B-B14F-4D97-AF65-F5344CB8AC3E}">
        <p14:creationId xmlns:p14="http://schemas.microsoft.com/office/powerpoint/2010/main" val="2186318495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4" name="Left Brace 3"/>
          <p:cNvSpPr/>
          <p:nvPr/>
        </p:nvSpPr>
        <p:spPr>
          <a:xfrm>
            <a:off x="2629990" y="1354667"/>
            <a:ext cx="435428" cy="4148667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5461967" y="3810547"/>
            <a:ext cx="435428" cy="4148667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4466" y="3182781"/>
            <a:ext cx="58958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84088" y="6056875"/>
            <a:ext cx="58958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</p:spTree>
    <p:extLst>
      <p:ext uri="{BB962C8B-B14F-4D97-AF65-F5344CB8AC3E}">
        <p14:creationId xmlns:p14="http://schemas.microsoft.com/office/powerpoint/2010/main" val="135116586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7" name="Rectangle 6"/>
          <p:cNvSpPr/>
          <p:nvPr/>
        </p:nvSpPr>
        <p:spPr>
          <a:xfrm>
            <a:off x="3675018" y="1554480"/>
            <a:ext cx="3640425" cy="365760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2850" y="2941521"/>
            <a:ext cx="1189106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3912304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3605348" y="1354667"/>
            <a:ext cx="4148667" cy="414866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Preprocessing and Data Augmentation</a:t>
            </a:r>
            <a:endParaRPr sz="4267" dirty="0"/>
          </a:p>
        </p:txBody>
      </p:sp>
      <p:sp>
        <p:nvSpPr>
          <p:cNvPr id="7" name="Rectangle 6"/>
          <p:cNvSpPr/>
          <p:nvPr/>
        </p:nvSpPr>
        <p:spPr>
          <a:xfrm>
            <a:off x="3988528" y="2011680"/>
            <a:ext cx="3640425" cy="338328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2850" y="2941521"/>
            <a:ext cx="1189106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291295184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35" r="23539" b="12206"/>
          <a:stretch/>
        </p:blipFill>
        <p:spPr>
          <a:xfrm>
            <a:off x="2911565" y="4998477"/>
            <a:ext cx="1410304" cy="1498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46" r="33000" b="8817"/>
          <a:stretch/>
        </p:blipFill>
        <p:spPr>
          <a:xfrm>
            <a:off x="1045513" y="969554"/>
            <a:ext cx="1462556" cy="1555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21" t="7117" r="23538"/>
          <a:stretch/>
        </p:blipFill>
        <p:spPr>
          <a:xfrm flipH="1">
            <a:off x="3523583" y="955040"/>
            <a:ext cx="1444168" cy="1584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247" t="11214" r="37899"/>
          <a:stretch/>
        </p:blipFill>
        <p:spPr>
          <a:xfrm>
            <a:off x="4245667" y="3115971"/>
            <a:ext cx="1336284" cy="1515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481" t="3403" r="28818" b="6124"/>
          <a:stretch/>
        </p:blipFill>
        <p:spPr>
          <a:xfrm flipH="1">
            <a:off x="1738810" y="3201115"/>
            <a:ext cx="1538516" cy="1543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615" y="2954895"/>
            <a:ext cx="327294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True label: Abyssinian cat</a:t>
            </a:r>
          </a:p>
        </p:txBody>
      </p:sp>
    </p:spTree>
    <p:extLst>
      <p:ext uri="{BB962C8B-B14F-4D97-AF65-F5344CB8AC3E}">
        <p14:creationId xmlns:p14="http://schemas.microsoft.com/office/powerpoint/2010/main" val="39621119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Image filtering: Convolution operator</a:t>
            </a:r>
            <a:br>
              <a:rPr lang="en-US" sz="4267" kern="0" dirty="0">
                <a:latin typeface="Calibri" panose="020F0502020204030204"/>
              </a:rPr>
            </a:br>
            <a:r>
              <a:rPr lang="en-US" sz="4267" kern="0" dirty="0">
                <a:latin typeface="Calibri" panose="020F0502020204030204"/>
              </a:rPr>
              <a:t>e.g. mean filter</a:t>
            </a:r>
            <a:endParaRPr sz="4267" kern="0" dirty="0"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1067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Image Credit: http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://what-when-</a:t>
            </a:r>
            <a:r>
              <a:rPr lang="en-US" sz="1067" kern="0" dirty="0" err="1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how.com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6" y="2273935"/>
            <a:ext cx="5342967" cy="23876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66320" y="3356718"/>
          <a:ext cx="863241" cy="79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1867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  <a:blipFill>
                <a:blip r:embed="rId4"/>
                <a:stretch>
                  <a:fillRect l="-877" t="-8333" r="-614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09353" y="2475277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532055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/>
          <p:cNvSpPr/>
          <p:nvPr/>
        </p:nvSpPr>
        <p:spPr>
          <a:xfrm>
            <a:off x="745066" y="1538177"/>
            <a:ext cx="10634133" cy="4302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Using </a:t>
            </a:r>
            <a:r>
              <a:rPr lang="en-US" sz="3200" dirty="0" err="1">
                <a:sym typeface="Helvetica"/>
              </a:rPr>
              <a:t>ReLUs</a:t>
            </a:r>
            <a:r>
              <a:rPr lang="en-US" sz="3200" dirty="0">
                <a:sym typeface="Helvetica"/>
              </a:rPr>
              <a:t> instead of Sigmoid or </a:t>
            </a:r>
            <a:r>
              <a:rPr lang="en-US" sz="3200" dirty="0" err="1">
                <a:sym typeface="Helvetica"/>
              </a:rPr>
              <a:t>Tanh</a:t>
            </a:r>
            <a:endParaRPr lang="en-US" sz="3200" dirty="0">
              <a:sym typeface="Helvetica"/>
            </a:endParaRP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Momentum + Weight Decay</a:t>
            </a: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Dropout (Randomly sets Unit outputs to zero during training) </a:t>
            </a:r>
          </a:p>
          <a:p>
            <a:pPr marL="182875" indent="-182875">
              <a:spcBef>
                <a:spcPts val="533"/>
              </a:spcBef>
              <a:buSzPct val="100000"/>
              <a:buFont typeface="Arial"/>
              <a:buChar char="•"/>
            </a:pPr>
            <a:r>
              <a:rPr lang="en-US" sz="3200" dirty="0">
                <a:sym typeface="Helvetica"/>
              </a:rPr>
              <a:t>GPU Computation!</a:t>
            </a:r>
            <a:endParaRPr sz="3200" dirty="0">
              <a:sym typeface="Helvetica"/>
            </a:endParaRPr>
          </a:p>
        </p:txBody>
      </p:sp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Other Important Aspects</a:t>
            </a:r>
            <a:endParaRPr sz="4267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832" y="3994924"/>
            <a:ext cx="5215467" cy="184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38024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60" y="1698543"/>
            <a:ext cx="9469619" cy="35410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2782" y="5274302"/>
            <a:ext cx="9761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github.com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pytorch</a:t>
            </a:r>
            <a:r>
              <a:rPr lang="en-US" sz="2400" dirty="0">
                <a:hlinkClick r:id="rId3"/>
              </a:rPr>
              <a:t>/vision/blob/master/</a:t>
            </a:r>
            <a:r>
              <a:rPr lang="en-US" sz="2400" dirty="0" err="1">
                <a:hlinkClick r:id="rId3"/>
              </a:rPr>
              <a:t>torchvision</a:t>
            </a:r>
            <a:r>
              <a:rPr lang="en-US" sz="2400" dirty="0">
                <a:hlinkClick r:id="rId3"/>
              </a:rPr>
              <a:t>/models/</a:t>
            </a:r>
            <a:r>
              <a:rPr lang="en-US" sz="2400" dirty="0" err="1">
                <a:hlinkClick r:id="rId3"/>
              </a:rPr>
              <a:t>vgg.py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36944" y="5939691"/>
            <a:ext cx="406733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Zisserman, 2014.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72062" y="604390"/>
            <a:ext cx="97096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Top-5: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C358E2-FC0E-C344-9366-21E4E098C9B4}"/>
              </a:ext>
            </a:extLst>
          </p:cNvPr>
          <p:cNvSpPr/>
          <p:nvPr/>
        </p:nvSpPr>
        <p:spPr>
          <a:xfrm>
            <a:off x="3786847" y="6358857"/>
            <a:ext cx="4680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arxiv.org</a:t>
            </a:r>
            <a:r>
              <a:rPr lang="en-US" sz="2400" dirty="0">
                <a:hlinkClick r:id="rId4"/>
              </a:rPr>
              <a:t>/pdf/1409.1556.pdf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4075269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GoogLeNet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41454" y="5042222"/>
            <a:ext cx="11087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kuangliu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pytorch-cifar</a:t>
            </a:r>
            <a:r>
              <a:rPr lang="en-US" sz="2400" dirty="0">
                <a:hlinkClick r:id="rId2"/>
              </a:rPr>
              <a:t>/blob/master/models/</a:t>
            </a:r>
            <a:r>
              <a:rPr lang="en-US" sz="2400" dirty="0" err="1">
                <a:hlinkClick r:id="rId2"/>
              </a:rPr>
              <a:t>googlenet.py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25" y="1686715"/>
            <a:ext cx="11321887" cy="3332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4185" y="5856329"/>
            <a:ext cx="2508442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35A41F-6ED7-994D-B940-74A034D97F65}"/>
              </a:ext>
            </a:extLst>
          </p:cNvPr>
          <p:cNvSpPr/>
          <p:nvPr/>
        </p:nvSpPr>
        <p:spPr>
          <a:xfrm>
            <a:off x="2119086" y="6311251"/>
            <a:ext cx="8171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www.cs.unc.edu</a:t>
            </a:r>
            <a:r>
              <a:rPr lang="en-US" sz="2400" dirty="0">
                <a:hlinkClick r:id="rId4"/>
              </a:rPr>
              <a:t>/~</a:t>
            </a:r>
            <a:r>
              <a:rPr lang="en-US" sz="2400" dirty="0" err="1">
                <a:hlinkClick r:id="rId4"/>
              </a:rPr>
              <a:t>wliu</a:t>
            </a:r>
            <a:r>
              <a:rPr lang="en-US" sz="2400" dirty="0">
                <a:hlinkClick r:id="rId4"/>
              </a:rPr>
              <a:t>/papers/</a:t>
            </a:r>
            <a:r>
              <a:rPr lang="en-US" sz="2400" dirty="0" err="1">
                <a:hlinkClick r:id="rId4"/>
              </a:rPr>
              <a:t>GoogLeNet.pdf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5574429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EBC8-7566-5743-B02D-D84416F1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Refinements – Inception v3, e.g.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4B9CD-40FD-DC4F-8C84-08BEB756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76" y="1735810"/>
            <a:ext cx="4340483" cy="3577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AFA388-0EBC-5B48-8ECC-BBC2527E479D}"/>
              </a:ext>
            </a:extLst>
          </p:cNvPr>
          <p:cNvSpPr txBox="1"/>
          <p:nvPr/>
        </p:nvSpPr>
        <p:spPr>
          <a:xfrm>
            <a:off x="1425845" y="5827364"/>
            <a:ext cx="330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GoogLeNet</a:t>
            </a:r>
            <a:r>
              <a:rPr lang="en-US" sz="2400" dirty="0"/>
              <a:t> (Inceptionv1)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BB3A8-C5D7-6F4D-B1FB-755F2AEC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865" y="1560162"/>
            <a:ext cx="4298497" cy="4108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7B5D7-4846-5F40-B877-A7A954C899A7}"/>
              </a:ext>
            </a:extLst>
          </p:cNvPr>
          <p:cNvSpPr txBox="1"/>
          <p:nvPr/>
        </p:nvSpPr>
        <p:spPr>
          <a:xfrm>
            <a:off x="7766374" y="5947906"/>
            <a:ext cx="1728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Inception v3</a:t>
            </a:r>
          </a:p>
        </p:txBody>
      </p:sp>
    </p:spTree>
    <p:extLst>
      <p:ext uri="{BB962C8B-B14F-4D97-AF65-F5344CB8AC3E}">
        <p14:creationId xmlns:p14="http://schemas.microsoft.com/office/powerpoint/2010/main" val="2467280386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BatchNormalization</a:t>
            </a:r>
            <a:r>
              <a:rPr lang="en-US" dirty="0"/>
              <a:t> Layer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86" y="1417639"/>
            <a:ext cx="6736397" cy="48563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558E61-E10E-344E-821F-CB29595F11EB}"/>
              </a:ext>
            </a:extLst>
          </p:cNvPr>
          <p:cNvSpPr/>
          <p:nvPr/>
        </p:nvSpPr>
        <p:spPr>
          <a:xfrm>
            <a:off x="8660907" y="6346288"/>
            <a:ext cx="343190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/>
              <a:t>https://</a:t>
            </a:r>
            <a:r>
              <a:rPr lang="en-US" sz="1867" dirty="0" err="1"/>
              <a:t>arxiv.org</a:t>
            </a:r>
            <a:r>
              <a:rPr lang="en-US" sz="1867" dirty="0"/>
              <a:t>/abs/1502.03167</a:t>
            </a:r>
          </a:p>
        </p:txBody>
      </p:sp>
    </p:spTree>
    <p:extLst>
      <p:ext uri="{BB962C8B-B14F-4D97-AF65-F5344CB8AC3E}">
        <p14:creationId xmlns:p14="http://schemas.microsoft.com/office/powerpoint/2010/main" val="311351389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 (He et al CVPR 2016)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8378" y="3341991"/>
            <a:ext cx="8904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felixlaumon.github.io</a:t>
            </a:r>
            <a:r>
              <a:rPr lang="en-US" sz="2400" dirty="0">
                <a:hlinkClick r:id="rId2"/>
              </a:rPr>
              <a:t>/assets/</a:t>
            </a:r>
            <a:r>
              <a:rPr lang="en-US" sz="2400" dirty="0" err="1">
                <a:hlinkClick r:id="rId2"/>
              </a:rPr>
              <a:t>kaggle</a:t>
            </a:r>
            <a:r>
              <a:rPr lang="en-US" sz="2400" dirty="0">
                <a:hlinkClick r:id="rId2"/>
              </a:rPr>
              <a:t>-right-whale/</a:t>
            </a:r>
            <a:r>
              <a:rPr lang="en-US" sz="2400" dirty="0" err="1">
                <a:hlinkClick r:id="rId2"/>
              </a:rPr>
              <a:t>resnet.png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401521" y="2407138"/>
            <a:ext cx="33599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Sorry, does not fit in slide.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0627" y="5009273"/>
            <a:ext cx="10045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github.com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pytorch</a:t>
            </a:r>
            <a:r>
              <a:rPr lang="en-US" sz="2400" dirty="0">
                <a:hlinkClick r:id="rId3"/>
              </a:rPr>
              <a:t>/vision/blob/master/</a:t>
            </a:r>
            <a:r>
              <a:rPr lang="en-US" sz="2400" dirty="0" err="1">
                <a:hlinkClick r:id="rId3"/>
              </a:rPr>
              <a:t>torchvision</a:t>
            </a:r>
            <a:r>
              <a:rPr lang="en-US" sz="2400" dirty="0">
                <a:hlinkClick r:id="rId3"/>
              </a:rPr>
              <a:t>/models/</a:t>
            </a:r>
            <a:r>
              <a:rPr lang="en-US" sz="2400" dirty="0" err="1">
                <a:hlinkClick r:id="rId3"/>
              </a:rPr>
              <a:t>resnet.py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428226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28" y="270934"/>
            <a:ext cx="7472277" cy="5574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1642" y="6002216"/>
            <a:ext cx="3069813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by Mohammad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Rastegari</a:t>
            </a:r>
            <a:endParaRPr lang="en-US" sz="18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060163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3482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82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4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482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24"/>
          <p:cNvSpPr txBox="1">
            <a:spLocks noChangeArrowheads="1"/>
          </p:cNvSpPr>
          <p:nvPr/>
        </p:nvSpPr>
        <p:spPr bwMode="auto">
          <a:xfrm>
            <a:off x="7543802" y="6400802"/>
            <a:ext cx="30091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600" kern="0">
                <a:solidFill>
                  <a:prstClr val="black"/>
                </a:solidFill>
                <a:sym typeface="Calibri"/>
              </a:rPr>
              <a:t>Slide credit: David Lowe (UBC)</a:t>
            </a:r>
          </a:p>
        </p:txBody>
      </p:sp>
      <p:graphicFrame>
        <p:nvGraphicFramePr>
          <p:cNvPr id="34820" name="Object 26"/>
          <p:cNvGraphicFramePr>
            <a:graphicFrameLocks noChangeAspect="1"/>
          </p:cNvGraphicFramePr>
          <p:nvPr/>
        </p:nvGraphicFramePr>
        <p:xfrm>
          <a:off x="7913688" y="17526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348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defTabSz="609585">
              <a:defRPr/>
            </a:pPr>
            <a:r>
              <a:rPr lang="en-US" sz="3600" kern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Example: box f</a:t>
            </a:r>
            <a:r>
              <a:rPr lang="en-US" sz="3600" kern="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ilter</a:t>
            </a:r>
            <a:endParaRPr lang="en-US" sz="3600" kern="0" dirty="0">
              <a:solidFill>
                <a:prstClr val="black"/>
              </a:solidFill>
              <a:latin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29330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6629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2235200" y="2287590"/>
          <a:ext cx="3556000" cy="3471864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2209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36213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6705600" y="2667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6215" name="Object 381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100" imgH="355600" progId="Equation.3">
                  <p:embed/>
                </p:oleObj>
              </mc:Choice>
              <mc:Fallback>
                <p:oleObj name="Equation" r:id="rId4" imgW="2070100" imgH="355600" progId="Equation.3">
                  <p:embed/>
                  <p:pic>
                    <p:nvPicPr>
                      <p:cNvPr id="3621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6" name="Object 3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0057" imgH="203112" progId="Equation.3">
                  <p:embed/>
                </p:oleObj>
              </mc:Choice>
              <mc:Fallback>
                <p:oleObj name="Equation" r:id="rId6" imgW="330057" imgH="203112" progId="Equation.3">
                  <p:embed/>
                  <p:pic>
                    <p:nvPicPr>
                      <p:cNvPr id="362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7" name="Object 4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292" imgH="203024" progId="Equation.3">
                  <p:embed/>
                </p:oleObj>
              </mc:Choice>
              <mc:Fallback>
                <p:oleObj name="Equation" r:id="rId8" imgW="355292" imgH="203024" progId="Equation.3">
                  <p:embed/>
                  <p:pic>
                    <p:nvPicPr>
                      <p:cNvPr id="362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defTabSz="609585">
              <a:defRPr/>
            </a:pPr>
            <a:r>
              <a:rPr lang="en-US" sz="3600" kern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Image filtering</a:t>
            </a:r>
          </a:p>
        </p:txBody>
      </p:sp>
      <p:grpSp>
        <p:nvGrpSpPr>
          <p:cNvPr id="3621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622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22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3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3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3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6222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220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8140" imgH="203112" progId="Equation.3">
                  <p:embed/>
                </p:oleObj>
              </mc:Choice>
              <mc:Fallback>
                <p:oleObj name="Equation" r:id="rId11" imgW="368140" imgH="203112" progId="Equation.3">
                  <p:embed/>
                  <p:pic>
                    <p:nvPicPr>
                      <p:cNvPr id="362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137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7458</TotalTime>
  <Words>3411</Words>
  <Application>Microsoft Macintosh PowerPoint</Application>
  <PresentationFormat>Widescreen</PresentationFormat>
  <Paragraphs>1776</Paragraphs>
  <Slides>77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Arial</vt:lpstr>
      <vt:lpstr>Calibri</vt:lpstr>
      <vt:lpstr>Calibri Light</vt:lpstr>
      <vt:lpstr>Cambria Math</vt:lpstr>
      <vt:lpstr>Courier New</vt:lpstr>
      <vt:lpstr>Futura Bk BT</vt:lpstr>
      <vt:lpstr>Tahoma</vt:lpstr>
      <vt:lpstr>Times</vt:lpstr>
      <vt:lpstr>lecture-template</vt:lpstr>
      <vt:lpstr>Equation</vt:lpstr>
      <vt:lpstr>Deep Learning for Vision &amp; Language</vt:lpstr>
      <vt:lpstr>Assignment 1</vt:lpstr>
      <vt:lpstr>Most important operation for Computer Vision</vt:lpstr>
      <vt:lpstr>Most important operation for Computer Vision</vt:lpstr>
      <vt:lpstr>Most important operation for Computer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matters</vt:lpstr>
      <vt:lpstr>Convolution: Useful Operator for Image Processing</vt:lpstr>
      <vt:lpstr>PowerPoint Presentation</vt:lpstr>
      <vt:lpstr>Other filters</vt:lpstr>
      <vt:lpstr>Other filters</vt:lpstr>
      <vt:lpstr>Sobel operators are equivalent to 2D partial derivatives of the image</vt:lpstr>
      <vt:lpstr>PowerPoint Presentation</vt:lpstr>
      <vt:lpstr>Sobel filters are (approximate) partial derivatives of the image</vt:lpstr>
      <vt:lpstr>But digital images are not continuous, they are discrete</vt:lpstr>
      <vt:lpstr>But digital images are not continuous, they are discrete</vt:lpstr>
      <vt:lpstr>Sobel Operators Smooth in Y and then Differentiate in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LeNet Summary </vt:lpstr>
      <vt:lpstr>New Architectures Proposed</vt:lpstr>
      <vt:lpstr>PowerPoint Presentation</vt:lpstr>
      <vt:lpstr>PowerPoint Presentation</vt:lpstr>
      <vt:lpstr>PowerPoint Presentation</vt:lpstr>
      <vt:lpstr>CNN Computations are Computationally Expensive</vt:lpstr>
      <vt:lpstr>The Alexnet network (Krizhevsky et al NIPS 2012)</vt:lpstr>
      <vt:lpstr>PowerPoint Presentation</vt:lpstr>
      <vt:lpstr>PowerPoint Presentation</vt:lpstr>
      <vt:lpstr>PowerPoint Presentation</vt:lpstr>
      <vt:lpstr>PowerPoint Presentation</vt:lpstr>
      <vt:lpstr>Alexnet</vt:lpstr>
      <vt:lpstr>Pytorch Code for Alexnet </vt:lpstr>
      <vt:lpstr>Dropout Layer</vt:lpstr>
      <vt:lpstr>What is happening?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VGG Network</vt:lpstr>
      <vt:lpstr>GoogLeNet</vt:lpstr>
      <vt:lpstr>Further Refinements – Inception v3, e.g. </vt:lpstr>
      <vt:lpstr>BatchNormalization Layer</vt:lpstr>
      <vt:lpstr>ResNet (He et al CVPR 2016)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97</cp:revision>
  <dcterms:created xsi:type="dcterms:W3CDTF">2020-08-27T13:44:04Z</dcterms:created>
  <dcterms:modified xsi:type="dcterms:W3CDTF">2023-01-26T18:52:32Z</dcterms:modified>
</cp:coreProperties>
</file>