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268" r:id="rId3"/>
    <p:sldId id="578" r:id="rId4"/>
    <p:sldId id="317" r:id="rId5"/>
    <p:sldId id="318" r:id="rId6"/>
    <p:sldId id="319" r:id="rId7"/>
    <p:sldId id="321" r:id="rId8"/>
    <p:sldId id="322" r:id="rId9"/>
    <p:sldId id="579" r:id="rId10"/>
    <p:sldId id="580" r:id="rId11"/>
    <p:sldId id="581" r:id="rId12"/>
    <p:sldId id="417" r:id="rId13"/>
    <p:sldId id="418" r:id="rId14"/>
    <p:sldId id="582" r:id="rId15"/>
    <p:sldId id="419" r:id="rId16"/>
    <p:sldId id="420" r:id="rId17"/>
    <p:sldId id="421" r:id="rId18"/>
    <p:sldId id="423" r:id="rId19"/>
    <p:sldId id="425" r:id="rId20"/>
    <p:sldId id="426" r:id="rId21"/>
    <p:sldId id="342" r:id="rId22"/>
    <p:sldId id="588" r:id="rId23"/>
    <p:sldId id="344" r:id="rId24"/>
    <p:sldId id="346" r:id="rId25"/>
    <p:sldId id="345" r:id="rId26"/>
    <p:sldId id="347" r:id="rId27"/>
    <p:sldId id="348" r:id="rId28"/>
    <p:sldId id="341" r:id="rId29"/>
    <p:sldId id="349" r:id="rId30"/>
    <p:sldId id="350" r:id="rId31"/>
    <p:sldId id="352" r:id="rId32"/>
    <p:sldId id="351" r:id="rId33"/>
    <p:sldId id="354" r:id="rId34"/>
    <p:sldId id="353" r:id="rId35"/>
    <p:sldId id="408" r:id="rId36"/>
    <p:sldId id="409" r:id="rId37"/>
    <p:sldId id="583" r:id="rId38"/>
    <p:sldId id="595" r:id="rId39"/>
    <p:sldId id="584" r:id="rId40"/>
    <p:sldId id="589" r:id="rId41"/>
    <p:sldId id="590" r:id="rId42"/>
    <p:sldId id="591" r:id="rId43"/>
    <p:sldId id="592" r:id="rId44"/>
    <p:sldId id="593" r:id="rId45"/>
    <p:sldId id="594" r:id="rId46"/>
    <p:sldId id="585" r:id="rId47"/>
    <p:sldId id="586" r:id="rId48"/>
    <p:sldId id="587" r:id="rId49"/>
    <p:sldId id="26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0"/>
    <p:restoredTop sz="94645"/>
  </p:normalViewPr>
  <p:slideViewPr>
    <p:cSldViewPr snapToGrid="0" snapToObjects="1">
      <p:cViewPr varScale="1">
        <p:scale>
          <a:sx n="162" d="100"/>
          <a:sy n="162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0T15:09:49.1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ECFB02-6E87-A64D-8829-921B69D10A1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5658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29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8D9042B-7BEF-CF4C-9541-440305ADBC2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3924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5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8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2772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13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592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Word sense disambiguation,</a:t>
            </a:r>
            <a:r>
              <a:rPr lang="en-US" baseline="0" dirty="0"/>
              <a:t> e.g. bank (can be noun or verb, e.g. bank the ball off the side </a:t>
            </a:r>
            <a:r>
              <a:rPr lang="en-US" baseline="0" dirty="0" err="1"/>
              <a:t>vs</a:t>
            </a:r>
            <a:r>
              <a:rPr lang="en-US" baseline="0" dirty="0"/>
              <a:t> I got some money from the bank)</a:t>
            </a: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818AA6D-C87A-2643-9D3A-C5790A36D5F2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14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4385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Break sentences</a:t>
            </a:r>
            <a:r>
              <a:rPr lang="en-US" baseline="0" dirty="0"/>
              <a:t> down into phrasal units</a:t>
            </a: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82ECD3-9181-2646-BC0A-B9842ABFF8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15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146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at a higher level can automatically produce a complete syntactic parse tree for a sentence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A8D6429-9CA6-9F4B-9B4B-BD5DB881FED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861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D1495A-2520-BA43-9505-2866EF58A91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9073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0FF2350-AE42-CF4E-8EBD-29063FC3766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2504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021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56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cs.stonybrook.edu/~ychoi/cse628/lecture/02-ngram.pdf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078241" y="6356350"/>
            <a:ext cx="257846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Adapted from a 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Requires World Knowledge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Co-Reference Resolution</a:t>
            </a:r>
          </a:p>
          <a:p>
            <a:pPr lvl="1"/>
            <a:r>
              <a:rPr lang="en-US" dirty="0"/>
              <a:t>The doctor hired a secretary because she needed help with new patients.</a:t>
            </a:r>
          </a:p>
          <a:p>
            <a:pPr lvl="1"/>
            <a:r>
              <a:rPr lang="en-US" dirty="0"/>
              <a:t>The physician hired the secretary because he was highly recommended.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445770" lvl="2" indent="0">
              <a:buNone/>
            </a:pPr>
            <a:r>
              <a:rPr lang="en-US" dirty="0"/>
              <a:t>		                      [From some of our group’s work]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4C5B5-36A3-994B-95FD-3FD94A90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83" y="5089308"/>
            <a:ext cx="5891696" cy="6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903189" y="6236383"/>
            <a:ext cx="13978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Learning mother tongue (native language)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1800" dirty="0"/>
              <a:t>-- you might think it’s easy, but…</a:t>
            </a:r>
          </a:p>
          <a:p>
            <a:pPr marL="240030" lvl="1" indent="0"/>
            <a:r>
              <a:rPr lang="en-US" dirty="0"/>
              <a:t>     compare 5 year old V.S. 10 year old V.S. 20 year old</a:t>
            </a:r>
          </a:p>
          <a:p>
            <a:pPr marL="240030" lvl="1" indent="0"/>
            <a:endParaRPr lang="en-US" dirty="0"/>
          </a:p>
          <a:p>
            <a:r>
              <a:rPr lang="en-US" dirty="0"/>
              <a:t>Learning foreign languages </a:t>
            </a:r>
          </a:p>
          <a:p>
            <a:pPr marL="240030" lvl="1" indent="0"/>
            <a:r>
              <a:rPr lang="en-US" dirty="0"/>
              <a:t>– even harder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Word Segmentation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Breaking a string of characters into a sequence of words.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written languages (e.g. Chinese) words are not separated by spaces.</a:t>
            </a:r>
          </a:p>
          <a:p>
            <a:pPr>
              <a:lnSpc>
                <a:spcPct val="90000"/>
              </a:lnSpc>
            </a:pPr>
            <a:r>
              <a:rPr lang="en-US" dirty="0"/>
              <a:t>Even in English, characters other than white-space can be used to separate words [e.g. </a:t>
            </a:r>
            <a:r>
              <a:rPr lang="en-US" b="1" dirty="0">
                <a:solidFill>
                  <a:srgbClr val="FF3F3F"/>
                </a:solidFill>
              </a:rPr>
              <a:t>, ; . - : ( )</a:t>
            </a:r>
            <a:r>
              <a:rPr lang="en-US" dirty="0"/>
              <a:t> ]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 from English URLs:</a:t>
            </a:r>
            <a:endParaRPr 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err="1"/>
              <a:t>jumptheshark.com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jump the shark .com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ea typeface="Times New Roman" charset="0"/>
                <a:cs typeface="Times New Roman" charset="0"/>
              </a:rPr>
              <a:t>myspace.com</a:t>
            </a:r>
            <a:r>
              <a:rPr lang="en-US" dirty="0"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ea typeface="Times New Roman" charset="0"/>
                <a:cs typeface="Times New Roman" charset="0"/>
              </a:rPr>
              <a:t>pluckerswingbar</a:t>
            </a:r>
            <a:r>
              <a:rPr lang="en-US" dirty="0">
                <a:ea typeface="Times New Roman" charset="0"/>
                <a:cs typeface="Times New Roman" charset="0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pluckers</a:t>
            </a:r>
            <a:r>
              <a:rPr lang="en-US" dirty="0">
                <a:ea typeface="Times New Roman" charset="0"/>
                <a:cs typeface="Times New Roman" charset="0"/>
              </a:rPr>
              <a:t> wing bar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</a:t>
            </a:r>
            <a:r>
              <a:rPr lang="en-US" dirty="0">
                <a:ea typeface="Times New Roman" charset="0"/>
                <a:cs typeface="Times New Roman" charset="0"/>
              </a:rPr>
              <a:t> swing bar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96116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Morphological Analysis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/>
          </a:bodyPr>
          <a:lstStyle/>
          <a:p>
            <a:r>
              <a:rPr lang="en-US" sz="2400" b="1" i="1"/>
              <a:t>Morphology</a:t>
            </a:r>
            <a:r>
              <a:rPr lang="en-US" sz="2400"/>
              <a:t> is the field of linguistics that studies the internal structure of words. (Wikipedia)</a:t>
            </a:r>
          </a:p>
          <a:p>
            <a:r>
              <a:rPr lang="en-US" sz="2400"/>
              <a:t>A </a:t>
            </a:r>
            <a:r>
              <a:rPr lang="en-US" sz="2400" b="1" i="1"/>
              <a:t>morpheme</a:t>
            </a:r>
            <a:r>
              <a:rPr lang="en-US" sz="2400"/>
              <a:t> is the smallest linguistic unit that has semantic meaning (Wikipedia)</a:t>
            </a:r>
          </a:p>
          <a:p>
            <a:pPr lvl="1"/>
            <a:r>
              <a:rPr lang="en-US" sz="2000"/>
              <a:t> e.g. “carry”, “pre”, “ed”, “ly”, “s”</a:t>
            </a:r>
          </a:p>
          <a:p>
            <a:r>
              <a:rPr lang="en-US" sz="2400"/>
              <a:t>Morphological analysis is the task of segmenting a word into its morphemes:</a:t>
            </a:r>
          </a:p>
          <a:p>
            <a:pPr lvl="1"/>
            <a:r>
              <a:rPr lang="en-US" sz="2000"/>
              <a:t>carried </a:t>
            </a:r>
            <a:r>
              <a:rPr lang="en-US">
                <a:sym typeface="Symbol" charset="2"/>
              </a:rPr>
              <a:t></a:t>
            </a:r>
            <a:r>
              <a:rPr lang="en-US" sz="2000"/>
              <a:t> </a:t>
            </a:r>
            <a:r>
              <a:rPr lang="en-US" sz="2000">
                <a:ea typeface="Times New Roman" charset="0"/>
                <a:cs typeface="Times New Roman" charset="0"/>
              </a:rPr>
              <a:t> carry + ed (past tense)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independently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in + (depend + ent) + ly 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Googlers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(Google + er) + s (plural)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unlockable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un + (lock + able)  ?</a:t>
            </a:r>
          </a:p>
          <a:p>
            <a:pPr lvl="1">
              <a:buFontTx/>
              <a:buNone/>
            </a:pPr>
            <a:r>
              <a:rPr lang="en-US" sz="2000">
                <a:ea typeface="Times New Roman" charset="0"/>
                <a:cs typeface="Times New Roman" charset="0"/>
              </a:rPr>
              <a:t>                      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(un + lock) + able  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81494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/>
          </a:bodyPr>
          <a:lstStyle/>
          <a:p>
            <a:r>
              <a:rPr lang="en-US" sz="2400" b="1" i="1" dirty="0"/>
              <a:t>German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555 --&gt; </a:t>
            </a:r>
            <a:r>
              <a:rPr lang="en-US" sz="2000" dirty="0" err="1">
                <a:ea typeface="Times New Roman" charset="0"/>
                <a:cs typeface="Times New Roman" charset="0"/>
              </a:rPr>
              <a:t>fünf­hundert­fünf­und­fünfzig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7254 </a:t>
            </a:r>
            <a:r>
              <a:rPr lang="en-US" sz="2000" dirty="0">
                <a:ea typeface="Times New Roman" charset="0"/>
                <a:cs typeface="Times New Roman" charset="0"/>
                <a:sym typeface="Wingdings" pitchFamily="2" charset="2"/>
              </a:rPr>
              <a:t> </a:t>
            </a:r>
            <a:r>
              <a:rPr lang="en-US" sz="2000" dirty="0" err="1">
                <a:ea typeface="Times New Roman" charset="0"/>
                <a:cs typeface="Times New Roman" charset="0"/>
                <a:sym typeface="Wingdings" pitchFamily="2" charset="2"/>
              </a:rPr>
              <a:t>Siebentausendzweihundertvierundfünfzig</a:t>
            </a: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Part Of Speech (POS) Tagging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5140325"/>
          </a:xfrm>
        </p:spPr>
        <p:txBody>
          <a:bodyPr/>
          <a:lstStyle/>
          <a:p>
            <a:r>
              <a:rPr lang="en-US" dirty="0"/>
              <a:t>Annotate each word in a sentence with a part-of-speech.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Useful for subsequent syntactic parsing and word sense disambiguation.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52689" y="2393951"/>
            <a:ext cx="5254557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I     ate   the  spaghetti  with   meatballs.  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Pro  V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  N          Prep        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354264" y="3235326"/>
            <a:ext cx="7833981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John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the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and  decided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take  it   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 the   table.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PN      V  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N   Con         V     Part   V   Pro Prep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2689" y="2876054"/>
            <a:ext cx="7187959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264" y="3612527"/>
            <a:ext cx="7529512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Phrase Chunking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Find all noun phrases (NPs) and verb phrases (VPs) in a sentence.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[NP </a:t>
            </a:r>
            <a:r>
              <a:rPr lang="en-US" dirty="0">
                <a:solidFill>
                  <a:srgbClr val="CC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]  [VP </a:t>
            </a:r>
            <a:r>
              <a:rPr lang="en-US" dirty="0">
                <a:solidFill>
                  <a:srgbClr val="008000"/>
                </a:solidFill>
              </a:rPr>
              <a:t>ate</a:t>
            </a:r>
            <a:r>
              <a:rPr lang="en-US" dirty="0">
                <a:solidFill>
                  <a:schemeClr val="tx1"/>
                </a:solidFill>
              </a:rPr>
              <a:t>]  [NP </a:t>
            </a:r>
            <a:r>
              <a:rPr lang="en-US" dirty="0">
                <a:solidFill>
                  <a:srgbClr val="CC0000"/>
                </a:solidFill>
              </a:rPr>
              <a:t>the  spaghetti</a:t>
            </a:r>
            <a:r>
              <a:rPr lang="en-US" dirty="0">
                <a:solidFill>
                  <a:schemeClr val="tx1"/>
                </a:solidFill>
              </a:rPr>
              <a:t>]  [PP </a:t>
            </a:r>
            <a:r>
              <a:rPr lang="en-US" dirty="0">
                <a:solidFill>
                  <a:schemeClr val="tx2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]   [NP </a:t>
            </a:r>
            <a:r>
              <a:rPr lang="en-US" dirty="0">
                <a:solidFill>
                  <a:srgbClr val="CC0000"/>
                </a:solidFill>
              </a:rPr>
              <a:t>meatball</a:t>
            </a:r>
            <a:r>
              <a:rPr lang="en-US" dirty="0">
                <a:solidFill>
                  <a:schemeClr val="tx1"/>
                </a:solidFill>
              </a:rPr>
              <a:t>s].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[NP</a:t>
            </a:r>
            <a:r>
              <a:rPr lang="en-US" dirty="0">
                <a:solidFill>
                  <a:srgbClr val="FF0000"/>
                </a:solidFill>
              </a:rPr>
              <a:t> He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reckons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the current account deficit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will narrow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to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only # 1.8 billion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September 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65450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Syntactic Parsing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Produce the correct syntactic parse tree for a sentence.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5" y="2565401"/>
            <a:ext cx="8821737" cy="282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78091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AE36BE-A455-1A42-98B3-068C7DF2E4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Sense Disambiguation (WSD)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Words in natural language usually have a fair number of different possible meanings.</a:t>
            </a:r>
          </a:p>
          <a:p>
            <a:pPr lvl="1">
              <a:lnSpc>
                <a:spcPct val="90000"/>
              </a:lnSpc>
            </a:pPr>
            <a:r>
              <a:rPr lang="en-US"/>
              <a:t>Ellen has a strong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in computational linguistics.</a:t>
            </a:r>
          </a:p>
          <a:p>
            <a:pPr lvl="1">
              <a:lnSpc>
                <a:spcPct val="90000"/>
              </a:lnSpc>
            </a:pPr>
            <a:r>
              <a:rPr lang="en-US"/>
              <a:t>Ellen pays a large amount of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on her credit card.</a:t>
            </a:r>
          </a:p>
          <a:p>
            <a:pPr>
              <a:lnSpc>
                <a:spcPct val="90000"/>
              </a:lnSpc>
            </a:pPr>
            <a:r>
              <a:rPr lang="en-US"/>
              <a:t>For many tasks (question answering, translation), the proper sense of each ambiguous word in a sentence must be determined.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80780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Textual Entailment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Determine whether one natural language sentence entails (implies) another under an ordinary interpretation.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55707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61B6-F59C-DB41-B0B3-AEEDFAB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B1E9-CC29-BD4C-934E-23D813D2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137" y="4136567"/>
            <a:ext cx="6897419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The study of automatic reasoning over text / language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37372-089A-F449-A317-49E424A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8853"/>
            <a:ext cx="109728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Textual Entailment Problems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from PASCAL Challenge</a:t>
            </a:r>
          </a:p>
        </p:txBody>
      </p:sp>
      <p:graphicFrame>
        <p:nvGraphicFramePr>
          <p:cNvPr id="106561" name="Group 65"/>
          <p:cNvGraphicFramePr>
            <a:graphicFrameLocks noGrp="1"/>
          </p:cNvGraphicFramePr>
          <p:nvPr/>
        </p:nvGraphicFramePr>
        <p:xfrm>
          <a:off x="1854200" y="1186220"/>
          <a:ext cx="8364539" cy="5695320"/>
        </p:xfrm>
        <a:graphic>
          <a:graphicData uri="http://schemas.openxmlformats.org/drawingml/2006/table">
            <a:tbl>
              <a:tblPr/>
              <a:tblGrid>
                <a:gridCol w="44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88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TEXT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HYPOTHESIS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ENTAIL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5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Eyeing the huge market potential, currently led by Google, Yahoo took over search company Overture Services Inc last year.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Yahoo bought Overture.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4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Microsoft's rival Sun Microsystems Inc. bought Star Office last month and plans to boost its development as a Web-based device running over the Net on personal computers and Internet appliances.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 bought Star Office.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5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National Institute for Psychobiology in Israel was established in May 1971 as the Israel Center for Psychobiology by Prof. Joel.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May 1971.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Since its formation in 1948, Israel fought many wars with neighboring Arab countries.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1948.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0289" y="1897902"/>
            <a:ext cx="920513" cy="4131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1341904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blipFill>
                <a:blip r:embed="rId6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blipFill>
                <a:blip r:embed="rId7"/>
                <a:stretch>
                  <a:fillRect l="-1750" t="-6897" r="-1500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blipFill>
                <a:blip r:embed="rId8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blipFill>
                <a:blip r:embed="rId9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4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6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5707" y="1080090"/>
            <a:ext cx="245451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>
                <a:solidFill>
                  <a:srgbClr val="000000"/>
                </a:solidFill>
              </a:rPr>
              <a:t>one-hot encodings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3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683" y="2775466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0403" y="3198167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http://www3.cs.stonybrook.edu/~</a:t>
            </a:r>
            <a:r>
              <a:rPr lang="en-US" sz="2400" dirty="0" err="1">
                <a:hlinkClick r:id="rId2"/>
              </a:rPr>
              <a:t>ychoi</a:t>
            </a:r>
            <a:r>
              <a:rPr lang="en-US" sz="2400" dirty="0">
                <a:hlinkClick r:id="rId2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97C60-2FD0-1599-EBBE-09996A0A572B}"/>
              </a:ext>
            </a:extLst>
          </p:cNvPr>
          <p:cNvSpPr/>
          <p:nvPr/>
        </p:nvSpPr>
        <p:spPr>
          <a:xfrm>
            <a:off x="1912883" y="2774730"/>
            <a:ext cx="8103476" cy="2774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Modern way of representing Phrases/Text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7012" y="592669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6299" y="3723012"/>
            <a:ext cx="7179402" cy="159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Continuous Bag of Words (CBOW) – Word embeddings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Sequence-based representations (RNNs, LSTMs)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b="1" dirty="0">
                <a:solidFill>
                  <a:srgbClr val="C00000"/>
                </a:solidFill>
                <a:sym typeface="Helvetica"/>
              </a:rPr>
              <a:t>Transformer-based representations (e.g. BERT, GPT-2, T5, </a:t>
            </a:r>
            <a:r>
              <a:rPr lang="en-US" sz="2133" b="1" dirty="0" err="1">
                <a:solidFill>
                  <a:srgbClr val="C00000"/>
                </a:solidFill>
                <a:sym typeface="Helvetica"/>
              </a:rPr>
              <a:t>etc</a:t>
            </a:r>
            <a:r>
              <a:rPr lang="en-US" sz="2133" b="1" dirty="0">
                <a:solidFill>
                  <a:srgbClr val="C00000"/>
                </a:solidFill>
                <a:sym typeface="Helvetica"/>
              </a:rPr>
              <a:t>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975F4-C8BB-3B7E-F705-B363B3E41670}"/>
              </a:ext>
            </a:extLst>
          </p:cNvPr>
          <p:cNvSpPr txBox="1"/>
          <p:nvPr/>
        </p:nvSpPr>
        <p:spPr>
          <a:xfrm>
            <a:off x="3663527" y="3018352"/>
            <a:ext cx="4797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Pre-trained Neural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26360-1BE7-8E86-1E70-6E1416A7676D}"/>
              </a:ext>
            </a:extLst>
          </p:cNvPr>
          <p:cNvSpPr/>
          <p:nvPr/>
        </p:nvSpPr>
        <p:spPr>
          <a:xfrm>
            <a:off x="4335517" y="1761141"/>
            <a:ext cx="3258207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CABA36-1BCA-08C0-5A03-DF254BFFB847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874863" y="5549461"/>
            <a:ext cx="1" cy="37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73AC85-4AF1-3E5E-B2FA-571DD2FD4043}"/>
              </a:ext>
            </a:extLst>
          </p:cNvPr>
          <p:cNvCxnSpPr>
            <a:cxnSpLocks/>
          </p:cNvCxnSpPr>
          <p:nvPr/>
        </p:nvCxnSpPr>
        <p:spPr>
          <a:xfrm flipV="1">
            <a:off x="5914567" y="2133755"/>
            <a:ext cx="0" cy="644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5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EDB38-E10E-5C43-BD6B-C699312D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Picture 5.png">
            <a:extLst>
              <a:ext uri="{FF2B5EF4-FFF2-40B4-BE49-F238E27FC236}">
                <a16:creationId xmlns:a16="http://schemas.microsoft.com/office/drawing/2014/main" id="{D16CE9C6-AB7B-014A-976A-BBDBD054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9"/>
          <a:stretch/>
        </p:blipFill>
        <p:spPr bwMode="auto">
          <a:xfrm>
            <a:off x="1535306" y="501650"/>
            <a:ext cx="8828220" cy="5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EC944-7803-D949-977F-E825AF910EAC}"/>
              </a:ext>
            </a:extLst>
          </p:cNvPr>
          <p:cNvSpPr txBox="1"/>
          <p:nvPr/>
        </p:nvSpPr>
        <p:spPr>
          <a:xfrm>
            <a:off x="8972763" y="6048575"/>
            <a:ext cx="13907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Dan Klein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240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Back to 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32" y="1208515"/>
            <a:ext cx="96275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Problem: distance between words using one-hot encodings always the same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404" y="3985114"/>
            <a:ext cx="1063823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Idea: Instead of one-hot-encoding use a histogram of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68" y="5586635"/>
            <a:ext cx="72904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[3    2     3     4     2     4     3     5     6     7  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blipFill>
                <a:blip r:embed="rId3"/>
                <a:stretch>
                  <a:fillRect l="-1339" t="-7143" r="-1339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520856" y="1574787"/>
            <a:ext cx="2321937" cy="1793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8605" y="1885666"/>
            <a:ext cx="419678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I saw a dog on a leash walking in the park.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605" y="1527131"/>
            <a:ext cx="275883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606" y="2602735"/>
            <a:ext cx="378507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He walks his dog in the late afternoon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606" y="2961270"/>
            <a:ext cx="39378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mr-I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31682" y="1980522"/>
            <a:ext cx="993603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friend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leash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park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sits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605" y="2244200"/>
            <a:ext cx="303910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dog is his best companion.</a:t>
            </a:r>
          </a:p>
        </p:txBody>
      </p:sp>
    </p:spTree>
    <p:extLst>
      <p:ext uri="{BB962C8B-B14F-4D97-AF65-F5344CB8AC3E}">
        <p14:creationId xmlns:p14="http://schemas.microsoft.com/office/powerpoint/2010/main" val="2525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214" y="2364126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2760" y="2364125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5594" y="2364124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4177" y="2364042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4284" y="2364041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59" y="2364123"/>
            <a:ext cx="3617380" cy="492444"/>
            <a:chOff x="2657069" y="1773091"/>
            <a:chExt cx="2713035" cy="369333"/>
          </a:xfrm>
        </p:grpSpPr>
        <p:sp>
          <p:nvSpPr>
            <p:cNvPr id="23" name="Rectangle 22"/>
            <p:cNvSpPr/>
            <p:nvPr/>
          </p:nvSpPr>
          <p:spPr>
            <a:xfrm>
              <a:off x="2657069" y="1773094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773092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773091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blipFill>
                <a:blip r:embed="rId3"/>
                <a:stretch>
                  <a:fillRect l="-14516" t="-938" r="-6452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2372093" y="1187211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834047" y="1187211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3621" y="29293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blipFill>
                <a:blip r:embed="rId4"/>
                <a:stretch>
                  <a:fillRect l="-16129" t="-938" r="-4839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4378922" y="1215054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840877" y="1215054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081" y="5887586"/>
            <a:ext cx="129080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blipFill>
                <a:blip r:embed="rId5"/>
                <a:stretch>
                  <a:fillRect l="-16129" t="-625" r="-4839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6374663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6836618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25" y="5887586"/>
            <a:ext cx="75379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</a:rPr>
              <a:t>ears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blipFill>
                <a:blip r:embed="rId6"/>
                <a:stretch>
                  <a:fillRect l="-14516" t="-625" r="-6452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8515767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8977722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9829" y="5887586"/>
            <a:ext cx="143340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148" y="2929229"/>
            <a:ext cx="69698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24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5053" y="4287636"/>
            <a:ext cx="9192451" cy="1434784"/>
            <a:chOff x="1113789" y="3215727"/>
            <a:chExt cx="6894338" cy="1076088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8943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 be found using Principal Component Analysis (PCA)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46079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is known as Latent Semantic Analysis in NLP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95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Representations: 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en-US" sz="4267" dirty="0" err="1">
                <a:solidFill>
                  <a:schemeClr val="accent5">
                    <a:lumMod val="50000"/>
                  </a:schemeClr>
                </a:solidFill>
              </a:rPr>
              <a:t>Embeddings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080" y="3787021"/>
            <a:ext cx="715580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weights w1,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013" y="5333466"/>
            <a:ext cx="562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Word2Vec: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arxiv.org</a:t>
            </a:r>
            <a:r>
              <a:rPr lang="en-US" sz="2400" dirty="0">
                <a:hlinkClick r:id="rId3"/>
              </a:rPr>
              <a:t>/abs/1301.3781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41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create a huge matrix of word embeddings initialized with random values – where each row is a vector for a different word in the vocabulary.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4881716" y="2864695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057650" y="410663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5942753" y="220144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4881716" y="3217775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4881716" y="3602249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4915379" y="586451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5971094" y="4368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4473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150DC-9502-A0CE-8B88-A5376B83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35" y="1048327"/>
            <a:ext cx="7980129" cy="42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92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collect a lot of text, and solve the following regression problem for a large corpus of text: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63" y="6410726"/>
            <a:ext cx="2743200" cy="365125"/>
          </a:xfrm>
        </p:spPr>
        <p:txBody>
          <a:bodyPr/>
          <a:lstStyle/>
          <a:p>
            <a:fld id="{03315DE8-E84B-A141-B26C-CDB1CE99E005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1313923" y="2775002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89857" y="40169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2374960" y="2111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1313923" y="3128082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1313923" y="351255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1347586" y="5774823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2403301" y="42785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A272-5C17-D346-8631-B9690C14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43" y="2427742"/>
            <a:ext cx="3077441" cy="406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02788-4FB2-114B-894D-808B9B9232B4}"/>
              </a:ext>
            </a:extLst>
          </p:cNvPr>
          <p:cNvSpPr txBox="1"/>
          <p:nvPr/>
        </p:nvSpPr>
        <p:spPr>
          <a:xfrm>
            <a:off x="5779186" y="29985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E20AB-0912-AE4B-AE96-2BAEEAD8119E}"/>
              </a:ext>
            </a:extLst>
          </p:cNvPr>
          <p:cNvSpPr txBox="1"/>
          <p:nvPr/>
        </p:nvSpPr>
        <p:spPr>
          <a:xfrm>
            <a:off x="5777689" y="361388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A78E7-629C-8046-88A4-B9DD2A40D923}"/>
              </a:ext>
            </a:extLst>
          </p:cNvPr>
          <p:cNvSpPr txBox="1"/>
          <p:nvPr/>
        </p:nvSpPr>
        <p:spPr>
          <a:xfrm>
            <a:off x="5699837" y="48388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EBAF-2169-304E-AD1C-A077EE255F6F}"/>
              </a:ext>
            </a:extLst>
          </p:cNvPr>
          <p:cNvSpPr txBox="1"/>
          <p:nvPr/>
        </p:nvSpPr>
        <p:spPr>
          <a:xfrm>
            <a:off x="5804123" y="548270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47F-10B7-DF40-98C1-8949DF768432}"/>
              </a:ext>
            </a:extLst>
          </p:cNvPr>
          <p:cNvSpPr txBox="1"/>
          <p:nvPr/>
        </p:nvSpPr>
        <p:spPr>
          <a:xfrm>
            <a:off x="9731528" y="42252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27C0-0D12-C549-92B6-175B96C7BAD9}"/>
              </a:ext>
            </a:extLst>
          </p:cNvPr>
          <p:cNvSpPr txBox="1"/>
          <p:nvPr/>
        </p:nvSpPr>
        <p:spPr>
          <a:xfrm>
            <a:off x="6392636" y="199208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“the big dog plays ball”</a:t>
            </a:r>
          </a:p>
        </p:txBody>
      </p:sp>
    </p:spTree>
    <p:extLst>
      <p:ext uri="{BB962C8B-B14F-4D97-AF65-F5344CB8AC3E}">
        <p14:creationId xmlns:p14="http://schemas.microsoft.com/office/powerpoint/2010/main" val="266555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3572" y="2007512"/>
            <a:ext cx="809897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667" dirty="0"/>
              <a:t>53‡‡†305))6*;4826)4‡.)4‡);806*;48†8 ¶60))85;;]8*;:‡*8†83(88)5*†;46(;88*96 *?;8)*‡(;485);5*†2:*‡(;4956*2(5*—4)8 ¶8*;4069285);)6†8)4‡‡;1(‡9;48081;8:8‡ 1;48†85;4)485†528806*81(‡9;48;(88;4 (‡?34;48)4‡;161;:188;‡?;</a:t>
            </a:r>
            <a:endParaRPr lang="en-US" sz="2667" dirty="0"/>
          </a:p>
        </p:txBody>
      </p:sp>
      <p:sp>
        <p:nvSpPr>
          <p:cNvPr id="2" name="TextBox 1"/>
          <p:cNvSpPr txBox="1"/>
          <p:nvPr/>
        </p:nvSpPr>
        <p:spPr>
          <a:xfrm>
            <a:off x="1669361" y="5404651"/>
            <a:ext cx="857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Any idea about what does it mean the text above?</a:t>
            </a:r>
          </a:p>
        </p:txBody>
      </p:sp>
    </p:spTree>
    <p:extLst>
      <p:ext uri="{BB962C8B-B14F-4D97-AF65-F5344CB8AC3E}">
        <p14:creationId xmlns:p14="http://schemas.microsoft.com/office/powerpoint/2010/main" val="221014037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CC32-CC3D-E02C-28EB-EF826B40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Language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C6CEF-9C53-4F4C-C5AA-DBBA44A54193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86CE8-7B4F-5B52-9CBB-2891ACE1CE4F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F30F69-606C-C45C-42B1-15DBA0AE6A25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F4FB35-FF8A-89B9-2DCA-B89E0F8FEA6A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</p:spTree>
    <p:extLst>
      <p:ext uri="{BB962C8B-B14F-4D97-AF65-F5344CB8AC3E}">
        <p14:creationId xmlns:p14="http://schemas.microsoft.com/office/powerpoint/2010/main" val="75232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F76A771-0A05-CDE4-108A-F1A36E9231AC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9C1392-87D3-A9EE-F7CF-0D2C109793BD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A7DD73-38F9-BC72-D0D5-181D1437EBB9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ACF2D5-DB28-EA32-7ED6-E03277D65669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3CBAE97-B0CD-9232-108C-56985EEB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23191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01BB1B-8D9A-466E-6004-D3A1ED5B2024}"/>
              </a:ext>
            </a:extLst>
          </p:cNvPr>
          <p:cNvCxnSpPr>
            <a:cxnSpLocks/>
          </p:cNvCxnSpPr>
          <p:nvPr/>
        </p:nvCxnSpPr>
        <p:spPr>
          <a:xfrm flipV="1">
            <a:off x="4621725" y="244635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5D4D63-46CD-24F5-99E4-FEE75DFD9AE5}"/>
              </a:ext>
            </a:extLst>
          </p:cNvPr>
          <p:cNvSpPr txBox="1"/>
          <p:nvPr/>
        </p:nvSpPr>
        <p:spPr>
          <a:xfrm>
            <a:off x="3515820" y="171288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54784-33C8-3376-86B2-567ECE19A965}"/>
              </a:ext>
            </a:extLst>
          </p:cNvPr>
          <p:cNvSpPr txBox="1"/>
          <p:nvPr/>
        </p:nvSpPr>
        <p:spPr>
          <a:xfrm>
            <a:off x="4251163" y="120254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dog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1D1BDD4-6908-D571-972B-084C8672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42882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EB9C17AD-B821-0593-3314-CCB65E42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927017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2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5DF74B-D722-F570-31DD-C2CA8551D47D}"/>
              </a:ext>
            </a:extLst>
          </p:cNvPr>
          <p:cNvCxnSpPr>
            <a:cxnSpLocks/>
          </p:cNvCxnSpPr>
          <p:nvPr/>
        </p:nvCxnSpPr>
        <p:spPr>
          <a:xfrm flipV="1">
            <a:off x="3293478" y="2443146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3D84FD-1B7D-2C87-DF9A-27421D960775}"/>
              </a:ext>
            </a:extLst>
          </p:cNvPr>
          <p:cNvSpPr txBox="1"/>
          <p:nvPr/>
        </p:nvSpPr>
        <p:spPr>
          <a:xfrm>
            <a:off x="2187573" y="1709679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CECAC8-67AA-4DC3-E8BA-7FCD621CFC3F}"/>
              </a:ext>
            </a:extLst>
          </p:cNvPr>
          <p:cNvSpPr txBox="1"/>
          <p:nvPr/>
        </p:nvSpPr>
        <p:spPr>
          <a:xfrm>
            <a:off x="2922916" y="119933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1</a:t>
            </a:r>
            <a:r>
              <a:rPr lang="en-US" dirty="0"/>
              <a:t> = big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071417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Generative Language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B3DCA-10B6-1BDC-7ECB-56CF57443B0C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1C257-106C-AB4F-7C92-A685E6C2FDFA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C4975-918A-74A8-6235-8219B0E3BBF8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3C2C1-7CB6-9D36-FAF2-71DDE13040FD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5CA5F5-72A8-327B-728B-B2AD5331C103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A3C900-9CC4-F818-3EFE-8129A955EE8A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D5353E-99B5-2268-8DE7-E0ACDD98FCA7}"/>
              </a:ext>
            </a:extLst>
          </p:cNvPr>
          <p:cNvCxnSpPr>
            <a:cxnSpLocks/>
          </p:cNvCxnSpPr>
          <p:nvPr/>
        </p:nvCxnSpPr>
        <p:spPr>
          <a:xfrm flipV="1">
            <a:off x="91642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7E820F-48EB-9A36-A713-F3B4BAC02308}"/>
              </a:ext>
            </a:extLst>
          </p:cNvPr>
          <p:cNvSpPr txBox="1"/>
          <p:nvPr/>
        </p:nvSpPr>
        <p:spPr>
          <a:xfrm>
            <a:off x="80583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11CD7-ECC0-EF59-9E6F-55231FD5DED5}"/>
              </a:ext>
            </a:extLst>
          </p:cNvPr>
          <p:cNvSpPr txBox="1"/>
          <p:nvPr/>
        </p:nvSpPr>
        <p:spPr>
          <a:xfrm>
            <a:off x="8793646" y="117892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ball </a:t>
            </a:r>
          </a:p>
        </p:txBody>
      </p:sp>
    </p:spTree>
    <p:extLst>
      <p:ext uri="{BB962C8B-B14F-4D97-AF65-F5344CB8AC3E}">
        <p14:creationId xmlns:p14="http://schemas.microsoft.com/office/powerpoint/2010/main" val="2460210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-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text representation we usually need to separate a sentence into tokens – we have assumed words in this lecture (or pairs of words) – but tokens could also be characters and anything in-between.</a:t>
            </a:r>
          </a:p>
          <a:p>
            <a:endParaRPr lang="en-US" dirty="0"/>
          </a:p>
          <a:p>
            <a:r>
              <a:rPr lang="en-US" dirty="0"/>
              <a:t>Word segmentation can be used as tokenization. </a:t>
            </a:r>
          </a:p>
          <a:p>
            <a:pPr lvl="1"/>
            <a:r>
              <a:rPr lang="en-US" dirty="0"/>
              <a:t>In the assignment I was lazy I just did “my </a:t>
            </a:r>
            <a:r>
              <a:rPr lang="en-US" dirty="0" err="1"/>
              <a:t>sentence”.split</a:t>
            </a:r>
            <a:r>
              <a:rPr lang="en-US" dirty="0"/>
              <a:t>(“ “) and called it a day.</a:t>
            </a:r>
          </a:p>
          <a:p>
            <a:pPr lvl="1"/>
            <a:r>
              <a:rPr lang="en-US" dirty="0"/>
              <a:t>However, even English is more difficult than that because of punctuation, double spaces, quotes, etc. For English I would recommend you too look up the great word tokenization tools in libraries such as Python’s NLTK and Spacy before you try to come up with your own word tokenizer.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Word based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mentioned that tokenization can be hard even when word-based for other languages that don’t use spaces in-between words.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Word tokenization can also be bad for languages where the words can be “glued” together like German or Turkish.</a:t>
            </a:r>
          </a:p>
          <a:p>
            <a:pPr lvl="1"/>
            <a:r>
              <a:rPr lang="en-US" dirty="0"/>
              <a:t>Remember </a:t>
            </a:r>
            <a:r>
              <a:rPr lang="en-US" dirty="0" err="1">
                <a:ea typeface="Times New Roman" charset="0"/>
                <a:cs typeface="Times New Roman" charset="0"/>
              </a:rPr>
              <a:t>fünf­hundert­fünf­und­fünfzig</a:t>
            </a:r>
            <a:r>
              <a:rPr lang="en-US" dirty="0">
                <a:ea typeface="Times New Roman" charset="0"/>
                <a:cs typeface="Times New Roman" charset="0"/>
              </a:rPr>
              <a:t>? It wouldn’t be feasible to have a word embedding for every number in the German language.</a:t>
            </a:r>
            <a:br>
              <a:rPr lang="en-US" dirty="0">
                <a:ea typeface="Times New Roman" charset="0"/>
                <a:cs typeface="Times New Roman" charset="0"/>
              </a:rPr>
            </a:br>
            <a:endParaRPr lang="en-US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It is problematic to handle words that are not in the vocabulary e.g. a common practice is to use a special &lt;OOV&gt; (out of vocabulary) token for those words that don’t show up in the vocabulary.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5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F76-8C70-DD4F-9F67-BB11716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Sub-word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3E5C-BB25-0042-897D-BCE8B55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6591300" cy="4887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Byte-pair Encoding Tokenization (BPE)</a:t>
            </a:r>
          </a:p>
          <a:p>
            <a:pPr lvl="1"/>
            <a:r>
              <a:rPr lang="en-US" dirty="0"/>
              <a:t>Start from small strings and based on substring counts iteratively use larger sequences until you define a vocabulary that maximizes informative </a:t>
            </a:r>
            <a:r>
              <a:rPr lang="en-US" dirty="0" err="1"/>
              <a:t>subtokens</a:t>
            </a:r>
            <a:r>
              <a:rPr lang="en-US" dirty="0"/>
              <a:t>. That way most will correspond to words at the end.</a:t>
            </a:r>
          </a:p>
          <a:p>
            <a:r>
              <a:rPr lang="en-US" dirty="0"/>
              <a:t>Byte-level BPE Tokenizer</a:t>
            </a:r>
          </a:p>
          <a:p>
            <a:pPr lvl="1"/>
            <a:r>
              <a:rPr lang="en-US" dirty="0"/>
              <a:t>Do the same but at the byte representation level not at the substring representation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ECE3-A0C5-F249-BBF6-0893B04A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FA8-93FB-5546-9603-C6893BF8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4" y="1110570"/>
            <a:ext cx="3525706" cy="496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6F2F-F90F-5940-BAC1-6DBC8BE7D018}"/>
              </a:ext>
            </a:extLst>
          </p:cNvPr>
          <p:cNvSpPr txBox="1"/>
          <p:nvPr/>
        </p:nvSpPr>
        <p:spPr>
          <a:xfrm>
            <a:off x="8104471" y="6169580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huggingface</a:t>
            </a:r>
            <a:r>
              <a:rPr lang="en-US" dirty="0"/>
              <a:t>/tokenizers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6AFB9-171D-364F-9421-5DB07227D204}"/>
              </a:ext>
            </a:extLst>
          </p:cNvPr>
          <p:cNvSpPr txBox="1"/>
          <p:nvPr/>
        </p:nvSpPr>
        <p:spPr>
          <a:xfrm>
            <a:off x="1352748" y="5992297"/>
            <a:ext cx="596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will discuss these more as we discuss Transformer Models</a:t>
            </a:r>
          </a:p>
        </p:txBody>
      </p:sp>
    </p:spTree>
    <p:extLst>
      <p:ext uri="{BB962C8B-B14F-4D97-AF65-F5344CB8AC3E}">
        <p14:creationId xmlns:p14="http://schemas.microsoft.com/office/powerpoint/2010/main" val="2149103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65" y="968830"/>
            <a:ext cx="6980460" cy="55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14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1" y="772885"/>
            <a:ext cx="7279821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59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799" y="1597768"/>
            <a:ext cx="7141028" cy="497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/>
              <a:t>53‡‡†305))6*;4826)4‡.)4‡);806*;48†8 </a:t>
            </a:r>
            <a:r>
              <a:rPr lang="en-US" sz="1867" dirty="0" err="1"/>
              <a:t>agoodglassinthebishopshostelinthede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¶60))85;;]8*;:‡*8†83(88)5*†;46(;88*96 </a:t>
            </a:r>
            <a:r>
              <a:rPr lang="en-US" sz="1867" dirty="0" err="1"/>
              <a:t>vilsseattwentyonedegreesandthirteenmi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 *?;8)*‡(;485);5*†2:*‡(;4956*2(5*—4)8 </a:t>
            </a:r>
            <a:r>
              <a:rPr lang="en-US" sz="1867" dirty="0" err="1"/>
              <a:t>nutesnortheastandbynorthmainbranchse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 ¶8*;4069285);)6†8)4‡‡;1(‡9;48081;8:8‡ </a:t>
            </a:r>
            <a:r>
              <a:rPr lang="en-US" sz="1867" dirty="0" err="1"/>
              <a:t>venthlimbeastsideshootfromthelefteyeo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1;48†85;4)485†528806*81(‡9;48;(88;4 </a:t>
            </a:r>
            <a:r>
              <a:rPr lang="en-US" sz="1867" dirty="0" err="1"/>
              <a:t>fthedeathsheadabeelinefromthetreeth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(‡?34;48)4‡;161;:188;‡?; </a:t>
            </a:r>
            <a:br>
              <a:rPr lang="en-US" sz="1867" dirty="0"/>
            </a:br>
            <a:r>
              <a:rPr lang="en-US" sz="1867" dirty="0" err="1"/>
              <a:t>roughtheshotfiftyfeetout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7698918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06428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</a:rPr>
              <a:t>A good glass in the bishop's hostel in the devil's seat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twenty-one degrees and thirteen minutes northeast and by north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main branch seventh limb east side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shoot from the left eye of the death's-head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a bee line from the tree through the shot fifty feet out.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14A17-0271-1947-B9BA-1DA17512674C}"/>
              </a:ext>
            </a:extLst>
          </p:cNvPr>
          <p:cNvSpPr/>
          <p:nvPr/>
        </p:nvSpPr>
        <p:spPr>
          <a:xfrm>
            <a:off x="8526261" y="6161167"/>
            <a:ext cx="307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Gold-Bug, Edgar Allan Poe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14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754102" y="6356350"/>
            <a:ext cx="140903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Pronoun Resolution</a:t>
            </a:r>
          </a:p>
          <a:p>
            <a:pPr lvl="1"/>
            <a:r>
              <a:rPr lang="en-US" dirty="0"/>
              <a:t>Jack drank the wine on the table. </a:t>
            </a:r>
            <a:r>
              <a:rPr lang="en-US" b="1" i="1" dirty="0"/>
              <a:t>It </a:t>
            </a:r>
            <a:r>
              <a:rPr lang="en-US" dirty="0"/>
              <a:t>was red and round.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went back to the bar to get another drink.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clearly had drunk too much.</a:t>
            </a:r>
          </a:p>
          <a:p>
            <a:endParaRPr lang="en-US" dirty="0"/>
          </a:p>
          <a:p>
            <a:pPr marL="445770" lvl="2" indent="0">
              <a:buNone/>
            </a:pPr>
            <a:r>
              <a:rPr lang="en-US" dirty="0"/>
              <a:t>				[Adapted from Wilks (1975)]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49803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7496</TotalTime>
  <Words>2762</Words>
  <Application>Microsoft Macintosh PowerPoint</Application>
  <PresentationFormat>Widescreen</PresentationFormat>
  <Paragraphs>498</Paragraphs>
  <Slides>49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Times New Roman</vt:lpstr>
      <vt:lpstr>lecture-template</vt:lpstr>
      <vt:lpstr>Deep Learning for Vision &amp; Language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NLP Hard?</vt:lpstr>
      <vt:lpstr>Why is NLP Hard?</vt:lpstr>
      <vt:lpstr>Why is NLP Hard?</vt:lpstr>
      <vt:lpstr>Word Segmentation</vt:lpstr>
      <vt:lpstr>Morphological Analysis</vt:lpstr>
      <vt:lpstr>PowerPoint Presentation</vt:lpstr>
      <vt:lpstr>Part Of Speech (POS) Tagging</vt:lpstr>
      <vt:lpstr>Phrase Chunking</vt:lpstr>
      <vt:lpstr>Syntactic Parsing</vt:lpstr>
      <vt:lpstr>Word Sense Disambiguation (WSD)</vt:lpstr>
      <vt:lpstr>Textual Entailment</vt:lpstr>
      <vt:lpstr>Textual Entailment Problems  from PASCAL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– CBOW Version</vt:lpstr>
      <vt:lpstr>PowerPoint Presentation</vt:lpstr>
      <vt:lpstr>Word2Vec – CBOW Version</vt:lpstr>
      <vt:lpstr>Pre-trained Language Models</vt:lpstr>
      <vt:lpstr>Pre-trained Language Models</vt:lpstr>
      <vt:lpstr>Pre-trained Language Models</vt:lpstr>
      <vt:lpstr>Pre-trained Language Models</vt:lpstr>
      <vt:lpstr>Pre-trained Language Models</vt:lpstr>
      <vt:lpstr>Generative Language Models</vt:lpstr>
      <vt:lpstr>Practical Issues - Tokenization</vt:lpstr>
      <vt:lpstr>Issues with Word based Tokenization</vt:lpstr>
      <vt:lpstr>Solution: Sub-word Tokenization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104</cp:revision>
  <dcterms:created xsi:type="dcterms:W3CDTF">2020-08-27T13:44:04Z</dcterms:created>
  <dcterms:modified xsi:type="dcterms:W3CDTF">2023-02-02T20:57:15Z</dcterms:modified>
</cp:coreProperties>
</file>