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342" r:id="rId3"/>
    <p:sldId id="588" r:id="rId4"/>
    <p:sldId id="344" r:id="rId5"/>
    <p:sldId id="346" r:id="rId6"/>
    <p:sldId id="345" r:id="rId7"/>
    <p:sldId id="347" r:id="rId8"/>
    <p:sldId id="348" r:id="rId9"/>
    <p:sldId id="341" r:id="rId10"/>
    <p:sldId id="349" r:id="rId11"/>
    <p:sldId id="350" r:id="rId12"/>
    <p:sldId id="352" r:id="rId13"/>
    <p:sldId id="351" r:id="rId14"/>
    <p:sldId id="354" r:id="rId15"/>
    <p:sldId id="353" r:id="rId16"/>
    <p:sldId id="408" r:id="rId17"/>
    <p:sldId id="409" r:id="rId18"/>
    <p:sldId id="583" r:id="rId19"/>
    <p:sldId id="595" r:id="rId20"/>
    <p:sldId id="584" r:id="rId21"/>
    <p:sldId id="589" r:id="rId22"/>
    <p:sldId id="590" r:id="rId23"/>
    <p:sldId id="591" r:id="rId24"/>
    <p:sldId id="592" r:id="rId25"/>
    <p:sldId id="593" r:id="rId26"/>
    <p:sldId id="594" r:id="rId27"/>
    <p:sldId id="585" r:id="rId28"/>
    <p:sldId id="586" r:id="rId29"/>
    <p:sldId id="596" r:id="rId30"/>
    <p:sldId id="587" r:id="rId31"/>
    <p:sldId id="984" r:id="rId32"/>
    <p:sldId id="985" r:id="rId33"/>
    <p:sldId id="986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4"/>
    <p:restoredTop sz="94715"/>
  </p:normalViewPr>
  <p:slideViewPr>
    <p:cSldViewPr snapToGrid="0" snapToObjects="1">
      <p:cViewPr varScale="1">
        <p:scale>
          <a:sx n="147" d="100"/>
          <a:sy n="147" d="100"/>
        </p:scale>
        <p:origin x="224" y="2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UjL_h2tXdTtPSfxbBP-6MkE_BMck6gm?usp=sharin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cs.stonybrook.edu/~ychoi/cse628/lecture/02-ngram.pd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II: Representations/Tokenization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97C60-2FD0-1599-EBBE-09996A0A572B}"/>
              </a:ext>
            </a:extLst>
          </p:cNvPr>
          <p:cNvSpPr/>
          <p:nvPr/>
        </p:nvSpPr>
        <p:spPr>
          <a:xfrm>
            <a:off x="1912883" y="2774730"/>
            <a:ext cx="8103476" cy="2774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Modern way of representing Phrases/Text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012" y="592669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6299" y="3723012"/>
            <a:ext cx="7179402" cy="159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b="1" dirty="0">
                <a:solidFill>
                  <a:srgbClr val="C00000"/>
                </a:solidFill>
                <a:sym typeface="Helvetica"/>
              </a:rPr>
              <a:t>Transformer-based representations (e.g. BERT, GPT-2, T5, </a:t>
            </a:r>
            <a:r>
              <a:rPr lang="en-US" sz="2133" b="1" dirty="0" err="1">
                <a:solidFill>
                  <a:srgbClr val="C00000"/>
                </a:solidFill>
                <a:sym typeface="Helvetica"/>
              </a:rPr>
              <a:t>etc</a:t>
            </a:r>
            <a:r>
              <a:rPr lang="en-US" sz="2133" b="1" dirty="0">
                <a:solidFill>
                  <a:srgbClr val="C00000"/>
                </a:solidFill>
                <a:sym typeface="Helvetica"/>
              </a:rPr>
              <a:t>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975F4-C8BB-3B7E-F705-B363B3E41670}"/>
              </a:ext>
            </a:extLst>
          </p:cNvPr>
          <p:cNvSpPr txBox="1"/>
          <p:nvPr/>
        </p:nvSpPr>
        <p:spPr>
          <a:xfrm>
            <a:off x="3663527" y="3018352"/>
            <a:ext cx="479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Pre-trained Neural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26360-1BE7-8E86-1E70-6E1416A7676D}"/>
              </a:ext>
            </a:extLst>
          </p:cNvPr>
          <p:cNvSpPr/>
          <p:nvPr/>
        </p:nvSpPr>
        <p:spPr>
          <a:xfrm>
            <a:off x="4335517" y="1761141"/>
            <a:ext cx="3258207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CABA36-1BCA-08C0-5A03-DF254BFFB847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874863" y="5549461"/>
            <a:ext cx="1" cy="37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73AC85-4AF1-3E5E-B2FA-571DD2FD4043}"/>
              </a:ext>
            </a:extLst>
          </p:cNvPr>
          <p:cNvCxnSpPr>
            <a:cxnSpLocks/>
          </p:cNvCxnSpPr>
          <p:nvPr/>
        </p:nvCxnSpPr>
        <p:spPr>
          <a:xfrm flipV="1">
            <a:off x="5914567" y="2133755"/>
            <a:ext cx="0" cy="644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434784"/>
            <a:chOff x="1113789" y="3215727"/>
            <a:chExt cx="6894338" cy="1076088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46079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in NLP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150DC-9502-A0CE-8B88-A5376B83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35" y="1048327"/>
            <a:ext cx="7980129" cy="42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9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plays ball”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CC32-CC3D-E02C-28EB-EF826B40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C6CEF-9C53-4F4C-C5AA-DBBA44A54193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86CE8-7B4F-5B52-9CBB-2891ACE1CE4F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F30F69-606C-C45C-42B1-15DBA0AE6A25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F4FB35-FF8A-89B9-2DCA-B89E0F8FEA6A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</p:spTree>
    <p:extLst>
      <p:ext uri="{BB962C8B-B14F-4D97-AF65-F5344CB8AC3E}">
        <p14:creationId xmlns:p14="http://schemas.microsoft.com/office/powerpoint/2010/main" val="75232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F76A771-0A05-CDE4-108A-F1A36E9231AC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C1392-87D3-A9EE-F7CF-0D2C109793BD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A7DD73-38F9-BC72-D0D5-181D1437EBB9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ACF2D5-DB28-EA32-7ED6-E03277D65669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3CBAE97-B0CD-9232-108C-56985EEB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2319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01BB1B-8D9A-466E-6004-D3A1ED5B2024}"/>
              </a:ext>
            </a:extLst>
          </p:cNvPr>
          <p:cNvCxnSpPr>
            <a:cxnSpLocks/>
          </p:cNvCxnSpPr>
          <p:nvPr/>
        </p:nvCxnSpPr>
        <p:spPr>
          <a:xfrm flipV="1">
            <a:off x="4621725" y="244635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5D4D63-46CD-24F5-99E4-FEE75DFD9AE5}"/>
              </a:ext>
            </a:extLst>
          </p:cNvPr>
          <p:cNvSpPr txBox="1"/>
          <p:nvPr/>
        </p:nvSpPr>
        <p:spPr>
          <a:xfrm>
            <a:off x="3515820" y="171288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54784-33C8-3376-86B2-567ECE19A965}"/>
              </a:ext>
            </a:extLst>
          </p:cNvPr>
          <p:cNvSpPr txBox="1"/>
          <p:nvPr/>
        </p:nvSpPr>
        <p:spPr>
          <a:xfrm>
            <a:off x="4251163" y="120254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dog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D1BDD4-6908-D571-972B-084C8672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4288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EB9C17AD-B821-0593-3314-CCB65E42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92701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2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5DF74B-D722-F570-31DD-C2CA8551D47D}"/>
              </a:ext>
            </a:extLst>
          </p:cNvPr>
          <p:cNvCxnSpPr>
            <a:cxnSpLocks/>
          </p:cNvCxnSpPr>
          <p:nvPr/>
        </p:nvCxnSpPr>
        <p:spPr>
          <a:xfrm flipV="1">
            <a:off x="3293478" y="2443146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3D84FD-1B7D-2C87-DF9A-27421D960775}"/>
              </a:ext>
            </a:extLst>
          </p:cNvPr>
          <p:cNvSpPr txBox="1"/>
          <p:nvPr/>
        </p:nvSpPr>
        <p:spPr>
          <a:xfrm>
            <a:off x="2187573" y="1709679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ECAC8-67AA-4DC3-E8BA-7FCD621CFC3F}"/>
              </a:ext>
            </a:extLst>
          </p:cNvPr>
          <p:cNvSpPr txBox="1"/>
          <p:nvPr/>
        </p:nvSpPr>
        <p:spPr>
          <a:xfrm>
            <a:off x="2922916" y="119933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1</a:t>
            </a:r>
            <a:r>
              <a:rPr lang="en-US" dirty="0"/>
              <a:t> = big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07141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Generative Language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B3DCA-10B6-1BDC-7ECB-56CF57443B0C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C257-106C-AB4F-7C92-A685E6C2FDFA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C4975-918A-74A8-6235-8219B0E3BBF8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3C2C1-7CB6-9D36-FAF2-71DDE13040FD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CA5F5-72A8-327B-728B-B2AD5331C103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A3C900-9CC4-F818-3EFE-8129A955EE8A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D5353E-99B5-2268-8DE7-E0ACDD98FCA7}"/>
              </a:ext>
            </a:extLst>
          </p:cNvPr>
          <p:cNvCxnSpPr>
            <a:cxnSpLocks/>
          </p:cNvCxnSpPr>
          <p:nvPr/>
        </p:nvCxnSpPr>
        <p:spPr>
          <a:xfrm flipV="1">
            <a:off x="91642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7E820F-48EB-9A36-A713-F3B4BAC02308}"/>
              </a:ext>
            </a:extLst>
          </p:cNvPr>
          <p:cNvSpPr txBox="1"/>
          <p:nvPr/>
        </p:nvSpPr>
        <p:spPr>
          <a:xfrm>
            <a:off x="80583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11CD7-ECC0-EF59-9E6F-55231FD5DED5}"/>
              </a:ext>
            </a:extLst>
          </p:cNvPr>
          <p:cNvSpPr txBox="1"/>
          <p:nvPr/>
        </p:nvSpPr>
        <p:spPr>
          <a:xfrm>
            <a:off x="8793646" y="117892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ball </a:t>
            </a:r>
          </a:p>
        </p:txBody>
      </p:sp>
    </p:spTree>
    <p:extLst>
      <p:ext uri="{BB962C8B-B14F-4D97-AF65-F5344CB8AC3E}">
        <p14:creationId xmlns:p14="http://schemas.microsoft.com/office/powerpoint/2010/main" val="246021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2776-A10D-9A40-8E40-A474AAFB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can be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487D-2A73-F545-82EC-B12929AE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Japanese </a:t>
            </a:r>
          </a:p>
          <a:p>
            <a:pPr lvl="1"/>
            <a:r>
              <a:rPr lang="en-US" dirty="0"/>
              <a:t>Three vocabularies/sets of symbols: </a:t>
            </a:r>
            <a:br>
              <a:rPr lang="en-US" dirty="0"/>
            </a:br>
            <a:r>
              <a:rPr lang="en-US" dirty="0"/>
              <a:t>Katakana and Hiragana symbols represent syllables / sounds </a:t>
            </a:r>
            <a:br>
              <a:rPr lang="en-US" dirty="0"/>
            </a:br>
            <a:r>
              <a:rPr lang="ja-JP" altLang="en-US"/>
              <a:t>く</a:t>
            </a:r>
            <a:r>
              <a:rPr lang="en-US" altLang="ja-JP" dirty="0"/>
              <a:t>= </a:t>
            </a:r>
            <a:r>
              <a:rPr lang="en-US" altLang="ja-JP" dirty="0" err="1"/>
              <a:t>ku</a:t>
            </a:r>
            <a:r>
              <a:rPr lang="en-US" altLang="ja-JP" dirty="0"/>
              <a:t>, </a:t>
            </a:r>
            <a:r>
              <a:rPr lang="ja-JP" altLang="en-US"/>
              <a:t>ぎ</a:t>
            </a:r>
            <a:r>
              <a:rPr lang="en-US" altLang="ja-JP" dirty="0"/>
              <a:t> = </a:t>
            </a:r>
            <a:r>
              <a:rPr lang="en-US" altLang="ja-JP" dirty="0" err="1"/>
              <a:t>gi</a:t>
            </a:r>
            <a:r>
              <a:rPr lang="en-US" altLang="ja-JP" dirty="0"/>
              <a:t>, </a:t>
            </a:r>
            <a:r>
              <a:rPr lang="ja-JP" altLang="en-US"/>
              <a:t>ナ</a:t>
            </a:r>
            <a:r>
              <a:rPr lang="en-US" altLang="ja-JP" dirty="0"/>
              <a:t> = </a:t>
            </a:r>
            <a:r>
              <a:rPr lang="en-US" altLang="ja-JP" dirty="0" err="1"/>
              <a:t>na</a:t>
            </a:r>
            <a:r>
              <a:rPr lang="en-US" altLang="ja-JP" dirty="0"/>
              <a:t>, </a:t>
            </a:r>
            <a:r>
              <a:rPr lang="ja-JP" altLang="en-US"/>
              <a:t>ア</a:t>
            </a:r>
            <a:r>
              <a:rPr lang="en-US" altLang="ja-JP" dirty="0"/>
              <a:t>= a</a:t>
            </a:r>
            <a:br>
              <a:rPr lang="en-US" dirty="0"/>
            </a:br>
            <a:r>
              <a:rPr lang="en-US" dirty="0"/>
              <a:t>Kanji represent ideas / words (Chinese characters).</a:t>
            </a:r>
          </a:p>
          <a:p>
            <a:pPr marL="914400" lvl="2" indent="0">
              <a:buNone/>
            </a:pPr>
            <a:r>
              <a:rPr lang="ja-JP" altLang="en-US" sz="2400"/>
              <a:t>日</a:t>
            </a:r>
            <a:r>
              <a:rPr lang="en-US" altLang="ja-JP" sz="2400" dirty="0"/>
              <a:t> = day, sun, </a:t>
            </a:r>
            <a:r>
              <a:rPr lang="ja-JP" altLang="en-US" sz="2400"/>
              <a:t>大</a:t>
            </a:r>
            <a:r>
              <a:rPr lang="en-US" altLang="ja-JP" sz="2400" dirty="0"/>
              <a:t> = big, </a:t>
            </a:r>
            <a:r>
              <a:rPr lang="ja-JP" altLang="en-US" sz="2400"/>
              <a:t>凸</a:t>
            </a:r>
            <a:r>
              <a:rPr lang="en-US" altLang="ja-JP" sz="2400" dirty="0"/>
              <a:t>= convex </a:t>
            </a:r>
            <a:r>
              <a:rPr lang="ja-JP" altLang="en-US" sz="2400"/>
              <a:t>凹</a:t>
            </a:r>
            <a:r>
              <a:rPr lang="en-US" altLang="ja-JP" sz="2400" dirty="0"/>
              <a:t> = concave</a:t>
            </a:r>
            <a:endParaRPr lang="ja-JP" altLang="en-US" sz="2400"/>
          </a:p>
          <a:p>
            <a:pPr marL="914400" lvl="2" indent="0">
              <a:buNone/>
            </a:pPr>
            <a:endParaRPr lang="en-US" sz="2400" dirty="0"/>
          </a:p>
          <a:p>
            <a:pPr lvl="1"/>
            <a:r>
              <a:rPr lang="en-US" dirty="0"/>
              <a:t>They can be combined – e.g. tomorrow = </a:t>
            </a:r>
            <a:r>
              <a:rPr lang="ja-JP" altLang="en-US"/>
              <a:t>明日</a:t>
            </a:r>
            <a:endParaRPr lang="en-US" altLang="ja-JP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Each symbol also has some structure within the symbols. They are not independently created. e.g. bright= </a:t>
            </a:r>
            <a:r>
              <a:rPr lang="ja-JP" altLang="en-US"/>
              <a:t>明るい</a:t>
            </a:r>
            <a:r>
              <a:rPr lang="en-US" altLang="ja-JP" dirty="0"/>
              <a:t> , rising sun = </a:t>
            </a:r>
            <a:r>
              <a:rPr lang="ja-JP" altLang="en-US"/>
              <a:t>旭</a:t>
            </a:r>
            <a:br>
              <a:rPr lang="en-US" altLang="ja-JP" dirty="0"/>
            </a:br>
            <a:endParaRPr lang="en-US" altLang="ja-JP" dirty="0"/>
          </a:p>
          <a:p>
            <a:pPr lvl="1"/>
            <a:r>
              <a:rPr lang="en-US" dirty="0"/>
              <a:t>And of course there are no spaces in between the characters.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DCC41-1E02-E44A-9A35-206460CB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3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FB9-171D-364F-9421-5DB07227D204}"/>
              </a:ext>
            </a:extLst>
          </p:cNvPr>
          <p:cNvSpPr txBox="1"/>
          <p:nvPr/>
        </p:nvSpPr>
        <p:spPr>
          <a:xfrm>
            <a:off x="1352748" y="5992297"/>
            <a:ext cx="59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discuss these more as we discuss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66C7-8A58-1745-B50C-F66AF6CA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1ABBB-7F7D-5742-A2F0-8350FBD5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1953825"/>
            <a:ext cx="5904172" cy="171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22FDC-93B0-0D40-810D-CFB06B07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04"/>
          <a:stretch/>
        </p:blipFill>
        <p:spPr>
          <a:xfrm>
            <a:off x="7088846" y="234760"/>
            <a:ext cx="4681808" cy="5150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53DB4-97E5-3941-AED4-6217B6199404}"/>
              </a:ext>
            </a:extLst>
          </p:cNvPr>
          <p:cNvSpPr txBox="1"/>
          <p:nvPr/>
        </p:nvSpPr>
        <p:spPr>
          <a:xfrm>
            <a:off x="421346" y="744511"/>
            <a:ext cx="634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BPE Tokenization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BE005-B846-4843-A284-B1AA5C132E96}"/>
              </a:ext>
            </a:extLst>
          </p:cNvPr>
          <p:cNvSpPr txBox="1"/>
          <p:nvPr/>
        </p:nvSpPr>
        <p:spPr>
          <a:xfrm>
            <a:off x="799504" y="3976007"/>
            <a:ext cx="453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BPE operations (python code on the right) – from the paper.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said operations to construct your sub-word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 each sub-word token as a “word” in any models we will discuss.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69B5E-071F-5745-A0D0-49AA916BF616}"/>
              </a:ext>
            </a:extLst>
          </p:cNvPr>
          <p:cNvSpPr/>
          <p:nvPr/>
        </p:nvSpPr>
        <p:spPr>
          <a:xfrm>
            <a:off x="5749158" y="5976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https://colab.research.google.com/drive/1gUjL_h2tXdTtPSfxbBP-6MkE_BMck6gm?usp=sharing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92D-C9FA-A8AE-055E-725AEAB1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used in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4734-D7B0-4D04-A649-CC2DEC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019-3C36-D5CA-30DB-22DBA783F811}"/>
              </a:ext>
            </a:extLst>
          </p:cNvPr>
          <p:cNvSpPr txBox="1"/>
          <p:nvPr/>
        </p:nvSpPr>
        <p:spPr>
          <a:xfrm>
            <a:off x="838200" y="1295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https://platform.openai.com/tokenizer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07B2D6-C263-3632-E87C-1D9F3CB0C569}"/>
              </a:ext>
            </a:extLst>
          </p:cNvPr>
          <p:cNvGrpSpPr/>
          <p:nvPr/>
        </p:nvGrpSpPr>
        <p:grpSpPr>
          <a:xfrm>
            <a:off x="727527" y="2319712"/>
            <a:ext cx="2616564" cy="1362418"/>
            <a:chOff x="727527" y="2319712"/>
            <a:chExt cx="2616564" cy="13624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212AE-43D6-6B05-7DC4-AC01A12E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527" y="2319712"/>
              <a:ext cx="2616564" cy="13624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B4F70F-5695-D53F-FAFE-EC62BA47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679" y="3316696"/>
              <a:ext cx="2336618" cy="31003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2C1532-9EE9-F14A-FBEC-E7D83AAD70DC}"/>
              </a:ext>
            </a:extLst>
          </p:cNvPr>
          <p:cNvSpPr txBox="1"/>
          <p:nvPr/>
        </p:nvSpPr>
        <p:spPr>
          <a:xfrm>
            <a:off x="838200" y="18865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cat is in the house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324C87-312E-7714-64A4-71F939F345B0}"/>
              </a:ext>
            </a:extLst>
          </p:cNvPr>
          <p:cNvSpPr txBox="1"/>
          <p:nvPr/>
        </p:nvSpPr>
        <p:spPr>
          <a:xfrm>
            <a:off x="5895703" y="1950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geologist made an effort to rationalize the explanation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4BB2EB9-4ECA-5BE4-5EE4-BCA5D39F9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703" y="2440298"/>
            <a:ext cx="5210371" cy="10537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5DFF80-BFB2-E4C4-5218-6017DD1C0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070" y="3271557"/>
            <a:ext cx="4953855" cy="42816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B08CE5E-49FA-C19E-4529-B9CB70BD28AC}"/>
              </a:ext>
            </a:extLst>
          </p:cNvPr>
          <p:cNvGrpSpPr/>
          <p:nvPr/>
        </p:nvGrpSpPr>
        <p:grpSpPr>
          <a:xfrm>
            <a:off x="715124" y="4474039"/>
            <a:ext cx="6219076" cy="1796483"/>
            <a:chOff x="715124" y="4474039"/>
            <a:chExt cx="6219076" cy="179648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82124B9-0172-9F4B-879B-B04F148136ED}"/>
                </a:ext>
              </a:extLst>
            </p:cNvPr>
            <p:cNvGrpSpPr/>
            <p:nvPr/>
          </p:nvGrpSpPr>
          <p:grpSpPr>
            <a:xfrm>
              <a:off x="715124" y="4474039"/>
              <a:ext cx="6219076" cy="1768543"/>
              <a:chOff x="715124" y="4474039"/>
              <a:chExt cx="6219076" cy="176854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6CC73D-005B-A74B-9767-539805E5C8D1}"/>
                  </a:ext>
                </a:extLst>
              </p:cNvPr>
              <p:cNvSpPr txBox="1"/>
              <p:nvPr/>
            </p:nvSpPr>
            <p:spPr>
              <a:xfrm>
                <a:off x="838200" y="447403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fünf­hundert­fünf­und­fünfzig</a:t>
                </a:r>
                <a:endParaRPr lang="en-US" dirty="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5EDB952-F7C3-87C4-0A51-BE07AC622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124" y="4843860"/>
                <a:ext cx="5380876" cy="1398722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1282FB6-FDF2-BACF-5739-8B733AB68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00" y="5712172"/>
              <a:ext cx="5257800" cy="55835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FE333B-491D-1D16-C90D-8EFA431FE78C}"/>
              </a:ext>
            </a:extLst>
          </p:cNvPr>
          <p:cNvGrpSpPr/>
          <p:nvPr/>
        </p:nvGrpSpPr>
        <p:grpSpPr>
          <a:xfrm>
            <a:off x="6678976" y="4611560"/>
            <a:ext cx="6261961" cy="1688294"/>
            <a:chOff x="6678976" y="4611560"/>
            <a:chExt cx="6261961" cy="16882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C7C5FA-E1B6-EBF5-B645-FBC5BE77659C}"/>
                </a:ext>
              </a:extLst>
            </p:cNvPr>
            <p:cNvSpPr txBox="1"/>
            <p:nvPr/>
          </p:nvSpPr>
          <p:spPr>
            <a:xfrm>
              <a:off x="6844937" y="461156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 </a:t>
              </a:r>
              <a:r>
                <a:rPr lang="en-US" dirty="0" err="1"/>
                <a:t>ardilla</a:t>
              </a:r>
              <a:r>
                <a:rPr lang="en-US" dirty="0"/>
                <a:t> </a:t>
              </a:r>
              <a:r>
                <a:rPr lang="en-US" dirty="0" err="1"/>
                <a:t>va</a:t>
              </a:r>
              <a:r>
                <a:rPr lang="en-US" dirty="0"/>
                <a:t> a la </a:t>
              </a:r>
              <a:r>
                <a:rPr lang="en-US" dirty="0" err="1"/>
                <a:t>universidad</a:t>
              </a:r>
              <a:endParaRPr lang="en-US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61A5E6-D502-EA86-D588-D2259B74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8976" y="5037388"/>
              <a:ext cx="5380877" cy="126246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7DFB02-3C48-B3D2-EBDF-0CCABBCE8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" b="48702"/>
            <a:stretch/>
          </p:blipFill>
          <p:spPr>
            <a:xfrm>
              <a:off x="6757851" y="5903890"/>
              <a:ext cx="5159690" cy="31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8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92D-C9FA-A8AE-055E-725AEAB1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used in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4734-D7B0-4D04-A649-CC2DEC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019-3C36-D5CA-30DB-22DBA783F811}"/>
              </a:ext>
            </a:extLst>
          </p:cNvPr>
          <p:cNvSpPr txBox="1"/>
          <p:nvPr/>
        </p:nvSpPr>
        <p:spPr>
          <a:xfrm>
            <a:off x="838200" y="1295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platform.openai.com</a:t>
            </a:r>
            <a:r>
              <a:rPr lang="en-US" dirty="0">
                <a:hlinkClick r:id="rId2"/>
              </a:rPr>
              <a:t>/tokenizer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629700-6ED0-865B-10CE-585DE798BB94}"/>
              </a:ext>
            </a:extLst>
          </p:cNvPr>
          <p:cNvGrpSpPr/>
          <p:nvPr/>
        </p:nvGrpSpPr>
        <p:grpSpPr>
          <a:xfrm>
            <a:off x="3174274" y="2179254"/>
            <a:ext cx="6174377" cy="1828693"/>
            <a:chOff x="4693920" y="1972090"/>
            <a:chExt cx="6174377" cy="18286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999B1D-CEC4-8869-635E-0DFEC6EF5660}"/>
                </a:ext>
              </a:extLst>
            </p:cNvPr>
            <p:cNvGrpSpPr/>
            <p:nvPr/>
          </p:nvGrpSpPr>
          <p:grpSpPr>
            <a:xfrm>
              <a:off x="4693920" y="1972090"/>
              <a:ext cx="6174377" cy="1828693"/>
              <a:chOff x="4693920" y="1972090"/>
              <a:chExt cx="6174377" cy="182869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6B110A-A1B7-66C8-F8B4-9D10CCA69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920" y="2384368"/>
                <a:ext cx="4315640" cy="141641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BE01B1-C2BC-8AB4-636D-2A3A28E4B4F9}"/>
                  </a:ext>
                </a:extLst>
              </p:cNvPr>
              <p:cNvSpPr txBox="1"/>
              <p:nvPr/>
            </p:nvSpPr>
            <p:spPr>
              <a:xfrm>
                <a:off x="4772297" y="197209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深層学</a:t>
                </a:r>
                <a:endParaRPr lang="en-US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4BBD83-8D9C-7FF3-200B-34C95685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1966" y="3263583"/>
              <a:ext cx="3126378" cy="33083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ACF6AC-D00D-CB74-6D13-A15622E835BC}"/>
              </a:ext>
            </a:extLst>
          </p:cNvPr>
          <p:cNvGrpSpPr/>
          <p:nvPr/>
        </p:nvGrpSpPr>
        <p:grpSpPr>
          <a:xfrm>
            <a:off x="693965" y="4496130"/>
            <a:ext cx="6096000" cy="1632667"/>
            <a:chOff x="911679" y="4523936"/>
            <a:chExt cx="6096000" cy="16326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3A35B4-FFF4-CBE1-7C01-21B70CE3E0E2}"/>
                </a:ext>
              </a:extLst>
            </p:cNvPr>
            <p:cNvGrpSpPr/>
            <p:nvPr/>
          </p:nvGrpSpPr>
          <p:grpSpPr>
            <a:xfrm>
              <a:off x="911679" y="4523936"/>
              <a:ext cx="6096000" cy="1625096"/>
              <a:chOff x="911679" y="4523936"/>
              <a:chExt cx="6096000" cy="162509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B71ACD-5177-602C-E46C-61C131184C82}"/>
                  </a:ext>
                </a:extLst>
              </p:cNvPr>
              <p:cNvSpPr txBox="1"/>
              <p:nvPr/>
            </p:nvSpPr>
            <p:spPr>
              <a:xfrm>
                <a:off x="911679" y="452393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কেমন</a:t>
                </a:r>
                <a:r>
                  <a:rPr lang="en-US" dirty="0"/>
                  <a:t> </a:t>
                </a:r>
                <a:r>
                  <a:rPr lang="en-US" dirty="0" err="1"/>
                  <a:t>আছেন</a:t>
                </a:r>
                <a:r>
                  <a:rPr lang="en-US" dirty="0"/>
                  <a:t>?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002F8F2-10A6-CB19-22CC-D92FA9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679" y="4893268"/>
                <a:ext cx="3782241" cy="1255764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C002A6-98DD-6ADD-7AFF-C0204DDA0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766" y="5653834"/>
              <a:ext cx="3633651" cy="50276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CCB0CE-BC9C-9ED7-610C-1EA6A0EB5289}"/>
              </a:ext>
            </a:extLst>
          </p:cNvPr>
          <p:cNvGrpSpPr/>
          <p:nvPr/>
        </p:nvGrpSpPr>
        <p:grpSpPr>
          <a:xfrm>
            <a:off x="6183086" y="4496130"/>
            <a:ext cx="6096000" cy="1747197"/>
            <a:chOff x="5826034" y="4523936"/>
            <a:chExt cx="6096000" cy="17471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99BB61-CF2D-F756-E494-5F3DD05125F9}"/>
                </a:ext>
              </a:extLst>
            </p:cNvPr>
            <p:cNvGrpSpPr/>
            <p:nvPr/>
          </p:nvGrpSpPr>
          <p:grpSpPr>
            <a:xfrm>
              <a:off x="5826034" y="4523936"/>
              <a:ext cx="6096000" cy="1747197"/>
              <a:chOff x="5826034" y="4523936"/>
              <a:chExt cx="6096000" cy="17471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84EAB-7FCD-4824-55AD-A016602FD539}"/>
                  </a:ext>
                </a:extLst>
              </p:cNvPr>
              <p:cNvSpPr txBox="1"/>
              <p:nvPr/>
            </p:nvSpPr>
            <p:spPr>
              <a:xfrm>
                <a:off x="5826034" y="452393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வணக்கம்</a:t>
                </a:r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32107B2-967F-89CF-07FD-D56EA9F8F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6034" y="4853284"/>
                <a:ext cx="4113167" cy="1417849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58A4EF-1E7D-5A50-3D32-2C0189C27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0537" y="5587818"/>
              <a:ext cx="3677738" cy="58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2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683" y="2775466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0403" y="3198167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http://www3.cs.stonybrook.edu/~</a:t>
            </a:r>
            <a:r>
              <a:rPr lang="en-US" sz="2400" dirty="0" err="1">
                <a:hlinkClick r:id="rId2"/>
              </a:rPr>
              <a:t>ychoi</a:t>
            </a:r>
            <a:r>
              <a:rPr lang="en-US" sz="2400" dirty="0">
                <a:hlinkClick r:id="rId2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7519</TotalTime>
  <Words>1878</Words>
  <Application>Microsoft Macintosh PowerPoint</Application>
  <PresentationFormat>Widescreen</PresentationFormat>
  <Paragraphs>403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lecture-template</vt:lpstr>
      <vt:lpstr>Deep Learning for Vision &amp;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PowerPoint Presentation</vt:lpstr>
      <vt:lpstr>Word2Vec – CBOW Version</vt:lpstr>
      <vt:lpstr>Pre-trained Language Models</vt:lpstr>
      <vt:lpstr>Pre-trained Language Models</vt:lpstr>
      <vt:lpstr>Pre-trained Language Models</vt:lpstr>
      <vt:lpstr>Pre-trained Language Models</vt:lpstr>
      <vt:lpstr>Pre-trained Language Models</vt:lpstr>
      <vt:lpstr>Generative Language Models</vt:lpstr>
      <vt:lpstr>Practical Issues - Tokenization</vt:lpstr>
      <vt:lpstr>Issues with Word based Tokenization</vt:lpstr>
      <vt:lpstr>Tokenization can be complex</vt:lpstr>
      <vt:lpstr>Solution: Sub-word Tokenization</vt:lpstr>
      <vt:lpstr>PowerPoint Presentation</vt:lpstr>
      <vt:lpstr>Tokenization used in GPT-3</vt:lpstr>
      <vt:lpstr>Tokenization used in GPT-3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107</cp:revision>
  <dcterms:created xsi:type="dcterms:W3CDTF">2020-08-27T13:44:04Z</dcterms:created>
  <dcterms:modified xsi:type="dcterms:W3CDTF">2023-02-07T21:49:55Z</dcterms:modified>
</cp:coreProperties>
</file>