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988" r:id="rId3"/>
    <p:sldId id="997" r:id="rId4"/>
    <p:sldId id="1022" r:id="rId5"/>
    <p:sldId id="1023" r:id="rId6"/>
    <p:sldId id="1024" r:id="rId7"/>
    <p:sldId id="1000" r:id="rId8"/>
    <p:sldId id="1002" r:id="rId9"/>
    <p:sldId id="1003" r:id="rId10"/>
    <p:sldId id="1005" r:id="rId11"/>
    <p:sldId id="1006" r:id="rId12"/>
    <p:sldId id="1007" r:id="rId13"/>
    <p:sldId id="1008" r:id="rId14"/>
    <p:sldId id="1009" r:id="rId15"/>
    <p:sldId id="1015" r:id="rId16"/>
    <p:sldId id="1014" r:id="rId17"/>
    <p:sldId id="1010" r:id="rId18"/>
    <p:sldId id="1011" r:id="rId19"/>
    <p:sldId id="1012" r:id="rId20"/>
    <p:sldId id="1016" r:id="rId21"/>
    <p:sldId id="1017" r:id="rId22"/>
    <p:sldId id="1018" r:id="rId23"/>
    <p:sldId id="1019" r:id="rId24"/>
    <p:sldId id="1020" r:id="rId25"/>
    <p:sldId id="1025" r:id="rId26"/>
    <p:sldId id="1026" r:id="rId27"/>
    <p:sldId id="1027" r:id="rId28"/>
    <p:sldId id="1028" r:id="rId29"/>
    <p:sldId id="1029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8"/>
    <p:restoredTop sz="94716"/>
  </p:normalViewPr>
  <p:slideViewPr>
    <p:cSldViewPr snapToGrid="0" snapToObjects="1">
      <p:cViewPr varScale="1">
        <p:scale>
          <a:sx n="82" d="100"/>
          <a:sy n="82" d="100"/>
        </p:scale>
        <p:origin x="16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3229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56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NUL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6" Type="http://schemas.openxmlformats.org/officeDocument/2006/relationships/image" Target="NUL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24" Type="http://schemas.openxmlformats.org/officeDocument/2006/relationships/image" Target="NULL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60.png"/><Relationship Id="rId5" Type="http://schemas.openxmlformats.org/officeDocument/2006/relationships/image" Target="NULL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52.png"/><Relationship Id="rId19" Type="http://schemas.openxmlformats.org/officeDocument/2006/relationships/image" Target="../media/image57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8" Type="http://schemas.openxmlformats.org/officeDocument/2006/relationships/image" Target="NULL"/><Relationship Id="rId3" Type="http://schemas.openxmlformats.org/officeDocument/2006/relationships/image" Target="../media/image49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61.png"/><Relationship Id="rId20" Type="http://schemas.openxmlformats.org/officeDocument/2006/relationships/image" Target="NULL"/><Relationship Id="rId4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Unterthiner%2C+T" TargetMode="External"/><Relationship Id="rId13" Type="http://schemas.openxmlformats.org/officeDocument/2006/relationships/hyperlink" Target="https://arxiv.org/search/cs?searchtype=author&amp;query=Uszkoreit%2C+J" TargetMode="External"/><Relationship Id="rId3" Type="http://schemas.openxmlformats.org/officeDocument/2006/relationships/hyperlink" Target="https://arxiv.org/search/cs?searchtype=author&amp;query=Dosovitskiy%2C+A" TargetMode="External"/><Relationship Id="rId7" Type="http://schemas.openxmlformats.org/officeDocument/2006/relationships/hyperlink" Target="https://arxiv.org/search/cs?searchtype=author&amp;query=Zhai%2C+X" TargetMode="External"/><Relationship Id="rId12" Type="http://schemas.openxmlformats.org/officeDocument/2006/relationships/hyperlink" Target="https://arxiv.org/search/cs?searchtype=author&amp;query=Gelly%2C+S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Weissenborn%2C+D" TargetMode="External"/><Relationship Id="rId11" Type="http://schemas.openxmlformats.org/officeDocument/2006/relationships/hyperlink" Target="https://arxiv.org/search/cs?searchtype=author&amp;query=Heigold%2C+G" TargetMode="External"/><Relationship Id="rId5" Type="http://schemas.openxmlformats.org/officeDocument/2006/relationships/hyperlink" Target="https://arxiv.org/search/cs?searchtype=author&amp;query=Kolesnikov%2C+A" TargetMode="External"/><Relationship Id="rId10" Type="http://schemas.openxmlformats.org/officeDocument/2006/relationships/hyperlink" Target="https://arxiv.org/search/cs?searchtype=author&amp;query=Minderer%2C+M" TargetMode="External"/><Relationship Id="rId4" Type="http://schemas.openxmlformats.org/officeDocument/2006/relationships/hyperlink" Target="https://arxiv.org/search/cs?searchtype=author&amp;query=Beyer%2C+L" TargetMode="External"/><Relationship Id="rId9" Type="http://schemas.openxmlformats.org/officeDocument/2006/relationships/hyperlink" Target="https://arxiv.org/search/cs?searchtype=author&amp;query=Dehghani%2C+M" TargetMode="External"/><Relationship Id="rId14" Type="http://schemas.openxmlformats.org/officeDocument/2006/relationships/hyperlink" Target="https://arxiv.org/search/cs?searchtype=author&amp;query=Houlsby%2C+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Sastry%2C+G" TargetMode="External"/><Relationship Id="rId13" Type="http://schemas.openxmlformats.org/officeDocument/2006/relationships/hyperlink" Target="https://arxiv.org/search/cs?searchtype=author&amp;query=Sutskever%2C+I" TargetMode="External"/><Relationship Id="rId3" Type="http://schemas.openxmlformats.org/officeDocument/2006/relationships/hyperlink" Target="https://arxiv.org/search/cs?searchtype=author&amp;query=Kim%2C+J+W" TargetMode="External"/><Relationship Id="rId7" Type="http://schemas.openxmlformats.org/officeDocument/2006/relationships/hyperlink" Target="https://arxiv.org/search/cs?searchtype=author&amp;query=Agarwal%2C+S" TargetMode="External"/><Relationship Id="rId12" Type="http://schemas.openxmlformats.org/officeDocument/2006/relationships/hyperlink" Target="https://arxiv.org/search/cs?searchtype=author&amp;query=Krueger%2C+G" TargetMode="External"/><Relationship Id="rId2" Type="http://schemas.openxmlformats.org/officeDocument/2006/relationships/hyperlink" Target="https://arxiv.org/search/cs?searchtype=author&amp;query=Radford%2C+A" TargetMode="Externa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Goh%2C+G" TargetMode="External"/><Relationship Id="rId11" Type="http://schemas.openxmlformats.org/officeDocument/2006/relationships/hyperlink" Target="https://arxiv.org/search/cs?searchtype=author&amp;query=Clark%2C+J" TargetMode="External"/><Relationship Id="rId5" Type="http://schemas.openxmlformats.org/officeDocument/2006/relationships/hyperlink" Target="https://arxiv.org/search/cs?searchtype=author&amp;query=Ramesh%2C+A" TargetMode="External"/><Relationship Id="rId15" Type="http://schemas.openxmlformats.org/officeDocument/2006/relationships/image" Target="../media/image64.png"/><Relationship Id="rId10" Type="http://schemas.openxmlformats.org/officeDocument/2006/relationships/hyperlink" Target="https://arxiv.org/search/cs?searchtype=author&amp;query=Mishkin%2C+P" TargetMode="External"/><Relationship Id="rId4" Type="http://schemas.openxmlformats.org/officeDocument/2006/relationships/hyperlink" Target="https://arxiv.org/search/cs?searchtype=author&amp;query=Hallacy%2C+C" TargetMode="External"/><Relationship Id="rId9" Type="http://schemas.openxmlformats.org/officeDocument/2006/relationships/hyperlink" Target="https://arxiv.org/search/cs?searchtype=author&amp;query=Askell%2C+A" TargetMode="External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Sastry%2C+G" TargetMode="External"/><Relationship Id="rId13" Type="http://schemas.openxmlformats.org/officeDocument/2006/relationships/hyperlink" Target="https://arxiv.org/search/cs?searchtype=author&amp;query=Sutskever%2C+I" TargetMode="External"/><Relationship Id="rId3" Type="http://schemas.openxmlformats.org/officeDocument/2006/relationships/hyperlink" Target="https://arxiv.org/search/cs?searchtype=author&amp;query=Kim%2C+J+W" TargetMode="External"/><Relationship Id="rId7" Type="http://schemas.openxmlformats.org/officeDocument/2006/relationships/hyperlink" Target="https://arxiv.org/search/cs?searchtype=author&amp;query=Agarwal%2C+S" TargetMode="External"/><Relationship Id="rId12" Type="http://schemas.openxmlformats.org/officeDocument/2006/relationships/hyperlink" Target="https://arxiv.org/search/cs?searchtype=author&amp;query=Krueger%2C+G" TargetMode="External"/><Relationship Id="rId17" Type="http://schemas.openxmlformats.org/officeDocument/2006/relationships/image" Target="../media/image68.png"/><Relationship Id="rId2" Type="http://schemas.openxmlformats.org/officeDocument/2006/relationships/hyperlink" Target="https://arxiv.org/search/cs?searchtype=author&amp;query=Radford%2C+A" TargetMode="Externa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Goh%2C+G" TargetMode="External"/><Relationship Id="rId11" Type="http://schemas.openxmlformats.org/officeDocument/2006/relationships/hyperlink" Target="https://arxiv.org/search/cs?searchtype=author&amp;query=Clark%2C+J" TargetMode="External"/><Relationship Id="rId5" Type="http://schemas.openxmlformats.org/officeDocument/2006/relationships/hyperlink" Target="https://arxiv.org/search/cs?searchtype=author&amp;query=Ramesh%2C+A" TargetMode="External"/><Relationship Id="rId15" Type="http://schemas.openxmlformats.org/officeDocument/2006/relationships/image" Target="../media/image66.png"/><Relationship Id="rId10" Type="http://schemas.openxmlformats.org/officeDocument/2006/relationships/hyperlink" Target="https://arxiv.org/search/cs?searchtype=author&amp;query=Mishkin%2C+P" TargetMode="External"/><Relationship Id="rId4" Type="http://schemas.openxmlformats.org/officeDocument/2006/relationships/hyperlink" Target="https://arxiv.org/search/cs?searchtype=author&amp;query=Hallacy%2C+C" TargetMode="External"/><Relationship Id="rId9" Type="http://schemas.openxmlformats.org/officeDocument/2006/relationships/hyperlink" Target="https://arxiv.org/search/cs?searchtype=author&amp;query=Askell%2C+A" TargetMode="External"/><Relationship Id="rId1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Transformers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9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Regular Attention: + Scaling factor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36F62-FF45-5345-8F78-CFB6590A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890100"/>
            <a:ext cx="46355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044478-246F-0542-A4C5-8B64F62B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850" y="3349106"/>
            <a:ext cx="2510790" cy="28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275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048EBF1E-9980-4A49-B37C-595EAF3637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87095" y="2388665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5756721" y="1779322"/>
            <a:ext cx="5673640" cy="2235143"/>
            <a:chOff x="74955" y="1236689"/>
            <a:chExt cx="9019146" cy="355311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5" y="1247774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58660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The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5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754785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world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415870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is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4" y="4402669"/>
              <a:ext cx="563667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not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defTabSz="609585" latinLnBrk="1" hangingPunct="0"/>
              <a:r>
                <a:rPr lang="en-US" sz="9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4"/>
              <a:ext cx="887293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enough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933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5"/>
              <a:ext cx="818491" cy="374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933" b="1" dirty="0">
                  <a:solidFill>
                    <a:srgbClr val="0070C0"/>
                  </a:solidFill>
                </a:rPr>
                <a:t>&lt;END&gt;</a:t>
              </a:r>
              <a:endParaRPr lang="en-US" sz="933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364974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5" y="5605771"/>
                <a:ext cx="189616" cy="192587"/>
              </a:xfrm>
              <a:prstGeom prst="ellipse">
                <a:avLst/>
              </a:prstGeom>
              <a:blipFill>
                <a:blip r:embed="rId26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85487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93801" y="6359212"/>
            <a:ext cx="617477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&lt;START&gt;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0" y="6099231"/>
                <a:ext cx="189616" cy="192587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70088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5036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1" y="5605771"/>
                <a:ext cx="189616" cy="192587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36020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216442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335893" y="6359212"/>
            <a:ext cx="271228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El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95" y="6099231"/>
                <a:ext cx="189616" cy="192587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67982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49890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98" y="5605771"/>
                <a:ext cx="189616" cy="192587"/>
              </a:xfrm>
              <a:prstGeom prst="ellipse">
                <a:avLst/>
              </a:prstGeom>
              <a:blipFill>
                <a:blip r:embed="rId30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3335841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3140064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3174033" y="6359212"/>
            <a:ext cx="53893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mundo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6099231"/>
                <a:ext cx="189616" cy="192587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65546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3474543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38" y="5605771"/>
                <a:ext cx="189616" cy="192587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4311480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4115703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4256639" y="6371234"/>
            <a:ext cx="31290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>
                <a:solidFill>
                  <a:srgbClr val="0070C0"/>
                </a:solidFill>
              </a:rPr>
              <a:t>no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5" y="6099231"/>
                <a:ext cx="189616" cy="192587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4631102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4450182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8" y="5605771"/>
                <a:ext cx="189616" cy="192587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5276688" y="5557474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5080911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5201005" y="6371232"/>
            <a:ext cx="293670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es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82" y="6099960"/>
                <a:ext cx="189616" cy="192587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5596308" y="570279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5415390" y="589812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085" y="5606500"/>
                <a:ext cx="189616" cy="192587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6196777" y="5556745"/>
            <a:ext cx="277405" cy="29063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609585" latinLnBrk="1" hangingPunct="0"/>
            <a:r>
              <a:rPr lang="en-US" sz="933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6001000" y="5702064"/>
            <a:ext cx="13727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5970847" y="6371232"/>
            <a:ext cx="670376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933" b="1" dirty="0" err="1">
                <a:solidFill>
                  <a:srgbClr val="0070C0"/>
                </a:solidFill>
              </a:rPr>
              <a:t>suficiente</a:t>
            </a:r>
            <a:endParaRPr lang="en-US" sz="933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6099231"/>
                <a:ext cx="189616" cy="192587"/>
              </a:xfrm>
              <a:prstGeom prst="ellipse">
                <a:avLst/>
              </a:prstGeom>
              <a:blipFill>
                <a:blip r:embed="rId3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6335478" y="5897396"/>
            <a:ext cx="0" cy="14532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05DAB218-7A3E-8342-8E0F-CA0276C9D1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is not unlike what we already used before</a:t>
            </a:r>
          </a:p>
        </p:txBody>
      </p: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C7838DDF-9C12-504F-ACD7-672D8267B2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1428" y="238169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5720A991-8423-1040-A337-D9C66AB58D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9697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6680D951-EA1A-5A40-80A1-7C643C19EA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18592" y="2410838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8B8475B5-D6AF-6140-A2DC-92BCF8384B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41685" y="2402262"/>
            <a:ext cx="1634521" cy="995226"/>
          </a:xfrm>
          <a:prstGeom prst="bentConnector5">
            <a:avLst>
              <a:gd name="adj1" fmla="val -25403"/>
              <a:gd name="adj2" fmla="val 50000"/>
              <a:gd name="adj3" fmla="val 12312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A6D36F8-8576-694E-80E0-BD8217979491}"/>
              </a:ext>
            </a:extLst>
          </p:cNvPr>
          <p:cNvCxnSpPr>
            <a:cxnSpLocks/>
          </p:cNvCxnSpPr>
          <p:nvPr/>
        </p:nvCxnSpPr>
        <p:spPr>
          <a:xfrm flipH="1" flipV="1">
            <a:off x="6335478" y="5265632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C7FAE93-F33F-B947-88D7-D98407464B95}"/>
              </a:ext>
            </a:extLst>
          </p:cNvPr>
          <p:cNvCxnSpPr>
            <a:cxnSpLocks/>
          </p:cNvCxnSpPr>
          <p:nvPr/>
        </p:nvCxnSpPr>
        <p:spPr>
          <a:xfrm flipH="1" flipV="1">
            <a:off x="5413959" y="5265631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F3418E4-6D85-AA49-99FF-54CB934267FB}"/>
              </a:ext>
            </a:extLst>
          </p:cNvPr>
          <p:cNvCxnSpPr>
            <a:cxnSpLocks/>
          </p:cNvCxnSpPr>
          <p:nvPr/>
        </p:nvCxnSpPr>
        <p:spPr>
          <a:xfrm flipH="1" flipV="1">
            <a:off x="4450182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9E7AB50B-D4EE-5E49-A6CB-A1157CD760E3}"/>
              </a:ext>
            </a:extLst>
          </p:cNvPr>
          <p:cNvCxnSpPr>
            <a:cxnSpLocks/>
          </p:cNvCxnSpPr>
          <p:nvPr/>
        </p:nvCxnSpPr>
        <p:spPr>
          <a:xfrm flipH="1" flipV="1">
            <a:off x="3473111" y="5265630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9954FDE-89A5-144D-984D-E4AC20E58175}"/>
              </a:ext>
            </a:extLst>
          </p:cNvPr>
          <p:cNvCxnSpPr>
            <a:cxnSpLocks/>
          </p:cNvCxnSpPr>
          <p:nvPr/>
        </p:nvCxnSpPr>
        <p:spPr>
          <a:xfrm flipH="1" flipV="1">
            <a:off x="2496040" y="5265629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667A2B1-70A6-D246-9150-0CC7E0D99EC7}"/>
              </a:ext>
            </a:extLst>
          </p:cNvPr>
          <p:cNvCxnSpPr>
            <a:cxnSpLocks/>
          </p:cNvCxnSpPr>
          <p:nvPr/>
        </p:nvCxnSpPr>
        <p:spPr>
          <a:xfrm flipH="1" flipV="1">
            <a:off x="1501108" y="5265628"/>
            <a:ext cx="1431" cy="1813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/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7597DFB-E230-1040-90D6-9388FACA9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300" y="4939291"/>
                <a:ext cx="189616" cy="192587"/>
              </a:xfrm>
              <a:prstGeom prst="ellipse">
                <a:avLst/>
              </a:prstGeom>
              <a:blipFill>
                <a:blip r:embed="rId38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/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B27D678-BDE2-BE4D-9EF6-37FEEFC6E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232" y="4939291"/>
                <a:ext cx="189616" cy="192587"/>
              </a:xfrm>
              <a:prstGeom prst="ellipse">
                <a:avLst/>
              </a:prstGeom>
              <a:blipFill>
                <a:blip r:embed="rId3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/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EC6516C-CA28-F74A-9989-48051907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959" y="4941379"/>
                <a:ext cx="189616" cy="192587"/>
              </a:xfrm>
              <a:prstGeom prst="ellipse">
                <a:avLst/>
              </a:prstGeom>
              <a:blipFill>
                <a:blip r:embed="rId40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/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A98F9206-5EF8-B246-B026-32D5EE38D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4" y="4941379"/>
                <a:ext cx="189616" cy="192587"/>
              </a:xfrm>
              <a:prstGeom prst="ellipse">
                <a:avLst/>
              </a:prstGeom>
              <a:blipFill>
                <a:blip r:embed="rId41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/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056C0A9-7ADE-4744-B4ED-6182B3909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1" y="4941379"/>
                <a:ext cx="189616" cy="192587"/>
              </a:xfrm>
              <a:prstGeom prst="ellipse">
                <a:avLst/>
              </a:prstGeom>
              <a:blipFill>
                <a:blip r:embed="rId42"/>
                <a:stretch>
                  <a:fillRect l="-6250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/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9F3C5C2-1173-2644-BAF4-D92CA6042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70" y="4941379"/>
                <a:ext cx="189616" cy="192587"/>
              </a:xfrm>
              <a:prstGeom prst="ellipse">
                <a:avLst/>
              </a:prstGeom>
              <a:blipFill>
                <a:blip r:embed="rId43"/>
                <a:stretch>
                  <a:fillRect l="-66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/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33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933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90254BB-82A4-5142-B350-E6F870942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419" y="4130107"/>
                <a:ext cx="189616" cy="192587"/>
              </a:xfrm>
              <a:prstGeom prst="ellipse">
                <a:avLst/>
              </a:prstGeom>
              <a:blipFill>
                <a:blip r:embed="rId4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C683AF2-BDF0-574D-B8C9-776081935D61}"/>
              </a:ext>
            </a:extLst>
          </p:cNvPr>
          <p:cNvCxnSpPr>
            <a:cxnSpLocks/>
          </p:cNvCxnSpPr>
          <p:nvPr/>
        </p:nvCxnSpPr>
        <p:spPr>
          <a:xfrm flipV="1">
            <a:off x="5413959" y="4385162"/>
            <a:ext cx="782818" cy="43530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842344A-9E03-8F4B-9D67-9AD1E54A79FB}"/>
              </a:ext>
            </a:extLst>
          </p:cNvPr>
          <p:cNvCxnSpPr>
            <a:cxnSpLocks/>
          </p:cNvCxnSpPr>
          <p:nvPr/>
        </p:nvCxnSpPr>
        <p:spPr>
          <a:xfrm flipH="1" flipV="1">
            <a:off x="6196777" y="4372706"/>
            <a:ext cx="141564" cy="36749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7164D39-D7AF-6E49-BE2A-B22EE2756741}"/>
              </a:ext>
            </a:extLst>
          </p:cNvPr>
          <p:cNvCxnSpPr>
            <a:cxnSpLocks/>
          </p:cNvCxnSpPr>
          <p:nvPr/>
        </p:nvCxnSpPr>
        <p:spPr>
          <a:xfrm flipV="1">
            <a:off x="4455053" y="4397682"/>
            <a:ext cx="1741724" cy="43393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8D2D1A1-5261-774A-8202-FDF018A655A0}"/>
              </a:ext>
            </a:extLst>
          </p:cNvPr>
          <p:cNvCxnSpPr>
            <a:cxnSpLocks/>
          </p:cNvCxnSpPr>
          <p:nvPr/>
        </p:nvCxnSpPr>
        <p:spPr>
          <a:xfrm flipV="1">
            <a:off x="3532103" y="4393261"/>
            <a:ext cx="2664674" cy="46335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CC60255-B880-5C48-AA84-374839203445}"/>
              </a:ext>
            </a:extLst>
          </p:cNvPr>
          <p:cNvCxnSpPr>
            <a:cxnSpLocks/>
          </p:cNvCxnSpPr>
          <p:nvPr/>
        </p:nvCxnSpPr>
        <p:spPr>
          <a:xfrm flipV="1">
            <a:off x="2474741" y="4373036"/>
            <a:ext cx="3722036" cy="4988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392E5D2-0D0A-A749-A5DC-1A3D13A37DB5}"/>
              </a:ext>
            </a:extLst>
          </p:cNvPr>
          <p:cNvCxnSpPr>
            <a:cxnSpLocks/>
          </p:cNvCxnSpPr>
          <p:nvPr/>
        </p:nvCxnSpPr>
        <p:spPr>
          <a:xfrm flipV="1">
            <a:off x="1529521" y="4385162"/>
            <a:ext cx="4667256" cy="46113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D118654-8A5C-B841-8792-04074A355EFF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6335478" y="4006831"/>
            <a:ext cx="1938473" cy="123276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/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ED4AE550-C27B-6642-914D-188AB9EE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481" y="4886049"/>
                <a:ext cx="1405128" cy="670696"/>
              </a:xfrm>
              <a:prstGeom prst="rect">
                <a:avLst/>
              </a:prstGeom>
              <a:blipFill>
                <a:blip r:embed="rId45"/>
                <a:stretch>
                  <a:fillRect l="-24545" t="-147170" r="-909" b="-20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E34871-403A-E041-8C22-8D679FD8D2D2}"/>
              </a:ext>
            </a:extLst>
          </p:cNvPr>
          <p:cNvSpPr txBox="1"/>
          <p:nvPr/>
        </p:nvSpPr>
        <p:spPr>
          <a:xfrm>
            <a:off x="5660135" y="1172596"/>
            <a:ext cx="60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showing the third time step encoder-decoder connection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447DF48-2EFA-6147-AB0A-1F2E7273D5B8}"/>
              </a:ext>
            </a:extLst>
          </p:cNvPr>
          <p:cNvSpPr txBox="1"/>
          <p:nvPr/>
        </p:nvSpPr>
        <p:spPr>
          <a:xfrm>
            <a:off x="8646229" y="5446975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such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/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E762384-1D9F-6146-8012-F7DBA0D71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926" y="5923215"/>
                <a:ext cx="2206245" cy="677045"/>
              </a:xfrm>
              <a:prstGeom prst="rect">
                <a:avLst/>
              </a:prstGeom>
              <a:blipFill>
                <a:blip r:embed="rId46"/>
                <a:stretch>
                  <a:fillRect t="-16981" b="-9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578638DE-E89B-1D48-8F4A-E7B53FDD7A26}"/>
              </a:ext>
            </a:extLst>
          </p:cNvPr>
          <p:cNvSpPr txBox="1"/>
          <p:nvPr/>
        </p:nvSpPr>
        <p:spPr>
          <a:xfrm>
            <a:off x="8646229" y="5923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5FC1-2A46-0147-B9CD-F8BC2EA7AEF5}"/>
              </a:ext>
            </a:extLst>
          </p:cNvPr>
          <p:cNvSpPr txBox="1"/>
          <p:nvPr/>
        </p:nvSpPr>
        <p:spPr>
          <a:xfrm>
            <a:off x="1254123" y="2144660"/>
            <a:ext cx="2128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Q: those are v’s here</a:t>
            </a:r>
          </a:p>
          <a:p>
            <a:r>
              <a:rPr lang="en-US" dirty="0"/>
              <a:t>V: those are h’s here</a:t>
            </a:r>
          </a:p>
          <a:p>
            <a:r>
              <a:rPr lang="en-US" dirty="0"/>
              <a:t>K: those are h’s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74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Multi-head Attention: Do not settle for just one set of attention weights.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4790-E299-DE48-B668-BBADDC1E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980" y="3429000"/>
            <a:ext cx="2385060" cy="3259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F8AF-2E76-7943-B7AC-A9C7D796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31" y="1530972"/>
            <a:ext cx="7689850" cy="17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42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 can lose track of position since we are aggregating across all locations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5BECD0-EA9E-6E4A-AD81-FC674203EC5D}"/>
              </a:ext>
            </a:extLst>
          </p:cNvPr>
          <p:cNvGrpSpPr/>
          <p:nvPr/>
        </p:nvGrpSpPr>
        <p:grpSpPr>
          <a:xfrm>
            <a:off x="599619" y="4874304"/>
            <a:ext cx="4573260" cy="868404"/>
            <a:chOff x="599619" y="4874304"/>
            <a:chExt cx="4573260" cy="8684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50018B-E9DD-2E45-991B-5210FCA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619" y="4979755"/>
              <a:ext cx="3154681" cy="7629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965A2-BDD9-9A4A-A08E-D271AED3A780}"/>
                </a:ext>
              </a:extLst>
            </p:cNvPr>
            <p:cNvSpPr/>
            <p:nvPr/>
          </p:nvSpPr>
          <p:spPr>
            <a:xfrm>
              <a:off x="838198" y="4874304"/>
              <a:ext cx="2916101" cy="8268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B564-56DE-1C44-BF4C-235D891A7C9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754299" y="5287735"/>
              <a:ext cx="1418580" cy="73496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11796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879094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65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868-0C2B-1947-B03B-9CB9A62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480" cy="4938395"/>
          </a:xfrm>
        </p:spPr>
        <p:txBody>
          <a:bodyPr/>
          <a:lstStyle/>
          <a:p>
            <a:r>
              <a:rPr lang="en-US" dirty="0"/>
              <a:t>Multi-headed</a:t>
            </a:r>
            <a:br>
              <a:rPr lang="en-US" dirty="0"/>
            </a:br>
            <a:r>
              <a:rPr lang="en-US" dirty="0"/>
              <a:t>attention weights are harder to interpret obviously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CFD3-C3CE-384B-86E7-CFC37C2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9DE4E-D0E8-5044-BEF6-3DCB97FDE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76" y="0"/>
            <a:ext cx="686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7705-153D-AC48-8B19-EAEC3824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C265-E82E-D142-8730-1856502D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Sequence-to-sequence (RNNs) for Machine Translation</a:t>
            </a:r>
          </a:p>
          <a:p>
            <a:r>
              <a:rPr lang="en-US" dirty="0"/>
              <a:t>Learning to Align and Translate with Soft Attention</a:t>
            </a:r>
          </a:p>
          <a:p>
            <a:r>
              <a:rPr lang="en-US" dirty="0"/>
              <a:t>Image Captioning (CNNs + RNNs): Show and Tell</a:t>
            </a:r>
          </a:p>
          <a:p>
            <a:r>
              <a:rPr lang="en-US" dirty="0"/>
              <a:t>Image Captioning (CNNs + RNNs + Attention): Show Attend and Tell</a:t>
            </a:r>
          </a:p>
          <a:p>
            <a:r>
              <a:rPr lang="en-US" dirty="0"/>
              <a:t>Attention is All you Need!</a:t>
            </a:r>
          </a:p>
          <a:p>
            <a:r>
              <a:rPr lang="en-US" dirty="0"/>
              <a:t>Encoder Transformers: BERT</a:t>
            </a:r>
          </a:p>
          <a:p>
            <a:r>
              <a:rPr lang="en-US" dirty="0"/>
              <a:t>Decoder Transformers: GPT-2 – maybe next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96D6A-9ECB-6F49-B2BF-1765C477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9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1B15E-E140-E2F9-7585-9473B5EF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86" y="2328807"/>
            <a:ext cx="8407691" cy="1785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875EF-F24B-D112-A9A9-BAC1E3CE9B99}"/>
              </a:ext>
            </a:extLst>
          </p:cNvPr>
          <p:cNvSpPr txBox="1"/>
          <p:nvPr/>
        </p:nvSpPr>
        <p:spPr>
          <a:xfrm>
            <a:off x="3209929" y="411426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/blog/better-language-models/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96311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2B8ED-BA0A-AA45-3874-1BDE25199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33" y="1444027"/>
            <a:ext cx="3594100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8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28E12-5B27-7B63-D790-C48C7227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6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34FE5-3747-94BD-10C9-84B90C82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8" y="1577050"/>
            <a:ext cx="11548143" cy="3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85661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GPT-1 vs GPT-2 vs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104C5-8FA8-6018-4784-F47382E08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8484"/>
              </p:ext>
            </p:extLst>
          </p:nvPr>
        </p:nvGraphicFramePr>
        <p:xfrm>
          <a:off x="838200" y="2331720"/>
          <a:ext cx="10515600" cy="21945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5707281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89109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78764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99217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0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Parameters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4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Decoder Layers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9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Context Token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6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12288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83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Batch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123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CDE8C4-6476-CEEC-48FA-D6B4DE6591CA}"/>
              </a:ext>
            </a:extLst>
          </p:cNvPr>
          <p:cNvSpPr txBox="1"/>
          <p:nvPr/>
        </p:nvSpPr>
        <p:spPr>
          <a:xfrm>
            <a:off x="2110998" y="6356350"/>
            <a:ext cx="797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https://360digitmg.com/blog/types-of-</a:t>
            </a:r>
            <a:r>
              <a:rPr lang="en-US" dirty="0" err="1"/>
              <a:t>gpt</a:t>
            </a:r>
            <a:r>
              <a:rPr lang="en-US" dirty="0"/>
              <a:t>-in-artificial-intelligence</a:t>
            </a:r>
          </a:p>
        </p:txBody>
      </p:sp>
    </p:spTree>
    <p:extLst>
      <p:ext uri="{BB962C8B-B14F-4D97-AF65-F5344CB8AC3E}">
        <p14:creationId xmlns:p14="http://schemas.microsoft.com/office/powerpoint/2010/main" val="1626174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66104-DF0E-6ABE-7001-22CF87F6DE51}"/>
              </a:ext>
            </a:extLst>
          </p:cNvPr>
          <p:cNvSpPr txBox="1"/>
          <p:nvPr/>
        </p:nvSpPr>
        <p:spPr>
          <a:xfrm>
            <a:off x="838200" y="630820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4191E-01D2-942C-36CC-AB45F5FC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4" y="1704815"/>
            <a:ext cx="11275052" cy="32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6ECCDF-B899-C0F2-98FB-F60D2F27349E}"/>
              </a:ext>
            </a:extLst>
          </p:cNvPr>
          <p:cNvGrpSpPr/>
          <p:nvPr/>
        </p:nvGrpSpPr>
        <p:grpSpPr>
          <a:xfrm>
            <a:off x="1906291" y="136525"/>
            <a:ext cx="9705069" cy="5397416"/>
            <a:chOff x="1906291" y="136525"/>
            <a:chExt cx="9705069" cy="53974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EA33F4-86E6-F7A6-C095-716C1AE5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6291" y="136525"/>
              <a:ext cx="9705069" cy="539741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551A24-9437-7346-91C6-B91F185A93C1}"/>
                </a:ext>
              </a:extLst>
            </p:cNvPr>
            <p:cNvSpPr/>
            <p:nvPr/>
          </p:nvSpPr>
          <p:spPr>
            <a:xfrm>
              <a:off x="3887491" y="365125"/>
              <a:ext cx="3257228" cy="826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B9EA9D-BB68-7B42-F415-0A116D12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Transformers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0481-860F-EE37-A9AF-4FBF59A3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19534-FCF2-2CC4-8E39-48D3CA7E8246}"/>
              </a:ext>
            </a:extLst>
          </p:cNvPr>
          <p:cNvSpPr txBox="1"/>
          <p:nvPr/>
        </p:nvSpPr>
        <p:spPr>
          <a:xfrm>
            <a:off x="838200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/abs/2010.11929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B7C9E-9672-DF52-7B1E-1210C797D59D}"/>
              </a:ext>
            </a:extLst>
          </p:cNvPr>
          <p:cNvSpPr txBox="1"/>
          <p:nvPr/>
        </p:nvSpPr>
        <p:spPr>
          <a:xfrm>
            <a:off x="838200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An Image is Worth 16x16 Words: Transformers for Image Recognition at Scale</a:t>
            </a:r>
          </a:p>
          <a:p>
            <a:r>
              <a:rPr lang="en-US" sz="1400" dirty="0">
                <a:hlinkClick r:id="rId3"/>
              </a:rPr>
              <a:t>Alexey Dosovitskiy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Lucas Beyer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Alexander Kolesnikov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Dirk Weissenborn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Xiaohua Zhai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Thomas Unterthiner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Mostafa Dehghani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Matthias Minderer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Georg Heigold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Sylvain Gelly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Jakob Uszkoreit</a:t>
            </a:r>
            <a:r>
              <a:rPr lang="en-US" sz="1400" dirty="0"/>
              <a:t>, </a:t>
            </a:r>
            <a:r>
              <a:rPr lang="en-US" sz="1400" dirty="0">
                <a:hlinkClick r:id="rId14"/>
              </a:rPr>
              <a:t>Neil Houlsby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0894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2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blipFill>
                <a:blip r:embed="rId15"/>
                <a:stretch>
                  <a:fillRect l="-26829" t="-147222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blipFill>
                <a:blip r:embed="rId16"/>
                <a:stretch>
                  <a:fillRect l="-789" t="-20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55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2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blipFill>
                <a:blip r:embed="rId15"/>
                <a:stretch>
                  <a:fillRect l="-13423" t="-147222" r="-1342" b="-20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blipFill>
                <a:blip r:embed="rId16"/>
                <a:stretch>
                  <a:fillRect t="-20000" b="-10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/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blipFill>
                <a:blip r:embed="rId17"/>
                <a:stretch>
                  <a:fillRect t="-20000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0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0F2BE-911E-1F42-B6F4-AD489CBE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22" cy="306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7E024-FE7C-2A47-A74A-57F3B07B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54" y="2332653"/>
            <a:ext cx="2317940" cy="4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AF6E-4D2B-F741-B5CF-4AF2E0E6D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997" y="2088243"/>
            <a:ext cx="22479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AFFD0-3322-664C-A6EC-F577498D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84" y="3748832"/>
            <a:ext cx="3251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2AE2-175E-B248-A7D7-E55423EFEFFE}"/>
              </a:ext>
            </a:extLst>
          </p:cNvPr>
          <p:cNvSpPr txBox="1"/>
          <p:nvPr/>
        </p:nvSpPr>
        <p:spPr>
          <a:xfrm>
            <a:off x="419878" y="5509726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take a look at one of the first papers introducing this idea.</a:t>
            </a:r>
          </a:p>
        </p:txBody>
      </p:sp>
    </p:spTree>
    <p:extLst>
      <p:ext uri="{BB962C8B-B14F-4D97-AF65-F5344CB8AC3E}">
        <p14:creationId xmlns:p14="http://schemas.microsoft.com/office/powerpoint/2010/main" val="185524122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274F-0890-6E32-C69B-65AEF2DB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Embedding Layer </a:t>
            </a:r>
            <a:r>
              <a:rPr lang="en-US" dirty="0" err="1"/>
              <a:t>nn.Embedding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DBF7-23C1-6D80-3AC4-4AD0610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DB7FE-C4C2-D505-14A1-9C9FAD76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91986"/>
            <a:ext cx="7772400" cy="53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274F-0890-6E32-C69B-65AEF2DB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308" y="1239793"/>
            <a:ext cx="6348280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The Embedding Layer </a:t>
            </a:r>
            <a:r>
              <a:rPr lang="en-US" dirty="0" err="1"/>
              <a:t>nn.Embedding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DBF7-23C1-6D80-3AC4-4AD0610A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B482EB-F468-6614-702D-4B41AF5904E5}"/>
              </a:ext>
            </a:extLst>
          </p:cNvPr>
          <p:cNvGraphicFramePr>
            <a:graphicFrameLocks noGrp="1"/>
          </p:cNvGraphicFramePr>
          <p:nvPr/>
        </p:nvGraphicFramePr>
        <p:xfrm>
          <a:off x="1582551" y="1378258"/>
          <a:ext cx="218354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08">
                  <a:extLst>
                    <a:ext uri="{9D8B030D-6E8A-4147-A177-3AD203B41FA5}">
                      <a16:colId xmlns:a16="http://schemas.microsoft.com/office/drawing/2014/main" val="2057471458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223708634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3374121636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889085787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411360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8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6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8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6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775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7AC802-DE8A-206F-BE9E-933E90C0F86B}"/>
              </a:ext>
            </a:extLst>
          </p:cNvPr>
          <p:cNvSpPr txBox="1"/>
          <p:nvPr/>
        </p:nvSpPr>
        <p:spPr>
          <a:xfrm>
            <a:off x="7625167" y="327244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nn.Embedding</a:t>
            </a:r>
            <a:r>
              <a:rPr lang="en-US" sz="2400" dirty="0"/>
              <a:t>(n, d)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BFB140D-4E49-B23C-38F1-F0EE3104E40F}"/>
              </a:ext>
            </a:extLst>
          </p:cNvPr>
          <p:cNvGraphicFramePr>
            <a:graphicFrameLocks noGrp="1"/>
          </p:cNvGraphicFramePr>
          <p:nvPr/>
        </p:nvGraphicFramePr>
        <p:xfrm>
          <a:off x="1582551" y="4867275"/>
          <a:ext cx="21835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08">
                  <a:extLst>
                    <a:ext uri="{9D8B030D-6E8A-4147-A177-3AD203B41FA5}">
                      <a16:colId xmlns:a16="http://schemas.microsoft.com/office/drawing/2014/main" val="2057471458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223708634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3374121636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2889085787"/>
                    </a:ext>
                  </a:extLst>
                </a:gridCol>
                <a:gridCol w="436708">
                  <a:extLst>
                    <a:ext uri="{9D8B030D-6E8A-4147-A177-3AD203B41FA5}">
                      <a16:colId xmlns:a16="http://schemas.microsoft.com/office/drawing/2014/main" val="411360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98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0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6253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58AEEF-C678-BBEF-0C0A-855E2610C37E}"/>
              </a:ext>
            </a:extLst>
          </p:cNvPr>
          <p:cNvSpPr txBox="1"/>
          <p:nvPr/>
        </p:nvSpPr>
        <p:spPr>
          <a:xfrm>
            <a:off x="714214" y="137825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917493-8BFE-B1CB-509E-664CD6485AF0}"/>
              </a:ext>
            </a:extLst>
          </p:cNvPr>
          <p:cNvSpPr txBox="1"/>
          <p:nvPr/>
        </p:nvSpPr>
        <p:spPr>
          <a:xfrm>
            <a:off x="710392" y="1760683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FFA23-7F06-9610-533F-50C7F328F9D2}"/>
              </a:ext>
            </a:extLst>
          </p:cNvPr>
          <p:cNvSpPr txBox="1"/>
          <p:nvPr/>
        </p:nvSpPr>
        <p:spPr>
          <a:xfrm>
            <a:off x="710392" y="21551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8A73A2-D54A-EB58-5DBE-4F7824C7A137}"/>
              </a:ext>
            </a:extLst>
          </p:cNvPr>
          <p:cNvSpPr txBox="1"/>
          <p:nvPr/>
        </p:nvSpPr>
        <p:spPr>
          <a:xfrm>
            <a:off x="719840" y="2549677"/>
            <a:ext cx="76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DC33F-8DB0-42AD-34A4-57B191EEDC52}"/>
              </a:ext>
            </a:extLst>
          </p:cNvPr>
          <p:cNvSpPr txBox="1"/>
          <p:nvPr/>
        </p:nvSpPr>
        <p:spPr>
          <a:xfrm>
            <a:off x="699215" y="291900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C1A04-83B0-911E-3499-3AAD0479B856}"/>
              </a:ext>
            </a:extLst>
          </p:cNvPr>
          <p:cNvSpPr txBox="1"/>
          <p:nvPr/>
        </p:nvSpPr>
        <p:spPr>
          <a:xfrm>
            <a:off x="664193" y="5987018"/>
            <a:ext cx="7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wizard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3F5D8-208F-96A7-CC62-5476AE55FA24}"/>
              </a:ext>
            </a:extLst>
          </p:cNvPr>
          <p:cNvSpPr txBox="1"/>
          <p:nvPr/>
        </p:nvSpPr>
        <p:spPr>
          <a:xfrm>
            <a:off x="664193" y="6375207"/>
            <a:ext cx="7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zealot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0AE1F-8831-2054-2A56-14EF21479C23}"/>
              </a:ext>
            </a:extLst>
          </p:cNvPr>
          <p:cNvSpPr txBox="1"/>
          <p:nvPr/>
        </p:nvSpPr>
        <p:spPr>
          <a:xfrm>
            <a:off x="664193" y="561768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DF4895-B4BD-CFC4-5DA2-7F2D42865703}"/>
              </a:ext>
            </a:extLst>
          </p:cNvPr>
          <p:cNvSpPr txBox="1"/>
          <p:nvPr/>
        </p:nvSpPr>
        <p:spPr>
          <a:xfrm>
            <a:off x="811195" y="43587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0D45718-97BC-5FC9-4209-FB3A24F1D4FF}"/>
              </a:ext>
            </a:extLst>
          </p:cNvPr>
          <p:cNvSpPr/>
          <p:nvPr/>
        </p:nvSpPr>
        <p:spPr>
          <a:xfrm>
            <a:off x="4293031" y="1378258"/>
            <a:ext cx="371959" cy="53662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1CC5C-29E5-67C3-F6D2-845B5C95102D}"/>
              </a:ext>
            </a:extLst>
          </p:cNvPr>
          <p:cNvSpPr txBox="1"/>
          <p:nvPr/>
        </p:nvSpPr>
        <p:spPr>
          <a:xfrm>
            <a:off x="4754171" y="3650844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n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BEF1087-31AD-DD23-79FE-EC304D1B64A4}"/>
              </a:ext>
            </a:extLst>
          </p:cNvPr>
          <p:cNvSpPr/>
          <p:nvPr/>
        </p:nvSpPr>
        <p:spPr>
          <a:xfrm rot="16200000">
            <a:off x="2423172" y="23646"/>
            <a:ext cx="525683" cy="21835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4F29C7-7CEA-9C76-8CE5-0DD44CEA579E}"/>
              </a:ext>
            </a:extLst>
          </p:cNvPr>
          <p:cNvSpPr txBox="1"/>
          <p:nvPr/>
        </p:nvSpPr>
        <p:spPr>
          <a:xfrm>
            <a:off x="2512018" y="67477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8989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0F2BE-911E-1F42-B6F4-AD489CBE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2922" cy="306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A7E024-FE7C-2A47-A74A-57F3B07B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054" y="2332653"/>
            <a:ext cx="2317940" cy="430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AF6E-4D2B-F741-B5CF-4AF2E0E6D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997" y="2088243"/>
            <a:ext cx="2247900" cy="124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AFFD0-3322-664C-A6EC-F577498DE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984" y="3748832"/>
            <a:ext cx="3251200" cy="187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52AE2-175E-B248-A7D7-E55423EFEFFE}"/>
              </a:ext>
            </a:extLst>
          </p:cNvPr>
          <p:cNvSpPr txBox="1"/>
          <p:nvPr/>
        </p:nvSpPr>
        <p:spPr>
          <a:xfrm>
            <a:off x="419878" y="5509726"/>
            <a:ext cx="285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Let’s take a look at one of the first papers introducing this idea.</a:t>
            </a:r>
          </a:p>
        </p:txBody>
      </p:sp>
    </p:spTree>
    <p:extLst>
      <p:ext uri="{BB962C8B-B14F-4D97-AF65-F5344CB8AC3E}">
        <p14:creationId xmlns:p14="http://schemas.microsoft.com/office/powerpoint/2010/main" val="3946105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920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6477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7566</TotalTime>
  <Words>1077</Words>
  <Application>Microsoft Macintosh PowerPoint</Application>
  <PresentationFormat>Widescreen</PresentationFormat>
  <Paragraphs>240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lecture-template</vt:lpstr>
      <vt:lpstr>Deep Learning for Vision &amp; Language</vt:lpstr>
      <vt:lpstr>Today </vt:lpstr>
      <vt:lpstr>PowerPoint Presentation</vt:lpstr>
      <vt:lpstr>The Embedding Layer nn.Embedding</vt:lpstr>
      <vt:lpstr>The Embedding Layer nn.Embedding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Multi-headed attention weights are harder to interpret obviously</vt:lpstr>
      <vt:lpstr>The BERT Encoder Model</vt:lpstr>
      <vt:lpstr>The BERT Encoder Model</vt:lpstr>
      <vt:lpstr>The GPT-2 Model</vt:lpstr>
      <vt:lpstr>The GPT-2 Model</vt:lpstr>
      <vt:lpstr>The GPT-2 Model</vt:lpstr>
      <vt:lpstr>The GPT-2 Model</vt:lpstr>
      <vt:lpstr>The GPT-2 Model</vt:lpstr>
      <vt:lpstr>GPT-1 vs GPT-2 vs GPT-3</vt:lpstr>
      <vt:lpstr>GPT-3</vt:lpstr>
      <vt:lpstr>Vision Transformers</vt:lpstr>
      <vt:lpstr>The CLIP Model</vt:lpstr>
      <vt:lpstr>The CLIP Model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112</cp:revision>
  <dcterms:created xsi:type="dcterms:W3CDTF">2020-08-27T13:44:04Z</dcterms:created>
  <dcterms:modified xsi:type="dcterms:W3CDTF">2023-02-21T08:21:14Z</dcterms:modified>
</cp:coreProperties>
</file>