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  <p:sldMasterId id="2147483670" r:id="rId2"/>
  </p:sldMasterIdLst>
  <p:notesMasterIdLst>
    <p:notesMasterId r:id="rId38"/>
  </p:notesMasterIdLst>
  <p:sldIdLst>
    <p:sldId id="256" r:id="rId3"/>
    <p:sldId id="390" r:id="rId4"/>
    <p:sldId id="391" r:id="rId5"/>
    <p:sldId id="392" r:id="rId6"/>
    <p:sldId id="393" r:id="rId7"/>
    <p:sldId id="394" r:id="rId8"/>
    <p:sldId id="395" r:id="rId9"/>
    <p:sldId id="396" r:id="rId10"/>
    <p:sldId id="397" r:id="rId11"/>
    <p:sldId id="287" r:id="rId12"/>
    <p:sldId id="288" r:id="rId13"/>
    <p:sldId id="1028" r:id="rId14"/>
    <p:sldId id="289" r:id="rId15"/>
    <p:sldId id="290" r:id="rId16"/>
    <p:sldId id="1034" r:id="rId17"/>
    <p:sldId id="1035" r:id="rId18"/>
    <p:sldId id="291" r:id="rId19"/>
    <p:sldId id="1036" r:id="rId20"/>
    <p:sldId id="292" r:id="rId21"/>
    <p:sldId id="293" r:id="rId22"/>
    <p:sldId id="1029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2" r:id="rId31"/>
    <p:sldId id="301" r:id="rId32"/>
    <p:sldId id="1033" r:id="rId33"/>
    <p:sldId id="1037" r:id="rId34"/>
    <p:sldId id="1038" r:id="rId35"/>
    <p:sldId id="1030" r:id="rId36"/>
    <p:sldId id="61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8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0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CC597-C715-D641-AF2D-9027D870C75F}" type="datetimeFigureOut">
              <a:rPr lang="en-US" smtClean="0"/>
              <a:t>3/2/23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5CB42-16E7-A24D-B3D6-F64B855B0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66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5CB42-16E7-A24D-B3D6-F64B855B0DC8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97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201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844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3/2/23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293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3/2/23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2369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05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161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52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3/2/23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3138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3/2/23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8503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3/2/23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34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3/2/23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68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3/2/23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25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00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algn="l">
              <a:defRPr sz="2667" b="0">
                <a:solidFill>
                  <a:schemeClr val="tx1"/>
                </a:solidFill>
              </a:defRPr>
            </a:lvl1pPr>
            <a:lvl2pPr algn="l">
              <a:defRPr sz="2667" b="0">
                <a:solidFill>
                  <a:schemeClr val="tx1"/>
                </a:solidFill>
              </a:defRPr>
            </a:lvl2pPr>
            <a:lvl3pPr algn="l">
              <a:defRPr sz="2667" b="0">
                <a:solidFill>
                  <a:schemeClr val="tx1"/>
                </a:solidFill>
              </a:defRPr>
            </a:lvl3pPr>
            <a:lvl4pPr algn="l">
              <a:defRPr sz="2667" b="0">
                <a:solidFill>
                  <a:schemeClr val="tx1"/>
                </a:solidFill>
              </a:defRPr>
            </a:lvl4pPr>
            <a:lvl5pPr algn="l">
              <a:defRPr sz="2667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996483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70767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3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3/2/23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367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3/2/23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8199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3/2/23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10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3/2/23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2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3/2/23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4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217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184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asted-image.png">
            <a:extLst>
              <a:ext uri="{FF2B5EF4-FFF2-40B4-BE49-F238E27FC236}">
                <a16:creationId xmlns:a16="http://schemas.microsoft.com/office/drawing/2014/main" id="{60812B5B-29A2-1B43-8164-8914867C7AF2}"/>
              </a:ext>
            </a:extLst>
          </p:cNvPr>
          <p:cNvPicPr/>
          <p:nvPr userDrawn="1"/>
        </p:nvPicPr>
        <p:blipFill>
          <a:blip r:embed="rId2">
            <a:alphaModFix amt="10839"/>
          </a:blip>
          <a:srcRect l="11804" t="22310" b="2478"/>
          <a:stretch>
            <a:fillRect/>
          </a:stretch>
        </p:blipFill>
        <p:spPr>
          <a:xfrm>
            <a:off x="0" y="0"/>
            <a:ext cx="4680310" cy="39912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470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3/2/23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9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49" r:id="rId9"/>
    <p:sldLayoutId id="2147483652" r:id="rId10"/>
    <p:sldLayoutId id="214748365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3/2/23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80" r:id="rId9"/>
    <p:sldLayoutId id="2147483681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4.08083" TargetMode="Externa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6.01497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6.02640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rxiv.org/abs/1506.02640" TargetMode="Externa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eecs.berkeley.edu/~jonlong/long_shelhamer_fcn.pdf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40.png"/><Relationship Id="rId4" Type="http://schemas.openxmlformats.org/officeDocument/2006/relationships/image" Target="../media/image2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cvlab.postech.ac.kr/research/deconvnet/" TargetMode="External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hyperlink" Target="https://github.com/vdumoulin/conv_arithmetic" TargetMode="Externa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hyperlink" Target="https://github.com/vdumoulin/conv_arithmetic" TargetMode="Externa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people.eecs.berkeley.edu/~rbg/papers/r-cnn-cvpr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89BAC-33BB-1B4D-A3E3-A3E3CE2B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Learning for Vision &amp; Language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17520-60B9-3F43-B125-213831623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5181"/>
            <a:ext cx="9144000" cy="1655762"/>
          </a:xfrm>
        </p:spPr>
        <p:txBody>
          <a:bodyPr/>
          <a:lstStyle/>
          <a:p>
            <a:r>
              <a:rPr lang="en-US" dirty="0"/>
              <a:t>Convolutional Neural Networks for Detection and Segmentation</a:t>
            </a:r>
          </a:p>
        </p:txBody>
      </p:sp>
    </p:spTree>
    <p:extLst>
      <p:ext uri="{BB962C8B-B14F-4D97-AF65-F5344CB8AC3E}">
        <p14:creationId xmlns:p14="http://schemas.microsoft.com/office/powerpoint/2010/main" val="2138582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Fast-RCNN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058" y="1225506"/>
            <a:ext cx="8214628" cy="32790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76861" y="580087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/>
              <a:t>https://</a:t>
            </a:r>
            <a:r>
              <a:rPr lang="en-US" sz="1600" dirty="0" err="1"/>
              <a:t>github.com</a:t>
            </a:r>
            <a:r>
              <a:rPr lang="en-US" sz="1600" dirty="0"/>
              <a:t>/</a:t>
            </a:r>
            <a:r>
              <a:rPr lang="en-US" sz="1600" dirty="0" err="1"/>
              <a:t>sunshineatnoon</a:t>
            </a:r>
            <a:r>
              <a:rPr lang="en-US" sz="1600" dirty="0"/>
              <a:t>/Paper-Collection/blob/master/Fast-</a:t>
            </a:r>
            <a:r>
              <a:rPr lang="en-US" sz="1600" dirty="0" err="1"/>
              <a:t>RCNN.md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983025" y="5862433"/>
            <a:ext cx="420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Fast R-CNN. </a:t>
            </a:r>
            <a:r>
              <a:rPr lang="en-US" sz="2400" dirty="0" err="1"/>
              <a:t>Girshick</a:t>
            </a:r>
            <a:r>
              <a:rPr lang="en-US" sz="2400" dirty="0"/>
              <a:t>. ICCV 2015.</a:t>
            </a:r>
          </a:p>
        </p:txBody>
      </p:sp>
      <p:sp>
        <p:nvSpPr>
          <p:cNvPr id="7" name="Rectangle 6"/>
          <p:cNvSpPr/>
          <p:nvPr/>
        </p:nvSpPr>
        <p:spPr>
          <a:xfrm>
            <a:off x="983026" y="5440754"/>
            <a:ext cx="4344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3"/>
              </a:rPr>
              <a:t>https://</a:t>
            </a:r>
            <a:r>
              <a:rPr lang="en-US" sz="2400" dirty="0" err="1">
                <a:hlinkClick r:id="rId3"/>
              </a:rPr>
              <a:t>arxiv.org</a:t>
            </a:r>
            <a:r>
              <a:rPr lang="en-US" sz="2400" dirty="0">
                <a:hlinkClick r:id="rId3"/>
              </a:rPr>
              <a:t>/abs/1504.08083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726058" y="4616721"/>
            <a:ext cx="8382806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Idea: No need to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recompute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features for every box independently,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Regress refined bounding box coordinates.</a:t>
            </a:r>
          </a:p>
        </p:txBody>
      </p:sp>
    </p:spTree>
    <p:extLst>
      <p:ext uri="{BB962C8B-B14F-4D97-AF65-F5344CB8AC3E}">
        <p14:creationId xmlns:p14="http://schemas.microsoft.com/office/powerpoint/2010/main" val="379116282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Faster-RCNN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240" y="1241156"/>
            <a:ext cx="5588841" cy="50137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1081" y="5762450"/>
            <a:ext cx="2761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Ren et al. NIPS 2015.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1" y="5270008"/>
            <a:ext cx="4344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3"/>
              </a:rPr>
              <a:t>https://</a:t>
            </a:r>
            <a:r>
              <a:rPr lang="en-US" sz="2400" dirty="0" err="1">
                <a:hlinkClick r:id="rId3"/>
              </a:rPr>
              <a:t>arxiv.org</a:t>
            </a:r>
            <a:r>
              <a:rPr lang="en-US" sz="2400" dirty="0">
                <a:hlinkClick r:id="rId3"/>
              </a:rPr>
              <a:t>/abs/1506.01497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56160" y="3432535"/>
            <a:ext cx="3763657" cy="123110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Idea: Integrate the Bounding Box Proposals as part of the CNN predictions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977499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C4B83-6278-1145-8B7E-EB758F24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Single-shot Object Detectors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DCCEA-CF0C-7343-A28A-C0565449E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two-steps of box proposals + Classification</a:t>
            </a:r>
          </a:p>
          <a:p>
            <a:r>
              <a:rPr lang="en-US" dirty="0"/>
              <a:t>Anchor Points for predicting boxes</a:t>
            </a:r>
          </a:p>
        </p:txBody>
      </p:sp>
    </p:spTree>
    <p:extLst>
      <p:ext uri="{BB962C8B-B14F-4D97-AF65-F5344CB8AC3E}">
        <p14:creationId xmlns:p14="http://schemas.microsoft.com/office/powerpoint/2010/main" val="70518579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YOLO- You Only Look Once</a:t>
            </a:r>
          </a:p>
        </p:txBody>
      </p:sp>
      <p:pic>
        <p:nvPicPr>
          <p:cNvPr id="4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2524" y="1222708"/>
            <a:ext cx="7470504" cy="49589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15865" y="5986769"/>
            <a:ext cx="335732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Redmon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et al. CVPR 2016.</a:t>
            </a:r>
          </a:p>
        </p:txBody>
      </p:sp>
      <p:sp>
        <p:nvSpPr>
          <p:cNvPr id="6" name="Rectangle 5"/>
          <p:cNvSpPr/>
          <p:nvPr/>
        </p:nvSpPr>
        <p:spPr>
          <a:xfrm>
            <a:off x="3311001" y="5986769"/>
            <a:ext cx="4344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>
                <a:hlinkClick r:id="rId3"/>
              </a:rPr>
              <a:t>arxiv.org</a:t>
            </a:r>
            <a:r>
              <a:rPr lang="en-US" sz="2400" dirty="0">
                <a:hlinkClick r:id="rId3"/>
              </a:rPr>
              <a:t>/abs/1506.02640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2364023"/>
            <a:ext cx="2879528" cy="19697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Idea: No bounding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box proposals.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Predict a class and a </a:t>
            </a:r>
          </a:p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box for every location</a:t>
            </a:r>
          </a:p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in a grid.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916660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YOLO- You Only Look Once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5865" y="5986769"/>
            <a:ext cx="335732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Redmon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et al. CVPR 2016.</a:t>
            </a:r>
          </a:p>
        </p:txBody>
      </p:sp>
      <p:sp>
        <p:nvSpPr>
          <p:cNvPr id="6" name="Rectangle 5"/>
          <p:cNvSpPr/>
          <p:nvPr/>
        </p:nvSpPr>
        <p:spPr>
          <a:xfrm>
            <a:off x="3311001" y="5986769"/>
            <a:ext cx="4344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2"/>
              </a:rPr>
              <a:t>https://</a:t>
            </a:r>
            <a:r>
              <a:rPr lang="en-US" sz="2400" dirty="0" err="1">
                <a:hlinkClick r:id="rId2"/>
              </a:rPr>
              <a:t>arxiv.org</a:t>
            </a:r>
            <a:r>
              <a:rPr lang="en-US" sz="2400" dirty="0">
                <a:hlinkClick r:id="rId2"/>
              </a:rPr>
              <a:t>/abs/1506.02640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972" y="1301393"/>
            <a:ext cx="8198477" cy="29043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79419" y="4316566"/>
            <a:ext cx="6091924" cy="1528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67" dirty="0"/>
              <a:t>Divide the image into 7x7 cells. </a:t>
            </a:r>
          </a:p>
          <a:p>
            <a:r>
              <a:rPr lang="en-US" sz="1867" dirty="0"/>
              <a:t>Each cell trains a detector.</a:t>
            </a:r>
          </a:p>
          <a:p>
            <a:r>
              <a:rPr lang="en-US" sz="1867" dirty="0"/>
              <a:t>The detector needs to predict the object’s class distributions.</a:t>
            </a:r>
          </a:p>
          <a:p>
            <a:r>
              <a:rPr lang="en-US" sz="1867" dirty="0"/>
              <a:t>The detector has 2 bounding-box predictors to predict </a:t>
            </a:r>
          </a:p>
          <a:p>
            <a:r>
              <a:rPr lang="en-US" sz="1867" dirty="0"/>
              <a:t>bounding-boxes and confidence scores.</a:t>
            </a:r>
          </a:p>
        </p:txBody>
      </p:sp>
    </p:spTree>
    <p:extLst>
      <p:ext uri="{BB962C8B-B14F-4D97-AF65-F5344CB8AC3E}">
        <p14:creationId xmlns:p14="http://schemas.microsoft.com/office/powerpoint/2010/main" val="104448172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47CE07-36BB-7D85-ADC5-03DF76AA5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294" y="1315360"/>
            <a:ext cx="7772400" cy="51532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76ED8E4-14A6-F806-2551-31CA6B442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dirty="0"/>
              <a:t>YOLO - Loss Function</a:t>
            </a:r>
          </a:p>
        </p:txBody>
      </p:sp>
    </p:spTree>
    <p:extLst>
      <p:ext uri="{BB962C8B-B14F-4D97-AF65-F5344CB8AC3E}">
        <p14:creationId xmlns:p14="http://schemas.microsoft.com/office/powerpoint/2010/main" val="172010137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C55B34-5809-2E47-4B98-B92627C63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44" y="216973"/>
            <a:ext cx="7772400" cy="3212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959793-86A9-1E21-13E7-8F72880A3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324" y="3362498"/>
            <a:ext cx="7061522" cy="317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2595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SSD: Single Shot Detector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8383" y="1129962"/>
            <a:ext cx="8750156" cy="3380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77200" y="5973070"/>
            <a:ext cx="2658611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Liu et al. ECCV 2016.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8782" y="5119806"/>
            <a:ext cx="8445357" cy="123110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Idea: Similar to YOLO, but denser grid map, multiscale grid maps. + Data augmentation + Hard negative mining + Other design choices in the network.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108699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BC5E2E-5C89-4E66-69E9-440228548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67" y="833377"/>
            <a:ext cx="11029330" cy="5749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BB9E5C-96E3-B4B8-AC07-53A846A95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 vs YOLO</a:t>
            </a:r>
          </a:p>
        </p:txBody>
      </p:sp>
    </p:spTree>
    <p:extLst>
      <p:ext uri="{BB962C8B-B14F-4D97-AF65-F5344CB8AC3E}">
        <p14:creationId xmlns:p14="http://schemas.microsoft.com/office/powerpoint/2010/main" val="326922391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 / Image Parsing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811119" y="1869418"/>
            <a:ext cx="5925879" cy="36150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80581" y="2671174"/>
            <a:ext cx="757065" cy="1600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</a:p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</a:rPr>
              <a:t>cat</a:t>
            </a:r>
          </a:p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</a:rPr>
              <a:t>trees</a:t>
            </a:r>
          </a:p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</a:p>
        </p:txBody>
      </p:sp>
      <p:cxnSp>
        <p:nvCxnSpPr>
          <p:cNvPr id="6" name="Straight Arrow Connector 5"/>
          <p:cNvCxnSpPr>
            <a:stCxn id="8" idx="16"/>
          </p:cNvCxnSpPr>
          <p:nvPr/>
        </p:nvCxnSpPr>
        <p:spPr>
          <a:xfrm flipV="1">
            <a:off x="7116207" y="2498365"/>
            <a:ext cx="2264373" cy="286271"/>
          </a:xfrm>
          <a:prstGeom prst="straightConnector1">
            <a:avLst/>
          </a:prstGeom>
          <a:noFill/>
          <a:ln w="25400" cap="flat">
            <a:solidFill>
              <a:srgbClr val="B75FF9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Arrow Connector 6"/>
          <p:cNvCxnSpPr>
            <a:stCxn id="6" idx="21"/>
          </p:cNvCxnSpPr>
          <p:nvPr/>
        </p:nvCxnSpPr>
        <p:spPr>
          <a:xfrm flipV="1">
            <a:off x="4741975" y="2960027"/>
            <a:ext cx="4638605" cy="260412"/>
          </a:xfrm>
          <a:prstGeom prst="straightConnector1">
            <a:avLst/>
          </a:prstGeom>
          <a:noFill/>
          <a:ln w="25400" cap="flat">
            <a:solidFill>
              <a:srgbClr val="B75FF9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Freeform 7"/>
          <p:cNvSpPr/>
          <p:nvPr/>
        </p:nvSpPr>
        <p:spPr>
          <a:xfrm>
            <a:off x="1790228" y="3383280"/>
            <a:ext cx="5956969" cy="2103120"/>
          </a:xfrm>
          <a:custGeom>
            <a:avLst/>
            <a:gdLst>
              <a:gd name="connsiteX0" fmla="*/ 0 w 4467727"/>
              <a:gd name="connsiteY0" fmla="*/ 288758 h 1652337"/>
              <a:gd name="connsiteX1" fmla="*/ 16042 w 4467727"/>
              <a:gd name="connsiteY1" fmla="*/ 1652337 h 1652337"/>
              <a:gd name="connsiteX2" fmla="*/ 4467727 w 4467727"/>
              <a:gd name="connsiteY2" fmla="*/ 1620253 h 1652337"/>
              <a:gd name="connsiteX3" fmla="*/ 4451685 w 4467727"/>
              <a:gd name="connsiteY3" fmla="*/ 0 h 1652337"/>
              <a:gd name="connsiteX4" fmla="*/ 2671011 w 4467727"/>
              <a:gd name="connsiteY4" fmla="*/ 64168 h 1652337"/>
              <a:gd name="connsiteX5" fmla="*/ 770021 w 4467727"/>
              <a:gd name="connsiteY5" fmla="*/ 176463 h 1652337"/>
              <a:gd name="connsiteX6" fmla="*/ 0 w 4467727"/>
              <a:gd name="connsiteY6" fmla="*/ 288758 h 165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7727" h="1652337">
                <a:moveTo>
                  <a:pt x="0" y="288758"/>
                </a:moveTo>
                <a:lnTo>
                  <a:pt x="16042" y="1652337"/>
                </a:lnTo>
                <a:lnTo>
                  <a:pt x="4467727" y="1620253"/>
                </a:lnTo>
                <a:lnTo>
                  <a:pt x="4451685" y="0"/>
                </a:lnTo>
                <a:lnTo>
                  <a:pt x="2671011" y="64168"/>
                </a:lnTo>
                <a:lnTo>
                  <a:pt x="770021" y="176463"/>
                </a:lnTo>
                <a:lnTo>
                  <a:pt x="0" y="288758"/>
                </a:lnTo>
                <a:close/>
              </a:path>
            </a:pathLst>
          </a:custGeom>
          <a:solidFill>
            <a:srgbClr val="C682F8">
              <a:alpha val="21961"/>
            </a:srgbClr>
          </a:solidFill>
          <a:ln w="25400" cap="flat">
            <a:solidFill>
              <a:srgbClr val="7030A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025511" y="2377440"/>
            <a:ext cx="3251200" cy="2194560"/>
          </a:xfrm>
          <a:custGeom>
            <a:avLst/>
            <a:gdLst>
              <a:gd name="connsiteX0" fmla="*/ 72190 w 2438400"/>
              <a:gd name="connsiteY0" fmla="*/ 1716505 h 1716505"/>
              <a:gd name="connsiteX1" fmla="*/ 0 w 2438400"/>
              <a:gd name="connsiteY1" fmla="*/ 1676400 h 1716505"/>
              <a:gd name="connsiteX2" fmla="*/ 136358 w 2438400"/>
              <a:gd name="connsiteY2" fmla="*/ 1564105 h 1716505"/>
              <a:gd name="connsiteX3" fmla="*/ 360948 w 2438400"/>
              <a:gd name="connsiteY3" fmla="*/ 1387642 h 1716505"/>
              <a:gd name="connsiteX4" fmla="*/ 561474 w 2438400"/>
              <a:gd name="connsiteY4" fmla="*/ 1074821 h 1716505"/>
              <a:gd name="connsiteX5" fmla="*/ 697832 w 2438400"/>
              <a:gd name="connsiteY5" fmla="*/ 1010653 h 1716505"/>
              <a:gd name="connsiteX6" fmla="*/ 665748 w 2438400"/>
              <a:gd name="connsiteY6" fmla="*/ 810126 h 1716505"/>
              <a:gd name="connsiteX7" fmla="*/ 577516 w 2438400"/>
              <a:gd name="connsiteY7" fmla="*/ 601579 h 1716505"/>
              <a:gd name="connsiteX8" fmla="*/ 489285 w 2438400"/>
              <a:gd name="connsiteY8" fmla="*/ 569495 h 1716505"/>
              <a:gd name="connsiteX9" fmla="*/ 473243 w 2438400"/>
              <a:gd name="connsiteY9" fmla="*/ 481263 h 1716505"/>
              <a:gd name="connsiteX10" fmla="*/ 505327 w 2438400"/>
              <a:gd name="connsiteY10" fmla="*/ 288758 h 1716505"/>
              <a:gd name="connsiteX11" fmla="*/ 585537 w 2438400"/>
              <a:gd name="connsiteY11" fmla="*/ 96253 h 1716505"/>
              <a:gd name="connsiteX12" fmla="*/ 665748 w 2438400"/>
              <a:gd name="connsiteY12" fmla="*/ 0 h 1716505"/>
              <a:gd name="connsiteX13" fmla="*/ 729916 w 2438400"/>
              <a:gd name="connsiteY13" fmla="*/ 128337 h 1716505"/>
              <a:gd name="connsiteX14" fmla="*/ 882316 w 2438400"/>
              <a:gd name="connsiteY14" fmla="*/ 0 h 1716505"/>
              <a:gd name="connsiteX15" fmla="*/ 890337 w 2438400"/>
              <a:gd name="connsiteY15" fmla="*/ 240632 h 1716505"/>
              <a:gd name="connsiteX16" fmla="*/ 802106 w 2438400"/>
              <a:gd name="connsiteY16" fmla="*/ 328863 h 1716505"/>
              <a:gd name="connsiteX17" fmla="*/ 818148 w 2438400"/>
              <a:gd name="connsiteY17" fmla="*/ 473242 h 1716505"/>
              <a:gd name="connsiteX18" fmla="*/ 986590 w 2438400"/>
              <a:gd name="connsiteY18" fmla="*/ 577516 h 1716505"/>
              <a:gd name="connsiteX19" fmla="*/ 1692443 w 2438400"/>
              <a:gd name="connsiteY19" fmla="*/ 521369 h 1716505"/>
              <a:gd name="connsiteX20" fmla="*/ 2037348 w 2438400"/>
              <a:gd name="connsiteY20" fmla="*/ 529390 h 1716505"/>
              <a:gd name="connsiteX21" fmla="*/ 2037348 w 2438400"/>
              <a:gd name="connsiteY21" fmla="*/ 681790 h 1716505"/>
              <a:gd name="connsiteX22" fmla="*/ 2029327 w 2438400"/>
              <a:gd name="connsiteY22" fmla="*/ 914400 h 1716505"/>
              <a:gd name="connsiteX23" fmla="*/ 2149643 w 2438400"/>
              <a:gd name="connsiteY23" fmla="*/ 994611 h 1716505"/>
              <a:gd name="connsiteX24" fmla="*/ 2277979 w 2438400"/>
              <a:gd name="connsiteY24" fmla="*/ 1066800 h 1716505"/>
              <a:gd name="connsiteX25" fmla="*/ 2438400 w 2438400"/>
              <a:gd name="connsiteY25" fmla="*/ 1548063 h 1716505"/>
              <a:gd name="connsiteX26" fmla="*/ 2302043 w 2438400"/>
              <a:gd name="connsiteY26" fmla="*/ 1524000 h 1716505"/>
              <a:gd name="connsiteX27" fmla="*/ 2165685 w 2438400"/>
              <a:gd name="connsiteY27" fmla="*/ 1451811 h 1716505"/>
              <a:gd name="connsiteX28" fmla="*/ 2053390 w 2438400"/>
              <a:gd name="connsiteY28" fmla="*/ 1130969 h 1716505"/>
              <a:gd name="connsiteX29" fmla="*/ 1812758 w 2438400"/>
              <a:gd name="connsiteY29" fmla="*/ 1106905 h 1716505"/>
              <a:gd name="connsiteX30" fmla="*/ 1620253 w 2438400"/>
              <a:gd name="connsiteY30" fmla="*/ 994611 h 1716505"/>
              <a:gd name="connsiteX31" fmla="*/ 1251285 w 2438400"/>
              <a:gd name="connsiteY31" fmla="*/ 1098884 h 1716505"/>
              <a:gd name="connsiteX32" fmla="*/ 906379 w 2438400"/>
              <a:gd name="connsiteY32" fmla="*/ 1163053 h 1716505"/>
              <a:gd name="connsiteX33" fmla="*/ 745958 w 2438400"/>
              <a:gd name="connsiteY33" fmla="*/ 1163053 h 1716505"/>
              <a:gd name="connsiteX34" fmla="*/ 481264 w 2438400"/>
              <a:gd name="connsiteY34" fmla="*/ 1427747 h 1716505"/>
              <a:gd name="connsiteX35" fmla="*/ 457200 w 2438400"/>
              <a:gd name="connsiteY35" fmla="*/ 1572126 h 1716505"/>
              <a:gd name="connsiteX36" fmla="*/ 385011 w 2438400"/>
              <a:gd name="connsiteY36" fmla="*/ 1628274 h 1716505"/>
              <a:gd name="connsiteX37" fmla="*/ 344906 w 2438400"/>
              <a:gd name="connsiteY37" fmla="*/ 1515979 h 1716505"/>
              <a:gd name="connsiteX38" fmla="*/ 168443 w 2438400"/>
              <a:gd name="connsiteY38" fmla="*/ 1684421 h 1716505"/>
              <a:gd name="connsiteX39" fmla="*/ 72190 w 2438400"/>
              <a:gd name="connsiteY39" fmla="*/ 1716505 h 1716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438400" h="1716505">
                <a:moveTo>
                  <a:pt x="72190" y="1716505"/>
                </a:moveTo>
                <a:lnTo>
                  <a:pt x="0" y="1676400"/>
                </a:lnTo>
                <a:lnTo>
                  <a:pt x="136358" y="1564105"/>
                </a:lnTo>
                <a:lnTo>
                  <a:pt x="360948" y="1387642"/>
                </a:lnTo>
                <a:lnTo>
                  <a:pt x="561474" y="1074821"/>
                </a:lnTo>
                <a:lnTo>
                  <a:pt x="697832" y="1010653"/>
                </a:lnTo>
                <a:lnTo>
                  <a:pt x="665748" y="810126"/>
                </a:lnTo>
                <a:lnTo>
                  <a:pt x="577516" y="601579"/>
                </a:lnTo>
                <a:lnTo>
                  <a:pt x="489285" y="569495"/>
                </a:lnTo>
                <a:lnTo>
                  <a:pt x="473243" y="481263"/>
                </a:lnTo>
                <a:lnTo>
                  <a:pt x="505327" y="288758"/>
                </a:lnTo>
                <a:lnTo>
                  <a:pt x="585537" y="96253"/>
                </a:lnTo>
                <a:lnTo>
                  <a:pt x="665748" y="0"/>
                </a:lnTo>
                <a:lnTo>
                  <a:pt x="729916" y="128337"/>
                </a:lnTo>
                <a:lnTo>
                  <a:pt x="882316" y="0"/>
                </a:lnTo>
                <a:lnTo>
                  <a:pt x="890337" y="240632"/>
                </a:lnTo>
                <a:lnTo>
                  <a:pt x="802106" y="328863"/>
                </a:lnTo>
                <a:lnTo>
                  <a:pt x="818148" y="473242"/>
                </a:lnTo>
                <a:lnTo>
                  <a:pt x="986590" y="577516"/>
                </a:lnTo>
                <a:lnTo>
                  <a:pt x="1692443" y="521369"/>
                </a:lnTo>
                <a:lnTo>
                  <a:pt x="2037348" y="529390"/>
                </a:lnTo>
                <a:lnTo>
                  <a:pt x="2037348" y="681790"/>
                </a:lnTo>
                <a:lnTo>
                  <a:pt x="2029327" y="914400"/>
                </a:lnTo>
                <a:lnTo>
                  <a:pt x="2149643" y="994611"/>
                </a:lnTo>
                <a:lnTo>
                  <a:pt x="2277979" y="1066800"/>
                </a:lnTo>
                <a:lnTo>
                  <a:pt x="2438400" y="1548063"/>
                </a:lnTo>
                <a:lnTo>
                  <a:pt x="2302043" y="1524000"/>
                </a:lnTo>
                <a:lnTo>
                  <a:pt x="2165685" y="1451811"/>
                </a:lnTo>
                <a:lnTo>
                  <a:pt x="2053390" y="1130969"/>
                </a:lnTo>
                <a:lnTo>
                  <a:pt x="1812758" y="1106905"/>
                </a:lnTo>
                <a:lnTo>
                  <a:pt x="1620253" y="994611"/>
                </a:lnTo>
                <a:lnTo>
                  <a:pt x="1251285" y="1098884"/>
                </a:lnTo>
                <a:lnTo>
                  <a:pt x="906379" y="1163053"/>
                </a:lnTo>
                <a:lnTo>
                  <a:pt x="745958" y="1163053"/>
                </a:lnTo>
                <a:lnTo>
                  <a:pt x="481264" y="1427747"/>
                </a:lnTo>
                <a:lnTo>
                  <a:pt x="457200" y="1572126"/>
                </a:lnTo>
                <a:lnTo>
                  <a:pt x="385011" y="1628274"/>
                </a:lnTo>
                <a:lnTo>
                  <a:pt x="344906" y="1515979"/>
                </a:lnTo>
                <a:lnTo>
                  <a:pt x="168443" y="1684421"/>
                </a:lnTo>
                <a:lnTo>
                  <a:pt x="72190" y="1716505"/>
                </a:lnTo>
                <a:close/>
              </a:path>
            </a:pathLst>
          </a:custGeom>
          <a:solidFill>
            <a:srgbClr val="FFFCD6">
              <a:alpha val="23922"/>
            </a:srgbClr>
          </a:solidFill>
          <a:ln w="25400" cap="flat">
            <a:solidFill>
              <a:srgbClr val="FFFF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132291" y="3108960"/>
            <a:ext cx="1165725" cy="1188720"/>
          </a:xfrm>
          <a:custGeom>
            <a:avLst/>
            <a:gdLst>
              <a:gd name="connsiteX0" fmla="*/ 160421 w 874294"/>
              <a:gd name="connsiteY0" fmla="*/ 537411 h 826169"/>
              <a:gd name="connsiteX1" fmla="*/ 104273 w 874294"/>
              <a:gd name="connsiteY1" fmla="*/ 457200 h 826169"/>
              <a:gd name="connsiteX2" fmla="*/ 0 w 874294"/>
              <a:gd name="connsiteY2" fmla="*/ 401053 h 826169"/>
              <a:gd name="connsiteX3" fmla="*/ 40105 w 874294"/>
              <a:gd name="connsiteY3" fmla="*/ 272716 h 826169"/>
              <a:gd name="connsiteX4" fmla="*/ 32084 w 874294"/>
              <a:gd name="connsiteY4" fmla="*/ 176463 h 826169"/>
              <a:gd name="connsiteX5" fmla="*/ 112294 w 874294"/>
              <a:gd name="connsiteY5" fmla="*/ 256674 h 826169"/>
              <a:gd name="connsiteX6" fmla="*/ 160421 w 874294"/>
              <a:gd name="connsiteY6" fmla="*/ 192505 h 826169"/>
              <a:gd name="connsiteX7" fmla="*/ 216568 w 874294"/>
              <a:gd name="connsiteY7" fmla="*/ 248653 h 826169"/>
              <a:gd name="connsiteX8" fmla="*/ 280737 w 874294"/>
              <a:gd name="connsiteY8" fmla="*/ 320842 h 826169"/>
              <a:gd name="connsiteX9" fmla="*/ 425115 w 874294"/>
              <a:gd name="connsiteY9" fmla="*/ 393032 h 826169"/>
              <a:gd name="connsiteX10" fmla="*/ 633663 w 874294"/>
              <a:gd name="connsiteY10" fmla="*/ 352926 h 826169"/>
              <a:gd name="connsiteX11" fmla="*/ 633663 w 874294"/>
              <a:gd name="connsiteY11" fmla="*/ 176463 h 826169"/>
              <a:gd name="connsiteX12" fmla="*/ 721894 w 874294"/>
              <a:gd name="connsiteY12" fmla="*/ 16042 h 826169"/>
              <a:gd name="connsiteX13" fmla="*/ 818147 w 874294"/>
              <a:gd name="connsiteY13" fmla="*/ 0 h 826169"/>
              <a:gd name="connsiteX14" fmla="*/ 874294 w 874294"/>
              <a:gd name="connsiteY14" fmla="*/ 32084 h 826169"/>
              <a:gd name="connsiteX15" fmla="*/ 786063 w 874294"/>
              <a:gd name="connsiteY15" fmla="*/ 160421 h 826169"/>
              <a:gd name="connsiteX16" fmla="*/ 737937 w 874294"/>
              <a:gd name="connsiteY16" fmla="*/ 336884 h 826169"/>
              <a:gd name="connsiteX17" fmla="*/ 786063 w 874294"/>
              <a:gd name="connsiteY17" fmla="*/ 505326 h 826169"/>
              <a:gd name="connsiteX18" fmla="*/ 858252 w 874294"/>
              <a:gd name="connsiteY18" fmla="*/ 657726 h 826169"/>
              <a:gd name="connsiteX19" fmla="*/ 834189 w 874294"/>
              <a:gd name="connsiteY19" fmla="*/ 826169 h 826169"/>
              <a:gd name="connsiteX20" fmla="*/ 713873 w 874294"/>
              <a:gd name="connsiteY20" fmla="*/ 689811 h 826169"/>
              <a:gd name="connsiteX21" fmla="*/ 609600 w 874294"/>
              <a:gd name="connsiteY21" fmla="*/ 617621 h 826169"/>
              <a:gd name="connsiteX22" fmla="*/ 441158 w 874294"/>
              <a:gd name="connsiteY22" fmla="*/ 665747 h 826169"/>
              <a:gd name="connsiteX23" fmla="*/ 248652 w 874294"/>
              <a:gd name="connsiteY23" fmla="*/ 641684 h 826169"/>
              <a:gd name="connsiteX24" fmla="*/ 208547 w 874294"/>
              <a:gd name="connsiteY24" fmla="*/ 713874 h 826169"/>
              <a:gd name="connsiteX25" fmla="*/ 112294 w 874294"/>
              <a:gd name="connsiteY25" fmla="*/ 689811 h 826169"/>
              <a:gd name="connsiteX26" fmla="*/ 112294 w 874294"/>
              <a:gd name="connsiteY26" fmla="*/ 601579 h 826169"/>
              <a:gd name="connsiteX27" fmla="*/ 160421 w 874294"/>
              <a:gd name="connsiteY27" fmla="*/ 537411 h 82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74294" h="826169">
                <a:moveTo>
                  <a:pt x="160421" y="537411"/>
                </a:moveTo>
                <a:lnTo>
                  <a:pt x="104273" y="457200"/>
                </a:lnTo>
                <a:lnTo>
                  <a:pt x="0" y="401053"/>
                </a:lnTo>
                <a:lnTo>
                  <a:pt x="40105" y="272716"/>
                </a:lnTo>
                <a:lnTo>
                  <a:pt x="32084" y="176463"/>
                </a:lnTo>
                <a:lnTo>
                  <a:pt x="112294" y="256674"/>
                </a:lnTo>
                <a:lnTo>
                  <a:pt x="160421" y="192505"/>
                </a:lnTo>
                <a:lnTo>
                  <a:pt x="216568" y="248653"/>
                </a:lnTo>
                <a:lnTo>
                  <a:pt x="280737" y="320842"/>
                </a:lnTo>
                <a:lnTo>
                  <a:pt x="425115" y="393032"/>
                </a:lnTo>
                <a:lnTo>
                  <a:pt x="633663" y="352926"/>
                </a:lnTo>
                <a:lnTo>
                  <a:pt x="633663" y="176463"/>
                </a:lnTo>
                <a:lnTo>
                  <a:pt x="721894" y="16042"/>
                </a:lnTo>
                <a:lnTo>
                  <a:pt x="818147" y="0"/>
                </a:lnTo>
                <a:lnTo>
                  <a:pt x="874294" y="32084"/>
                </a:lnTo>
                <a:lnTo>
                  <a:pt x="786063" y="160421"/>
                </a:lnTo>
                <a:lnTo>
                  <a:pt x="737937" y="336884"/>
                </a:lnTo>
                <a:lnTo>
                  <a:pt x="786063" y="505326"/>
                </a:lnTo>
                <a:lnTo>
                  <a:pt x="858252" y="657726"/>
                </a:lnTo>
                <a:lnTo>
                  <a:pt x="834189" y="826169"/>
                </a:lnTo>
                <a:lnTo>
                  <a:pt x="713873" y="689811"/>
                </a:lnTo>
                <a:lnTo>
                  <a:pt x="609600" y="617621"/>
                </a:lnTo>
                <a:lnTo>
                  <a:pt x="441158" y="665747"/>
                </a:lnTo>
                <a:lnTo>
                  <a:pt x="248652" y="641684"/>
                </a:lnTo>
                <a:lnTo>
                  <a:pt x="208547" y="713874"/>
                </a:lnTo>
                <a:lnTo>
                  <a:pt x="112294" y="689811"/>
                </a:lnTo>
                <a:lnTo>
                  <a:pt x="112294" y="601579"/>
                </a:lnTo>
                <a:lnTo>
                  <a:pt x="160421" y="537411"/>
                </a:lnTo>
                <a:close/>
              </a:path>
            </a:pathLst>
          </a:custGeom>
          <a:solidFill>
            <a:srgbClr val="FFFCD6">
              <a:alpha val="27059"/>
            </a:srgbClr>
          </a:solidFill>
          <a:ln w="25400" cap="flat">
            <a:solidFill>
              <a:srgbClr val="FFFF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298017" y="4100269"/>
            <a:ext cx="2082564" cy="786063"/>
          </a:xfrm>
          <a:prstGeom prst="straightConnector1">
            <a:avLst/>
          </a:prstGeom>
          <a:noFill/>
          <a:ln w="25400" cap="flat">
            <a:solidFill>
              <a:srgbClr val="B75FF9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>
            <a:off x="6260627" y="2307647"/>
            <a:ext cx="3109755" cy="1390299"/>
          </a:xfrm>
          <a:prstGeom prst="straightConnector1">
            <a:avLst/>
          </a:prstGeom>
          <a:noFill/>
          <a:ln w="25400" cap="flat">
            <a:solidFill>
              <a:srgbClr val="B75FF9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56653264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304261" y="1814622"/>
            <a:ext cx="5925879" cy="36150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573620" y="2286000"/>
            <a:ext cx="3289003" cy="2377440"/>
          </a:xfrm>
          <a:prstGeom prst="rect">
            <a:avLst/>
          </a:prstGeom>
          <a:noFill/>
          <a:ln w="38100" cap="flat">
            <a:solidFill>
              <a:srgbClr val="FFFF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14595" y="3017520"/>
            <a:ext cx="1561284" cy="1188720"/>
          </a:xfrm>
          <a:prstGeom prst="rect">
            <a:avLst/>
          </a:prstGeom>
          <a:noFill/>
          <a:ln w="38100" cap="flat">
            <a:solidFill>
              <a:srgbClr val="FFC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42827" y="2460520"/>
            <a:ext cx="497569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cat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73620" y="1718603"/>
            <a:ext cx="700189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</a:p>
        </p:txBody>
      </p:sp>
    </p:spTree>
    <p:extLst>
      <p:ext uri="{BB962C8B-B14F-4D97-AF65-F5344CB8AC3E}">
        <p14:creationId xmlns:p14="http://schemas.microsoft.com/office/powerpoint/2010/main" val="77231909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1: </a:t>
            </a:r>
            <a:r>
              <a:rPr lang="en-US" dirty="0" err="1"/>
              <a:t>Convolutionalization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711" y="1050196"/>
            <a:ext cx="7096019" cy="40315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13722" y="5948791"/>
            <a:ext cx="91179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</a:t>
            </a:r>
            <a:r>
              <a:rPr lang="en-US" sz="2400" dirty="0" err="1">
                <a:hlinkClick r:id="rId3"/>
              </a:rPr>
              <a:t>people.eecs.berkeley.edu</a:t>
            </a:r>
            <a:r>
              <a:rPr lang="en-US" sz="2400" dirty="0">
                <a:hlinkClick r:id="rId3"/>
              </a:rPr>
              <a:t>/~</a:t>
            </a:r>
            <a:r>
              <a:rPr lang="en-US" sz="2400" dirty="0" err="1">
                <a:hlinkClick r:id="rId3"/>
              </a:rPr>
              <a:t>jonlong</a:t>
            </a:r>
            <a:r>
              <a:rPr lang="en-US" sz="2400" dirty="0">
                <a:hlinkClick r:id="rId3"/>
              </a:rPr>
              <a:t>/</a:t>
            </a:r>
            <a:r>
              <a:rPr lang="en-US" sz="2400" dirty="0" err="1">
                <a:hlinkClick r:id="rId3"/>
              </a:rPr>
              <a:t>long_shelhamer_fcn.pdf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849366" y="5364858"/>
            <a:ext cx="6639701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However resolution of 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segmentation map is low.</a:t>
            </a:r>
          </a:p>
        </p:txBody>
      </p:sp>
    </p:spTree>
    <p:extLst>
      <p:ext uri="{BB962C8B-B14F-4D97-AF65-F5344CB8AC3E}">
        <p14:creationId xmlns:p14="http://schemas.microsoft.com/office/powerpoint/2010/main" val="6211166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75" y="1417640"/>
            <a:ext cx="10462195" cy="43217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47465" y="6030482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www.saagie.com</a:t>
            </a:r>
            <a:r>
              <a:rPr lang="en-US" sz="1600" dirty="0"/>
              <a:t>/</a:t>
            </a:r>
            <a:r>
              <a:rPr lang="en-US" sz="1600" dirty="0" err="1"/>
              <a:t>fr</a:t>
            </a:r>
            <a:r>
              <a:rPr lang="en-US" sz="1600" dirty="0"/>
              <a:t>/blog/object-detection-part1</a:t>
            </a:r>
          </a:p>
        </p:txBody>
      </p:sp>
    </p:spTree>
    <p:extLst>
      <p:ext uri="{BB962C8B-B14F-4D97-AF65-F5344CB8AC3E}">
        <p14:creationId xmlns:p14="http://schemas.microsoft.com/office/powerpoint/2010/main" val="64835745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1: </a:t>
            </a:r>
            <a:r>
              <a:rPr lang="en-US" dirty="0" err="1"/>
              <a:t>Convolutionalization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1742012"/>
            <a:ext cx="8737600" cy="3725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043942"/>
            <a:ext cx="4215789" cy="26266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787" y="3534311"/>
            <a:ext cx="5556213" cy="19300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348049" y="4028990"/>
                <a:ext cx="532197" cy="6566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67" i="1">
                          <a:solidFill>
                            <a:srgbClr val="0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  <a:sym typeface="Calibri"/>
                        </a:rPr>
                        <m:t>≡</m:t>
                      </m:r>
                    </m:oMath>
                  </m:oMathPara>
                </a14:m>
                <a:endParaRPr lang="en-US" sz="4267" dirty="0">
                  <a:solidFill>
                    <a:srgbClr val="000000"/>
                  </a:solidFill>
                  <a:sym typeface="Calibri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8049" y="4028990"/>
                <a:ext cx="532197" cy="656655"/>
              </a:xfrm>
              <a:prstGeom prst="rect">
                <a:avLst/>
              </a:prstGeom>
              <a:blipFill>
                <a:blip r:embed="rId5"/>
                <a:stretch>
                  <a:fillRect l="-13953" r="-1395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722460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80311-9D7F-0345-ACE3-5FC9A07EB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Convolutional Networks (CVPR 2015)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8F64AA-B8D8-0A47-81C1-E8FE9E49F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123" y="1174448"/>
            <a:ext cx="9381067" cy="2912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2E9502-6190-1D4E-A001-5C0A3550D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456" y="3737429"/>
            <a:ext cx="54864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208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Idea 2: Up-sampling Convolutions or ”Deconvolutions”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78" y="2043416"/>
            <a:ext cx="10822823" cy="27072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25750" y="6365558"/>
            <a:ext cx="64864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http://</a:t>
            </a:r>
            <a:r>
              <a:rPr lang="en-US" sz="2400" dirty="0" err="1">
                <a:hlinkClick r:id="rId3"/>
              </a:rPr>
              <a:t>cvlab.postech.ac.kr</a:t>
            </a:r>
            <a:r>
              <a:rPr lang="en-US" sz="2400" dirty="0">
                <a:hlinkClick r:id="rId3"/>
              </a:rPr>
              <a:t>/research/</a:t>
            </a:r>
            <a:r>
              <a:rPr lang="en-US" sz="2400" dirty="0" err="1">
                <a:hlinkClick r:id="rId3"/>
              </a:rPr>
              <a:t>deconvnet</a:t>
            </a:r>
            <a:r>
              <a:rPr lang="en-US" sz="2400" dirty="0">
                <a:hlinkClick r:id="rId3"/>
              </a:rPr>
              <a:t>/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452902-C9DA-7546-B828-6881B9F03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370" y="4873351"/>
            <a:ext cx="5736772" cy="155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57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Idea 2: Up-sampling Convolutions or ”Deconvolutions”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2777448" y="5696793"/>
            <a:ext cx="6637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</a:t>
            </a:r>
            <a:r>
              <a:rPr lang="en-US" sz="2400" dirty="0" err="1">
                <a:hlinkClick r:id="rId2"/>
              </a:rPr>
              <a:t>github.com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vdumoulin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conv_arithmetic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764" y="1008162"/>
            <a:ext cx="4178469" cy="468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4350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Idea 2: Up-sampling Convolutions or ”Deconvolutions”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2777448" y="5696793"/>
            <a:ext cx="6637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</a:t>
            </a:r>
            <a:r>
              <a:rPr lang="en-US" sz="2400" dirty="0" err="1">
                <a:hlinkClick r:id="rId2"/>
              </a:rPr>
              <a:t>github.com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vdumoulin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conv_arithmetic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4469" y="1278922"/>
            <a:ext cx="4008580" cy="455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2457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Idea 2: Up-sampling Convolutions or ”Deconvolutions”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14677" y="1417639"/>
            <a:ext cx="3418273" cy="4728447"/>
            <a:chOff x="2850776" y="1452282"/>
            <a:chExt cx="3732904" cy="5163671"/>
          </a:xfrm>
        </p:grpSpPr>
        <p:grpSp>
          <p:nvGrpSpPr>
            <p:cNvPr id="9" name="Group 8"/>
            <p:cNvGrpSpPr/>
            <p:nvPr/>
          </p:nvGrpSpPr>
          <p:grpSpPr>
            <a:xfrm>
              <a:off x="2850776" y="1452282"/>
              <a:ext cx="3732904" cy="5163671"/>
              <a:chOff x="2850776" y="1452282"/>
              <a:chExt cx="3732904" cy="5163671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850776" y="1452282"/>
                <a:ext cx="3732904" cy="516367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867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391258" y="1761708"/>
                <a:ext cx="2651942" cy="414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67" dirty="0" err="1"/>
                  <a:t>Deconvolutional</a:t>
                </a:r>
                <a:r>
                  <a:rPr lang="en-US" sz="1867" dirty="0"/>
                  <a:t> Layers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3357591" y="2318516"/>
              <a:ext cx="2665947" cy="414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67" dirty="0" err="1"/>
                <a:t>Upconvolutional</a:t>
              </a:r>
              <a:r>
                <a:rPr lang="en-US" sz="1867" dirty="0"/>
                <a:t> Layers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05199" y="2881909"/>
              <a:ext cx="2624054" cy="72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/>
                <a:t>Backwards </a:t>
              </a:r>
              <a:r>
                <a:rPr lang="en-US" sz="1867" dirty="0" err="1"/>
                <a:t>Strided</a:t>
              </a:r>
              <a:r>
                <a:rPr lang="en-US" sz="1867" dirty="0"/>
                <a:t> Convolutional Layers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8536" y="3749757"/>
              <a:ext cx="2624054" cy="72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/>
                <a:t>Fractionally </a:t>
              </a:r>
              <a:r>
                <a:rPr lang="en-US" sz="1867" dirty="0" err="1"/>
                <a:t>Strided</a:t>
              </a:r>
              <a:r>
                <a:rPr lang="en-US" sz="1867" dirty="0"/>
                <a:t> Convolutional Layers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68172" y="4645647"/>
              <a:ext cx="2624054" cy="72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/>
                <a:t>Transposed Convolutional Layers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48509" y="5619507"/>
              <a:ext cx="2624054" cy="72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/>
                <a:t>Spatial Full Convolutional Layers</a:t>
              </a:r>
              <a:endParaRPr lang="en-US" sz="1867" dirty="0"/>
            </a:p>
          </p:txBody>
        </p:sp>
      </p:grpSp>
    </p:spTree>
    <p:extLst>
      <p:ext uri="{BB962C8B-B14F-4D97-AF65-F5344CB8AC3E}">
        <p14:creationId xmlns:p14="http://schemas.microsoft.com/office/powerpoint/2010/main" val="28847281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EB3BC-DBF7-4648-AAED-320182077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3: Dilated Convolutions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119FC-0720-F649-846F-29FC513F6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8" y="1646161"/>
            <a:ext cx="11001828" cy="373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4F8287-584B-9A49-A50E-4032B624A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3" y="5383962"/>
            <a:ext cx="5384799" cy="931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701749-3D82-F645-80E8-B770DE7E4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372" y="6183085"/>
            <a:ext cx="2079171" cy="674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ABD7CF-CD63-454E-80CC-7F271D836F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28"/>
          <a:stretch/>
        </p:blipFill>
        <p:spPr>
          <a:xfrm>
            <a:off x="2456544" y="6249442"/>
            <a:ext cx="1738161" cy="542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9C0EC2-B6AD-DA42-ACB2-1B74BE3F00E3}"/>
              </a:ext>
            </a:extLst>
          </p:cNvPr>
          <p:cNvSpPr txBox="1"/>
          <p:nvPr/>
        </p:nvSpPr>
        <p:spPr>
          <a:xfrm>
            <a:off x="4629730" y="6299201"/>
            <a:ext cx="1412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ICLR 2016</a:t>
            </a:r>
          </a:p>
        </p:txBody>
      </p:sp>
    </p:spTree>
    <p:extLst>
      <p:ext uri="{BB962C8B-B14F-4D97-AF65-F5344CB8AC3E}">
        <p14:creationId xmlns:p14="http://schemas.microsoft.com/office/powerpoint/2010/main" val="50660465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EB3BC-DBF7-4648-AAED-320182077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3: Dilated Convolutions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4F8287-584B-9A49-A50E-4032B624A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73" y="5383962"/>
            <a:ext cx="5384799" cy="931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701749-3D82-F645-80E8-B770DE7E4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2" y="6183085"/>
            <a:ext cx="2079171" cy="674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ABD7CF-CD63-454E-80CC-7F271D836F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28"/>
          <a:stretch/>
        </p:blipFill>
        <p:spPr>
          <a:xfrm>
            <a:off x="2456544" y="6249442"/>
            <a:ext cx="1738161" cy="542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9C0EC2-B6AD-DA42-ACB2-1B74BE3F00E3}"/>
              </a:ext>
            </a:extLst>
          </p:cNvPr>
          <p:cNvSpPr txBox="1"/>
          <p:nvPr/>
        </p:nvSpPr>
        <p:spPr>
          <a:xfrm>
            <a:off x="4629730" y="6299201"/>
            <a:ext cx="1412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ICLR 2016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849492-F8D5-B648-BD16-710D4899B5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067" y="1820334"/>
            <a:ext cx="3335867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0735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 as Classification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304261" y="1814622"/>
            <a:ext cx="5925879" cy="36150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04261" y="2092624"/>
            <a:ext cx="1380720" cy="109728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684981" y="2301411"/>
            <a:ext cx="5356259" cy="13700"/>
          </a:xfrm>
          <a:prstGeom prst="straightConnector1">
            <a:avLst/>
          </a:prstGeom>
          <a:noFill/>
          <a:ln w="41275" cap="flat">
            <a:solidFill>
              <a:srgbClr val="00B0F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rapezoid 12"/>
          <p:cNvSpPr/>
          <p:nvPr/>
        </p:nvSpPr>
        <p:spPr>
          <a:xfrm rot="5400000">
            <a:off x="8202442" y="2068809"/>
            <a:ext cx="931524" cy="540065"/>
          </a:xfrm>
          <a:prstGeom prst="trapezoid">
            <a:avLst/>
          </a:prstGeom>
          <a:solidFill>
            <a:srgbClr val="FFFFFF"/>
          </a:solidFill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25589" y="2068891"/>
            <a:ext cx="684160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CNN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59083" y="1671263"/>
            <a:ext cx="84285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deer?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59083" y="2055191"/>
            <a:ext cx="6402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59083" y="2462851"/>
            <a:ext cx="173880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background?</a:t>
            </a:r>
          </a:p>
        </p:txBody>
      </p:sp>
      <p:cxnSp>
        <p:nvCxnSpPr>
          <p:cNvPr id="19" name="Straight Arrow Connector 18"/>
          <p:cNvCxnSpPr>
            <a:stCxn id="13" idx="0"/>
          </p:cNvCxnSpPr>
          <p:nvPr/>
        </p:nvCxnSpPr>
        <p:spPr>
          <a:xfrm>
            <a:off x="8938237" y="2338842"/>
            <a:ext cx="842761" cy="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06637241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Convolutional Layer in </a:t>
            </a:r>
            <a:r>
              <a:rPr lang="en-US" sz="4267" dirty="0" err="1"/>
              <a:t>pytorch</a:t>
            </a:r>
            <a:endParaRPr sz="4267" dirty="0"/>
          </a:p>
        </p:txBody>
      </p:sp>
      <p:sp>
        <p:nvSpPr>
          <p:cNvPr id="5" name="Cube 4"/>
          <p:cNvSpPr/>
          <p:nvPr/>
        </p:nvSpPr>
        <p:spPr>
          <a:xfrm>
            <a:off x="1506406" y="3415811"/>
            <a:ext cx="1382817" cy="1435412"/>
          </a:xfrm>
          <a:prstGeom prst="cube">
            <a:avLst>
              <a:gd name="adj" fmla="val 68421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ight Brace 5"/>
          <p:cNvSpPr/>
          <p:nvPr/>
        </p:nvSpPr>
        <p:spPr>
          <a:xfrm rot="5400000">
            <a:off x="1620648" y="5621805"/>
            <a:ext cx="235976" cy="464457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60959" rIns="121919" bIns="60959" numCol="1" spcCol="38100" rtlCol="0" anchor="t">
            <a:noAutofit/>
          </a:bodyPr>
          <a:lstStyle/>
          <a:p>
            <a:pPr defTabSz="1219170" latinLnBrk="1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1446" y="5972019"/>
            <a:ext cx="3462292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in_channels</a:t>
            </a:r>
            <a:r>
              <a:rPr lang="en-US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(e.g. 3 for RGB inputs)</a:t>
            </a:r>
          </a:p>
        </p:txBody>
      </p:sp>
      <p:sp>
        <p:nvSpPr>
          <p:cNvPr id="8" name="Cube 7"/>
          <p:cNvSpPr/>
          <p:nvPr/>
        </p:nvSpPr>
        <p:spPr>
          <a:xfrm>
            <a:off x="7554889" y="3792157"/>
            <a:ext cx="2031111" cy="759139"/>
          </a:xfrm>
          <a:prstGeom prst="cube">
            <a:avLst>
              <a:gd name="adj" fmla="val 35362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8157963" y="4627744"/>
            <a:ext cx="321187" cy="1508387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60959" rIns="121919" bIns="60959" numCol="1" spcCol="38100" rtlCol="0" anchor="t">
            <a:noAutofit/>
          </a:bodyPr>
          <a:lstStyle/>
          <a:p>
            <a:pPr defTabSz="1219170" latinLnBrk="1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55493" y="5542530"/>
            <a:ext cx="3699409" cy="69775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out_channels</a:t>
            </a:r>
            <a:r>
              <a:rPr lang="en-US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(equals the number of </a:t>
            </a:r>
            <a:br>
              <a:rPr lang="en-US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convolutional filters for this layer)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759634" y="2372681"/>
            <a:ext cx="3795253" cy="1650410"/>
            <a:chOff x="2819725" y="1779510"/>
            <a:chExt cx="2846440" cy="1237807"/>
          </a:xfrm>
        </p:grpSpPr>
        <p:sp>
          <p:nvSpPr>
            <p:cNvPr id="23" name="Rounded Rectangle 22"/>
            <p:cNvSpPr/>
            <p:nvPr/>
          </p:nvSpPr>
          <p:spPr>
            <a:xfrm>
              <a:off x="2819725" y="2157324"/>
              <a:ext cx="2347081" cy="408621"/>
            </a:xfrm>
            <a:prstGeom prst="roundRect">
              <a:avLst/>
            </a:prstGeom>
            <a:solidFill>
              <a:srgbClr val="F9F6E1"/>
            </a:solidFill>
            <a:ln w="25400" cap="flat">
              <a:noFill/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888010" y="1779510"/>
              <a:ext cx="2778155" cy="1237807"/>
              <a:chOff x="2840509" y="2035059"/>
              <a:chExt cx="2778155" cy="1237807"/>
            </a:xfrm>
          </p:grpSpPr>
          <p:sp>
            <p:nvSpPr>
              <p:cNvPr id="13" name="Cube 12"/>
              <p:cNvSpPr/>
              <p:nvPr/>
            </p:nvSpPr>
            <p:spPr>
              <a:xfrm>
                <a:off x="4038358" y="2309057"/>
                <a:ext cx="331351" cy="515776"/>
              </a:xfrm>
              <a:prstGeom prst="cube">
                <a:avLst>
                  <a:gd name="adj" fmla="val 45150"/>
                </a:avLst>
              </a:prstGeom>
              <a:solidFill>
                <a:srgbClr val="92D050"/>
              </a:solidFill>
              <a:ln w="12700" cap="flat">
                <a:solidFill>
                  <a:srgbClr val="404040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840509" y="2467942"/>
                <a:ext cx="1082268" cy="2539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err="1">
                    <a:solidFill>
                      <a:srgbClr val="000000"/>
                    </a:solidFill>
                  </a:rPr>
                  <a:t>out_channels</a:t>
                </a:r>
                <a:r>
                  <a:rPr lang="en-US" sz="1600" dirty="0">
                    <a:solidFill>
                      <a:srgbClr val="000000"/>
                    </a:solidFill>
                  </a:rPr>
                  <a:t> x</a:t>
                </a:r>
                <a:endParaRPr lang="en-US" sz="1600" dirty="0"/>
              </a:p>
            </p:txBody>
          </p:sp>
          <p:sp>
            <p:nvSpPr>
              <p:cNvPr id="16" name="Right Brace 15"/>
              <p:cNvSpPr/>
              <p:nvPr/>
            </p:nvSpPr>
            <p:spPr>
              <a:xfrm rot="5400000">
                <a:off x="4049918" y="2866902"/>
                <a:ext cx="167890" cy="194760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21919" tIns="60959" rIns="121919" bIns="60959" numCol="1" spcCol="38100" rtlCol="0" anchor="t">
                <a:noAutofit/>
              </a:bodyPr>
              <a:lstStyle/>
              <a:p>
                <a:pPr defTabSz="1219170" latinLnBrk="1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695281" y="3034291"/>
                <a:ext cx="823784" cy="2385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67" dirty="0" err="1">
                    <a:solidFill>
                      <a:srgbClr val="000000"/>
                    </a:solidFill>
                  </a:rPr>
                  <a:t>in_channels</a:t>
                </a:r>
                <a:endParaRPr lang="en-US" sz="1467" dirty="0"/>
              </a:p>
            </p:txBody>
          </p:sp>
          <p:sp>
            <p:nvSpPr>
              <p:cNvPr id="18" name="Right Brace 17"/>
              <p:cNvSpPr/>
              <p:nvPr/>
            </p:nvSpPr>
            <p:spPr>
              <a:xfrm rot="13479865" flipV="1">
                <a:off x="3946189" y="2128523"/>
                <a:ext cx="171347" cy="349424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21919" tIns="60959" rIns="121919" bIns="60959" numCol="1" spcCol="38100" rtlCol="0" anchor="t">
                <a:noAutofit/>
              </a:bodyPr>
              <a:lstStyle/>
              <a:p>
                <a:pPr defTabSz="1219170" latinLnBrk="1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195306" y="2035059"/>
                <a:ext cx="916558" cy="2308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</a:rPr>
                  <a:t>kernel_size</a:t>
                </a:r>
                <a:endParaRPr lang="en-US" sz="1400" dirty="0"/>
              </a:p>
            </p:txBody>
          </p:sp>
          <p:sp>
            <p:nvSpPr>
              <p:cNvPr id="20" name="Right Brace 19"/>
              <p:cNvSpPr/>
              <p:nvPr/>
            </p:nvSpPr>
            <p:spPr>
              <a:xfrm flipV="1">
                <a:off x="4475948" y="2324271"/>
                <a:ext cx="202849" cy="420917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21919" tIns="60959" rIns="121919" bIns="60959" numCol="1" spcCol="38100" rtlCol="0" anchor="t">
                <a:noAutofit/>
              </a:bodyPr>
              <a:lstStyle/>
              <a:p>
                <a:pPr defTabSz="1219170" latinLnBrk="1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769741" y="2730859"/>
                <a:ext cx="848923" cy="2308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</a:rPr>
                  <a:t>kernel_size</a:t>
                </a:r>
                <a:endParaRPr lang="en-US" sz="1400" dirty="0"/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840592" y="2707046"/>
            <a:ext cx="788355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75131" y="2875889"/>
            <a:ext cx="1017584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Output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103419" y="4370120"/>
            <a:ext cx="4275116" cy="31667"/>
          </a:xfrm>
          <a:prstGeom prst="straightConnector1">
            <a:avLst/>
          </a:prstGeom>
          <a:noFill/>
          <a:ln w="25400" cap="flat">
            <a:solidFill>
              <a:srgbClr val="0070C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311" y="1209274"/>
            <a:ext cx="8569231" cy="74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1949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25680-4D5A-7241-B133-498E5EA65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0"/>
            <a:ext cx="61722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67A2D0-9B7D-8145-BEE3-F08103375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84" y="1828800"/>
            <a:ext cx="7014117" cy="47397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8289BC-5A63-5A4B-B0B7-1FC093D601AC}"/>
              </a:ext>
            </a:extLst>
          </p:cNvPr>
          <p:cNvSpPr/>
          <p:nvPr/>
        </p:nvSpPr>
        <p:spPr>
          <a:xfrm>
            <a:off x="8204810" y="2954402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/abs/1505.04597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2AE167-3E03-3D49-A545-E65B22C7C21B}"/>
              </a:ext>
            </a:extLst>
          </p:cNvPr>
          <p:cNvSpPr/>
          <p:nvPr/>
        </p:nvSpPr>
        <p:spPr>
          <a:xfrm>
            <a:off x="7755617" y="3534266"/>
            <a:ext cx="4135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milesial</a:t>
            </a:r>
            <a:r>
              <a:rPr lang="en-US" dirty="0"/>
              <a:t>/</a:t>
            </a:r>
            <a:r>
              <a:rPr lang="en-US" dirty="0" err="1"/>
              <a:t>Pytorch-UNet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0D546B-9C7B-9D41-B410-E28A222119BB}"/>
              </a:ext>
            </a:extLst>
          </p:cNvPr>
          <p:cNvSpPr/>
          <p:nvPr/>
        </p:nvSpPr>
        <p:spPr>
          <a:xfrm>
            <a:off x="7755617" y="3912401"/>
            <a:ext cx="4211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usuyama</a:t>
            </a:r>
            <a:r>
              <a:rPr lang="en-US" dirty="0"/>
              <a:t>/</a:t>
            </a:r>
            <a:r>
              <a:rPr lang="en-US" dirty="0" err="1"/>
              <a:t>pytorch-unet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61762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60F87-69F6-7923-AE4A-56BACDFEA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UNet</a:t>
            </a:r>
            <a:r>
              <a:rPr lang="en-US" dirty="0"/>
              <a:t> in </a:t>
            </a:r>
            <a:r>
              <a:rPr lang="en-US" dirty="0" err="1"/>
              <a:t>Pytorch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A51D7A-D1F2-7202-4EFC-0DA982472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535" y="130475"/>
            <a:ext cx="4591505" cy="636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7241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7771D-6045-99CF-E5A1-74A561C65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</a:t>
            </a:r>
            <a:r>
              <a:rPr lang="en-US" dirty="0" err="1"/>
              <a:t>Upsampling</a:t>
            </a:r>
            <a:r>
              <a:rPr lang="en-US" dirty="0"/>
              <a:t> Layer</a:t>
            </a:r>
          </a:p>
        </p:txBody>
      </p:sp>
      <p:pic>
        <p:nvPicPr>
          <p:cNvPr id="1026" name="Picture 2" descr="Upsampling in Core ML">
            <a:extLst>
              <a:ext uri="{FF2B5EF4-FFF2-40B4-BE49-F238E27FC236}">
                <a16:creationId xmlns:a16="http://schemas.microsoft.com/office/drawing/2014/main" id="{3B7DB9ED-5A70-DC14-4F85-0956DC108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52" y="1990846"/>
            <a:ext cx="8170296" cy="402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294FF5-42F5-F5C9-C6C9-1EEB74847097}"/>
              </a:ext>
            </a:extLst>
          </p:cNvPr>
          <p:cNvSpPr txBox="1"/>
          <p:nvPr/>
        </p:nvSpPr>
        <p:spPr>
          <a:xfrm>
            <a:off x="2794788" y="6214029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machinethink.net</a:t>
            </a:r>
            <a:r>
              <a:rPr lang="en-US" dirty="0"/>
              <a:t>/blog/</a:t>
            </a:r>
            <a:r>
              <a:rPr lang="en-US" dirty="0" err="1"/>
              <a:t>coreml-upsampling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18415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4152A7-8D1C-F149-A7D1-DEA843676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0" y="2073352"/>
            <a:ext cx="7734300" cy="3670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CC2FAB-A008-0142-A22A-4FBC45F30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049" y="235693"/>
            <a:ext cx="6385157" cy="17573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4A3A89-6A0B-5B4E-8533-6AAC615C9D94}"/>
              </a:ext>
            </a:extLst>
          </p:cNvPr>
          <p:cNvSpPr/>
          <p:nvPr/>
        </p:nvSpPr>
        <p:spPr>
          <a:xfrm>
            <a:off x="4238927" y="6121349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/abs/1703.06870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DE3CD3-D65C-FB49-887F-ABF1D8EF4786}"/>
              </a:ext>
            </a:extLst>
          </p:cNvPr>
          <p:cNvSpPr/>
          <p:nvPr/>
        </p:nvSpPr>
        <p:spPr>
          <a:xfrm>
            <a:off x="3470736" y="5743652"/>
            <a:ext cx="4849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facebookresearch</a:t>
            </a:r>
            <a:r>
              <a:rPr lang="en-US" dirty="0"/>
              <a:t>/detectron2</a:t>
            </a:r>
          </a:p>
        </p:txBody>
      </p:sp>
    </p:spTree>
    <p:extLst>
      <p:ext uri="{BB962C8B-B14F-4D97-AF65-F5344CB8AC3E}">
        <p14:creationId xmlns:p14="http://schemas.microsoft.com/office/powerpoint/2010/main" val="159307956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1256F-3708-DD4F-91FE-9C82BB52C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D8065-B422-9C45-8292-8AFBB5D45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5486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 as Classification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304261" y="1814622"/>
            <a:ext cx="5925879" cy="36150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19332" y="2092624"/>
            <a:ext cx="1380720" cy="109728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>
            <a:stCxn id="3" idx="3"/>
          </p:cNvCxnSpPr>
          <p:nvPr/>
        </p:nvCxnSpPr>
        <p:spPr>
          <a:xfrm flipV="1">
            <a:off x="3000052" y="2301412"/>
            <a:ext cx="5041189" cy="339852"/>
          </a:xfrm>
          <a:prstGeom prst="straightConnector1">
            <a:avLst/>
          </a:prstGeom>
          <a:noFill/>
          <a:ln w="41275" cap="flat">
            <a:solidFill>
              <a:srgbClr val="00B0F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rapezoid 12"/>
          <p:cNvSpPr/>
          <p:nvPr/>
        </p:nvSpPr>
        <p:spPr>
          <a:xfrm rot="5400000">
            <a:off x="8202442" y="2068809"/>
            <a:ext cx="931524" cy="540065"/>
          </a:xfrm>
          <a:prstGeom prst="trapezoid">
            <a:avLst/>
          </a:prstGeom>
          <a:solidFill>
            <a:srgbClr val="FFFFFF"/>
          </a:solidFill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25589" y="2068891"/>
            <a:ext cx="684160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CNN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59083" y="1671263"/>
            <a:ext cx="84285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deer?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59083" y="2055191"/>
            <a:ext cx="6402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59083" y="2462851"/>
            <a:ext cx="173880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background?</a:t>
            </a:r>
          </a:p>
        </p:txBody>
      </p:sp>
      <p:cxnSp>
        <p:nvCxnSpPr>
          <p:cNvPr id="19" name="Straight Arrow Connector 18"/>
          <p:cNvCxnSpPr>
            <a:stCxn id="13" idx="0"/>
          </p:cNvCxnSpPr>
          <p:nvPr/>
        </p:nvCxnSpPr>
        <p:spPr>
          <a:xfrm>
            <a:off x="8938237" y="2338842"/>
            <a:ext cx="842761" cy="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23492494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 as Classification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304261" y="1814622"/>
            <a:ext cx="5925879" cy="36150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52100" y="2092624"/>
            <a:ext cx="1342489" cy="109728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>
            <a:stCxn id="3" idx="3"/>
          </p:cNvCxnSpPr>
          <p:nvPr/>
        </p:nvCxnSpPr>
        <p:spPr>
          <a:xfrm flipV="1">
            <a:off x="3794589" y="2301412"/>
            <a:ext cx="4246652" cy="339852"/>
          </a:xfrm>
          <a:prstGeom prst="straightConnector1">
            <a:avLst/>
          </a:prstGeom>
          <a:noFill/>
          <a:ln w="41275" cap="flat">
            <a:solidFill>
              <a:srgbClr val="00B0F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rapezoid 12"/>
          <p:cNvSpPr/>
          <p:nvPr/>
        </p:nvSpPr>
        <p:spPr>
          <a:xfrm rot="5400000">
            <a:off x="8202442" y="2068809"/>
            <a:ext cx="931524" cy="540065"/>
          </a:xfrm>
          <a:prstGeom prst="trapezoid">
            <a:avLst/>
          </a:prstGeom>
          <a:solidFill>
            <a:srgbClr val="FFFFFF"/>
          </a:solidFill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25589" y="2068891"/>
            <a:ext cx="684160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CNN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59083" y="1671263"/>
            <a:ext cx="84285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deer?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59083" y="2055191"/>
            <a:ext cx="6402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59083" y="2462851"/>
            <a:ext cx="173880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background?</a:t>
            </a:r>
          </a:p>
        </p:txBody>
      </p:sp>
      <p:cxnSp>
        <p:nvCxnSpPr>
          <p:cNvPr id="19" name="Straight Arrow Connector 18"/>
          <p:cNvCxnSpPr>
            <a:stCxn id="13" idx="0"/>
          </p:cNvCxnSpPr>
          <p:nvPr/>
        </p:nvCxnSpPr>
        <p:spPr>
          <a:xfrm>
            <a:off x="8938237" y="2338842"/>
            <a:ext cx="842761" cy="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90813382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 Detection as Classification</a:t>
            </a:r>
            <a:br>
              <a:rPr lang="en-US" dirty="0"/>
            </a:br>
            <a:r>
              <a:rPr lang="en-US" dirty="0"/>
              <a:t>with Sliding Window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304261" y="1814622"/>
            <a:ext cx="5925879" cy="36150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52100" y="2092624"/>
            <a:ext cx="1342489" cy="128016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>
            <a:stCxn id="3" idx="3"/>
          </p:cNvCxnSpPr>
          <p:nvPr/>
        </p:nvCxnSpPr>
        <p:spPr>
          <a:xfrm flipV="1">
            <a:off x="3794589" y="2301412"/>
            <a:ext cx="4246652" cy="431292"/>
          </a:xfrm>
          <a:prstGeom prst="straightConnector1">
            <a:avLst/>
          </a:prstGeom>
          <a:noFill/>
          <a:ln w="41275" cap="flat">
            <a:solidFill>
              <a:srgbClr val="00B0F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rapezoid 12"/>
          <p:cNvSpPr/>
          <p:nvPr/>
        </p:nvSpPr>
        <p:spPr>
          <a:xfrm rot="5400000">
            <a:off x="8202442" y="2068809"/>
            <a:ext cx="931524" cy="540065"/>
          </a:xfrm>
          <a:prstGeom prst="trapezoid">
            <a:avLst/>
          </a:prstGeom>
          <a:solidFill>
            <a:srgbClr val="FFFFFF"/>
          </a:solidFill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25589" y="2068891"/>
            <a:ext cx="684160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CNN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59083" y="1671263"/>
            <a:ext cx="84285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deer?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59083" y="2055191"/>
            <a:ext cx="6402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59083" y="2462851"/>
            <a:ext cx="173880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background?</a:t>
            </a:r>
          </a:p>
        </p:txBody>
      </p:sp>
      <p:cxnSp>
        <p:nvCxnSpPr>
          <p:cNvPr id="19" name="Straight Arrow Connector 18"/>
          <p:cNvCxnSpPr>
            <a:stCxn id="13" idx="0"/>
          </p:cNvCxnSpPr>
          <p:nvPr/>
        </p:nvCxnSpPr>
        <p:spPr>
          <a:xfrm>
            <a:off x="8938237" y="2338842"/>
            <a:ext cx="842761" cy="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623229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504 0 L 0.25052 0.08765 L -0.1842 0.0679 L -0.1842 0.14969 L 0.25608 0.15957 L 0.25608 0.26173 L -0.16857 0.24352 L -0.17309 0.33364 L 0.24948 0.34969 L 0.24948 0.34969 L 0.24948 0.34969 " pathEditMode="relative" ptsTypes="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 Detection as Classification</a:t>
            </a:r>
            <a:br>
              <a:rPr lang="en-US" dirty="0"/>
            </a:br>
            <a:r>
              <a:rPr lang="en-US" dirty="0"/>
              <a:t>with Box Proposals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304261" y="1814622"/>
            <a:ext cx="5925879" cy="361507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000036" y="2756941"/>
            <a:ext cx="2739776" cy="137160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75373" y="2921328"/>
            <a:ext cx="3328825" cy="137160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48046" y="3005988"/>
            <a:ext cx="1342489" cy="137160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64476" y="2130714"/>
            <a:ext cx="1863048" cy="137160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85030" y="2813328"/>
            <a:ext cx="5142495" cy="137160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000036" y="2948868"/>
            <a:ext cx="2739776" cy="137160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27435" y="2397105"/>
            <a:ext cx="1342489" cy="137160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808270" y="3009772"/>
            <a:ext cx="1794552" cy="137160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155615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977" y="288337"/>
            <a:ext cx="11582400" cy="1143000"/>
          </a:xfrm>
        </p:spPr>
        <p:txBody>
          <a:bodyPr/>
          <a:lstStyle/>
          <a:p>
            <a:r>
              <a:rPr lang="en-US" dirty="0"/>
              <a:t>Box Proposal Method </a:t>
            </a:r>
            <a:r>
              <a:rPr lang="mr-IN" dirty="0"/>
              <a:t>–</a:t>
            </a:r>
            <a:r>
              <a:rPr lang="en-US" dirty="0"/>
              <a:t> SS: Selective Search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860" y="1266951"/>
            <a:ext cx="7054921" cy="49337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41241" y="2748924"/>
            <a:ext cx="33356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Segmentation As Selective Search for Object Recognition. van de Sande et al. ICCV 2011  </a:t>
            </a:r>
          </a:p>
        </p:txBody>
      </p:sp>
    </p:spTree>
    <p:extLst>
      <p:ext uri="{BB962C8B-B14F-4D97-AF65-F5344CB8AC3E}">
        <p14:creationId xmlns:p14="http://schemas.microsoft.com/office/powerpoint/2010/main" val="164598045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RCNN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80" y="1054472"/>
            <a:ext cx="10494841" cy="42058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7145" y="5538301"/>
            <a:ext cx="9171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Rich feature hierarchies for accurate object detection and semantic segmentation. </a:t>
            </a:r>
            <a:r>
              <a:rPr lang="en-US" sz="2400" dirty="0" err="1"/>
              <a:t>Girshick</a:t>
            </a:r>
            <a:r>
              <a:rPr lang="en-US" sz="2400" dirty="0"/>
              <a:t> et al. CVPR 2014.</a:t>
            </a:r>
          </a:p>
        </p:txBody>
      </p:sp>
      <p:sp>
        <p:nvSpPr>
          <p:cNvPr id="6" name="Rectangle 5"/>
          <p:cNvSpPr/>
          <p:nvPr/>
        </p:nvSpPr>
        <p:spPr>
          <a:xfrm>
            <a:off x="1551772" y="5153114"/>
            <a:ext cx="8602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</a:t>
            </a:r>
            <a:r>
              <a:rPr lang="en-US" sz="2400" dirty="0" err="1">
                <a:hlinkClick r:id="rId4"/>
              </a:rPr>
              <a:t>people.eecs.berkeley.edu</a:t>
            </a:r>
            <a:r>
              <a:rPr lang="en-US" sz="2400" dirty="0">
                <a:hlinkClick r:id="rId4"/>
              </a:rPr>
              <a:t>/~</a:t>
            </a:r>
            <a:r>
              <a:rPr lang="en-US" sz="2400" dirty="0" err="1">
                <a:hlinkClick r:id="rId4"/>
              </a:rPr>
              <a:t>rbg</a:t>
            </a:r>
            <a:r>
              <a:rPr lang="en-US" sz="2400" dirty="0">
                <a:hlinkClick r:id="rId4"/>
              </a:rPr>
              <a:t>/papers/r-</a:t>
            </a:r>
            <a:r>
              <a:rPr lang="en-US" sz="2400" dirty="0" err="1">
                <a:hlinkClick r:id="rId4"/>
              </a:rPr>
              <a:t>cnn</a:t>
            </a:r>
            <a:r>
              <a:rPr lang="en-US" sz="2400" dirty="0">
                <a:hlinkClick r:id="rId4"/>
              </a:rPr>
              <a:t>-</a:t>
            </a:r>
            <a:r>
              <a:rPr lang="en-US" sz="2400" dirty="0" err="1">
                <a:hlinkClick r:id="rId4"/>
              </a:rPr>
              <a:t>cvpr.pdf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668094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lecture-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lecture-template</Template>
  <TotalTime>7466</TotalTime>
  <Words>665</Words>
  <Application>Microsoft Macintosh PowerPoint</Application>
  <PresentationFormat>Widescreen</PresentationFormat>
  <Paragraphs>111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lecture-template</vt:lpstr>
      <vt:lpstr>Office Theme</vt:lpstr>
      <vt:lpstr>Deep Learning for Vision &amp; Language</vt:lpstr>
      <vt:lpstr>Object Detection</vt:lpstr>
      <vt:lpstr>Object Detection as Classification</vt:lpstr>
      <vt:lpstr>Object Detection as Classification</vt:lpstr>
      <vt:lpstr>Object Detection as Classification</vt:lpstr>
      <vt:lpstr>Object Detection as Classification with Sliding Window</vt:lpstr>
      <vt:lpstr>Object Detection as Classification with Box Proposals</vt:lpstr>
      <vt:lpstr>Box Proposal Method – SS: Selective Search</vt:lpstr>
      <vt:lpstr>RCNN</vt:lpstr>
      <vt:lpstr>Fast-RCNN</vt:lpstr>
      <vt:lpstr>Faster-RCNN</vt:lpstr>
      <vt:lpstr>Single-shot Object Detectors </vt:lpstr>
      <vt:lpstr>YOLO- You Only Look Once</vt:lpstr>
      <vt:lpstr>YOLO- You Only Look Once</vt:lpstr>
      <vt:lpstr>YOLO - Loss Function</vt:lpstr>
      <vt:lpstr>PowerPoint Presentation</vt:lpstr>
      <vt:lpstr>SSD: Single Shot Detector</vt:lpstr>
      <vt:lpstr>SSD vs YOLO</vt:lpstr>
      <vt:lpstr>Semantic Segmentation / Image Parsing</vt:lpstr>
      <vt:lpstr>Idea 1: Convolutionalization</vt:lpstr>
      <vt:lpstr>Alexnet</vt:lpstr>
      <vt:lpstr>Idea 1: Convolutionalization</vt:lpstr>
      <vt:lpstr>Fully Convolutional Networks (CVPR 2015)</vt:lpstr>
      <vt:lpstr>Idea 2: Up-sampling Convolutions or ”Deconvolutions”</vt:lpstr>
      <vt:lpstr>Idea 2: Up-sampling Convolutions or ”Deconvolutions”</vt:lpstr>
      <vt:lpstr>Idea 2: Up-sampling Convolutions or ”Deconvolutions”</vt:lpstr>
      <vt:lpstr>Idea 2: Up-sampling Convolutions or ”Deconvolutions”</vt:lpstr>
      <vt:lpstr>Idea 3: Dilated Convolutions</vt:lpstr>
      <vt:lpstr>Idea 3: Dilated Convolutions</vt:lpstr>
      <vt:lpstr>PowerPoint Presentation</vt:lpstr>
      <vt:lpstr>PowerPoint Presentation</vt:lpstr>
      <vt:lpstr>UNet in Pytorch</vt:lpstr>
      <vt:lpstr>Bilinear Upsampling Layer</vt:lpstr>
      <vt:lpstr>PowerPoint Presentation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&amp; Language</dc:title>
  <dc:creator>Ordonez-Roman, Vicente (vo2m)</dc:creator>
  <cp:lastModifiedBy>Vicente Ordonez</cp:lastModifiedBy>
  <cp:revision>99</cp:revision>
  <dcterms:created xsi:type="dcterms:W3CDTF">2020-08-27T13:44:04Z</dcterms:created>
  <dcterms:modified xsi:type="dcterms:W3CDTF">2023-03-02T21:01:02Z</dcterms:modified>
</cp:coreProperties>
</file>