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25"/>
  </p:notesMasterIdLst>
  <p:sldIdLst>
    <p:sldId id="256" r:id="rId3"/>
    <p:sldId id="576" r:id="rId4"/>
    <p:sldId id="292" r:id="rId5"/>
    <p:sldId id="293" r:id="rId6"/>
    <p:sldId id="1029" r:id="rId7"/>
    <p:sldId id="294" r:id="rId8"/>
    <p:sldId id="295" r:id="rId9"/>
    <p:sldId id="296" r:id="rId10"/>
    <p:sldId id="297" r:id="rId11"/>
    <p:sldId id="298" r:id="rId12"/>
    <p:sldId id="299" r:id="rId13"/>
    <p:sldId id="301" r:id="rId14"/>
    <p:sldId id="1033" r:id="rId15"/>
    <p:sldId id="1040" r:id="rId16"/>
    <p:sldId id="1041" r:id="rId17"/>
    <p:sldId id="1039" r:id="rId18"/>
    <p:sldId id="1037" r:id="rId19"/>
    <p:sldId id="1038" r:id="rId20"/>
    <p:sldId id="300" r:id="rId21"/>
    <p:sldId id="302" r:id="rId22"/>
    <p:sldId id="1030" r:id="rId23"/>
    <p:sldId id="6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81"/>
    <p:restoredTop sz="94694"/>
  </p:normalViewPr>
  <p:slideViewPr>
    <p:cSldViewPr snapToGrid="0" snapToObjects="1">
      <p:cViewPr varScale="1">
        <p:scale>
          <a:sx n="111" d="100"/>
          <a:sy n="111" d="100"/>
        </p:scale>
        <p:origin x="23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7076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3/7/23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verleaf.com/read/fyjndmqhghj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nlong/long_shelhamer_fcn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0.png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vlab.postech.ac.kr/research/deconvnet/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s://github.com/vdumoulin/conv_arithmetic" TargetMode="Externa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Convolutional Neural Networks for Segmentation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469" y="1278922"/>
            <a:ext cx="4008580" cy="45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45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14677" y="1417639"/>
            <a:ext cx="3418273" cy="4728447"/>
            <a:chOff x="2850776" y="1452282"/>
            <a:chExt cx="3732904" cy="5163671"/>
          </a:xfrm>
        </p:grpSpPr>
        <p:grpSp>
          <p:nvGrpSpPr>
            <p:cNvPr id="9" name="Group 8"/>
            <p:cNvGrpSpPr/>
            <p:nvPr/>
          </p:nvGrpSpPr>
          <p:grpSpPr>
            <a:xfrm>
              <a:off x="2850776" y="1452282"/>
              <a:ext cx="3732904" cy="5163671"/>
              <a:chOff x="2850776" y="1452282"/>
              <a:chExt cx="3732904" cy="516367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850776" y="1452282"/>
                <a:ext cx="3732904" cy="51636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67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391258" y="1761708"/>
                <a:ext cx="2651942" cy="414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67" dirty="0" err="1"/>
                  <a:t>Deconvolutional</a:t>
                </a:r>
                <a:r>
                  <a:rPr lang="en-US" sz="1867" dirty="0"/>
                  <a:t> Layers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357591" y="2318516"/>
              <a:ext cx="2665947" cy="41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67" dirty="0" err="1"/>
                <a:t>Upconvolutional</a:t>
              </a:r>
              <a:r>
                <a:rPr lang="en-US" sz="1867" dirty="0"/>
                <a:t> Layers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5199" y="2881909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Backwards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8536" y="374975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Fractionally </a:t>
              </a:r>
              <a:r>
                <a:rPr lang="en-US" sz="1867" dirty="0" err="1"/>
                <a:t>Strided</a:t>
              </a:r>
              <a:r>
                <a:rPr lang="en-US" sz="1867" dirty="0"/>
                <a:t> Convolutional Layers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68172" y="464564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 dirty="0"/>
                <a:t>Transposed Convolutional Layers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8509" y="5619507"/>
              <a:ext cx="2624054" cy="72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67"/>
                <a:t>Spatial Full Convolutional Layers</a:t>
              </a:r>
              <a:endParaRPr lang="en-US" sz="1867" dirty="0"/>
            </a:p>
          </p:txBody>
        </p:sp>
      </p:grpSp>
    </p:spTree>
    <p:extLst>
      <p:ext uri="{BB962C8B-B14F-4D97-AF65-F5344CB8AC3E}">
        <p14:creationId xmlns:p14="http://schemas.microsoft.com/office/powerpoint/2010/main" val="28847281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Convolutional Layer in </a:t>
            </a:r>
            <a:r>
              <a:rPr lang="en-US" sz="4267" dirty="0" err="1"/>
              <a:t>pytorch</a:t>
            </a:r>
            <a:endParaRPr sz="4267" dirty="0"/>
          </a:p>
        </p:txBody>
      </p:sp>
      <p:sp>
        <p:nvSpPr>
          <p:cNvPr id="5" name="Cube 4"/>
          <p:cNvSpPr/>
          <p:nvPr/>
        </p:nvSpPr>
        <p:spPr>
          <a:xfrm>
            <a:off x="1506406" y="3415811"/>
            <a:ext cx="1382817" cy="143541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620648" y="5621805"/>
            <a:ext cx="235976" cy="46445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446" y="5972019"/>
            <a:ext cx="3462292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(e.g. 3 for RGB inputs)</a:t>
            </a:r>
          </a:p>
        </p:txBody>
      </p:sp>
      <p:sp>
        <p:nvSpPr>
          <p:cNvPr id="8" name="Cube 7"/>
          <p:cNvSpPr/>
          <p:nvPr/>
        </p:nvSpPr>
        <p:spPr>
          <a:xfrm>
            <a:off x="7554889" y="3792157"/>
            <a:ext cx="2031111" cy="759139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8157963" y="4627744"/>
            <a:ext cx="321187" cy="1508387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60959" rIns="121919" bIns="60959" numCol="1" spcCol="38100" rtlCol="0" anchor="t">
            <a:noAutofit/>
          </a:bodyPr>
          <a:lstStyle/>
          <a:p>
            <a:pPr defTabSz="1219170" latinLnBrk="1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5493" y="5542530"/>
            <a:ext cx="3699409" cy="69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759634" y="2372681"/>
            <a:ext cx="3795253" cy="1650410"/>
            <a:chOff x="2819725" y="1779510"/>
            <a:chExt cx="2846440" cy="1237807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2157324"/>
              <a:ext cx="2347081" cy="408621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37807"/>
              <a:chOff x="2840509" y="2035059"/>
              <a:chExt cx="2778155" cy="1237807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9057"/>
                <a:ext cx="331351" cy="515776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082268" cy="25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600" dirty="0">
                    <a:solidFill>
                      <a:srgbClr val="000000"/>
                    </a:solidFill>
                  </a:rPr>
                  <a:t> x</a:t>
                </a:r>
                <a:endParaRPr lang="en-US" sz="16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23784" cy="23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67" dirty="0" err="1">
                    <a:solidFill>
                      <a:srgbClr val="000000"/>
                    </a:solidFill>
                  </a:rPr>
                  <a:t>in_channels</a:t>
                </a:r>
                <a:endParaRPr lang="en-US" sz="1467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21919" tIns="60959" rIns="121919" bIns="60959" numCol="1" spcCol="38100" rtlCol="0" anchor="t">
                <a:noAutofit/>
              </a:bodyPr>
              <a:lstStyle/>
              <a:p>
                <a:pPr defTabSz="1219170" latinLnBrk="1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30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>
                    <a:solidFill>
                      <a:srgbClr val="000000"/>
                    </a:solidFill>
                  </a:rPr>
                  <a:t>kernel_size</a:t>
                </a:r>
                <a:endParaRPr lang="en-US" sz="140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840592" y="2707046"/>
            <a:ext cx="78835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75131" y="2875889"/>
            <a:ext cx="101758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03419" y="4370120"/>
            <a:ext cx="4275116" cy="31667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11" y="1209274"/>
            <a:ext cx="8569231" cy="7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949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25680-4D5A-7241-B133-498E5EA65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0"/>
            <a:ext cx="61722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7A2D0-9B7D-8145-BEE3-F08103375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4" y="1828800"/>
            <a:ext cx="7014117" cy="4739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8289BC-5A63-5A4B-B0B7-1FC093D601AC}"/>
              </a:ext>
            </a:extLst>
          </p:cNvPr>
          <p:cNvSpPr/>
          <p:nvPr/>
        </p:nvSpPr>
        <p:spPr>
          <a:xfrm>
            <a:off x="8204810" y="295440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/abs/1505.04597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2AE167-3E03-3D49-A545-E65B22C7C21B}"/>
              </a:ext>
            </a:extLst>
          </p:cNvPr>
          <p:cNvSpPr/>
          <p:nvPr/>
        </p:nvSpPr>
        <p:spPr>
          <a:xfrm>
            <a:off x="7755617" y="3534266"/>
            <a:ext cx="4135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milesial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D546B-9C7B-9D41-B410-E28A222119BB}"/>
              </a:ext>
            </a:extLst>
          </p:cNvPr>
          <p:cNvSpPr/>
          <p:nvPr/>
        </p:nvSpPr>
        <p:spPr>
          <a:xfrm>
            <a:off x="7755617" y="3912401"/>
            <a:ext cx="421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usuyama</a:t>
            </a:r>
            <a:r>
              <a:rPr lang="en-US" dirty="0"/>
              <a:t>/</a:t>
            </a:r>
            <a:r>
              <a:rPr lang="en-US" dirty="0" err="1"/>
              <a:t>pytorch-unet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176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0F30E-8014-9A3A-6299-D9C2EAC59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10" y="2129672"/>
            <a:ext cx="2971800" cy="303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962A84-BA77-2F57-8B68-91AB07CCD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021" y="2280213"/>
            <a:ext cx="4568715" cy="30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6042AC-84BA-9D1D-CE2D-B81778BC6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48" y="2280213"/>
            <a:ext cx="2946400" cy="2984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2F1734-E0BB-E2E9-5BCB-0B5DED07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Chair segmentation - Training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CD0B3-FCF0-B792-DBC7-DB17AE91B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706" y="5703641"/>
            <a:ext cx="5108294" cy="11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08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62A84-BA77-2F57-8B68-91AB07CCD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21" y="2280213"/>
            <a:ext cx="4568715" cy="3087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2F1734-E0BB-E2E9-5BCB-0B5DED07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dirty="0"/>
              <a:t>Chair segmentation - Prediction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1CD0B3-FCF0-B792-DBC7-DB17AE91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706" y="5703641"/>
            <a:ext cx="5108294" cy="1110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83ED56-70FF-F828-FD6D-5F7E2BC16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2" t="15002" r="7421" b="7242"/>
          <a:stretch/>
        </p:blipFill>
        <p:spPr>
          <a:xfrm>
            <a:off x="1608880" y="2280213"/>
            <a:ext cx="1377387" cy="1412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F74C8-50EF-4F93-BA76-39D6A54F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312" y="2268719"/>
            <a:ext cx="13589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127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96368-6E89-20C4-0E62-1BFB9168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AutoEncoders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2E335-EC76-1E09-F0B0-7E1FC2727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283" y="1579181"/>
            <a:ext cx="7772400" cy="43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4D1262-7D29-97E4-BAC9-4BA56A2621FE}"/>
              </a:ext>
            </a:extLst>
          </p:cNvPr>
          <p:cNvSpPr txBox="1"/>
          <p:nvPr/>
        </p:nvSpPr>
        <p:spPr>
          <a:xfrm>
            <a:off x="6504939" y="6398695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www.saberhq.com</a:t>
            </a:r>
            <a:r>
              <a:rPr lang="en-US" dirty="0"/>
              <a:t>/blog/autoencoders</a:t>
            </a:r>
          </a:p>
        </p:txBody>
      </p:sp>
    </p:spTree>
    <p:extLst>
      <p:ext uri="{BB962C8B-B14F-4D97-AF65-F5344CB8AC3E}">
        <p14:creationId xmlns:p14="http://schemas.microsoft.com/office/powerpoint/2010/main" val="331793735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0F87-69F6-7923-AE4A-56BACDFE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UNet</a:t>
            </a:r>
            <a:r>
              <a:rPr lang="en-US" dirty="0"/>
              <a:t> in </a:t>
            </a:r>
            <a:r>
              <a:rPr lang="en-US" dirty="0" err="1"/>
              <a:t>Pytorch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51D7A-D1F2-7202-4EFC-0DA982472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535" y="130475"/>
            <a:ext cx="4591505" cy="63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724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7771D-6045-99CF-E5A1-74A561C65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Bilinear </a:t>
            </a:r>
            <a:r>
              <a:rPr lang="en-US" dirty="0" err="1"/>
              <a:t>Upsampling</a:t>
            </a:r>
            <a:r>
              <a:rPr lang="en-US" dirty="0"/>
              <a:t> Layer</a:t>
            </a:r>
          </a:p>
        </p:txBody>
      </p:sp>
      <p:pic>
        <p:nvPicPr>
          <p:cNvPr id="1026" name="Picture 2" descr="Upsampling in Core ML">
            <a:extLst>
              <a:ext uri="{FF2B5EF4-FFF2-40B4-BE49-F238E27FC236}">
                <a16:creationId xmlns:a16="http://schemas.microsoft.com/office/drawing/2014/main" id="{3B7DB9ED-5A70-DC14-4F85-0956DC108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52" y="1990846"/>
            <a:ext cx="8170296" cy="402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294FF5-42F5-F5C9-C6C9-1EEB74847097}"/>
              </a:ext>
            </a:extLst>
          </p:cNvPr>
          <p:cNvSpPr txBox="1"/>
          <p:nvPr/>
        </p:nvSpPr>
        <p:spPr>
          <a:xfrm>
            <a:off x="2794788" y="6214029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machinethink.net</a:t>
            </a:r>
            <a:r>
              <a:rPr lang="en-US" dirty="0"/>
              <a:t>/blog/</a:t>
            </a:r>
            <a:r>
              <a:rPr lang="en-US" dirty="0" err="1"/>
              <a:t>coreml-upsampling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8415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119FC-0720-F649-846F-29FC513F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646161"/>
            <a:ext cx="11001828" cy="373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</p:spTree>
    <p:extLst>
      <p:ext uri="{BB962C8B-B14F-4D97-AF65-F5344CB8AC3E}">
        <p14:creationId xmlns:p14="http://schemas.microsoft.com/office/powerpoint/2010/main" val="35571972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13CA-17D3-6F43-A0FF-7FDE7ECA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AD9B6-08CA-374A-B4FB-12558E819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PDF Project report (4 pages)</a:t>
            </a:r>
          </a:p>
          <a:p>
            <a:pPr lvl="1"/>
            <a:r>
              <a:rPr lang="en-US" dirty="0"/>
              <a:t>Template: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www.overleaf.com</a:t>
            </a:r>
            <a:r>
              <a:rPr lang="en-US" dirty="0">
                <a:hlinkClick r:id="rId2"/>
              </a:rPr>
              <a:t>/read/</a:t>
            </a:r>
            <a:r>
              <a:rPr lang="en-US" dirty="0" err="1">
                <a:hlinkClick r:id="rId2"/>
              </a:rPr>
              <a:t>fyjndmqhghjg</a:t>
            </a:r>
            <a:endParaRPr lang="en-US" dirty="0"/>
          </a:p>
          <a:p>
            <a:r>
              <a:rPr lang="en-US" dirty="0"/>
              <a:t>Link to source code / </a:t>
            </a:r>
            <a:r>
              <a:rPr lang="en-US" dirty="0" err="1"/>
              <a:t>github</a:t>
            </a:r>
            <a:r>
              <a:rPr lang="en-US" dirty="0"/>
              <a:t> or google drive or </a:t>
            </a:r>
            <a:r>
              <a:rPr lang="en-US" dirty="0" err="1"/>
              <a:t>dropbox</a:t>
            </a:r>
            <a:r>
              <a:rPr lang="en-US" dirty="0"/>
              <a:t> links to code.</a:t>
            </a:r>
          </a:p>
          <a:p>
            <a:r>
              <a:rPr lang="en-US" dirty="0"/>
              <a:t>5 slides presenting your work -- ideally a video of you walking me through your project in case I have trouble running it or understanding your report</a:t>
            </a:r>
            <a:br>
              <a:rPr lang="en-US" dirty="0"/>
            </a:br>
            <a:r>
              <a:rPr lang="en-US" dirty="0"/>
              <a:t>[Motivation] [Problem Setup] [Model] [Experiments] [Results]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9FFF7-FC97-A947-B04A-17A91B2A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21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B3BC-DBF7-4648-AAED-32018207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3: Dilated Convolutions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F8287-584B-9A49-A50E-4032B624A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3" y="5383962"/>
            <a:ext cx="5384799" cy="931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701749-3D82-F645-80E8-B770DE7E4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6183085"/>
            <a:ext cx="2079171" cy="674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BD7CF-CD63-454E-80CC-7F271D836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28"/>
          <a:stretch/>
        </p:blipFill>
        <p:spPr>
          <a:xfrm>
            <a:off x="2456544" y="6249442"/>
            <a:ext cx="1738161" cy="542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C0EC2-B6AD-DA42-ACB2-1B74BE3F00E3}"/>
              </a:ext>
            </a:extLst>
          </p:cNvPr>
          <p:cNvSpPr txBox="1"/>
          <p:nvPr/>
        </p:nvSpPr>
        <p:spPr>
          <a:xfrm>
            <a:off x="4629730" y="6299201"/>
            <a:ext cx="1412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ICLR 2016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49492-F8D5-B648-BD16-710D4899B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067" y="1820334"/>
            <a:ext cx="333586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163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152A7-8D1C-F149-A7D1-DEA84367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2073352"/>
            <a:ext cx="7734300" cy="367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C2FAB-A008-0142-A22A-4FBC45F30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49" y="235693"/>
            <a:ext cx="6385157" cy="17573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A3A89-6A0B-5B4E-8533-6AAC615C9D94}"/>
              </a:ext>
            </a:extLst>
          </p:cNvPr>
          <p:cNvSpPr/>
          <p:nvPr/>
        </p:nvSpPr>
        <p:spPr>
          <a:xfrm>
            <a:off x="4238927" y="6121349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/abs/1703.06870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DE3CD3-D65C-FB49-887F-ABF1D8EF4786}"/>
              </a:ext>
            </a:extLst>
          </p:cNvPr>
          <p:cNvSpPr/>
          <p:nvPr/>
        </p:nvSpPr>
        <p:spPr>
          <a:xfrm>
            <a:off x="3470736" y="5743652"/>
            <a:ext cx="4849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facebookresearch</a:t>
            </a:r>
            <a:r>
              <a:rPr lang="en-US" dirty="0"/>
              <a:t>/detectron2</a:t>
            </a:r>
          </a:p>
        </p:txBody>
      </p:sp>
    </p:spTree>
    <p:extLst>
      <p:ext uri="{BB962C8B-B14F-4D97-AF65-F5344CB8AC3E}">
        <p14:creationId xmlns:p14="http://schemas.microsoft.com/office/powerpoint/2010/main" val="159307956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/ Image Parsing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11119" y="1869418"/>
            <a:ext cx="5925879" cy="36150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0581" y="2671174"/>
            <a:ext cx="757065" cy="1600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cat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</a:rPr>
              <a:t>trees</a:t>
            </a:r>
          </a:p>
          <a:p>
            <a:pPr defTabSz="609585" latinLnBrk="1" hangingPunct="0"/>
            <a:r>
              <a:rPr lang="en-US" sz="240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</a:p>
        </p:txBody>
      </p:sp>
      <p:cxnSp>
        <p:nvCxnSpPr>
          <p:cNvPr id="6" name="Straight Arrow Connector 5"/>
          <p:cNvCxnSpPr>
            <a:stCxn id="8" idx="16"/>
          </p:cNvCxnSpPr>
          <p:nvPr/>
        </p:nvCxnSpPr>
        <p:spPr>
          <a:xfrm flipV="1">
            <a:off x="7116207" y="2498365"/>
            <a:ext cx="2264373" cy="286271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/>
          <p:cNvCxnSpPr>
            <a:stCxn id="6" idx="21"/>
          </p:cNvCxnSpPr>
          <p:nvPr/>
        </p:nvCxnSpPr>
        <p:spPr>
          <a:xfrm flipV="1">
            <a:off x="4741975" y="2960027"/>
            <a:ext cx="4638605" cy="260412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Freeform 7"/>
          <p:cNvSpPr/>
          <p:nvPr/>
        </p:nvSpPr>
        <p:spPr>
          <a:xfrm>
            <a:off x="1790228" y="3383280"/>
            <a:ext cx="5956969" cy="2103120"/>
          </a:xfrm>
          <a:custGeom>
            <a:avLst/>
            <a:gdLst>
              <a:gd name="connsiteX0" fmla="*/ 0 w 4467727"/>
              <a:gd name="connsiteY0" fmla="*/ 288758 h 1652337"/>
              <a:gd name="connsiteX1" fmla="*/ 16042 w 4467727"/>
              <a:gd name="connsiteY1" fmla="*/ 1652337 h 1652337"/>
              <a:gd name="connsiteX2" fmla="*/ 4467727 w 4467727"/>
              <a:gd name="connsiteY2" fmla="*/ 1620253 h 1652337"/>
              <a:gd name="connsiteX3" fmla="*/ 4451685 w 4467727"/>
              <a:gd name="connsiteY3" fmla="*/ 0 h 1652337"/>
              <a:gd name="connsiteX4" fmla="*/ 2671011 w 4467727"/>
              <a:gd name="connsiteY4" fmla="*/ 64168 h 1652337"/>
              <a:gd name="connsiteX5" fmla="*/ 770021 w 4467727"/>
              <a:gd name="connsiteY5" fmla="*/ 176463 h 1652337"/>
              <a:gd name="connsiteX6" fmla="*/ 0 w 4467727"/>
              <a:gd name="connsiteY6" fmla="*/ 288758 h 165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7727" h="1652337">
                <a:moveTo>
                  <a:pt x="0" y="288758"/>
                </a:moveTo>
                <a:lnTo>
                  <a:pt x="16042" y="1652337"/>
                </a:lnTo>
                <a:lnTo>
                  <a:pt x="4467727" y="1620253"/>
                </a:lnTo>
                <a:lnTo>
                  <a:pt x="4451685" y="0"/>
                </a:lnTo>
                <a:lnTo>
                  <a:pt x="2671011" y="64168"/>
                </a:lnTo>
                <a:lnTo>
                  <a:pt x="770021" y="176463"/>
                </a:lnTo>
                <a:lnTo>
                  <a:pt x="0" y="288758"/>
                </a:lnTo>
                <a:close/>
              </a:path>
            </a:pathLst>
          </a:custGeom>
          <a:solidFill>
            <a:srgbClr val="C682F8">
              <a:alpha val="21961"/>
            </a:srgbClr>
          </a:solidFill>
          <a:ln w="25400" cap="flat">
            <a:solidFill>
              <a:srgbClr val="7030A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025511" y="2377440"/>
            <a:ext cx="3251200" cy="2194560"/>
          </a:xfrm>
          <a:custGeom>
            <a:avLst/>
            <a:gdLst>
              <a:gd name="connsiteX0" fmla="*/ 72190 w 2438400"/>
              <a:gd name="connsiteY0" fmla="*/ 1716505 h 1716505"/>
              <a:gd name="connsiteX1" fmla="*/ 0 w 2438400"/>
              <a:gd name="connsiteY1" fmla="*/ 1676400 h 1716505"/>
              <a:gd name="connsiteX2" fmla="*/ 136358 w 2438400"/>
              <a:gd name="connsiteY2" fmla="*/ 1564105 h 1716505"/>
              <a:gd name="connsiteX3" fmla="*/ 360948 w 2438400"/>
              <a:gd name="connsiteY3" fmla="*/ 1387642 h 1716505"/>
              <a:gd name="connsiteX4" fmla="*/ 561474 w 2438400"/>
              <a:gd name="connsiteY4" fmla="*/ 1074821 h 1716505"/>
              <a:gd name="connsiteX5" fmla="*/ 697832 w 2438400"/>
              <a:gd name="connsiteY5" fmla="*/ 1010653 h 1716505"/>
              <a:gd name="connsiteX6" fmla="*/ 665748 w 2438400"/>
              <a:gd name="connsiteY6" fmla="*/ 810126 h 1716505"/>
              <a:gd name="connsiteX7" fmla="*/ 577516 w 2438400"/>
              <a:gd name="connsiteY7" fmla="*/ 601579 h 1716505"/>
              <a:gd name="connsiteX8" fmla="*/ 489285 w 2438400"/>
              <a:gd name="connsiteY8" fmla="*/ 569495 h 1716505"/>
              <a:gd name="connsiteX9" fmla="*/ 473243 w 2438400"/>
              <a:gd name="connsiteY9" fmla="*/ 481263 h 1716505"/>
              <a:gd name="connsiteX10" fmla="*/ 505327 w 2438400"/>
              <a:gd name="connsiteY10" fmla="*/ 288758 h 1716505"/>
              <a:gd name="connsiteX11" fmla="*/ 585537 w 2438400"/>
              <a:gd name="connsiteY11" fmla="*/ 96253 h 1716505"/>
              <a:gd name="connsiteX12" fmla="*/ 665748 w 2438400"/>
              <a:gd name="connsiteY12" fmla="*/ 0 h 1716505"/>
              <a:gd name="connsiteX13" fmla="*/ 729916 w 2438400"/>
              <a:gd name="connsiteY13" fmla="*/ 128337 h 1716505"/>
              <a:gd name="connsiteX14" fmla="*/ 882316 w 2438400"/>
              <a:gd name="connsiteY14" fmla="*/ 0 h 1716505"/>
              <a:gd name="connsiteX15" fmla="*/ 890337 w 2438400"/>
              <a:gd name="connsiteY15" fmla="*/ 240632 h 1716505"/>
              <a:gd name="connsiteX16" fmla="*/ 802106 w 2438400"/>
              <a:gd name="connsiteY16" fmla="*/ 328863 h 1716505"/>
              <a:gd name="connsiteX17" fmla="*/ 818148 w 2438400"/>
              <a:gd name="connsiteY17" fmla="*/ 473242 h 1716505"/>
              <a:gd name="connsiteX18" fmla="*/ 986590 w 2438400"/>
              <a:gd name="connsiteY18" fmla="*/ 577516 h 1716505"/>
              <a:gd name="connsiteX19" fmla="*/ 1692443 w 2438400"/>
              <a:gd name="connsiteY19" fmla="*/ 521369 h 1716505"/>
              <a:gd name="connsiteX20" fmla="*/ 2037348 w 2438400"/>
              <a:gd name="connsiteY20" fmla="*/ 529390 h 1716505"/>
              <a:gd name="connsiteX21" fmla="*/ 2037348 w 2438400"/>
              <a:gd name="connsiteY21" fmla="*/ 681790 h 1716505"/>
              <a:gd name="connsiteX22" fmla="*/ 2029327 w 2438400"/>
              <a:gd name="connsiteY22" fmla="*/ 914400 h 1716505"/>
              <a:gd name="connsiteX23" fmla="*/ 2149643 w 2438400"/>
              <a:gd name="connsiteY23" fmla="*/ 994611 h 1716505"/>
              <a:gd name="connsiteX24" fmla="*/ 2277979 w 2438400"/>
              <a:gd name="connsiteY24" fmla="*/ 1066800 h 1716505"/>
              <a:gd name="connsiteX25" fmla="*/ 2438400 w 2438400"/>
              <a:gd name="connsiteY25" fmla="*/ 1548063 h 1716505"/>
              <a:gd name="connsiteX26" fmla="*/ 2302043 w 2438400"/>
              <a:gd name="connsiteY26" fmla="*/ 1524000 h 1716505"/>
              <a:gd name="connsiteX27" fmla="*/ 2165685 w 2438400"/>
              <a:gd name="connsiteY27" fmla="*/ 1451811 h 1716505"/>
              <a:gd name="connsiteX28" fmla="*/ 2053390 w 2438400"/>
              <a:gd name="connsiteY28" fmla="*/ 1130969 h 1716505"/>
              <a:gd name="connsiteX29" fmla="*/ 1812758 w 2438400"/>
              <a:gd name="connsiteY29" fmla="*/ 1106905 h 1716505"/>
              <a:gd name="connsiteX30" fmla="*/ 1620253 w 2438400"/>
              <a:gd name="connsiteY30" fmla="*/ 994611 h 1716505"/>
              <a:gd name="connsiteX31" fmla="*/ 1251285 w 2438400"/>
              <a:gd name="connsiteY31" fmla="*/ 1098884 h 1716505"/>
              <a:gd name="connsiteX32" fmla="*/ 906379 w 2438400"/>
              <a:gd name="connsiteY32" fmla="*/ 1163053 h 1716505"/>
              <a:gd name="connsiteX33" fmla="*/ 745958 w 2438400"/>
              <a:gd name="connsiteY33" fmla="*/ 1163053 h 1716505"/>
              <a:gd name="connsiteX34" fmla="*/ 481264 w 2438400"/>
              <a:gd name="connsiteY34" fmla="*/ 1427747 h 1716505"/>
              <a:gd name="connsiteX35" fmla="*/ 457200 w 2438400"/>
              <a:gd name="connsiteY35" fmla="*/ 1572126 h 1716505"/>
              <a:gd name="connsiteX36" fmla="*/ 385011 w 2438400"/>
              <a:gd name="connsiteY36" fmla="*/ 1628274 h 1716505"/>
              <a:gd name="connsiteX37" fmla="*/ 344906 w 2438400"/>
              <a:gd name="connsiteY37" fmla="*/ 1515979 h 1716505"/>
              <a:gd name="connsiteX38" fmla="*/ 168443 w 2438400"/>
              <a:gd name="connsiteY38" fmla="*/ 1684421 h 1716505"/>
              <a:gd name="connsiteX39" fmla="*/ 72190 w 2438400"/>
              <a:gd name="connsiteY39" fmla="*/ 1716505 h 171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38400" h="1716505">
                <a:moveTo>
                  <a:pt x="72190" y="1716505"/>
                </a:moveTo>
                <a:lnTo>
                  <a:pt x="0" y="1676400"/>
                </a:lnTo>
                <a:lnTo>
                  <a:pt x="136358" y="1564105"/>
                </a:lnTo>
                <a:lnTo>
                  <a:pt x="360948" y="1387642"/>
                </a:lnTo>
                <a:lnTo>
                  <a:pt x="561474" y="1074821"/>
                </a:lnTo>
                <a:lnTo>
                  <a:pt x="697832" y="1010653"/>
                </a:lnTo>
                <a:lnTo>
                  <a:pt x="665748" y="810126"/>
                </a:lnTo>
                <a:lnTo>
                  <a:pt x="577516" y="601579"/>
                </a:lnTo>
                <a:lnTo>
                  <a:pt x="489285" y="569495"/>
                </a:lnTo>
                <a:lnTo>
                  <a:pt x="473243" y="481263"/>
                </a:lnTo>
                <a:lnTo>
                  <a:pt x="505327" y="288758"/>
                </a:lnTo>
                <a:lnTo>
                  <a:pt x="585537" y="96253"/>
                </a:lnTo>
                <a:lnTo>
                  <a:pt x="665748" y="0"/>
                </a:lnTo>
                <a:lnTo>
                  <a:pt x="729916" y="128337"/>
                </a:lnTo>
                <a:lnTo>
                  <a:pt x="882316" y="0"/>
                </a:lnTo>
                <a:lnTo>
                  <a:pt x="890337" y="240632"/>
                </a:lnTo>
                <a:lnTo>
                  <a:pt x="802106" y="328863"/>
                </a:lnTo>
                <a:lnTo>
                  <a:pt x="818148" y="473242"/>
                </a:lnTo>
                <a:lnTo>
                  <a:pt x="986590" y="577516"/>
                </a:lnTo>
                <a:lnTo>
                  <a:pt x="1692443" y="521369"/>
                </a:lnTo>
                <a:lnTo>
                  <a:pt x="2037348" y="529390"/>
                </a:lnTo>
                <a:lnTo>
                  <a:pt x="2037348" y="681790"/>
                </a:lnTo>
                <a:lnTo>
                  <a:pt x="2029327" y="914400"/>
                </a:lnTo>
                <a:lnTo>
                  <a:pt x="2149643" y="994611"/>
                </a:lnTo>
                <a:lnTo>
                  <a:pt x="2277979" y="1066800"/>
                </a:lnTo>
                <a:lnTo>
                  <a:pt x="2438400" y="1548063"/>
                </a:lnTo>
                <a:lnTo>
                  <a:pt x="2302043" y="1524000"/>
                </a:lnTo>
                <a:lnTo>
                  <a:pt x="2165685" y="1451811"/>
                </a:lnTo>
                <a:lnTo>
                  <a:pt x="2053390" y="1130969"/>
                </a:lnTo>
                <a:lnTo>
                  <a:pt x="1812758" y="1106905"/>
                </a:lnTo>
                <a:lnTo>
                  <a:pt x="1620253" y="994611"/>
                </a:lnTo>
                <a:lnTo>
                  <a:pt x="1251285" y="1098884"/>
                </a:lnTo>
                <a:lnTo>
                  <a:pt x="906379" y="1163053"/>
                </a:lnTo>
                <a:lnTo>
                  <a:pt x="745958" y="1163053"/>
                </a:lnTo>
                <a:lnTo>
                  <a:pt x="481264" y="1427747"/>
                </a:lnTo>
                <a:lnTo>
                  <a:pt x="457200" y="1572126"/>
                </a:lnTo>
                <a:lnTo>
                  <a:pt x="385011" y="1628274"/>
                </a:lnTo>
                <a:lnTo>
                  <a:pt x="344906" y="1515979"/>
                </a:lnTo>
                <a:lnTo>
                  <a:pt x="168443" y="1684421"/>
                </a:lnTo>
                <a:lnTo>
                  <a:pt x="72190" y="1716505"/>
                </a:lnTo>
                <a:close/>
              </a:path>
            </a:pathLst>
          </a:custGeom>
          <a:solidFill>
            <a:srgbClr val="FFFCD6">
              <a:alpha val="23922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132291" y="3108960"/>
            <a:ext cx="1165725" cy="1188720"/>
          </a:xfrm>
          <a:custGeom>
            <a:avLst/>
            <a:gdLst>
              <a:gd name="connsiteX0" fmla="*/ 160421 w 874294"/>
              <a:gd name="connsiteY0" fmla="*/ 537411 h 826169"/>
              <a:gd name="connsiteX1" fmla="*/ 104273 w 874294"/>
              <a:gd name="connsiteY1" fmla="*/ 457200 h 826169"/>
              <a:gd name="connsiteX2" fmla="*/ 0 w 874294"/>
              <a:gd name="connsiteY2" fmla="*/ 401053 h 826169"/>
              <a:gd name="connsiteX3" fmla="*/ 40105 w 874294"/>
              <a:gd name="connsiteY3" fmla="*/ 272716 h 826169"/>
              <a:gd name="connsiteX4" fmla="*/ 32084 w 874294"/>
              <a:gd name="connsiteY4" fmla="*/ 176463 h 826169"/>
              <a:gd name="connsiteX5" fmla="*/ 112294 w 874294"/>
              <a:gd name="connsiteY5" fmla="*/ 256674 h 826169"/>
              <a:gd name="connsiteX6" fmla="*/ 160421 w 874294"/>
              <a:gd name="connsiteY6" fmla="*/ 192505 h 826169"/>
              <a:gd name="connsiteX7" fmla="*/ 216568 w 874294"/>
              <a:gd name="connsiteY7" fmla="*/ 248653 h 826169"/>
              <a:gd name="connsiteX8" fmla="*/ 280737 w 874294"/>
              <a:gd name="connsiteY8" fmla="*/ 320842 h 826169"/>
              <a:gd name="connsiteX9" fmla="*/ 425115 w 874294"/>
              <a:gd name="connsiteY9" fmla="*/ 393032 h 826169"/>
              <a:gd name="connsiteX10" fmla="*/ 633663 w 874294"/>
              <a:gd name="connsiteY10" fmla="*/ 352926 h 826169"/>
              <a:gd name="connsiteX11" fmla="*/ 633663 w 874294"/>
              <a:gd name="connsiteY11" fmla="*/ 176463 h 826169"/>
              <a:gd name="connsiteX12" fmla="*/ 721894 w 874294"/>
              <a:gd name="connsiteY12" fmla="*/ 16042 h 826169"/>
              <a:gd name="connsiteX13" fmla="*/ 818147 w 874294"/>
              <a:gd name="connsiteY13" fmla="*/ 0 h 826169"/>
              <a:gd name="connsiteX14" fmla="*/ 874294 w 874294"/>
              <a:gd name="connsiteY14" fmla="*/ 32084 h 826169"/>
              <a:gd name="connsiteX15" fmla="*/ 786063 w 874294"/>
              <a:gd name="connsiteY15" fmla="*/ 160421 h 826169"/>
              <a:gd name="connsiteX16" fmla="*/ 737937 w 874294"/>
              <a:gd name="connsiteY16" fmla="*/ 336884 h 826169"/>
              <a:gd name="connsiteX17" fmla="*/ 786063 w 874294"/>
              <a:gd name="connsiteY17" fmla="*/ 505326 h 826169"/>
              <a:gd name="connsiteX18" fmla="*/ 858252 w 874294"/>
              <a:gd name="connsiteY18" fmla="*/ 657726 h 826169"/>
              <a:gd name="connsiteX19" fmla="*/ 834189 w 874294"/>
              <a:gd name="connsiteY19" fmla="*/ 826169 h 826169"/>
              <a:gd name="connsiteX20" fmla="*/ 713873 w 874294"/>
              <a:gd name="connsiteY20" fmla="*/ 689811 h 826169"/>
              <a:gd name="connsiteX21" fmla="*/ 609600 w 874294"/>
              <a:gd name="connsiteY21" fmla="*/ 617621 h 826169"/>
              <a:gd name="connsiteX22" fmla="*/ 441158 w 874294"/>
              <a:gd name="connsiteY22" fmla="*/ 665747 h 826169"/>
              <a:gd name="connsiteX23" fmla="*/ 248652 w 874294"/>
              <a:gd name="connsiteY23" fmla="*/ 641684 h 826169"/>
              <a:gd name="connsiteX24" fmla="*/ 208547 w 874294"/>
              <a:gd name="connsiteY24" fmla="*/ 713874 h 826169"/>
              <a:gd name="connsiteX25" fmla="*/ 112294 w 874294"/>
              <a:gd name="connsiteY25" fmla="*/ 689811 h 826169"/>
              <a:gd name="connsiteX26" fmla="*/ 112294 w 874294"/>
              <a:gd name="connsiteY26" fmla="*/ 601579 h 826169"/>
              <a:gd name="connsiteX27" fmla="*/ 160421 w 874294"/>
              <a:gd name="connsiteY27" fmla="*/ 537411 h 82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4294" h="826169">
                <a:moveTo>
                  <a:pt x="160421" y="537411"/>
                </a:moveTo>
                <a:lnTo>
                  <a:pt x="104273" y="457200"/>
                </a:lnTo>
                <a:lnTo>
                  <a:pt x="0" y="401053"/>
                </a:lnTo>
                <a:lnTo>
                  <a:pt x="40105" y="272716"/>
                </a:lnTo>
                <a:lnTo>
                  <a:pt x="32084" y="176463"/>
                </a:lnTo>
                <a:lnTo>
                  <a:pt x="112294" y="256674"/>
                </a:lnTo>
                <a:lnTo>
                  <a:pt x="160421" y="192505"/>
                </a:lnTo>
                <a:lnTo>
                  <a:pt x="216568" y="248653"/>
                </a:lnTo>
                <a:lnTo>
                  <a:pt x="280737" y="320842"/>
                </a:lnTo>
                <a:lnTo>
                  <a:pt x="425115" y="393032"/>
                </a:lnTo>
                <a:lnTo>
                  <a:pt x="633663" y="352926"/>
                </a:lnTo>
                <a:lnTo>
                  <a:pt x="633663" y="176463"/>
                </a:lnTo>
                <a:lnTo>
                  <a:pt x="721894" y="16042"/>
                </a:lnTo>
                <a:lnTo>
                  <a:pt x="818147" y="0"/>
                </a:lnTo>
                <a:lnTo>
                  <a:pt x="874294" y="32084"/>
                </a:lnTo>
                <a:lnTo>
                  <a:pt x="786063" y="160421"/>
                </a:lnTo>
                <a:lnTo>
                  <a:pt x="737937" y="336884"/>
                </a:lnTo>
                <a:lnTo>
                  <a:pt x="786063" y="505326"/>
                </a:lnTo>
                <a:lnTo>
                  <a:pt x="858252" y="657726"/>
                </a:lnTo>
                <a:lnTo>
                  <a:pt x="834189" y="826169"/>
                </a:lnTo>
                <a:lnTo>
                  <a:pt x="713873" y="689811"/>
                </a:lnTo>
                <a:lnTo>
                  <a:pt x="609600" y="617621"/>
                </a:lnTo>
                <a:lnTo>
                  <a:pt x="441158" y="665747"/>
                </a:lnTo>
                <a:lnTo>
                  <a:pt x="248652" y="641684"/>
                </a:lnTo>
                <a:lnTo>
                  <a:pt x="208547" y="713874"/>
                </a:lnTo>
                <a:lnTo>
                  <a:pt x="112294" y="689811"/>
                </a:lnTo>
                <a:lnTo>
                  <a:pt x="112294" y="601579"/>
                </a:lnTo>
                <a:lnTo>
                  <a:pt x="160421" y="537411"/>
                </a:lnTo>
                <a:close/>
              </a:path>
            </a:pathLst>
          </a:custGeom>
          <a:solidFill>
            <a:srgbClr val="FFFCD6">
              <a:alpha val="27059"/>
            </a:srgbClr>
          </a:solidFill>
          <a:ln w="25400" cap="flat">
            <a:solidFill>
              <a:srgbClr val="FFFF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298017" y="4100269"/>
            <a:ext cx="2082564" cy="786063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260627" y="2307647"/>
            <a:ext cx="3109755" cy="1390299"/>
          </a:xfrm>
          <a:prstGeom prst="straightConnector1">
            <a:avLst/>
          </a:prstGeom>
          <a:noFill/>
          <a:ln w="25400" cap="flat">
            <a:solidFill>
              <a:srgbClr val="B75FF9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5665326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11" y="1050196"/>
            <a:ext cx="7096019" cy="4031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3722" y="5948791"/>
            <a:ext cx="91179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people.eecs.berkeley.edu</a:t>
            </a:r>
            <a:r>
              <a:rPr lang="en-US" sz="2400" dirty="0">
                <a:hlinkClick r:id="rId3"/>
              </a:rPr>
              <a:t>/~</a:t>
            </a:r>
            <a:r>
              <a:rPr lang="en-US" sz="2400" dirty="0" err="1">
                <a:hlinkClick r:id="rId3"/>
              </a:rPr>
              <a:t>jonlong</a:t>
            </a:r>
            <a:r>
              <a:rPr lang="en-US" sz="2400" dirty="0">
                <a:hlinkClick r:id="rId3"/>
              </a:rPr>
              <a:t>/</a:t>
            </a:r>
            <a:r>
              <a:rPr lang="en-US" sz="2400" dirty="0" err="1">
                <a:hlinkClick r:id="rId3"/>
              </a:rPr>
              <a:t>long_shelhamer_fcn.pdf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849366" y="5364858"/>
            <a:ext cx="6639701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However resolution of 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segmentation map is low.</a:t>
            </a:r>
          </a:p>
        </p:txBody>
      </p:sp>
    </p:spTree>
    <p:extLst>
      <p:ext uri="{BB962C8B-B14F-4D97-AF65-F5344CB8AC3E}">
        <p14:creationId xmlns:p14="http://schemas.microsoft.com/office/powerpoint/2010/main" val="621116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75" y="1417640"/>
            <a:ext cx="10462195" cy="43217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47465" y="603048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www.saagie.com</a:t>
            </a:r>
            <a:r>
              <a:rPr lang="en-US" sz="1600" dirty="0"/>
              <a:t>/</a:t>
            </a:r>
            <a:r>
              <a:rPr lang="en-US" sz="1600" dirty="0" err="1"/>
              <a:t>fr</a:t>
            </a:r>
            <a:r>
              <a:rPr lang="en-US" sz="16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6483574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 1: </a:t>
            </a:r>
            <a:r>
              <a:rPr lang="en-US" dirty="0" err="1"/>
              <a:t>Convolutionalization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742012"/>
            <a:ext cx="8737600" cy="372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3942"/>
            <a:ext cx="4215789" cy="2626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787" y="3534311"/>
            <a:ext cx="5556213" cy="1930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67" i="1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  <a:sym typeface="Calibri"/>
                        </a:rPr>
                        <m:t>≡</m:t>
                      </m:r>
                    </m:oMath>
                  </m:oMathPara>
                </a14:m>
                <a:endParaRPr lang="en-US" sz="4267" dirty="0">
                  <a:solidFill>
                    <a:srgbClr val="000000"/>
                  </a:solidFill>
                  <a:sym typeface="Calibri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8049" y="4028990"/>
                <a:ext cx="532197" cy="656655"/>
              </a:xfrm>
              <a:prstGeom prst="rect">
                <a:avLst/>
              </a:prstGeom>
              <a:blipFill>
                <a:blip r:embed="rId5"/>
                <a:stretch>
                  <a:fillRect l="-13953" r="-1395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22460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0311-9D7F-0345-ACE3-5FC9A07EB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Convolutional Networks (CVPR 2015)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F64AA-B8D8-0A47-81C1-E8FE9E49F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23" y="1174448"/>
            <a:ext cx="9381067" cy="291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E9502-6190-1D4E-A001-5C0A3550D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56" y="3737429"/>
            <a:ext cx="5486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20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78" y="2043416"/>
            <a:ext cx="10822823" cy="2707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5750" y="6365558"/>
            <a:ext cx="64864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http://</a:t>
            </a:r>
            <a:r>
              <a:rPr lang="en-US" sz="2400" dirty="0" err="1">
                <a:hlinkClick r:id="rId3"/>
              </a:rPr>
              <a:t>cvlab.postech.ac.kr</a:t>
            </a:r>
            <a:r>
              <a:rPr lang="en-US" sz="2400" dirty="0">
                <a:hlinkClick r:id="rId3"/>
              </a:rPr>
              <a:t>/research/</a:t>
            </a:r>
            <a:r>
              <a:rPr lang="en-US" sz="2400" dirty="0" err="1">
                <a:hlinkClick r:id="rId3"/>
              </a:rPr>
              <a:t>deconvnet</a:t>
            </a:r>
            <a:r>
              <a:rPr lang="en-US" sz="2400" dirty="0">
                <a:hlinkClick r:id="rId3"/>
              </a:rPr>
              <a:t>/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52902-C9DA-7546-B828-6881B9F03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70" y="4873351"/>
            <a:ext cx="5736772" cy="15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57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Idea 2: Up-sampling Convolutions or ”Deconvolutions”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77448" y="5696793"/>
            <a:ext cx="6637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github.com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vdumoulin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conv_arithmetic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64" y="1008162"/>
            <a:ext cx="4178469" cy="4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435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7580</TotalTime>
  <Words>395</Words>
  <Application>Microsoft Macintosh PowerPoint</Application>
  <PresentationFormat>Widescreen</PresentationFormat>
  <Paragraphs>61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Final Project </vt:lpstr>
      <vt:lpstr>Semantic Segmentation / Image Parsing</vt:lpstr>
      <vt:lpstr>Idea 1: Convolutionalization</vt:lpstr>
      <vt:lpstr>Alexnet</vt:lpstr>
      <vt:lpstr>Idea 1: Convolutionalization</vt:lpstr>
      <vt:lpstr>Fully Convolutional Networks (CVPR 2015)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Idea 2: Up-sampling Convolutions or ”Deconvolutions”</vt:lpstr>
      <vt:lpstr>PowerPoint Presentation</vt:lpstr>
      <vt:lpstr>PowerPoint Presentation</vt:lpstr>
      <vt:lpstr>Chair segmentation - Training</vt:lpstr>
      <vt:lpstr>Chair segmentation - Prediction</vt:lpstr>
      <vt:lpstr>AutoEncoders</vt:lpstr>
      <vt:lpstr>UNet in Pytorch</vt:lpstr>
      <vt:lpstr>Bilinear Upsampling Layer</vt:lpstr>
      <vt:lpstr>Idea 3: Dilated Convolutions</vt:lpstr>
      <vt:lpstr>Idea 3: Dilated Convolutions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105</cp:revision>
  <dcterms:created xsi:type="dcterms:W3CDTF">2020-08-27T13:44:04Z</dcterms:created>
  <dcterms:modified xsi:type="dcterms:W3CDTF">2023-03-07T21:55:15Z</dcterms:modified>
</cp:coreProperties>
</file>