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0" r:id="rId2"/>
  </p:sldMasterIdLst>
  <p:notesMasterIdLst>
    <p:notesMasterId r:id="rId45"/>
  </p:notesMasterIdLst>
  <p:sldIdLst>
    <p:sldId id="256" r:id="rId3"/>
    <p:sldId id="970" r:id="rId4"/>
    <p:sldId id="948" r:id="rId5"/>
    <p:sldId id="949" r:id="rId6"/>
    <p:sldId id="950" r:id="rId7"/>
    <p:sldId id="951" r:id="rId8"/>
    <p:sldId id="922" r:id="rId9"/>
    <p:sldId id="923" r:id="rId10"/>
    <p:sldId id="924" r:id="rId11"/>
    <p:sldId id="925" r:id="rId12"/>
    <p:sldId id="926" r:id="rId13"/>
    <p:sldId id="935" r:id="rId14"/>
    <p:sldId id="961" r:id="rId15"/>
    <p:sldId id="963" r:id="rId16"/>
    <p:sldId id="962" r:id="rId17"/>
    <p:sldId id="960" r:id="rId18"/>
    <p:sldId id="927" r:id="rId19"/>
    <p:sldId id="930" r:id="rId20"/>
    <p:sldId id="929" r:id="rId21"/>
    <p:sldId id="936" r:id="rId22"/>
    <p:sldId id="938" r:id="rId23"/>
    <p:sldId id="937" r:id="rId24"/>
    <p:sldId id="933" r:id="rId25"/>
    <p:sldId id="942" r:id="rId26"/>
    <p:sldId id="943" r:id="rId27"/>
    <p:sldId id="944" r:id="rId28"/>
    <p:sldId id="939" r:id="rId29"/>
    <p:sldId id="945" r:id="rId30"/>
    <p:sldId id="932" r:id="rId31"/>
    <p:sldId id="931" r:id="rId32"/>
    <p:sldId id="940" r:id="rId33"/>
    <p:sldId id="941" r:id="rId34"/>
    <p:sldId id="957" r:id="rId35"/>
    <p:sldId id="958" r:id="rId36"/>
    <p:sldId id="959" r:id="rId37"/>
    <p:sldId id="964" r:id="rId38"/>
    <p:sldId id="967" r:id="rId39"/>
    <p:sldId id="968" r:id="rId40"/>
    <p:sldId id="969" r:id="rId41"/>
    <p:sldId id="965" r:id="rId42"/>
    <p:sldId id="966" r:id="rId43"/>
    <p:sldId id="61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8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11480800" cy="4525963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chemeClr val="tx1"/>
                </a:solidFill>
                <a:latin typeface="+mn-lt"/>
              </a:defRPr>
            </a:lvl1pPr>
            <a:lvl2pPr algn="l">
              <a:defRPr sz="2000" b="0">
                <a:solidFill>
                  <a:schemeClr val="tx1"/>
                </a:solidFill>
                <a:latin typeface="+mn-lt"/>
              </a:defRPr>
            </a:lvl2pPr>
            <a:lvl3pPr algn="l">
              <a:defRPr sz="1800" b="0">
                <a:solidFill>
                  <a:schemeClr val="tx1"/>
                </a:solidFill>
                <a:latin typeface="+mj-lt"/>
              </a:defRPr>
            </a:lvl3pPr>
            <a:lvl4pPr algn="l">
              <a:defRPr sz="1467" b="0">
                <a:solidFill>
                  <a:schemeClr val="tx1"/>
                </a:solidFill>
                <a:latin typeface="+mj-lt"/>
              </a:defRPr>
            </a:lvl4pPr>
            <a:lvl5pPr algn="l">
              <a:defRPr sz="1467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756157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7784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05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1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2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13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503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8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5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648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  <p:sldLayoutId id="2147483681" r:id="rId12"/>
    <p:sldLayoutId id="214748368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Generative Adversarial Networks, Text-to-Scene Introduction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Convnets</a:t>
            </a:r>
            <a:r>
              <a:rPr lang="en-US" dirty="0"/>
              <a:t> (optimize input to predict ostrich)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958" y="2811780"/>
            <a:ext cx="4996809" cy="206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878331" y="3081382"/>
            <a:ext cx="1801431" cy="1794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6372" y="3551449"/>
            <a:ext cx="1321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ostrich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1"/>
          <a:stretch/>
        </p:blipFill>
        <p:spPr>
          <a:xfrm>
            <a:off x="1829970" y="2171700"/>
            <a:ext cx="8547917" cy="2932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65113" y="5691010"/>
            <a:ext cx="6879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charset="0"/>
              </a:rPr>
              <a:t>Work on Adversarial examples by </a:t>
            </a:r>
            <a:r>
              <a:rPr lang="en-US" sz="2400" dirty="0" err="1">
                <a:solidFill>
                  <a:srgbClr val="222222"/>
                </a:solidFill>
                <a:latin typeface="arial" charset="0"/>
              </a:rPr>
              <a:t>Goodfellow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 et al. , </a:t>
            </a:r>
            <a:r>
              <a:rPr lang="en-US" sz="2400" dirty="0" err="1">
                <a:solidFill>
                  <a:srgbClr val="222222"/>
                </a:solidFill>
                <a:latin typeface="arial" charset="0"/>
              </a:rPr>
              <a:t>Szegedy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 et. al., 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146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1" y="38100"/>
            <a:ext cx="67183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68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1" y="38100"/>
            <a:ext cx="6718300" cy="678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31" y="0"/>
            <a:ext cx="457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5E825-B1E4-D644-918A-6F19D2696A60}"/>
              </a:ext>
            </a:extLst>
          </p:cNvPr>
          <p:cNvSpPr txBox="1"/>
          <p:nvPr/>
        </p:nvSpPr>
        <p:spPr>
          <a:xfrm>
            <a:off x="471661" y="2628781"/>
            <a:ext cx="2063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All get predicted as ostrich</a:t>
            </a:r>
          </a:p>
        </p:txBody>
      </p:sp>
    </p:spTree>
    <p:extLst>
      <p:ext uri="{BB962C8B-B14F-4D97-AF65-F5344CB8AC3E}">
        <p14:creationId xmlns:p14="http://schemas.microsoft.com/office/powerpoint/2010/main" val="1366892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641B-C7D0-2E41-8513-F333B026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 Neural Networks are Easily Fooled: High Confidence Predictions for Unrecognizable Images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23BFA-05EC-EB44-BA82-A07B74F00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" y="1690689"/>
            <a:ext cx="5008833" cy="50163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F8D2CE-2FED-7543-A093-4E16D208A255}"/>
              </a:ext>
            </a:extLst>
          </p:cNvPr>
          <p:cNvSpPr/>
          <p:nvPr/>
        </p:nvSpPr>
        <p:spPr>
          <a:xfrm>
            <a:off x="5526991" y="1593497"/>
            <a:ext cx="5717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Anh Nguyen, Jason </a:t>
            </a:r>
            <a:r>
              <a:rPr lang="en-US" sz="2400" dirty="0" err="1"/>
              <a:t>Yosinski</a:t>
            </a:r>
            <a:r>
              <a:rPr lang="en-US" sz="2400" dirty="0"/>
              <a:t>, Jeff Clune, 2014</a:t>
            </a:r>
          </a:p>
        </p:txBody>
      </p:sp>
    </p:spTree>
    <p:extLst>
      <p:ext uri="{BB962C8B-B14F-4D97-AF65-F5344CB8AC3E}">
        <p14:creationId xmlns:p14="http://schemas.microsoft.com/office/powerpoint/2010/main" val="2982725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Idea: Create Adversarial Inputs by optimizing the input image to predict ostrich (wrong class).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958" y="2811780"/>
            <a:ext cx="4996809" cy="206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878331" y="3081382"/>
            <a:ext cx="1801431" cy="1794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6371" y="3551449"/>
            <a:ext cx="253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parking meter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1596" y="6266586"/>
            <a:ext cx="10188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charset="0"/>
              </a:rPr>
              <a:t>Work on Adversarial examples by </a:t>
            </a:r>
            <a:r>
              <a:rPr lang="en-US" sz="2400" dirty="0" err="1">
                <a:solidFill>
                  <a:srgbClr val="222222"/>
                </a:solidFill>
                <a:latin typeface="arial" charset="0"/>
              </a:rPr>
              <a:t>Goodfellow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 et al. , </a:t>
            </a:r>
            <a:r>
              <a:rPr lang="en-US" sz="2400" dirty="0" err="1">
                <a:solidFill>
                  <a:srgbClr val="222222"/>
                </a:solidFill>
                <a:latin typeface="arial" charset="0"/>
              </a:rPr>
              <a:t>Szegedy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 et. al., etc.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802410" y="5220118"/>
                <a:ext cx="1712585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 −</m:t>
                      </m:r>
                      <m:r>
                        <a:rPr lang="en-US" sz="2400" i="1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mr-I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10" y="5220118"/>
                <a:ext cx="1712585" cy="702244"/>
              </a:xfrm>
              <a:prstGeom prst="rect">
                <a:avLst/>
              </a:prstGeom>
              <a:blipFill>
                <a:blip r:embed="rId4"/>
                <a:stretch>
                  <a:fillRect l="-4412" r="-2941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8963235" y="1974236"/>
                <a:ext cx="28159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𝐿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𝑝𝑎𝑟𝑘𝑖𝑛𝑔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𝑚𝑒𝑡𝑒𝑟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3235" y="1974236"/>
                <a:ext cx="2815963" cy="369332"/>
              </a:xfrm>
              <a:prstGeom prst="rect">
                <a:avLst/>
              </a:prstGeom>
              <a:blipFill>
                <a:blip r:embed="rId5"/>
                <a:stretch>
                  <a:fillRect l="-1794" t="-6667" r="-358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802409" y="1974236"/>
                <a:ext cx="15778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;</m:t>
                      </m:r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09" y="1974236"/>
                <a:ext cx="1577804" cy="369332"/>
              </a:xfrm>
              <a:prstGeom prst="rect">
                <a:avLst/>
              </a:prstGeom>
              <a:blipFill>
                <a:blip r:embed="rId6"/>
                <a:stretch>
                  <a:fillRect l="-4800" r="-64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2779046" y="1974236"/>
                <a:ext cx="3803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046" y="1974236"/>
                <a:ext cx="3803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FD2FA59-4737-D141-B624-AF6FBB3FE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415" y="3176638"/>
            <a:ext cx="1699255" cy="16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861F9A-B531-1C41-B78F-2305007B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863" y="233049"/>
            <a:ext cx="5284623" cy="59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82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B1387-799C-6D49-9F53-1BE572343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Variation Regularization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EF256-874E-F543-971D-464AF0425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8"/>
          <a:stretch/>
        </p:blipFill>
        <p:spPr>
          <a:xfrm>
            <a:off x="562323" y="1591848"/>
            <a:ext cx="6134316" cy="4045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8D3E9F-BA25-114E-B52C-88254D536757}"/>
              </a:ext>
            </a:extLst>
          </p:cNvPr>
          <p:cNvSpPr txBox="1"/>
          <p:nvPr/>
        </p:nvSpPr>
        <p:spPr>
          <a:xfrm>
            <a:off x="4903497" y="6300685"/>
            <a:ext cx="7052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Mahendran and </a:t>
            </a:r>
            <a:r>
              <a:rPr lang="en-US" sz="1400" dirty="0" err="1"/>
              <a:t>Vedaldi</a:t>
            </a:r>
            <a:r>
              <a:rPr lang="en-US" sz="1400" dirty="0"/>
              <a:t>, Understanding Deep Image Representations by Inverting Them, 2014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42A61-180D-0943-9A0A-73D48F40F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269" y="1493734"/>
            <a:ext cx="4450129" cy="424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3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713" y="1612945"/>
            <a:ext cx="6292864" cy="39312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16582" y="6285411"/>
            <a:ext cx="7428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github.com</a:t>
            </a:r>
            <a:r>
              <a:rPr lang="en-US" sz="2400" dirty="0"/>
              <a:t>/</a:t>
            </a:r>
            <a:r>
              <a:rPr lang="en-US" sz="2400" dirty="0" err="1"/>
              <a:t>XavierLinNow</a:t>
            </a:r>
            <a:r>
              <a:rPr lang="en-US" sz="2400" dirty="0"/>
              <a:t>/</a:t>
            </a:r>
            <a:r>
              <a:rPr lang="en-US" sz="2400" dirty="0" err="1"/>
              <a:t>deepdream_pytorch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1183" y="6285412"/>
            <a:ext cx="4072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Generate your own in </a:t>
            </a:r>
            <a:r>
              <a:rPr lang="en-US" sz="2400" dirty="0" err="1"/>
              <a:t>Pytorch</a:t>
            </a:r>
            <a:r>
              <a:rPr lang="en-US" sz="2400" dirty="0"/>
              <a:t>: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6969" y="5792969"/>
            <a:ext cx="11816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research.googleblog.com</a:t>
            </a:r>
            <a:r>
              <a:rPr lang="en-US" sz="2400" dirty="0"/>
              <a:t>/2015/06/</a:t>
            </a:r>
            <a:r>
              <a:rPr lang="en-US" sz="2400" dirty="0" err="1"/>
              <a:t>inceptionism</a:t>
            </a:r>
            <a:r>
              <a:rPr lang="en-US" sz="2400" dirty="0"/>
              <a:t>-going-deeper-into-</a:t>
            </a:r>
            <a:r>
              <a:rPr lang="en-US" sz="2400" dirty="0" err="1"/>
              <a:t>neural.html</a:t>
            </a:r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98071A-DFB9-2148-868C-27E09A096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69" y="162973"/>
            <a:ext cx="11351831" cy="1325563"/>
          </a:xfrm>
        </p:spPr>
        <p:txBody>
          <a:bodyPr>
            <a:normAutofit/>
          </a:bodyPr>
          <a:lstStyle/>
          <a:p>
            <a:r>
              <a:rPr lang="en-US" dirty="0"/>
              <a:t>Taking the idea to the extreme: Google’s </a:t>
            </a:r>
            <a:r>
              <a:rPr lang="en-US" dirty="0" err="1"/>
              <a:t>DeepDream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57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79" r="48639"/>
          <a:stretch/>
        </p:blipFill>
        <p:spPr>
          <a:xfrm>
            <a:off x="914532" y="3942376"/>
            <a:ext cx="5270461" cy="2245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63831" y="6509187"/>
            <a:ext cx="10254344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32" y="3240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 2014]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E0591A-31DC-864A-88FA-E50664D7F8E4}"/>
              </a:ext>
            </a:extLst>
          </p:cNvPr>
          <p:cNvSpPr/>
          <p:nvPr/>
        </p:nvSpPr>
        <p:spPr>
          <a:xfrm>
            <a:off x="5900215" y="5738723"/>
            <a:ext cx="1281495" cy="44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695AFF-3780-0E4C-9A22-B473C096F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86" t="89962" r="35370" b="2444"/>
          <a:stretch/>
        </p:blipFill>
        <p:spPr>
          <a:xfrm>
            <a:off x="5900215" y="5738723"/>
            <a:ext cx="1646367" cy="33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84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10833" y="5687747"/>
            <a:ext cx="6879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charset="0"/>
              </a:rPr>
              <a:t>Radford et. al.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Unsupervised Representation Learning with Deep Convolutional Generative Adversarial Networks. 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ICLR 2016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Network (closer look)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55" y="1946374"/>
            <a:ext cx="7429500" cy="30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23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AAFE-FA79-6172-051C-C51DEE069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RNNs for your Assignment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B9109-0E4B-6EC7-8895-8D4157F8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686A77-27D7-C927-E51E-D2D953538662}"/>
              </a:ext>
            </a:extLst>
          </p:cNvPr>
          <p:cNvGrpSpPr/>
          <p:nvPr/>
        </p:nvGrpSpPr>
        <p:grpSpPr>
          <a:xfrm>
            <a:off x="5759807" y="5246277"/>
            <a:ext cx="549573" cy="692465"/>
            <a:chOff x="4750274" y="1746843"/>
            <a:chExt cx="412180" cy="51934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4711877-B26B-88D4-CC67-A83EF055C32B}"/>
                </a:ext>
              </a:extLst>
            </p:cNvPr>
            <p:cNvSpPr/>
            <p:nvPr/>
          </p:nvSpPr>
          <p:spPr>
            <a:xfrm>
              <a:off x="4772238" y="1746843"/>
              <a:ext cx="340641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B234A85-0BFC-BD5C-6FCB-320CC8AFA214}"/>
                    </a:ext>
                  </a:extLst>
                </p:cNvPr>
                <p:cNvSpPr/>
                <p:nvPr/>
              </p:nvSpPr>
              <p:spPr>
                <a:xfrm>
                  <a:off x="4750274" y="1783751"/>
                  <a:ext cx="41218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1"/>
                  <a:ext cx="412180" cy="346249"/>
                </a:xfrm>
                <a:prstGeom prst="rect">
                  <a:avLst/>
                </a:prstGeom>
                <a:blipFill>
                  <a:blip r:embed="rId2"/>
                  <a:stretch>
                    <a:fillRect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58657C-8276-F55F-B770-3537812DB033}"/>
              </a:ext>
            </a:extLst>
          </p:cNvPr>
          <p:cNvGrpSpPr/>
          <p:nvPr/>
        </p:nvGrpSpPr>
        <p:grpSpPr>
          <a:xfrm>
            <a:off x="5630501" y="3316666"/>
            <a:ext cx="773960" cy="692465"/>
            <a:chOff x="6512842" y="2453180"/>
            <a:chExt cx="580470" cy="51934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443F83D-CE2A-08A6-C193-1E64665A5658}"/>
                </a:ext>
              </a:extLst>
            </p:cNvPr>
            <p:cNvSpPr/>
            <p:nvPr/>
          </p:nvSpPr>
          <p:spPr>
            <a:xfrm>
              <a:off x="6512842" y="2453180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6D630A9-7AD3-A4D7-A350-BB2353229DFE}"/>
                    </a:ext>
                  </a:extLst>
                </p:cNvPr>
                <p:cNvSpPr/>
                <p:nvPr/>
              </p:nvSpPr>
              <p:spPr>
                <a:xfrm>
                  <a:off x="6563237" y="2558965"/>
                  <a:ext cx="370558" cy="2847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67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𝑅𝑁𝑁</m:t>
                        </m:r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3237" y="2558965"/>
                  <a:ext cx="370558" cy="284742"/>
                </a:xfrm>
                <a:prstGeom prst="rect">
                  <a:avLst/>
                </a:prstGeom>
                <a:blipFill>
                  <a:blip r:embed="rId3"/>
                  <a:stretch>
                    <a:fillRect r="-358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5202A9-2EE8-E0CE-379D-28A3D21C0A4E}"/>
              </a:ext>
            </a:extLst>
          </p:cNvPr>
          <p:cNvGrpSpPr/>
          <p:nvPr/>
        </p:nvGrpSpPr>
        <p:grpSpPr>
          <a:xfrm>
            <a:off x="3641541" y="3278687"/>
            <a:ext cx="567720" cy="692465"/>
            <a:chOff x="4750274" y="1746843"/>
            <a:chExt cx="425790" cy="51934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22936F0-6246-38CB-4A7E-C97E27970A39}"/>
                </a:ext>
              </a:extLst>
            </p:cNvPr>
            <p:cNvSpPr/>
            <p:nvPr/>
          </p:nvSpPr>
          <p:spPr>
            <a:xfrm>
              <a:off x="4772238" y="1746843"/>
              <a:ext cx="340641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DC59EF1-C557-484D-9102-67EC3444DBF7}"/>
                    </a:ext>
                  </a:extLst>
                </p:cNvPr>
                <p:cNvSpPr/>
                <p:nvPr/>
              </p:nvSpPr>
              <p:spPr>
                <a:xfrm>
                  <a:off x="4750274" y="1783751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1"/>
                  <a:ext cx="42579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9007F4-441C-55F7-159D-2D2E0992E07F}"/>
              </a:ext>
            </a:extLst>
          </p:cNvPr>
          <p:cNvGrpSpPr/>
          <p:nvPr/>
        </p:nvGrpSpPr>
        <p:grpSpPr>
          <a:xfrm>
            <a:off x="7845254" y="3278687"/>
            <a:ext cx="560602" cy="692465"/>
            <a:chOff x="4750274" y="1746843"/>
            <a:chExt cx="420451" cy="51934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5C5E88C-A3CC-6BF9-3218-F0D4AA9FCC8A}"/>
                </a:ext>
              </a:extLst>
            </p:cNvPr>
            <p:cNvSpPr/>
            <p:nvPr/>
          </p:nvSpPr>
          <p:spPr>
            <a:xfrm>
              <a:off x="4772238" y="1746843"/>
              <a:ext cx="340641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EE1A9DE-74DE-BB88-16DD-A95CE90AE2F7}"/>
                    </a:ext>
                  </a:extLst>
                </p:cNvPr>
                <p:cNvSpPr/>
                <p:nvPr/>
              </p:nvSpPr>
              <p:spPr>
                <a:xfrm>
                  <a:off x="4750274" y="1783751"/>
                  <a:ext cx="42045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1"/>
                  <a:ext cx="420451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EE388E-2069-C6F6-D21D-96C5568A3101}"/>
              </a:ext>
            </a:extLst>
          </p:cNvPr>
          <p:cNvCxnSpPr/>
          <p:nvPr/>
        </p:nvCxnSpPr>
        <p:spPr>
          <a:xfrm>
            <a:off x="6769322" y="3662897"/>
            <a:ext cx="47272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7073C1-E585-4711-09D7-ABAEA81066FA}"/>
              </a:ext>
            </a:extLst>
          </p:cNvPr>
          <p:cNvCxnSpPr/>
          <p:nvPr/>
        </p:nvCxnSpPr>
        <p:spPr>
          <a:xfrm flipV="1">
            <a:off x="6006985" y="4275328"/>
            <a:ext cx="0" cy="49174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83ED2D4-E753-0E31-BF44-F31BED53A8D7}"/>
              </a:ext>
            </a:extLst>
          </p:cNvPr>
          <p:cNvCxnSpPr/>
          <p:nvPr/>
        </p:nvCxnSpPr>
        <p:spPr>
          <a:xfrm>
            <a:off x="4704810" y="3627555"/>
            <a:ext cx="47272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47329EC-5978-62D5-C09F-828174CBBA58}"/>
                  </a:ext>
                </a:extLst>
              </p:cNvPr>
              <p:cNvSpPr txBox="1"/>
              <p:nvPr/>
            </p:nvSpPr>
            <p:spPr>
              <a:xfrm>
                <a:off x="4292153" y="2182981"/>
                <a:ext cx="3695562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tanh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⁡(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𝑊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hh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𝑊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h𝑥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47329EC-5978-62D5-C09F-828174CBB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153" y="2182981"/>
                <a:ext cx="3695562" cy="369332"/>
              </a:xfrm>
              <a:prstGeom prst="rect">
                <a:avLst/>
              </a:prstGeom>
              <a:blipFill>
                <a:blip r:embed="rId6"/>
                <a:stretch>
                  <a:fillRect l="-1370" t="-6452" r="-2397" b="-3548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985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10833" y="5687747"/>
            <a:ext cx="6879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charset="0"/>
              </a:rPr>
              <a:t>Radford et. al.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Unsupervised Representation Learning with Deep Convolutional Generative Adversarial Networks. 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ICLR 2016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Network (closer look)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55" y="1946374"/>
            <a:ext cx="7429500" cy="304487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74776" y="1452283"/>
            <a:ext cx="3732904" cy="5163671"/>
            <a:chOff x="2850776" y="1452282"/>
            <a:chExt cx="3732904" cy="5163671"/>
          </a:xfrm>
        </p:grpSpPr>
        <p:sp>
          <p:nvSpPr>
            <p:cNvPr id="5" name="Rectangle 4"/>
            <p:cNvSpPr/>
            <p:nvPr/>
          </p:nvSpPr>
          <p:spPr>
            <a:xfrm>
              <a:off x="2850776" y="1452282"/>
              <a:ext cx="3732904" cy="51636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81232" y="1761707"/>
              <a:ext cx="30719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/>
                <a:t>Deconvolutional</a:t>
              </a:r>
              <a:r>
                <a:rPr lang="en-US" sz="2400" dirty="0"/>
                <a:t> Layers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70552" y="2318517"/>
            <a:ext cx="3088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Upconvolutional</a:t>
            </a:r>
            <a:r>
              <a:rPr lang="en-US" sz="2400" dirty="0"/>
              <a:t> Layers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74776" y="2853870"/>
            <a:ext cx="3732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Backwards </a:t>
            </a:r>
            <a:r>
              <a:rPr lang="en-US" sz="2400" dirty="0" err="1"/>
              <a:t>Strided</a:t>
            </a:r>
            <a:r>
              <a:rPr lang="en-US" sz="2400" dirty="0"/>
              <a:t> Convolutional Layers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73344" y="3799389"/>
            <a:ext cx="348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Fractionally </a:t>
            </a:r>
            <a:r>
              <a:rPr lang="en-US" sz="2400" dirty="0" err="1"/>
              <a:t>Strided</a:t>
            </a:r>
            <a:r>
              <a:rPr lang="en-US" sz="2400" dirty="0"/>
              <a:t> Convolutional Layers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16752" y="4729078"/>
            <a:ext cx="330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Transposed Convolutional Layers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84267" y="5623151"/>
            <a:ext cx="3185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Spatial Full Convolutional Layers</a:t>
            </a:r>
          </a:p>
        </p:txBody>
      </p:sp>
    </p:spTree>
    <p:extLst>
      <p:ext uri="{BB962C8B-B14F-4D97-AF65-F5344CB8AC3E}">
        <p14:creationId xmlns:p14="http://schemas.microsoft.com/office/powerpoint/2010/main" val="3106685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79" r="48639"/>
          <a:stretch/>
        </p:blipFill>
        <p:spPr>
          <a:xfrm>
            <a:off x="914532" y="3942376"/>
            <a:ext cx="5270461" cy="2245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63831" y="6509187"/>
            <a:ext cx="10254344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32" y="3240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E0591A-31DC-864A-88FA-E50664D7F8E4}"/>
              </a:ext>
            </a:extLst>
          </p:cNvPr>
          <p:cNvSpPr/>
          <p:nvPr/>
        </p:nvSpPr>
        <p:spPr>
          <a:xfrm>
            <a:off x="5900215" y="5738723"/>
            <a:ext cx="1281495" cy="44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CD53F2-021E-1741-8CFD-22C2CAA97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86" t="89962" r="35370" b="2444"/>
          <a:stretch/>
        </p:blipFill>
        <p:spPr>
          <a:xfrm>
            <a:off x="5900215" y="5738723"/>
            <a:ext cx="1646367" cy="33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16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32" y="1717059"/>
            <a:ext cx="10261600" cy="447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63831" y="6509187"/>
            <a:ext cx="10254344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32" y="3240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</p:spTree>
    <p:extLst>
      <p:ext uri="{BB962C8B-B14F-4D97-AF65-F5344CB8AC3E}">
        <p14:creationId xmlns:p14="http://schemas.microsoft.com/office/powerpoint/2010/main" val="2948269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2809"/>
            <a:ext cx="9144000" cy="59691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7798583" y="6341960"/>
            <a:ext cx="4072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Goodfellow</a:t>
            </a:r>
            <a:r>
              <a:rPr lang="en-US" sz="2400" dirty="0"/>
              <a:t> et al. </a:t>
            </a:r>
            <a:r>
              <a:rPr lang="en-US" sz="2400" dirty="0" err="1"/>
              <a:t>NeurIPS</a:t>
            </a:r>
            <a:r>
              <a:rPr lang="en-US" sz="2400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502191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2809"/>
            <a:ext cx="9144000" cy="59691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7798583" y="6341960"/>
            <a:ext cx="4072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Goodfellow</a:t>
            </a:r>
            <a:r>
              <a:rPr lang="en-US" sz="2400" dirty="0"/>
              <a:t> et al. </a:t>
            </a:r>
            <a:r>
              <a:rPr lang="en-US" sz="2400" dirty="0" err="1"/>
              <a:t>NeurIPS</a:t>
            </a:r>
            <a:r>
              <a:rPr lang="en-US" sz="2400" dirty="0"/>
              <a:t>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9D03D-7041-3541-9278-469AC69A7DCB}"/>
              </a:ext>
            </a:extLst>
          </p:cNvPr>
          <p:cNvSpPr/>
          <p:nvPr/>
        </p:nvSpPr>
        <p:spPr>
          <a:xfrm>
            <a:off x="2029034" y="1503977"/>
            <a:ext cx="8338615" cy="24561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B5851-CD93-924D-96BB-BC2691F84C7C}"/>
              </a:ext>
            </a:extLst>
          </p:cNvPr>
          <p:cNvSpPr txBox="1"/>
          <p:nvPr/>
        </p:nvSpPr>
        <p:spPr>
          <a:xfrm>
            <a:off x="204681" y="2239632"/>
            <a:ext cx="164636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accent1"/>
                </a:solidFill>
              </a:rPr>
              <a:t>Update Discriminator D</a:t>
            </a:r>
          </a:p>
        </p:txBody>
      </p:sp>
    </p:spTree>
    <p:extLst>
      <p:ext uri="{BB962C8B-B14F-4D97-AF65-F5344CB8AC3E}">
        <p14:creationId xmlns:p14="http://schemas.microsoft.com/office/powerpoint/2010/main" val="4675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2809"/>
            <a:ext cx="9144000" cy="59691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7798583" y="6341960"/>
            <a:ext cx="4072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Goodfellow</a:t>
            </a:r>
            <a:r>
              <a:rPr lang="en-US" sz="2400" dirty="0"/>
              <a:t> et al. </a:t>
            </a:r>
            <a:r>
              <a:rPr lang="en-US" sz="2400" dirty="0" err="1"/>
              <a:t>NeurIPS</a:t>
            </a:r>
            <a:r>
              <a:rPr lang="en-US" sz="2400" dirty="0"/>
              <a:t>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9D03D-7041-3541-9278-469AC69A7DCB}"/>
              </a:ext>
            </a:extLst>
          </p:cNvPr>
          <p:cNvSpPr/>
          <p:nvPr/>
        </p:nvSpPr>
        <p:spPr>
          <a:xfrm>
            <a:off x="2055731" y="3903559"/>
            <a:ext cx="8338615" cy="1400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DAACB-2539-BE42-9CB6-757AD084B32A}"/>
              </a:ext>
            </a:extLst>
          </p:cNvPr>
          <p:cNvSpPr txBox="1"/>
          <p:nvPr/>
        </p:nvSpPr>
        <p:spPr>
          <a:xfrm>
            <a:off x="238005" y="4111320"/>
            <a:ext cx="152400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accent1"/>
                </a:solidFill>
              </a:rPr>
              <a:t>Update Generator </a:t>
            </a:r>
            <a:br>
              <a:rPr lang="en-US" sz="1867" dirty="0">
                <a:solidFill>
                  <a:schemeClr val="accent1"/>
                </a:solidFill>
              </a:rPr>
            </a:br>
            <a:r>
              <a:rPr lang="en-US" sz="1867" dirty="0">
                <a:solidFill>
                  <a:schemeClr val="accent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7032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2809"/>
            <a:ext cx="9144000" cy="59691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7798583" y="6341960"/>
            <a:ext cx="4072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Goodfellow</a:t>
            </a:r>
            <a:r>
              <a:rPr lang="en-US" sz="2400" dirty="0"/>
              <a:t> et al. </a:t>
            </a:r>
            <a:r>
              <a:rPr lang="en-US" sz="2400" dirty="0" err="1"/>
              <a:t>NeurIPS</a:t>
            </a:r>
            <a:r>
              <a:rPr lang="en-US" sz="2400" dirty="0"/>
              <a:t>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9D03D-7041-3541-9278-469AC69A7DCB}"/>
              </a:ext>
            </a:extLst>
          </p:cNvPr>
          <p:cNvSpPr/>
          <p:nvPr/>
        </p:nvSpPr>
        <p:spPr>
          <a:xfrm>
            <a:off x="1762007" y="1256773"/>
            <a:ext cx="3274981" cy="2739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DAACB-2539-BE42-9CB6-757AD084B32A}"/>
              </a:ext>
            </a:extLst>
          </p:cNvPr>
          <p:cNvSpPr txBox="1"/>
          <p:nvPr/>
        </p:nvSpPr>
        <p:spPr>
          <a:xfrm>
            <a:off x="0" y="894603"/>
            <a:ext cx="1524000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accent1"/>
                </a:solidFill>
              </a:rPr>
              <a:t>Until Desirable Results are Achieved?</a:t>
            </a:r>
          </a:p>
        </p:txBody>
      </p:sp>
    </p:spTree>
    <p:extLst>
      <p:ext uri="{BB962C8B-B14F-4D97-AF65-F5344CB8AC3E}">
        <p14:creationId xmlns:p14="http://schemas.microsoft.com/office/powerpoint/2010/main" val="4032870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32" y="1717059"/>
            <a:ext cx="10261600" cy="447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63831" y="6509187"/>
            <a:ext cx="10254344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32" y="3240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</p:spTree>
    <p:extLst>
      <p:ext uri="{BB962C8B-B14F-4D97-AF65-F5344CB8AC3E}">
        <p14:creationId xmlns:p14="http://schemas.microsoft.com/office/powerpoint/2010/main" val="921062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00" y="2562989"/>
            <a:ext cx="5480331" cy="23874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63831" y="6509187"/>
            <a:ext cx="10254344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32" y="3240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DB66-30C0-5C43-9AD9-CE6CEE53D2B5}"/>
              </a:ext>
            </a:extLst>
          </p:cNvPr>
          <p:cNvSpPr txBox="1"/>
          <p:nvPr/>
        </p:nvSpPr>
        <p:spPr>
          <a:xfrm>
            <a:off x="872128" y="1986531"/>
            <a:ext cx="43188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GANs are hard to train, loss for the discriminator and generator might fluctuate.</a:t>
            </a:r>
            <a:br>
              <a:rPr lang="en-US" sz="2400" dirty="0"/>
            </a:b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There are many choices for loss, and other auxiliary signals.</a:t>
            </a:r>
            <a:br>
              <a:rPr lang="en-US" sz="2400" dirty="0"/>
            </a:b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Training of these models is even less well understood than for other deep models.</a:t>
            </a:r>
          </a:p>
        </p:txBody>
      </p:sp>
    </p:spTree>
    <p:extLst>
      <p:ext uri="{BB962C8B-B14F-4D97-AF65-F5344CB8AC3E}">
        <p14:creationId xmlns:p14="http://schemas.microsoft.com/office/powerpoint/2010/main" val="3315893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8704-6A36-EA42-ACE6-BE4A6240F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GAN Results (Example implementation is provided in </a:t>
            </a:r>
            <a:r>
              <a:rPr lang="en-US" dirty="0" err="1"/>
              <a:t>Pytorch’s</a:t>
            </a:r>
            <a:r>
              <a:rPr lang="en-US" dirty="0"/>
              <a:t> examples)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642BD-4D6E-9344-86CD-3B73B1D11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5" t="5788" r="2489" b="4939"/>
          <a:stretch/>
        </p:blipFill>
        <p:spPr>
          <a:xfrm>
            <a:off x="3004457" y="1690689"/>
            <a:ext cx="5500915" cy="43688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499CC7-AAE8-6945-8B1C-0861FD8743A4}"/>
              </a:ext>
            </a:extLst>
          </p:cNvPr>
          <p:cNvSpPr/>
          <p:nvPr/>
        </p:nvSpPr>
        <p:spPr>
          <a:xfrm>
            <a:off x="6557551" y="6365558"/>
            <a:ext cx="5533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torch.ch</a:t>
            </a:r>
            <a:r>
              <a:rPr lang="en-US" sz="2400" dirty="0"/>
              <a:t>/blog/2015/11/13/</a:t>
            </a:r>
            <a:r>
              <a:rPr lang="en-US" sz="2400" dirty="0" err="1"/>
              <a:t>gan.html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073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RNN in </a:t>
            </a:r>
            <a:r>
              <a:rPr lang="en-US" sz="4267" dirty="0" err="1"/>
              <a:t>Pytorch</a:t>
            </a:r>
            <a:endParaRPr sz="42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1121166"/>
            <a:ext cx="6719921" cy="523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4967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3E15-6B2D-084B-A26B-EE6341C8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NVidia’s progressive GANs ICLR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7ED7B-F092-1C40-8EE2-06FA8C1FC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981" y="1690688"/>
            <a:ext cx="8974667" cy="463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89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3E15-6B2D-084B-A26B-EE6341C8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Google’s </a:t>
            </a:r>
            <a:r>
              <a:rPr lang="en-US" dirty="0" err="1"/>
              <a:t>BigGAN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5A186-347C-364E-92B5-FC65B0B0C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904" y="1594913"/>
            <a:ext cx="9228605" cy="46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91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3E15-6B2D-084B-A26B-EE6341C8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Google’s </a:t>
            </a:r>
            <a:r>
              <a:rPr lang="en-US" dirty="0" err="1"/>
              <a:t>BigGAN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18EC0-DD07-BD4B-89FE-E8F38DF49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40" y="1957667"/>
            <a:ext cx="4233333" cy="42502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D15948-2B60-7D42-AB17-6CC322972A2C}"/>
              </a:ext>
            </a:extLst>
          </p:cNvPr>
          <p:cNvSpPr txBox="1"/>
          <p:nvPr/>
        </p:nvSpPr>
        <p:spPr>
          <a:xfrm>
            <a:off x="2358306" y="1444468"/>
            <a:ext cx="1569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Teddy Bear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F2894-FFA1-7947-8008-EDE6A8CBC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331" y="2042333"/>
            <a:ext cx="4233333" cy="416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2E0ED7-4636-7A43-BEED-751876E49A0D}"/>
              </a:ext>
            </a:extLst>
          </p:cNvPr>
          <p:cNvSpPr txBox="1"/>
          <p:nvPr/>
        </p:nvSpPr>
        <p:spPr>
          <a:xfrm>
            <a:off x="7740496" y="1445090"/>
            <a:ext cx="1713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Microphone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151E79-2A65-714C-9C82-2E63DD252C1E}"/>
              </a:ext>
            </a:extLst>
          </p:cNvPr>
          <p:cNvSpPr/>
          <p:nvPr/>
        </p:nvSpPr>
        <p:spPr>
          <a:xfrm>
            <a:off x="4988041" y="6474913"/>
            <a:ext cx="8236275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dirty="0"/>
              <a:t>http://</a:t>
            </a:r>
            <a:r>
              <a:rPr lang="en-US" sz="1467" dirty="0" err="1"/>
              <a:t>aiweirdness.com</a:t>
            </a:r>
            <a:r>
              <a:rPr lang="en-US" sz="1467" dirty="0"/>
              <a:t>/post/179626595787/the-creepiest-images-generated-by-</a:t>
            </a:r>
            <a:r>
              <a:rPr lang="en-US" sz="1467" dirty="0" err="1"/>
              <a:t>biggan</a:t>
            </a:r>
            <a:endParaRPr lang="en-US" sz="1467" dirty="0"/>
          </a:p>
        </p:txBody>
      </p:sp>
    </p:spTree>
    <p:extLst>
      <p:ext uri="{BB962C8B-B14F-4D97-AF65-F5344CB8AC3E}">
        <p14:creationId xmlns:p14="http://schemas.microsoft.com/office/powerpoint/2010/main" val="1843784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7CDE-D44A-7D43-96B5-7C58BB5B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287"/>
            <a:ext cx="10515600" cy="1325563"/>
          </a:xfrm>
        </p:spPr>
        <p:txBody>
          <a:bodyPr/>
          <a:lstStyle/>
          <a:p>
            <a:r>
              <a:rPr lang="en-US" dirty="0"/>
              <a:t>Conditional GANs: Input is not just Noise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83029-4F7D-9044-93BC-47B71A094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" y="1690688"/>
            <a:ext cx="11178639" cy="4000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4517BA-28A1-E248-A5A9-25097126FE55}"/>
              </a:ext>
            </a:extLst>
          </p:cNvPr>
          <p:cNvSpPr/>
          <p:nvPr/>
        </p:nvSpPr>
        <p:spPr>
          <a:xfrm>
            <a:off x="348342" y="6355906"/>
            <a:ext cx="9761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Isola et al. CVPR 2017: Image-to-Image Translation with Conditional Adversarial Networks</a:t>
            </a:r>
          </a:p>
        </p:txBody>
      </p:sp>
    </p:spTree>
    <p:extLst>
      <p:ext uri="{BB962C8B-B14F-4D97-AF65-F5344CB8AC3E}">
        <p14:creationId xmlns:p14="http://schemas.microsoft.com/office/powerpoint/2010/main" val="2769833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7CDE-D44A-7D43-96B5-7C58BB5B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287"/>
            <a:ext cx="10515600" cy="1325563"/>
          </a:xfrm>
        </p:spPr>
        <p:txBody>
          <a:bodyPr/>
          <a:lstStyle/>
          <a:p>
            <a:r>
              <a:rPr lang="en-US" dirty="0"/>
              <a:t>Conditional GANs: Also Hard to Train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517BA-28A1-E248-A5A9-25097126FE55}"/>
              </a:ext>
            </a:extLst>
          </p:cNvPr>
          <p:cNvSpPr/>
          <p:nvPr/>
        </p:nvSpPr>
        <p:spPr>
          <a:xfrm>
            <a:off x="348342" y="6355906"/>
            <a:ext cx="9761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Isola et al. CVPR 2017: Image-to-Image Translation with Conditional Adversarial Networks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AC46A-84CC-C64E-BDB1-41696562E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07" y="1250868"/>
            <a:ext cx="9089125" cy="4861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36C06-0362-E44F-9650-6E3135F28102}"/>
              </a:ext>
            </a:extLst>
          </p:cNvPr>
          <p:cNvSpPr txBox="1"/>
          <p:nvPr/>
        </p:nvSpPr>
        <p:spPr>
          <a:xfrm>
            <a:off x="459180" y="1766264"/>
            <a:ext cx="1852549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Result they obtained with  a regular Fully Convolutional Network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44F274-01D4-9041-B489-CDE212D7D016}"/>
              </a:ext>
            </a:extLst>
          </p:cNvPr>
          <p:cNvSpPr txBox="1"/>
          <p:nvPr/>
        </p:nvSpPr>
        <p:spPr>
          <a:xfrm>
            <a:off x="348342" y="3877192"/>
            <a:ext cx="2049377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Result they obtained with  a U-Net network (with skip-connections)</a:t>
            </a:r>
          </a:p>
        </p:txBody>
      </p:sp>
    </p:spTree>
    <p:extLst>
      <p:ext uri="{BB962C8B-B14F-4D97-AF65-F5344CB8AC3E}">
        <p14:creationId xmlns:p14="http://schemas.microsoft.com/office/powerpoint/2010/main" val="2929397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7CDE-D44A-7D43-96B5-7C58BB5B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287"/>
            <a:ext cx="10515600" cy="1325563"/>
          </a:xfrm>
        </p:spPr>
        <p:txBody>
          <a:bodyPr/>
          <a:lstStyle/>
          <a:p>
            <a:r>
              <a:rPr lang="en-US" dirty="0"/>
              <a:t>Conditional GANs: Also Hard to Train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517BA-28A1-E248-A5A9-25097126FE55}"/>
              </a:ext>
            </a:extLst>
          </p:cNvPr>
          <p:cNvSpPr/>
          <p:nvPr/>
        </p:nvSpPr>
        <p:spPr>
          <a:xfrm>
            <a:off x="348342" y="6355906"/>
            <a:ext cx="9761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Ronneberger</a:t>
            </a:r>
            <a:r>
              <a:rPr lang="en-US" sz="1600" dirty="0"/>
              <a:t> et al. MICCAI 2015. U-Net: Convolutional Networks for Biomedical Image Segmentation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17AD7-E0D2-4F44-BCDF-154AB3E77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233" y="1646418"/>
            <a:ext cx="6821879" cy="454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7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6F80D9-FAF5-314E-B6ED-434AA5FC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868" y="2497284"/>
            <a:ext cx="5988107" cy="21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15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CFDD0-F51D-CE44-AB90-DA82A1522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598" y="2244192"/>
            <a:ext cx="9136804" cy="25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65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CA15B-2856-384C-808B-6A5DD291A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10" y="2226368"/>
            <a:ext cx="10827604" cy="285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88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7D81F-F7B0-E349-BD3F-EEE350BCE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818" y="1690689"/>
            <a:ext cx="5640548" cy="50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38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LSTM Cell (Long Short-Term Memory)</a:t>
            </a:r>
            <a:endParaRPr sz="4267" dirty="0"/>
          </a:p>
        </p:txBody>
      </p:sp>
      <p:grpSp>
        <p:nvGrpSpPr>
          <p:cNvPr id="18" name="Group 17"/>
          <p:cNvGrpSpPr/>
          <p:nvPr/>
        </p:nvGrpSpPr>
        <p:grpSpPr>
          <a:xfrm>
            <a:off x="5759807" y="5246277"/>
            <a:ext cx="549573" cy="692465"/>
            <a:chOff x="4750274" y="1746843"/>
            <a:chExt cx="412180" cy="519349"/>
          </a:xfrm>
        </p:grpSpPr>
        <p:sp>
          <p:nvSpPr>
            <p:cNvPr id="16" name="Oval 15"/>
            <p:cNvSpPr/>
            <p:nvPr/>
          </p:nvSpPr>
          <p:spPr>
            <a:xfrm>
              <a:off x="4772238" y="1746843"/>
              <a:ext cx="340641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4750274" y="1783751"/>
                  <a:ext cx="41218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1"/>
                  <a:ext cx="412180" cy="346249"/>
                </a:xfrm>
                <a:prstGeom prst="rect">
                  <a:avLst/>
                </a:prstGeom>
                <a:blipFill>
                  <a:blip r:embed="rId2"/>
                  <a:stretch>
                    <a:fillRect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5630501" y="3316666"/>
            <a:ext cx="773960" cy="692465"/>
            <a:chOff x="6512842" y="2453180"/>
            <a:chExt cx="580470" cy="519349"/>
          </a:xfrm>
        </p:grpSpPr>
        <p:sp>
          <p:nvSpPr>
            <p:cNvPr id="30" name="Oval 29"/>
            <p:cNvSpPr/>
            <p:nvPr/>
          </p:nvSpPr>
          <p:spPr>
            <a:xfrm>
              <a:off x="6512842" y="2453180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6517517" y="2558965"/>
                  <a:ext cx="370558" cy="2847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67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𝐿𝑆𝑇𝑀</m:t>
                        </m:r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7517" y="2558965"/>
                  <a:ext cx="370558" cy="284742"/>
                </a:xfrm>
                <a:prstGeom prst="rect">
                  <a:avLst/>
                </a:prstGeom>
                <a:blipFill>
                  <a:blip r:embed="rId3"/>
                  <a:stretch>
                    <a:fillRect r="-5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3641541" y="3107999"/>
            <a:ext cx="567720" cy="692465"/>
            <a:chOff x="4750274" y="1746843"/>
            <a:chExt cx="425790" cy="519349"/>
          </a:xfrm>
        </p:grpSpPr>
        <p:sp>
          <p:nvSpPr>
            <p:cNvPr id="38" name="Oval 37"/>
            <p:cNvSpPr/>
            <p:nvPr/>
          </p:nvSpPr>
          <p:spPr>
            <a:xfrm>
              <a:off x="4772238" y="1746843"/>
              <a:ext cx="340641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4750274" y="1783751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1"/>
                  <a:ext cx="425790" cy="34624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/>
          <p:cNvGrpSpPr/>
          <p:nvPr/>
        </p:nvGrpSpPr>
        <p:grpSpPr>
          <a:xfrm>
            <a:off x="7845254" y="3047039"/>
            <a:ext cx="560602" cy="692465"/>
            <a:chOff x="4750274" y="1746843"/>
            <a:chExt cx="420451" cy="519349"/>
          </a:xfrm>
        </p:grpSpPr>
        <p:sp>
          <p:nvSpPr>
            <p:cNvPr id="52" name="Oval 51"/>
            <p:cNvSpPr/>
            <p:nvPr/>
          </p:nvSpPr>
          <p:spPr>
            <a:xfrm>
              <a:off x="4772238" y="1746843"/>
              <a:ext cx="340641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4750274" y="1783751"/>
                  <a:ext cx="42045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1"/>
                  <a:ext cx="420451" cy="34624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1" name="Straight Arrow Connector 60"/>
          <p:cNvCxnSpPr/>
          <p:nvPr/>
        </p:nvCxnSpPr>
        <p:spPr>
          <a:xfrm>
            <a:off x="6769322" y="3662897"/>
            <a:ext cx="47272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 flipV="1">
            <a:off x="6006985" y="4275328"/>
            <a:ext cx="0" cy="49174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/>
          <p:cNvCxnSpPr/>
          <p:nvPr/>
        </p:nvCxnSpPr>
        <p:spPr>
          <a:xfrm>
            <a:off x="4704810" y="3627555"/>
            <a:ext cx="47272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" name="Group 18"/>
          <p:cNvGrpSpPr/>
          <p:nvPr/>
        </p:nvGrpSpPr>
        <p:grpSpPr>
          <a:xfrm>
            <a:off x="3641538" y="3688327"/>
            <a:ext cx="529760" cy="692465"/>
            <a:chOff x="4750274" y="1746843"/>
            <a:chExt cx="397320" cy="519349"/>
          </a:xfrm>
        </p:grpSpPr>
        <p:sp>
          <p:nvSpPr>
            <p:cNvPr id="20" name="Oval 19"/>
            <p:cNvSpPr/>
            <p:nvPr/>
          </p:nvSpPr>
          <p:spPr>
            <a:xfrm>
              <a:off x="4772238" y="1746843"/>
              <a:ext cx="340641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4750274" y="1783751"/>
                  <a:ext cx="39732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1"/>
                  <a:ext cx="397320" cy="346249"/>
                </a:xfrm>
                <a:prstGeom prst="rect">
                  <a:avLst/>
                </a:prstGeom>
                <a:blipFill>
                  <a:blip r:embed="rId6"/>
                  <a:stretch>
                    <a:fillRect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7860424" y="3693103"/>
            <a:ext cx="522643" cy="692465"/>
            <a:chOff x="4750274" y="1746843"/>
            <a:chExt cx="391982" cy="519349"/>
          </a:xfrm>
        </p:grpSpPr>
        <p:sp>
          <p:nvSpPr>
            <p:cNvPr id="25" name="Oval 24"/>
            <p:cNvSpPr/>
            <p:nvPr/>
          </p:nvSpPr>
          <p:spPr>
            <a:xfrm>
              <a:off x="4772238" y="1746843"/>
              <a:ext cx="340641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4750274" y="1783751"/>
                  <a:ext cx="391982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1"/>
                  <a:ext cx="391982" cy="34624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4102" y="1480807"/>
            <a:ext cx="4798359" cy="136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382613-8E7B-FBE8-F156-A7DDBBB5F4A8}"/>
              </a:ext>
            </a:extLst>
          </p:cNvPr>
          <p:cNvSpPr txBox="1"/>
          <p:nvPr/>
        </p:nvSpPr>
        <p:spPr>
          <a:xfrm>
            <a:off x="115750" y="6454275"/>
            <a:ext cx="6127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ieeexplore.ieee.org</a:t>
            </a:r>
            <a:r>
              <a:rPr lang="en-US" dirty="0"/>
              <a:t>/abstract/document/6795963</a:t>
            </a:r>
          </a:p>
        </p:txBody>
      </p:sp>
    </p:spTree>
    <p:extLst>
      <p:ext uri="{BB962C8B-B14F-4D97-AF65-F5344CB8AC3E}">
        <p14:creationId xmlns:p14="http://schemas.microsoft.com/office/powerpoint/2010/main" val="59247287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69B1-0DF9-A04E-89F5-CE03CDB29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62" y="1615164"/>
            <a:ext cx="9473076" cy="39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1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0AE29-16FB-3845-8E6C-DC5FCB2F5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4" y="1810668"/>
            <a:ext cx="9821333" cy="377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16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256F-3708-DD4F-91FE-9C82BB52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8065-B422-9C45-8292-8AFBB5D45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486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1776159" y="331721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LSTM in </a:t>
            </a:r>
            <a:r>
              <a:rPr lang="en-US" sz="4267" dirty="0" err="1"/>
              <a:t>Pytorch</a:t>
            </a:r>
            <a:endParaRPr sz="42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377" y="1110654"/>
            <a:ext cx="6015413" cy="5347033"/>
          </a:xfrm>
          <a:prstGeom prst="rect">
            <a:avLst/>
          </a:prstGeom>
        </p:spPr>
      </p:pic>
      <p:pic>
        <p:nvPicPr>
          <p:cNvPr id="3" name="Picture 2" descr="LSTM Gradients. Detailed mathematical derivation of… | by Rahuljha |  Towards Data Science">
            <a:extLst>
              <a:ext uri="{FF2B5EF4-FFF2-40B4-BE49-F238E27FC236}">
                <a16:creationId xmlns:a16="http://schemas.microsoft.com/office/drawing/2014/main" id="{BD4E3462-F9CA-ECB1-8060-74079972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08" y="2977606"/>
            <a:ext cx="3115058" cy="258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5F5CD-42D7-63E8-4207-0B27F1828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077" y="590424"/>
            <a:ext cx="2967489" cy="1995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364906-78A1-C57A-398C-F7B4EF3C7474}"/>
              </a:ext>
            </a:extLst>
          </p:cNvPr>
          <p:cNvSpPr txBox="1"/>
          <p:nvPr/>
        </p:nvSpPr>
        <p:spPr>
          <a:xfrm>
            <a:off x="2175641" y="248044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RNN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6BFC4-EE19-59E5-F819-8EE4F141D790}"/>
              </a:ext>
            </a:extLst>
          </p:cNvPr>
          <p:cNvSpPr txBox="1"/>
          <p:nvPr/>
        </p:nvSpPr>
        <p:spPr>
          <a:xfrm>
            <a:off x="533400" y="6480417"/>
            <a:ext cx="7015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colah.github.io</a:t>
            </a:r>
            <a:r>
              <a:rPr lang="en-US" dirty="0"/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05824944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2685976" y="247639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GRU in </a:t>
            </a:r>
            <a:r>
              <a:rPr lang="en-US" sz="4267" dirty="0" err="1"/>
              <a:t>Pytorch</a:t>
            </a:r>
            <a:endParaRPr sz="4267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17" y="1278820"/>
            <a:ext cx="6789052" cy="5246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80050E-9DCA-042E-AB37-A1F5104B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077" y="590424"/>
            <a:ext cx="2967489" cy="1995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012DFC-4632-76D8-7D63-D6627EA0FBCF}"/>
              </a:ext>
            </a:extLst>
          </p:cNvPr>
          <p:cNvSpPr txBox="1"/>
          <p:nvPr/>
        </p:nvSpPr>
        <p:spPr>
          <a:xfrm>
            <a:off x="2175641" y="248044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RNN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D63A9-A7D7-916D-90C0-77C598A60EAB}"/>
              </a:ext>
            </a:extLst>
          </p:cNvPr>
          <p:cNvSpPr txBox="1"/>
          <p:nvPr/>
        </p:nvSpPr>
        <p:spPr>
          <a:xfrm>
            <a:off x="533400" y="6480417"/>
            <a:ext cx="7015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colah.github.io</a:t>
            </a:r>
            <a:r>
              <a:rPr lang="en-US" dirty="0"/>
              <a:t>/posts/2015-08-Understanding-LSTMs/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C0D21-0BAE-E78D-4E0C-9B4601892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55" y="3296998"/>
            <a:ext cx="3698844" cy="26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0573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4057" y="1600201"/>
            <a:ext cx="10711543" cy="4525963"/>
          </a:xfrm>
        </p:spPr>
        <p:txBody>
          <a:bodyPr/>
          <a:lstStyle/>
          <a:p>
            <a:r>
              <a:rPr lang="en-US" dirty="0"/>
              <a:t>Adversarial Examples – Input Optimization</a:t>
            </a:r>
          </a:p>
          <a:p>
            <a:r>
              <a:rPr lang="en-US" dirty="0"/>
              <a:t>Generative Adversarial Networks (GANs)</a:t>
            </a:r>
          </a:p>
          <a:p>
            <a:r>
              <a:rPr lang="en-US" dirty="0"/>
              <a:t>Conditional GANs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</p:spTree>
    <p:extLst>
      <p:ext uri="{BB962C8B-B14F-4D97-AF65-F5344CB8AC3E}">
        <p14:creationId xmlns:p14="http://schemas.microsoft.com/office/powerpoint/2010/main" val="187057659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have been doing: Optimize weights in the network to predict bus (correct class).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958" y="2811780"/>
            <a:ext cx="4996809" cy="206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878331" y="3081382"/>
            <a:ext cx="1801431" cy="1794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6370" y="3551449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bus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802411" y="5264530"/>
                <a:ext cx="1999265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1">
                          <a:latin typeface="Cambria Math" charset="0"/>
                        </a:rPr>
                        <m:t> −</m:t>
                      </m:r>
                      <m:r>
                        <a:rPr lang="en-US" sz="2400" i="1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mr-I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11" y="5264530"/>
                <a:ext cx="1999265" cy="702244"/>
              </a:xfrm>
              <a:prstGeom prst="rect">
                <a:avLst/>
              </a:prstGeom>
              <a:blipFill>
                <a:blip r:embed="rId4"/>
                <a:stretch>
                  <a:fillRect l="-1899" t="-1786" r="-1266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8963235" y="1974236"/>
                <a:ext cx="12777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𝐿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, </m:t>
                      </m:r>
                      <m:r>
                        <a:rPr lang="en-US" sz="2400" i="1">
                          <a:latin typeface="Cambria Math" charset="0"/>
                        </a:rPr>
                        <m:t>𝑏𝑢𝑠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3235" y="1974236"/>
                <a:ext cx="1277786" cy="369332"/>
              </a:xfrm>
              <a:prstGeom prst="rect">
                <a:avLst/>
              </a:prstGeom>
              <a:blipFill>
                <a:blip r:embed="rId5"/>
                <a:stretch>
                  <a:fillRect l="-4902" r="-784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802409" y="1974236"/>
                <a:ext cx="15778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;</m:t>
                      </m:r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09" y="1974236"/>
                <a:ext cx="1577804" cy="369332"/>
              </a:xfrm>
              <a:prstGeom prst="rect">
                <a:avLst/>
              </a:prstGeom>
              <a:blipFill>
                <a:blip r:embed="rId6"/>
                <a:stretch>
                  <a:fillRect l="-4800" r="-64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779046" y="1974236"/>
                <a:ext cx="3803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046" y="1974236"/>
                <a:ext cx="3803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734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Idea: Create Adversarial Inputs by optimizing the input image to predict ostrich (wrong class).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958" y="2811780"/>
            <a:ext cx="4996809" cy="206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878331" y="3081382"/>
            <a:ext cx="1801431" cy="1794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6372" y="3551449"/>
            <a:ext cx="1321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ostrich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1596" y="6266586"/>
            <a:ext cx="10188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charset="0"/>
              </a:rPr>
              <a:t>Work on Adversarial examples by </a:t>
            </a:r>
            <a:r>
              <a:rPr lang="en-US" sz="2400" dirty="0" err="1">
                <a:solidFill>
                  <a:srgbClr val="222222"/>
                </a:solidFill>
                <a:latin typeface="arial" charset="0"/>
              </a:rPr>
              <a:t>Goodfellow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 et al. , </a:t>
            </a:r>
            <a:r>
              <a:rPr lang="en-US" sz="2400" dirty="0" err="1">
                <a:solidFill>
                  <a:srgbClr val="222222"/>
                </a:solidFill>
                <a:latin typeface="arial" charset="0"/>
              </a:rPr>
              <a:t>Szegedy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 et. al., etc.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802410" y="5220118"/>
                <a:ext cx="1712585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 −</m:t>
                      </m:r>
                      <m:r>
                        <a:rPr lang="en-US" sz="2400" i="1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mr-I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10" y="5220118"/>
                <a:ext cx="1712585" cy="702244"/>
              </a:xfrm>
              <a:prstGeom prst="rect">
                <a:avLst/>
              </a:prstGeom>
              <a:blipFill>
                <a:blip r:embed="rId4"/>
                <a:stretch>
                  <a:fillRect l="-4412" r="-2941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8963236" y="1974236"/>
                <a:ext cx="177369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𝐿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, </m:t>
                      </m:r>
                      <m:r>
                        <a:rPr lang="en-US" sz="2400" i="1">
                          <a:latin typeface="Cambria Math" charset="0"/>
                        </a:rPr>
                        <m:t>𝑜𝑠𝑡𝑟𝑖𝑐h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3236" y="1974236"/>
                <a:ext cx="1773691" cy="369332"/>
              </a:xfrm>
              <a:prstGeom prst="rect">
                <a:avLst/>
              </a:prstGeom>
              <a:blipFill>
                <a:blip r:embed="rId5"/>
                <a:stretch>
                  <a:fillRect l="-3546" r="-567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802409" y="1974236"/>
                <a:ext cx="15778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;</m:t>
                      </m:r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09" y="1974236"/>
                <a:ext cx="1577804" cy="369332"/>
              </a:xfrm>
              <a:prstGeom prst="rect">
                <a:avLst/>
              </a:prstGeom>
              <a:blipFill>
                <a:blip r:embed="rId6"/>
                <a:stretch>
                  <a:fillRect l="-4800" r="-64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2779046" y="1974236"/>
                <a:ext cx="3803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046" y="1974236"/>
                <a:ext cx="3803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015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7593</TotalTime>
  <Words>769</Words>
  <Application>Microsoft Macintosh PowerPoint</Application>
  <PresentationFormat>Widescreen</PresentationFormat>
  <Paragraphs>114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Arial</vt:lpstr>
      <vt:lpstr>Calibri</vt:lpstr>
      <vt:lpstr>Calibri Light</vt:lpstr>
      <vt:lpstr>Cambria Math</vt:lpstr>
      <vt:lpstr>lecture-template</vt:lpstr>
      <vt:lpstr>Office Theme</vt:lpstr>
      <vt:lpstr>Deep Learning for Vision &amp; Language</vt:lpstr>
      <vt:lpstr>Recap RNNs for your Assignment</vt:lpstr>
      <vt:lpstr>PowerPoint Presentation</vt:lpstr>
      <vt:lpstr>PowerPoint Presentation</vt:lpstr>
      <vt:lpstr>PowerPoint Presentation</vt:lpstr>
      <vt:lpstr>PowerPoint Presentation</vt:lpstr>
      <vt:lpstr>Today’s Class</vt:lpstr>
      <vt:lpstr>What we have been doing: Optimize weights in the network to predict bus (correct class).</vt:lpstr>
      <vt:lpstr>New Idea: Create Adversarial Inputs by optimizing the input image to predict ostrich (wrong class).</vt:lpstr>
      <vt:lpstr>Convnets (optimize input to predict ostrich)</vt:lpstr>
      <vt:lpstr>PowerPoint Presentation</vt:lpstr>
      <vt:lpstr>PowerPoint Presentation</vt:lpstr>
      <vt:lpstr>Deep Neural Networks are Easily Fooled: High Confidence Predictions for Unrecognizable Images</vt:lpstr>
      <vt:lpstr>New Idea: Create Adversarial Inputs by optimizing the input image to predict ostrich (wrong class).</vt:lpstr>
      <vt:lpstr>PowerPoint Presentation</vt:lpstr>
      <vt:lpstr>Total Variation Regularization</vt:lpstr>
      <vt:lpstr>Taking the idea to the extreme: Google’s DeepDream</vt:lpstr>
      <vt:lpstr>Generative Adversarial Networks (GAN) [Goodfellow et al 2014]</vt:lpstr>
      <vt:lpstr>Generative Network (closer look)</vt:lpstr>
      <vt:lpstr>Generative Network (closer look)</vt:lpstr>
      <vt:lpstr>Generative Adversarial Networks (GAN) [Goodfellow et al.]</vt:lpstr>
      <vt:lpstr>Generative Adversarial Networks (GAN) [Goodfellow et al.]</vt:lpstr>
      <vt:lpstr>PowerPoint Presentation</vt:lpstr>
      <vt:lpstr>PowerPoint Presentation</vt:lpstr>
      <vt:lpstr>PowerPoint Presentation</vt:lpstr>
      <vt:lpstr>PowerPoint Presentation</vt:lpstr>
      <vt:lpstr>Generative Adversarial Networks (GAN) [Goodfellow et al.]</vt:lpstr>
      <vt:lpstr>Generative Adversarial Networks (GAN) [Goodfellow et al.]</vt:lpstr>
      <vt:lpstr>Basic GAN Results (Example implementation is provided in Pytorch’s examples)</vt:lpstr>
      <vt:lpstr>NVidia’s progressive GANs ICLR 2018</vt:lpstr>
      <vt:lpstr>Google’s BigGAN</vt:lpstr>
      <vt:lpstr>Google’s BigGAN</vt:lpstr>
      <vt:lpstr>Conditional GANs: Input is not just Noise</vt:lpstr>
      <vt:lpstr>Conditional GANs: Also Hard to Train</vt:lpstr>
      <vt:lpstr>Conditional GANs: Also Hard to Train</vt:lpstr>
      <vt:lpstr>Conditional GANs / Text-conditioned</vt:lpstr>
      <vt:lpstr>Conditional GANs / Text-conditioned</vt:lpstr>
      <vt:lpstr>Conditional GANs / Text-conditioned</vt:lpstr>
      <vt:lpstr>Conditional GANs / Text-conditioned</vt:lpstr>
      <vt:lpstr>Conditional GANs / Text-conditioned</vt:lpstr>
      <vt:lpstr>Conditional GANs / Text-conditioned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</cp:lastModifiedBy>
  <cp:revision>109</cp:revision>
  <dcterms:created xsi:type="dcterms:W3CDTF">2020-08-27T13:44:04Z</dcterms:created>
  <dcterms:modified xsi:type="dcterms:W3CDTF">2023-03-09T20:41:01Z</dcterms:modified>
</cp:coreProperties>
</file>