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0" r:id="rId2"/>
  </p:sldMasterIdLst>
  <p:notesMasterIdLst>
    <p:notesMasterId r:id="rId41"/>
  </p:notesMasterIdLst>
  <p:sldIdLst>
    <p:sldId id="256" r:id="rId3"/>
    <p:sldId id="922" r:id="rId4"/>
    <p:sldId id="967" r:id="rId5"/>
    <p:sldId id="968" r:id="rId6"/>
    <p:sldId id="969" r:id="rId7"/>
    <p:sldId id="965" r:id="rId8"/>
    <p:sldId id="966" r:id="rId9"/>
    <p:sldId id="970" r:id="rId10"/>
    <p:sldId id="971" r:id="rId11"/>
    <p:sldId id="973" r:id="rId12"/>
    <p:sldId id="974" r:id="rId13"/>
    <p:sldId id="975" r:id="rId14"/>
    <p:sldId id="976" r:id="rId15"/>
    <p:sldId id="977" r:id="rId16"/>
    <p:sldId id="978" r:id="rId17"/>
    <p:sldId id="979" r:id="rId18"/>
    <p:sldId id="980" r:id="rId19"/>
    <p:sldId id="981" r:id="rId20"/>
    <p:sldId id="982" r:id="rId21"/>
    <p:sldId id="946" r:id="rId22"/>
    <p:sldId id="987" r:id="rId23"/>
    <p:sldId id="950" r:id="rId24"/>
    <p:sldId id="954" r:id="rId25"/>
    <p:sldId id="955" r:id="rId26"/>
    <p:sldId id="947" r:id="rId27"/>
    <p:sldId id="952" r:id="rId28"/>
    <p:sldId id="951" r:id="rId29"/>
    <p:sldId id="953" r:id="rId30"/>
    <p:sldId id="948" r:id="rId31"/>
    <p:sldId id="949" r:id="rId32"/>
    <p:sldId id="956" r:id="rId33"/>
    <p:sldId id="983" r:id="rId34"/>
    <p:sldId id="984" r:id="rId35"/>
    <p:sldId id="985" r:id="rId36"/>
    <p:sldId id="986" r:id="rId37"/>
    <p:sldId id="988" r:id="rId38"/>
    <p:sldId id="989" r:id="rId39"/>
    <p:sldId id="61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8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3/23/23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11480800" cy="4525963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chemeClr val="tx1"/>
                </a:solidFill>
                <a:latin typeface="+mn-lt"/>
              </a:defRPr>
            </a:lvl1pPr>
            <a:lvl2pPr algn="l">
              <a:defRPr sz="2000" b="0">
                <a:solidFill>
                  <a:schemeClr val="tx1"/>
                </a:solidFill>
                <a:latin typeface="+mn-lt"/>
              </a:defRPr>
            </a:lvl2pPr>
            <a:lvl3pPr algn="l">
              <a:defRPr sz="1800" b="0">
                <a:solidFill>
                  <a:schemeClr val="tx1"/>
                </a:solidFill>
                <a:latin typeface="+mj-lt"/>
              </a:defRPr>
            </a:lvl3pPr>
            <a:lvl4pPr algn="l">
              <a:defRPr sz="1467" b="0">
                <a:solidFill>
                  <a:schemeClr val="tx1"/>
                </a:solidFill>
                <a:latin typeface="+mj-lt"/>
              </a:defRPr>
            </a:lvl4pPr>
            <a:lvl5pPr algn="l">
              <a:defRPr sz="1467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75615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5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1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2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13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503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4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5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648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3/23/23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  <p:sldLayoutId id="214748368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3/23/23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Text-to-Scene Models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328C9-9024-FE48-3E99-028555E8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Quantized - GAN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21433-2CFC-FBBB-6209-077296B4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8F1E0-98C0-4725-6EC0-49C4B7964FDE}"/>
              </a:ext>
            </a:extLst>
          </p:cNvPr>
          <p:cNvSpPr txBox="1"/>
          <p:nvPr/>
        </p:nvSpPr>
        <p:spPr>
          <a:xfrm>
            <a:off x="533401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/abs/2012.09841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AC5656-B8A2-551C-3524-DFE3517709BC}"/>
              </a:ext>
            </a:extLst>
          </p:cNvPr>
          <p:cNvSpPr txBox="1"/>
          <p:nvPr/>
        </p:nvSpPr>
        <p:spPr>
          <a:xfrm>
            <a:off x="4046483" y="63521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/pdf/2110.04627.pdf</a:t>
            </a:r>
          </a:p>
        </p:txBody>
      </p:sp>
      <p:pic>
        <p:nvPicPr>
          <p:cNvPr id="3074" name="Picture 2" descr="Taming Transformers for High-Resolution Image Synthesis">
            <a:extLst>
              <a:ext uri="{FF2B5EF4-FFF2-40B4-BE49-F238E27FC236}">
                <a16:creationId xmlns:a16="http://schemas.microsoft.com/office/drawing/2014/main" id="{75129BF3-0D89-800C-FA05-C162534D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8" y="1520360"/>
            <a:ext cx="10773103" cy="42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629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328C9-9024-FE48-3E99-028555E8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6820"/>
            <a:ext cx="10515600" cy="826861"/>
          </a:xfrm>
        </p:spPr>
        <p:txBody>
          <a:bodyPr/>
          <a:lstStyle/>
          <a:p>
            <a:r>
              <a:rPr lang="en-US" dirty="0"/>
              <a:t>Vector Quantized GAN (VQGAN)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21433-2CFC-FBBB-6209-077296B4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8F1E0-98C0-4725-6EC0-49C4B7964FDE}"/>
              </a:ext>
            </a:extLst>
          </p:cNvPr>
          <p:cNvSpPr txBox="1"/>
          <p:nvPr/>
        </p:nvSpPr>
        <p:spPr>
          <a:xfrm>
            <a:off x="533401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/abs/2012.09841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AC5656-B8A2-551C-3524-DFE3517709BC}"/>
              </a:ext>
            </a:extLst>
          </p:cNvPr>
          <p:cNvSpPr txBox="1"/>
          <p:nvPr/>
        </p:nvSpPr>
        <p:spPr>
          <a:xfrm>
            <a:off x="4046483" y="63521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/pdf/2110.04627.pdf</a:t>
            </a:r>
          </a:p>
        </p:txBody>
      </p:sp>
      <p:pic>
        <p:nvPicPr>
          <p:cNvPr id="3074" name="Picture 2" descr="Taming Transformers for High-Resolution Image Synthesis">
            <a:extLst>
              <a:ext uri="{FF2B5EF4-FFF2-40B4-BE49-F238E27FC236}">
                <a16:creationId xmlns:a16="http://schemas.microsoft.com/office/drawing/2014/main" id="{75129BF3-0D89-800C-FA05-C162534D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98" y="1567722"/>
            <a:ext cx="9129344" cy="356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14DD38-5018-7EA4-3A62-C1BB0B56F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19" y="5262994"/>
            <a:ext cx="4169001" cy="1016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A05C6-9E18-CDA2-7077-B04151BD8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829" y="5222198"/>
            <a:ext cx="3513082" cy="617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ECB9B-ACFC-304F-C0E3-B74C04887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199" y="5855612"/>
            <a:ext cx="4338802" cy="39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25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A4C32-9985-D310-A79E-379240DA7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(v1)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082A9-3D07-A0AE-E4D3-73F94666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01FD60-2E9F-4568-25A1-9C5B46D8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6"/>
          <a:stretch/>
        </p:blipFill>
        <p:spPr>
          <a:xfrm>
            <a:off x="677685" y="1139023"/>
            <a:ext cx="11186366" cy="535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87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A4C32-9985-D310-A79E-379240DA7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(v1)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082A9-3D07-A0AE-E4D3-73F94666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01FD60-2E9F-4568-25A1-9C5B46D8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6"/>
          <a:stretch/>
        </p:blipFill>
        <p:spPr>
          <a:xfrm>
            <a:off x="677685" y="1139023"/>
            <a:ext cx="11186366" cy="535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37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A74FB-E9A0-7245-5F8B-31110F3B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4ACC-5870-1D18-EA64-512AD1615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974" y="1673065"/>
            <a:ext cx="9069555" cy="238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51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B387-EEC4-485B-D1A9-4086ED02E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E149A-1774-6878-9230-717613318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A3177-8362-832D-4A3A-E7A0A0EA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BD825-BF2D-977B-A9FF-B197D5BB7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11" y="296113"/>
            <a:ext cx="11665577" cy="65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83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A846-DC7D-C9D8-0E69-8A3857324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F1C9C-2866-3551-3B89-826AFE156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402F8-7CAD-5494-4A64-814C0EB4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374DD-ABBE-0DA5-5977-FF37052E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55" y="136525"/>
            <a:ext cx="1154288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56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0749-8DCD-03CF-B981-CEDFA57AC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70272-089D-313D-51BB-EC70A2FF6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C5587-1A37-2EA4-20FE-32C877114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99109-C82D-740B-F15E-6A970B28A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57" y="250825"/>
            <a:ext cx="11252286" cy="6356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4B3866-BB38-5AE5-8D4E-718FA6D15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50824"/>
            <a:ext cx="7067309" cy="49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04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073B1-B11F-D15D-F7DC-A884D201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61529-E6D1-462A-00C7-84CFDAB47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D5865-7ABA-A51F-8538-D7293999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D503D-5C30-1001-FFDD-936E1149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85" y="97384"/>
            <a:ext cx="11514729" cy="64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84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39E7-C634-E30C-AB17-9D64F28C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8144C-3993-6C2C-B3E0-EAE7A691F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59566-EEDB-2FE8-7860-7AD290C1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DD9441-0604-874F-F520-4518895D4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22" y="131842"/>
            <a:ext cx="11556359" cy="650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16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4057" y="1600201"/>
            <a:ext cx="10711543" cy="4525963"/>
          </a:xfrm>
        </p:spPr>
        <p:txBody>
          <a:bodyPr/>
          <a:lstStyle/>
          <a:p>
            <a:r>
              <a:rPr lang="en-US" dirty="0"/>
              <a:t>Conditional GANs</a:t>
            </a:r>
          </a:p>
          <a:p>
            <a:r>
              <a:rPr lang="en-US" dirty="0" err="1"/>
              <a:t>AutoEncoder</a:t>
            </a:r>
            <a:r>
              <a:rPr lang="en-US" dirty="0"/>
              <a:t> Models (AEs, VAEs)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Today:</a:t>
            </a:r>
          </a:p>
          <a:p>
            <a:r>
              <a:rPr lang="en-US" dirty="0"/>
              <a:t>Text to image Models</a:t>
            </a:r>
          </a:p>
          <a:p>
            <a:r>
              <a:rPr lang="en-US" dirty="0"/>
              <a:t>Sequence-to-sequence based text-to-image models</a:t>
            </a:r>
          </a:p>
          <a:p>
            <a:r>
              <a:rPr lang="en-US" dirty="0"/>
              <a:t>Detour: Style Transfer – Input Feature Optimization.</a:t>
            </a:r>
          </a:p>
          <a:p>
            <a:r>
              <a:rPr lang="en-US" dirty="0"/>
              <a:t>Reverse Diffusion Models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Class</a:t>
            </a:r>
          </a:p>
        </p:txBody>
      </p:sp>
    </p:spTree>
    <p:extLst>
      <p:ext uri="{BB962C8B-B14F-4D97-AF65-F5344CB8AC3E}">
        <p14:creationId xmlns:p14="http://schemas.microsoft.com/office/powerpoint/2010/main" val="18705765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5896" y="3179359"/>
            <a:ext cx="8603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32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3200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B6989C-541C-0345-8633-FD4F6F4C3CAC}"/>
              </a:ext>
            </a:extLst>
          </p:cNvPr>
          <p:cNvSpPr txBox="1"/>
          <p:nvPr/>
        </p:nvSpPr>
        <p:spPr>
          <a:xfrm>
            <a:off x="1012744" y="1249910"/>
            <a:ext cx="10409341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33" dirty="0">
                <a:solidFill>
                  <a:schemeClr val="accent1"/>
                </a:solidFill>
              </a:rPr>
              <a:t>More on the Idea of Feature Space Optimization</a:t>
            </a:r>
          </a:p>
        </p:txBody>
      </p:sp>
    </p:spTree>
    <p:extLst>
      <p:ext uri="{BB962C8B-B14F-4D97-AF65-F5344CB8AC3E}">
        <p14:creationId xmlns:p14="http://schemas.microsoft.com/office/powerpoint/2010/main" val="2242013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37D07-3F98-4810-8DD6-1283FFEC6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A3BBF-76A7-C9B3-C4E5-E2F5D0B2C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3DF50-0D5D-3296-CF7C-0100564F0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BFF15-91D3-A7B6-3CCD-17ED6869C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8" y="338321"/>
            <a:ext cx="10991186" cy="61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92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6" t="-172" r="-383"/>
          <a:stretch/>
        </p:blipFill>
        <p:spPr>
          <a:xfrm>
            <a:off x="5446427" y="779489"/>
            <a:ext cx="5256549" cy="51290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4BAF6E-9049-5749-8802-9955ACAA0E64}"/>
              </a:ext>
            </a:extLst>
          </p:cNvPr>
          <p:cNvSpPr/>
          <p:nvPr/>
        </p:nvSpPr>
        <p:spPr>
          <a:xfrm>
            <a:off x="5206584" y="779488"/>
            <a:ext cx="519659" cy="3947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4DCE0-0373-6F49-917A-3190A19B72E9}"/>
              </a:ext>
            </a:extLst>
          </p:cNvPr>
          <p:cNvSpPr/>
          <p:nvPr/>
        </p:nvSpPr>
        <p:spPr>
          <a:xfrm>
            <a:off x="5409784" y="1229194"/>
            <a:ext cx="776157" cy="13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38E490-DF38-B749-ABBE-3C69915016A9}"/>
              </a:ext>
            </a:extLst>
          </p:cNvPr>
          <p:cNvSpPr/>
          <p:nvPr/>
        </p:nvSpPr>
        <p:spPr>
          <a:xfrm>
            <a:off x="5206584" y="2199751"/>
            <a:ext cx="776157" cy="13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D5208-3928-E248-907A-0134ECED0E92}"/>
              </a:ext>
            </a:extLst>
          </p:cNvPr>
          <p:cNvSpPr/>
          <p:nvPr/>
        </p:nvSpPr>
        <p:spPr>
          <a:xfrm>
            <a:off x="7944880" y="779487"/>
            <a:ext cx="1199120" cy="51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84C050-45C7-5B49-B675-002A5E4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50" y="4693517"/>
            <a:ext cx="929389" cy="697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7961EC-7D69-2B4F-B44F-740103C0832A}"/>
              </a:ext>
            </a:extLst>
          </p:cNvPr>
          <p:cNvSpPr txBox="1"/>
          <p:nvPr/>
        </p:nvSpPr>
        <p:spPr>
          <a:xfrm>
            <a:off x="509573" y="739513"/>
            <a:ext cx="293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 1: Image Reconstruction from Features</a:t>
            </a:r>
          </a:p>
        </p:txBody>
      </p:sp>
    </p:spTree>
    <p:extLst>
      <p:ext uri="{BB962C8B-B14F-4D97-AF65-F5344CB8AC3E}">
        <p14:creationId xmlns:p14="http://schemas.microsoft.com/office/powerpoint/2010/main" val="3997653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6" t="-172" r="-383"/>
          <a:stretch/>
        </p:blipFill>
        <p:spPr>
          <a:xfrm>
            <a:off x="5446427" y="779489"/>
            <a:ext cx="5256549" cy="51290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4BAF6E-9049-5749-8802-9955ACAA0E64}"/>
              </a:ext>
            </a:extLst>
          </p:cNvPr>
          <p:cNvSpPr/>
          <p:nvPr/>
        </p:nvSpPr>
        <p:spPr>
          <a:xfrm>
            <a:off x="5206584" y="779488"/>
            <a:ext cx="519659" cy="3947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4DCE0-0373-6F49-917A-3190A19B72E9}"/>
              </a:ext>
            </a:extLst>
          </p:cNvPr>
          <p:cNvSpPr/>
          <p:nvPr/>
        </p:nvSpPr>
        <p:spPr>
          <a:xfrm>
            <a:off x="5409784" y="1229194"/>
            <a:ext cx="776157" cy="13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38E490-DF38-B749-ABBE-3C69915016A9}"/>
              </a:ext>
            </a:extLst>
          </p:cNvPr>
          <p:cNvSpPr/>
          <p:nvPr/>
        </p:nvSpPr>
        <p:spPr>
          <a:xfrm>
            <a:off x="5206584" y="2199751"/>
            <a:ext cx="776157" cy="13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D5208-3928-E248-907A-0134ECED0E92}"/>
              </a:ext>
            </a:extLst>
          </p:cNvPr>
          <p:cNvSpPr/>
          <p:nvPr/>
        </p:nvSpPr>
        <p:spPr>
          <a:xfrm>
            <a:off x="7944880" y="779487"/>
            <a:ext cx="1199120" cy="51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84C050-45C7-5B49-B675-002A5E4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50" y="4693517"/>
            <a:ext cx="929389" cy="697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7961EC-7D69-2B4F-B44F-740103C0832A}"/>
              </a:ext>
            </a:extLst>
          </p:cNvPr>
          <p:cNvSpPr txBox="1"/>
          <p:nvPr/>
        </p:nvSpPr>
        <p:spPr>
          <a:xfrm>
            <a:off x="509573" y="739513"/>
            <a:ext cx="293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 1: Image Reconstruction from Features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B1BAD4-84D7-4C47-8AEE-23E1F7DDB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35" y="2055295"/>
            <a:ext cx="2984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38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6" t="-172" r="-383"/>
          <a:stretch/>
        </p:blipFill>
        <p:spPr>
          <a:xfrm>
            <a:off x="5446427" y="779489"/>
            <a:ext cx="5256549" cy="51290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4BAF6E-9049-5749-8802-9955ACAA0E64}"/>
              </a:ext>
            </a:extLst>
          </p:cNvPr>
          <p:cNvSpPr/>
          <p:nvPr/>
        </p:nvSpPr>
        <p:spPr>
          <a:xfrm>
            <a:off x="5206584" y="779488"/>
            <a:ext cx="519659" cy="3947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4DCE0-0373-6F49-917A-3190A19B72E9}"/>
              </a:ext>
            </a:extLst>
          </p:cNvPr>
          <p:cNvSpPr/>
          <p:nvPr/>
        </p:nvSpPr>
        <p:spPr>
          <a:xfrm>
            <a:off x="5409784" y="1229194"/>
            <a:ext cx="776157" cy="13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38E490-DF38-B749-ABBE-3C69915016A9}"/>
              </a:ext>
            </a:extLst>
          </p:cNvPr>
          <p:cNvSpPr/>
          <p:nvPr/>
        </p:nvSpPr>
        <p:spPr>
          <a:xfrm>
            <a:off x="5206584" y="2199751"/>
            <a:ext cx="776157" cy="13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D5208-3928-E248-907A-0134ECED0E92}"/>
              </a:ext>
            </a:extLst>
          </p:cNvPr>
          <p:cNvSpPr/>
          <p:nvPr/>
        </p:nvSpPr>
        <p:spPr>
          <a:xfrm>
            <a:off x="7944880" y="779487"/>
            <a:ext cx="1199120" cy="51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84C050-45C7-5B49-B675-002A5E4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50" y="4693517"/>
            <a:ext cx="929389" cy="697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7961EC-7D69-2B4F-B44F-740103C0832A}"/>
              </a:ext>
            </a:extLst>
          </p:cNvPr>
          <p:cNvSpPr txBox="1"/>
          <p:nvPr/>
        </p:nvSpPr>
        <p:spPr>
          <a:xfrm>
            <a:off x="509573" y="739513"/>
            <a:ext cx="293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 1: Image Reconstruction from Features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AF0FDB-1BBC-754A-91A7-1C4B779EC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09" y="4274904"/>
            <a:ext cx="2365115" cy="1773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E5781E-EA0F-0045-BA22-55C8C5D0B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66" y="2200944"/>
            <a:ext cx="2281581" cy="172767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B9D2F6-4348-964F-89A5-A92E63792A6D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987947" y="3064781"/>
            <a:ext cx="5806283" cy="1662119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83B784-74DB-8041-B926-C4FA14A49BC5}"/>
              </a:ext>
            </a:extLst>
          </p:cNvPr>
          <p:cNvCxnSpPr>
            <a:cxnSpLocks/>
            <a:stCxn id="13" idx="3"/>
            <a:endCxn id="10" idx="1"/>
          </p:cNvCxnSpPr>
          <p:nvPr/>
        </p:nvCxnSpPr>
        <p:spPr>
          <a:xfrm flipV="1">
            <a:off x="3033324" y="5042039"/>
            <a:ext cx="3902125" cy="119784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998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3202"/>
            <a:ext cx="9144000" cy="6446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0"/>
            <a:ext cx="1807285" cy="31317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2589007" y="53491"/>
            <a:ext cx="8303700" cy="24650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21" y="868979"/>
            <a:ext cx="2984500" cy="546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72ADC0-3E6C-8E4F-AD06-6621BDC9FCA2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3016556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8297"/>
            <a:ext cx="9144000" cy="5120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EA813-076D-DB46-86DB-E288B98BDE6D}"/>
              </a:ext>
            </a:extLst>
          </p:cNvPr>
          <p:cNvSpPr/>
          <p:nvPr/>
        </p:nvSpPr>
        <p:spPr>
          <a:xfrm>
            <a:off x="8194624" y="1320327"/>
            <a:ext cx="2678241" cy="45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E6135-E738-7A4C-8C66-4124FF29E279}"/>
              </a:ext>
            </a:extLst>
          </p:cNvPr>
          <p:cNvSpPr/>
          <p:nvPr/>
        </p:nvSpPr>
        <p:spPr>
          <a:xfrm>
            <a:off x="7418465" y="1698886"/>
            <a:ext cx="1525665" cy="99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0DC34-E688-8249-9E7F-A0D31D1BB599}"/>
              </a:ext>
            </a:extLst>
          </p:cNvPr>
          <p:cNvSpPr/>
          <p:nvPr/>
        </p:nvSpPr>
        <p:spPr>
          <a:xfrm>
            <a:off x="7135319" y="1878766"/>
            <a:ext cx="776157" cy="25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3341F-DBC2-8449-A937-873CEA52D0FD}"/>
              </a:ext>
            </a:extLst>
          </p:cNvPr>
          <p:cNvSpPr/>
          <p:nvPr/>
        </p:nvSpPr>
        <p:spPr>
          <a:xfrm>
            <a:off x="7030386" y="607825"/>
            <a:ext cx="1164237" cy="684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AF3FD-7385-E74F-855D-1F9DB131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297" y="4683643"/>
            <a:ext cx="909596" cy="708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8C5B4F-7B31-6B43-9FF4-910C6A8E1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899" y="896618"/>
            <a:ext cx="881091" cy="459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70FCC-729C-8040-AA73-D50A4CAC8E6F}"/>
              </a:ext>
            </a:extLst>
          </p:cNvPr>
          <p:cNvSpPr/>
          <p:nvPr/>
        </p:nvSpPr>
        <p:spPr>
          <a:xfrm>
            <a:off x="8008078" y="905991"/>
            <a:ext cx="1525665" cy="99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213232-2E6A-7E49-8149-623D553A6D77}"/>
              </a:ext>
            </a:extLst>
          </p:cNvPr>
          <p:cNvSpPr txBox="1"/>
          <p:nvPr/>
        </p:nvSpPr>
        <p:spPr>
          <a:xfrm>
            <a:off x="8902488" y="609645"/>
            <a:ext cx="293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 2: Backpropagation of Style</a:t>
            </a:r>
          </a:p>
        </p:txBody>
      </p:sp>
    </p:spTree>
    <p:extLst>
      <p:ext uri="{BB962C8B-B14F-4D97-AF65-F5344CB8AC3E}">
        <p14:creationId xmlns:p14="http://schemas.microsoft.com/office/powerpoint/2010/main" val="707172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8297"/>
            <a:ext cx="9144000" cy="5120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EA813-076D-DB46-86DB-E288B98BDE6D}"/>
              </a:ext>
            </a:extLst>
          </p:cNvPr>
          <p:cNvSpPr/>
          <p:nvPr/>
        </p:nvSpPr>
        <p:spPr>
          <a:xfrm>
            <a:off x="8194624" y="1320327"/>
            <a:ext cx="2678241" cy="45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E6135-E738-7A4C-8C66-4124FF29E279}"/>
              </a:ext>
            </a:extLst>
          </p:cNvPr>
          <p:cNvSpPr/>
          <p:nvPr/>
        </p:nvSpPr>
        <p:spPr>
          <a:xfrm>
            <a:off x="7418465" y="1698886"/>
            <a:ext cx="1525665" cy="99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0DC34-E688-8249-9E7F-A0D31D1BB599}"/>
              </a:ext>
            </a:extLst>
          </p:cNvPr>
          <p:cNvSpPr/>
          <p:nvPr/>
        </p:nvSpPr>
        <p:spPr>
          <a:xfrm>
            <a:off x="7135319" y="1878766"/>
            <a:ext cx="776157" cy="25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3341F-DBC2-8449-A937-873CEA52D0FD}"/>
              </a:ext>
            </a:extLst>
          </p:cNvPr>
          <p:cNvSpPr/>
          <p:nvPr/>
        </p:nvSpPr>
        <p:spPr>
          <a:xfrm>
            <a:off x="7030386" y="607825"/>
            <a:ext cx="1164237" cy="684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AF3FD-7385-E74F-855D-1F9DB131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297" y="4683643"/>
            <a:ext cx="909596" cy="708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8C5B4F-7B31-6B43-9FF4-910C6A8E1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899" y="896618"/>
            <a:ext cx="881091" cy="459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70FCC-729C-8040-AA73-D50A4CAC8E6F}"/>
              </a:ext>
            </a:extLst>
          </p:cNvPr>
          <p:cNvSpPr/>
          <p:nvPr/>
        </p:nvSpPr>
        <p:spPr>
          <a:xfrm>
            <a:off x="8008078" y="905991"/>
            <a:ext cx="1525665" cy="99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213232-2E6A-7E49-8149-623D553A6D77}"/>
              </a:ext>
            </a:extLst>
          </p:cNvPr>
          <p:cNvSpPr txBox="1"/>
          <p:nvPr/>
        </p:nvSpPr>
        <p:spPr>
          <a:xfrm>
            <a:off x="8902488" y="609645"/>
            <a:ext cx="293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 2: Backpropagation of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EEAC8C-C9A1-114A-9510-F2A22C121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831" y="1789273"/>
            <a:ext cx="1897295" cy="762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5EDAEA-1BD7-4C4F-B4DC-1F71ED537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03" y="2464153"/>
            <a:ext cx="2067620" cy="53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3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8297"/>
            <a:ext cx="9144000" cy="5120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EA813-076D-DB46-86DB-E288B98BDE6D}"/>
              </a:ext>
            </a:extLst>
          </p:cNvPr>
          <p:cNvSpPr/>
          <p:nvPr/>
        </p:nvSpPr>
        <p:spPr>
          <a:xfrm>
            <a:off x="8194624" y="1320327"/>
            <a:ext cx="2678241" cy="45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E6135-E738-7A4C-8C66-4124FF29E279}"/>
              </a:ext>
            </a:extLst>
          </p:cNvPr>
          <p:cNvSpPr/>
          <p:nvPr/>
        </p:nvSpPr>
        <p:spPr>
          <a:xfrm>
            <a:off x="7418465" y="1698886"/>
            <a:ext cx="1525665" cy="99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0DC34-E688-8249-9E7F-A0D31D1BB599}"/>
              </a:ext>
            </a:extLst>
          </p:cNvPr>
          <p:cNvSpPr/>
          <p:nvPr/>
        </p:nvSpPr>
        <p:spPr>
          <a:xfrm>
            <a:off x="7135319" y="1878766"/>
            <a:ext cx="776157" cy="25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3341F-DBC2-8449-A937-873CEA52D0FD}"/>
              </a:ext>
            </a:extLst>
          </p:cNvPr>
          <p:cNvSpPr/>
          <p:nvPr/>
        </p:nvSpPr>
        <p:spPr>
          <a:xfrm>
            <a:off x="7030386" y="607825"/>
            <a:ext cx="1164237" cy="684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AF3FD-7385-E74F-855D-1F9DB131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297" y="4683643"/>
            <a:ext cx="909596" cy="708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8C5B4F-7B31-6B43-9FF4-910C6A8E1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899" y="896618"/>
            <a:ext cx="881091" cy="459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70FCC-729C-8040-AA73-D50A4CAC8E6F}"/>
              </a:ext>
            </a:extLst>
          </p:cNvPr>
          <p:cNvSpPr/>
          <p:nvPr/>
        </p:nvSpPr>
        <p:spPr>
          <a:xfrm>
            <a:off x="8008078" y="905991"/>
            <a:ext cx="1525665" cy="99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213232-2E6A-7E49-8149-623D553A6D77}"/>
              </a:ext>
            </a:extLst>
          </p:cNvPr>
          <p:cNvSpPr txBox="1"/>
          <p:nvPr/>
        </p:nvSpPr>
        <p:spPr>
          <a:xfrm>
            <a:off x="8902488" y="609645"/>
            <a:ext cx="293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 2: Backpropagation of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D99B20-B875-F041-BAE3-8FF06382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061" y="4389981"/>
            <a:ext cx="2573500" cy="2003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61DACE-D6A7-3747-BBDE-9321EBC72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781" y="2129445"/>
            <a:ext cx="2640779" cy="20735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B6FBA6-0CB8-FB45-8032-56EF0ABF8E28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3707568" y="3166195"/>
            <a:ext cx="5492213" cy="2100349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92084B-3E39-D64C-804D-931187265313}"/>
              </a:ext>
            </a:extLst>
          </p:cNvPr>
          <p:cNvCxnSpPr>
            <a:cxnSpLocks/>
          </p:cNvCxnSpPr>
          <p:nvPr/>
        </p:nvCxnSpPr>
        <p:spPr>
          <a:xfrm flipH="1" flipV="1">
            <a:off x="7784894" y="5036695"/>
            <a:ext cx="1482167" cy="355183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292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3202"/>
            <a:ext cx="9144000" cy="6446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3517751"/>
            <a:ext cx="1807285" cy="31317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3010349" y="4216997"/>
            <a:ext cx="7657652" cy="25656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72" y="4518167"/>
            <a:ext cx="2202261" cy="884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36" y="5402836"/>
            <a:ext cx="2641600" cy="685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F02FE5-A546-9A4A-909F-4535858920A5}"/>
              </a:ext>
            </a:extLst>
          </p:cNvPr>
          <p:cNvSpPr/>
          <p:nvPr/>
        </p:nvSpPr>
        <p:spPr>
          <a:xfrm>
            <a:off x="73025" y="6537694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1790731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CFDD0-F51D-CE44-AB90-DA82A1522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598" y="2244192"/>
            <a:ext cx="9136804" cy="25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65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8297"/>
            <a:ext cx="9144000" cy="5120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923074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9CC6E-3809-1548-89A5-151596534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0" y="999067"/>
            <a:ext cx="3295820" cy="2644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8CC542-D7FE-C746-8E35-FBD6EF600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708" y="2218266"/>
            <a:ext cx="3383291" cy="2573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3771BA-811F-9A4E-A1D7-ECEA00F53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550" y="3834615"/>
            <a:ext cx="3295820" cy="2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39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AE936-633F-E9AD-2EA3-ACB02FD4C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9351"/>
            <a:ext cx="10515600" cy="4417611"/>
          </a:xfrm>
        </p:spPr>
        <p:txBody>
          <a:bodyPr/>
          <a:lstStyle/>
          <a:p>
            <a:r>
              <a:rPr lang="en-US" dirty="0"/>
              <a:t>Diffusion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8D793-8866-F33C-C30C-37EEF76B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B44C1-C663-803F-323C-B198C41AE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06" y="0"/>
            <a:ext cx="10308587" cy="550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78143-C8FD-8544-006E-272A397B7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36" y="4594124"/>
            <a:ext cx="6244806" cy="21273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5438FD-136C-105A-D51C-AB3A41DEFF32}"/>
              </a:ext>
            </a:extLst>
          </p:cNvPr>
          <p:cNvSpPr txBox="1"/>
          <p:nvPr/>
        </p:nvSpPr>
        <p:spPr>
          <a:xfrm>
            <a:off x="73572" y="6511378"/>
            <a:ext cx="3728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Slides compiled by my student Aman Shrivastava</a:t>
            </a:r>
          </a:p>
        </p:txBody>
      </p:sp>
    </p:spTree>
    <p:extLst>
      <p:ext uri="{BB962C8B-B14F-4D97-AF65-F5344CB8AC3E}">
        <p14:creationId xmlns:p14="http://schemas.microsoft.com/office/powerpoint/2010/main" val="571721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25AB-5383-35CC-5A58-95E12336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B4ABE-55E4-53DA-F8D5-EE5DC7147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96AE9-84BE-C7F9-C9FB-78586D17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E4A90-2C05-4B30-AC48-E9D030BFC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52" y="365124"/>
            <a:ext cx="1141705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67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44D286-078B-34B1-7EC4-BC66A6FDD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" r="324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D86CE77-089A-3E3D-354C-6090409C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3315DE8-E84B-A141-B26C-CDB1CE99E00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68CF4C-BBD3-3CA3-F0E7-E1124C2CDD7D}"/>
              </a:ext>
            </a:extLst>
          </p:cNvPr>
          <p:cNvSpPr txBox="1"/>
          <p:nvPr/>
        </p:nvSpPr>
        <p:spPr>
          <a:xfrm>
            <a:off x="73572" y="6511378"/>
            <a:ext cx="3728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Slides compiled by my student Aman Shrivastava</a:t>
            </a:r>
          </a:p>
        </p:txBody>
      </p:sp>
    </p:spTree>
    <p:extLst>
      <p:ext uri="{BB962C8B-B14F-4D97-AF65-F5344CB8AC3E}">
        <p14:creationId xmlns:p14="http://schemas.microsoft.com/office/powerpoint/2010/main" val="3320941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28C-6B6A-747F-2B95-140C8E9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B1DA-5055-3371-2775-3053F2B68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7C58-8F53-5C0B-714B-257FBB8C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68AE0-5B63-7E36-BB3B-FE2B089E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07" y="3429000"/>
            <a:ext cx="9608957" cy="262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4E29-B619-190A-9400-6242A4AC0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" t="19997" r="3242" b="45486"/>
          <a:stretch/>
        </p:blipFill>
        <p:spPr>
          <a:xfrm>
            <a:off x="20" y="1191986"/>
            <a:ext cx="12191980" cy="236725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D35AF-9A46-DBA4-6C27-5BEAD548E2AD}"/>
              </a:ext>
            </a:extLst>
          </p:cNvPr>
          <p:cNvSpPr txBox="1"/>
          <p:nvPr/>
        </p:nvSpPr>
        <p:spPr>
          <a:xfrm>
            <a:off x="73572" y="6511378"/>
            <a:ext cx="3728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Slides compiled by my student Aman Shrivastava</a:t>
            </a:r>
          </a:p>
        </p:txBody>
      </p:sp>
    </p:spTree>
    <p:extLst>
      <p:ext uri="{BB962C8B-B14F-4D97-AF65-F5344CB8AC3E}">
        <p14:creationId xmlns:p14="http://schemas.microsoft.com/office/powerpoint/2010/main" val="4259935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66B8C-767A-1340-95C2-036B34DA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AA82A-4607-6FB3-8469-FB215645A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C6121-452F-A50B-72DB-0F993DAB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9B0C2B-8514-9372-B283-EFBDB2EAA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04" y="182562"/>
            <a:ext cx="1149199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69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8517-8846-D9E8-F8A3-E1291130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765B-375E-BFB5-4A85-E6C94D8E8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CA82B-894B-B100-CD8D-36206E91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10187-16A7-3A87-B507-1963428E5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3" y="365125"/>
            <a:ext cx="11484734" cy="5924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F51FC-8F53-0E78-F4F8-4DFDE14251B6}"/>
              </a:ext>
            </a:extLst>
          </p:cNvPr>
          <p:cNvSpPr txBox="1"/>
          <p:nvPr/>
        </p:nvSpPr>
        <p:spPr>
          <a:xfrm>
            <a:off x="73572" y="6511378"/>
            <a:ext cx="3728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Slides compiled by my student Aman Shrivastava</a:t>
            </a:r>
          </a:p>
        </p:txBody>
      </p:sp>
    </p:spTree>
    <p:extLst>
      <p:ext uri="{BB962C8B-B14F-4D97-AF65-F5344CB8AC3E}">
        <p14:creationId xmlns:p14="http://schemas.microsoft.com/office/powerpoint/2010/main" val="2150508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8065-B422-9C45-8292-8AFBB5D45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CA15B-2856-384C-808B-6A5DD291A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10" y="2226368"/>
            <a:ext cx="10827604" cy="285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8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7D81F-F7B0-E349-BD3F-EEE350BCE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818" y="1690689"/>
            <a:ext cx="5640548" cy="50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38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69B1-0DF9-A04E-89F5-CE03CDB29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62" y="1615164"/>
            <a:ext cx="9473076" cy="39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1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0AE29-16FB-3845-8E6C-DC5FCB2F5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4" y="1810668"/>
            <a:ext cx="9821333" cy="377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16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A0914-1047-63B7-B804-8061F66D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AutoEncoder</a:t>
            </a:r>
            <a:r>
              <a:rPr lang="en-US" dirty="0"/>
              <a:t>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A2341-732C-66D0-0396-7DEC5774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7CFBF-577E-F266-A6D4-9DD0935AC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06" y="2047654"/>
            <a:ext cx="2692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58804-0C4D-A64D-A8F6-014ED5B9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0" y="2082800"/>
            <a:ext cx="2628900" cy="2667000"/>
          </a:xfrm>
          <a:prstGeom prst="rect">
            <a:avLst/>
          </a:prstGeom>
        </p:spPr>
      </p:pic>
      <p:pic>
        <p:nvPicPr>
          <p:cNvPr id="1026" name="Picture 2" descr="What is an Autoencoder?">
            <a:extLst>
              <a:ext uri="{FF2B5EF4-FFF2-40B4-BE49-F238E27FC236}">
                <a16:creationId xmlns:a16="http://schemas.microsoft.com/office/drawing/2014/main" id="{3DB750D6-72DC-0A90-722B-CC314429F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389" y="2256212"/>
            <a:ext cx="4408050" cy="25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36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502-FCDA-8763-0F73-3C39CA3D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</a:t>
            </a:r>
            <a:r>
              <a:rPr lang="en-US" dirty="0" err="1"/>
              <a:t>AutoEncoder</a:t>
            </a:r>
            <a:r>
              <a:rPr lang="en-US" dirty="0"/>
              <a:t> (VAE)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7FB07-B8DE-1F93-C7F8-2893171C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7D03A-1F69-17A8-775B-04B04F2D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46" y="2364887"/>
            <a:ext cx="2692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3DC8DD-98A8-02F0-45D5-365AD65B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543" y="2440668"/>
            <a:ext cx="2628900" cy="2667000"/>
          </a:xfrm>
          <a:prstGeom prst="rect">
            <a:avLst/>
          </a:prstGeom>
        </p:spPr>
      </p:pic>
      <p:pic>
        <p:nvPicPr>
          <p:cNvPr id="2052" name="Picture 4" descr="enter image description here">
            <a:extLst>
              <a:ext uri="{FF2B5EF4-FFF2-40B4-BE49-F238E27FC236}">
                <a16:creationId xmlns:a16="http://schemas.microsoft.com/office/drawing/2014/main" id="{E5C781E2-081B-38EA-DBD5-DB250AE1A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6"/>
          <a:stretch/>
        </p:blipFill>
        <p:spPr bwMode="auto">
          <a:xfrm>
            <a:off x="2687135" y="2835797"/>
            <a:ext cx="6392221" cy="24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AF0D8-4CA7-DC5B-56ED-47FD347CA264}"/>
              </a:ext>
            </a:extLst>
          </p:cNvPr>
          <p:cNvSpPr txBox="1"/>
          <p:nvPr/>
        </p:nvSpPr>
        <p:spPr>
          <a:xfrm>
            <a:off x="214631" y="6506468"/>
            <a:ext cx="11762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ai.stackexchange.com</a:t>
            </a:r>
            <a:r>
              <a:rPr lang="en-US" sz="1600" dirty="0"/>
              <a:t>/questions/30176/are-mean-and-standard-deviation-in-variational-autoencoders-unique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8E65A-AE8A-EA80-65C7-1C029F7D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138" y="5655682"/>
            <a:ext cx="3860800" cy="520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9D6CF-8D07-4049-D251-92E0A49DD237}"/>
              </a:ext>
            </a:extLst>
          </p:cNvPr>
          <p:cNvSpPr txBox="1"/>
          <p:nvPr/>
        </p:nvSpPr>
        <p:spPr>
          <a:xfrm>
            <a:off x="214631" y="627752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pytorch.org</a:t>
            </a:r>
            <a:r>
              <a:rPr lang="en-US" sz="1400" dirty="0"/>
              <a:t>/docs/stable/generated/</a:t>
            </a:r>
            <a:r>
              <a:rPr lang="en-US" sz="1400" dirty="0" err="1"/>
              <a:t>torch.normal.html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EED485-7000-CDEA-A410-C041F3FF557B}"/>
              </a:ext>
            </a:extLst>
          </p:cNvPr>
          <p:cNvSpPr/>
          <p:nvPr/>
        </p:nvSpPr>
        <p:spPr>
          <a:xfrm>
            <a:off x="5945642" y="4600571"/>
            <a:ext cx="1022718" cy="507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7681</TotalTime>
  <Words>427</Words>
  <Application>Microsoft Macintosh PowerPoint</Application>
  <PresentationFormat>Widescreen</PresentationFormat>
  <Paragraphs>76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Arial</vt:lpstr>
      <vt:lpstr>Calibri</vt:lpstr>
      <vt:lpstr>Calibri Light</vt:lpstr>
      <vt:lpstr>lecture-template</vt:lpstr>
      <vt:lpstr>Office Theme</vt:lpstr>
      <vt:lpstr>Deep Learning for Vision &amp; Language</vt:lpstr>
      <vt:lpstr>Last Class</vt:lpstr>
      <vt:lpstr>Conditional GANs / Text-conditioned</vt:lpstr>
      <vt:lpstr>Conditional GANs / Text-conditioned</vt:lpstr>
      <vt:lpstr>Conditional GANs / Text-conditioned</vt:lpstr>
      <vt:lpstr>Conditional GANs / Text-conditioned</vt:lpstr>
      <vt:lpstr>Conditional GANs / Text-conditioned</vt:lpstr>
      <vt:lpstr>AutoEncoder Models</vt:lpstr>
      <vt:lpstr>Variational AutoEncoder (VAE)</vt:lpstr>
      <vt:lpstr>Vector Quantized - GAN</vt:lpstr>
      <vt:lpstr>Vector Quantized GAN (VQGAN)</vt:lpstr>
      <vt:lpstr>DALL-E (v1)</vt:lpstr>
      <vt:lpstr>DALL-E (v1)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train?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</cp:lastModifiedBy>
  <cp:revision>123</cp:revision>
  <dcterms:created xsi:type="dcterms:W3CDTF">2020-08-27T13:44:04Z</dcterms:created>
  <dcterms:modified xsi:type="dcterms:W3CDTF">2023-03-23T20:49:22Z</dcterms:modified>
</cp:coreProperties>
</file>