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23"/>
  </p:notesMasterIdLst>
  <p:sldIdLst>
    <p:sldId id="256" r:id="rId3"/>
    <p:sldId id="922" r:id="rId4"/>
    <p:sldId id="965" r:id="rId5"/>
    <p:sldId id="975" r:id="rId6"/>
    <p:sldId id="983" r:id="rId7"/>
    <p:sldId id="984" r:id="rId8"/>
    <p:sldId id="990" r:id="rId9"/>
    <p:sldId id="985" r:id="rId10"/>
    <p:sldId id="991" r:id="rId11"/>
    <p:sldId id="992" r:id="rId12"/>
    <p:sldId id="993" r:id="rId13"/>
    <p:sldId id="994" r:id="rId14"/>
    <p:sldId id="996" r:id="rId15"/>
    <p:sldId id="986" r:id="rId16"/>
    <p:sldId id="997" r:id="rId17"/>
    <p:sldId id="988" r:id="rId18"/>
    <p:sldId id="989" r:id="rId19"/>
    <p:sldId id="999" r:id="rId20"/>
    <p:sldId id="998" r:id="rId21"/>
    <p:sldId id="6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480800" cy="4525963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tx1"/>
                </a:solidFill>
                <a:latin typeface="+mn-lt"/>
              </a:defRPr>
            </a:lvl1pPr>
            <a:lvl2pPr algn="l">
              <a:defRPr sz="2000" b="0">
                <a:solidFill>
                  <a:schemeClr val="tx1"/>
                </a:solidFill>
                <a:latin typeface="+mn-lt"/>
              </a:defRPr>
            </a:lvl2pPr>
            <a:lvl3pPr algn="l">
              <a:defRPr sz="1800" b="0">
                <a:solidFill>
                  <a:schemeClr val="tx1"/>
                </a:solidFill>
                <a:latin typeface="+mj-lt"/>
              </a:defRPr>
            </a:lvl3pPr>
            <a:lvl4pPr algn="l">
              <a:defRPr sz="1467" b="0">
                <a:solidFill>
                  <a:schemeClr val="tx1"/>
                </a:solidFill>
                <a:latin typeface="+mj-lt"/>
              </a:defRPr>
            </a:lvl4pPr>
            <a:lvl5pPr algn="l">
              <a:defRPr sz="1467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56157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6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5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13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850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3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algn="l">
              <a:defRPr sz="2667" b="0">
                <a:solidFill>
                  <a:schemeClr val="tx1"/>
                </a:solidFill>
              </a:defRPr>
            </a:lvl1pPr>
            <a:lvl2pPr algn="l">
              <a:defRPr sz="2667" b="0">
                <a:solidFill>
                  <a:schemeClr val="tx1"/>
                </a:solidFill>
              </a:defRPr>
            </a:lvl2pPr>
            <a:lvl3pPr algn="l">
              <a:defRPr sz="2667" b="0">
                <a:solidFill>
                  <a:schemeClr val="tx1"/>
                </a:solidFill>
              </a:defRPr>
            </a:lvl3pPr>
            <a:lvl4pPr algn="l">
              <a:defRPr sz="2667" b="0">
                <a:solidFill>
                  <a:schemeClr val="tx1"/>
                </a:solidFill>
              </a:defRPr>
            </a:lvl4pPr>
            <a:lvl5pPr algn="l">
              <a:defRPr sz="2667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9648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Text-to-Scene Models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E3768-DC0D-B4CA-F74B-757DE657A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41"/>
          <a:stretch/>
        </p:blipFill>
        <p:spPr>
          <a:xfrm>
            <a:off x="3059577" y="1764489"/>
            <a:ext cx="5285768" cy="109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07B0F-1E2F-5A6A-E6C7-5B7341E0C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22" b="1"/>
          <a:stretch/>
        </p:blipFill>
        <p:spPr>
          <a:xfrm>
            <a:off x="2531561" y="509285"/>
            <a:ext cx="6388100" cy="5772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E1B660-F317-3599-2FE7-72E5BA55D753}"/>
              </a:ext>
            </a:extLst>
          </p:cNvPr>
          <p:cNvSpPr/>
          <p:nvPr/>
        </p:nvSpPr>
        <p:spPr>
          <a:xfrm>
            <a:off x="6574421" y="509285"/>
            <a:ext cx="1412111" cy="578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1334E-D1F1-1AF4-2DB9-BCC26B2D2947}"/>
              </a:ext>
            </a:extLst>
          </p:cNvPr>
          <p:cNvSpPr txBox="1"/>
          <p:nvPr/>
        </p:nvSpPr>
        <p:spPr>
          <a:xfrm>
            <a:off x="6909028" y="138506"/>
            <a:ext cx="74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U-Net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8759F-B2A8-96D3-32F6-F909E67B0258}"/>
              </a:ext>
            </a:extLst>
          </p:cNvPr>
          <p:cNvSpPr txBox="1"/>
          <p:nvPr/>
        </p:nvSpPr>
        <p:spPr>
          <a:xfrm>
            <a:off x="1469775" y="2036430"/>
            <a:ext cx="118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F0A7A1-2EFC-1203-4249-A22C397A8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197" y="2571866"/>
            <a:ext cx="4965152" cy="10040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B69483-898F-B67A-6F3E-91B71311C6BF}"/>
              </a:ext>
            </a:extLst>
          </p:cNvPr>
          <p:cNvGrpSpPr/>
          <p:nvPr/>
        </p:nvGrpSpPr>
        <p:grpSpPr>
          <a:xfrm>
            <a:off x="428264" y="3961901"/>
            <a:ext cx="8287085" cy="2896099"/>
            <a:chOff x="428264" y="3961901"/>
            <a:chExt cx="8287085" cy="28960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CE63C0-864A-0CA1-92C8-4D66FDF0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8401" y="5654504"/>
              <a:ext cx="5326948" cy="12034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24F389-03A7-F935-2F37-0329EBAAC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3202" y="4748594"/>
              <a:ext cx="4483330" cy="905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3E21D5-86EE-348C-8AFB-16BB3D9B5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3421" y="3961901"/>
              <a:ext cx="3168811" cy="5925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91F8B5-0A26-9D8C-251B-86C8D1313887}"/>
                </a:ext>
              </a:extLst>
            </p:cNvPr>
            <p:cNvSpPr txBox="1"/>
            <p:nvPr/>
          </p:nvSpPr>
          <p:spPr>
            <a:xfrm>
              <a:off x="428264" y="4100443"/>
              <a:ext cx="1275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Given that: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1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D4D4-58D0-76DB-DEA5-F3CD471A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on the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1676B-C9A7-284B-1914-A90F0525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11EB4-3831-08FF-A943-9318028C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01" y="1620662"/>
            <a:ext cx="9447198" cy="1808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8B93F-28AC-37E0-D6BB-629F45EA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37" y="4943202"/>
            <a:ext cx="9606890" cy="1520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0AB8E-FB43-6364-2B01-4A7B907AA8AC}"/>
              </a:ext>
            </a:extLst>
          </p:cNvPr>
          <p:cNvSpPr txBox="1"/>
          <p:nvPr/>
        </p:nvSpPr>
        <p:spPr>
          <a:xfrm>
            <a:off x="1261641" y="4338677"/>
            <a:ext cx="17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in practice:</a:t>
            </a:r>
          </a:p>
        </p:txBody>
      </p:sp>
    </p:spTree>
    <p:extLst>
      <p:ext uri="{BB962C8B-B14F-4D97-AF65-F5344CB8AC3E}">
        <p14:creationId xmlns:p14="http://schemas.microsoft.com/office/powerpoint/2010/main" val="84743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928C-6B6A-747F-2B95-140C8E9B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7C58-8F53-5C0B-714B-257FBB8C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68AE0-5B63-7E36-BB3B-FE2B089EC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76"/>
          <a:stretch/>
        </p:blipFill>
        <p:spPr>
          <a:xfrm>
            <a:off x="755207" y="3429000"/>
            <a:ext cx="4893239" cy="2628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A4E29-B619-190A-9400-6242A4AC0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" t="19997" r="3242" b="45486"/>
          <a:stretch/>
        </p:blipFill>
        <p:spPr>
          <a:xfrm>
            <a:off x="20" y="1191986"/>
            <a:ext cx="12191980" cy="23672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655D7-68AD-EEFB-0143-269E0ECBA89C}"/>
              </a:ext>
            </a:extLst>
          </p:cNvPr>
          <p:cNvSpPr txBox="1"/>
          <p:nvPr/>
        </p:nvSpPr>
        <p:spPr>
          <a:xfrm>
            <a:off x="73572" y="648324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380798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3F1B-E77C-5CF8-055D-B06899A1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Unet</a:t>
            </a:r>
            <a:r>
              <a:rPr lang="en-US" dirty="0"/>
              <a:t> to model transition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A644B-B3D9-7F4C-C62D-0AA790B3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8B661-4557-9106-7D56-C8025A794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"/>
          <a:stretch/>
        </p:blipFill>
        <p:spPr>
          <a:xfrm>
            <a:off x="838200" y="1611010"/>
            <a:ext cx="9976145" cy="4326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940E0D-BD55-2A21-92E7-0E8E6494FB03}"/>
              </a:ext>
            </a:extLst>
          </p:cNvPr>
          <p:cNvSpPr txBox="1"/>
          <p:nvPr/>
        </p:nvSpPr>
        <p:spPr>
          <a:xfrm>
            <a:off x="0" y="65502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337178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928C-6B6A-747F-2B95-140C8E9B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7C58-8F53-5C0B-714B-257FBB8C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68AE0-5B63-7E36-BB3B-FE2B089EC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4"/>
          <a:stretch/>
        </p:blipFill>
        <p:spPr>
          <a:xfrm>
            <a:off x="5660020" y="3429000"/>
            <a:ext cx="4704144" cy="2628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A4E29-B619-190A-9400-6242A4AC0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" t="19997" r="3242" b="45486"/>
          <a:stretch/>
        </p:blipFill>
        <p:spPr>
          <a:xfrm>
            <a:off x="20" y="1191986"/>
            <a:ext cx="12191980" cy="23672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655D7-68AD-EEFB-0143-269E0ECBA89C}"/>
              </a:ext>
            </a:extLst>
          </p:cNvPr>
          <p:cNvSpPr txBox="1"/>
          <p:nvPr/>
        </p:nvSpPr>
        <p:spPr>
          <a:xfrm>
            <a:off x="73572" y="648324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425993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928C-6B6A-747F-2B95-140C8E9B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1DA-5055-3371-2775-3053F2B68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7C58-8F53-5C0B-714B-257FBB8C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68AE0-5B63-7E36-BB3B-FE2B089E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7" y="3429000"/>
            <a:ext cx="9608957" cy="2628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A4E29-B619-190A-9400-6242A4AC0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" t="19997" r="3242" b="45486"/>
          <a:stretch/>
        </p:blipFill>
        <p:spPr>
          <a:xfrm>
            <a:off x="20" y="1191986"/>
            <a:ext cx="12191980" cy="236725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655D7-68AD-EEFB-0143-269E0ECBA89C}"/>
              </a:ext>
            </a:extLst>
          </p:cNvPr>
          <p:cNvSpPr txBox="1"/>
          <p:nvPr/>
        </p:nvSpPr>
        <p:spPr>
          <a:xfrm>
            <a:off x="73572" y="648324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9762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6B8C-767A-1340-95C2-036B34DA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A82A-4607-6FB3-8469-FB215645A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C6121-452F-A50B-72DB-0F993DAB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B0C2B-8514-9372-B283-EFBDB2EA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04" y="182562"/>
            <a:ext cx="1149199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8517-8846-D9E8-F8A3-E1291130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765B-375E-BFB5-4A85-E6C94D8E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CA82B-894B-B100-CD8D-36206E91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10187-16A7-3A87-B507-1963428E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3" y="365125"/>
            <a:ext cx="11484734" cy="5924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F51FC-8F53-0E78-F4F8-4DFDE14251B6}"/>
              </a:ext>
            </a:extLst>
          </p:cNvPr>
          <p:cNvSpPr txBox="1"/>
          <p:nvPr/>
        </p:nvSpPr>
        <p:spPr>
          <a:xfrm>
            <a:off x="73572" y="6511378"/>
            <a:ext cx="3728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Slides compiled by my student Aman Shrivastava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DE384-3749-351F-B8EC-5F1D90B7E864}"/>
              </a:ext>
            </a:extLst>
          </p:cNvPr>
          <p:cNvSpPr txBox="1"/>
          <p:nvPr/>
        </p:nvSpPr>
        <p:spPr>
          <a:xfrm>
            <a:off x="4729655" y="65502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215050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8AA3-BABC-E0DC-334E-A16EAAF1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 by Google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5F727-18E7-D5FD-663B-DB323345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F9EF7-B943-26A4-8DB6-25D33755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77" y="1556483"/>
            <a:ext cx="7772400" cy="44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226F-79FE-E993-391F-C4AB60B5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 by Google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9D4F0-6F07-DEA2-C230-3EF37ED4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D900-B9D4-6B0A-E959-09401D45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4" y="1418338"/>
            <a:ext cx="10714391" cy="4554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6C61F-954A-BD29-DAD2-9C8495A1189A}"/>
              </a:ext>
            </a:extLst>
          </p:cNvPr>
          <p:cNvSpPr txBox="1"/>
          <p:nvPr/>
        </p:nvSpPr>
        <p:spPr>
          <a:xfrm>
            <a:off x="6095999" y="635214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/pdf/2205.11487.pdf</a:t>
            </a:r>
          </a:p>
        </p:txBody>
      </p:sp>
    </p:spTree>
    <p:extLst>
      <p:ext uri="{BB962C8B-B14F-4D97-AF65-F5344CB8AC3E}">
        <p14:creationId xmlns:p14="http://schemas.microsoft.com/office/powerpoint/2010/main" val="74303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4057" y="1600201"/>
            <a:ext cx="10711543" cy="4525963"/>
          </a:xfrm>
        </p:spPr>
        <p:txBody>
          <a:bodyPr/>
          <a:lstStyle/>
          <a:p>
            <a:r>
              <a:rPr lang="en-US" dirty="0"/>
              <a:t>Text to image Models</a:t>
            </a:r>
          </a:p>
          <a:p>
            <a:r>
              <a:rPr lang="en-US" dirty="0"/>
              <a:t>Sequence-to-sequence based text-to-image models</a:t>
            </a:r>
          </a:p>
          <a:p>
            <a:r>
              <a:rPr lang="en-US" dirty="0"/>
              <a:t>Detour: Style Transfer – Input Feature Optimization.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Today:</a:t>
            </a:r>
          </a:p>
          <a:p>
            <a:r>
              <a:rPr lang="en-US" dirty="0"/>
              <a:t>Reverse Diffusion Models</a:t>
            </a:r>
          </a:p>
          <a:p>
            <a:r>
              <a:rPr lang="en-US" dirty="0"/>
              <a:t>Other Topics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</p:spTree>
    <p:extLst>
      <p:ext uri="{BB962C8B-B14F-4D97-AF65-F5344CB8AC3E}">
        <p14:creationId xmlns:p14="http://schemas.microsoft.com/office/powerpoint/2010/main" val="18705765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256F-3708-DD4F-91FE-9C82BB52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065-B422-9C45-8292-8AFBB5D4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548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2965-701E-1041-8A3D-3800EB76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(1) Hierarchical Conditional GANs / Text-conditioned (</a:t>
            </a:r>
            <a:r>
              <a:rPr lang="en-US" sz="3200" dirty="0" err="1"/>
              <a:t>AttnGAN</a:t>
            </a:r>
            <a:r>
              <a:rPr lang="en-US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269B1-0DF9-A04E-89F5-CE03CDB2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62" y="1615164"/>
            <a:ext cx="9473076" cy="3978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B5D2EF-9311-B191-5041-761BD1DA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1" y="6099912"/>
            <a:ext cx="7772400" cy="7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4C32-9985-D310-A79E-379240DA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51" y="365125"/>
            <a:ext cx="11353800" cy="826861"/>
          </a:xfrm>
        </p:spPr>
        <p:txBody>
          <a:bodyPr>
            <a:noAutofit/>
          </a:bodyPr>
          <a:lstStyle/>
          <a:p>
            <a:r>
              <a:rPr lang="en-US" sz="2800" dirty="0"/>
              <a:t>(2) Visual Token Learning (VQGAN) + Seq2Seq Machine Translation (e.g. BART)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082A9-3D07-A0AE-E4D3-73F94666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1FD60-2E9F-4568-25A1-9C5B46D8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6"/>
          <a:stretch/>
        </p:blipFill>
        <p:spPr>
          <a:xfrm>
            <a:off x="677685" y="1139023"/>
            <a:ext cx="11186366" cy="5353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449A4-FA17-1A76-66C1-3C2F5352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198" y="6314054"/>
            <a:ext cx="6765802" cy="5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E936-633F-E9AD-2EA3-ACB02FD4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351"/>
            <a:ext cx="10515600" cy="4417611"/>
          </a:xfrm>
        </p:spPr>
        <p:txBody>
          <a:bodyPr/>
          <a:lstStyle/>
          <a:p>
            <a:r>
              <a:rPr lang="en-US" dirty="0"/>
              <a:t>Diffusion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8D793-8866-F33C-C30C-37EEF76B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B44C1-C663-803F-323C-B198C41A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6" y="0"/>
            <a:ext cx="10308587" cy="5502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078143-C8FD-8544-006E-272A397B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36" y="4594124"/>
            <a:ext cx="6244806" cy="2127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438FD-136C-105A-D51C-AB3A41DEFF32}"/>
              </a:ext>
            </a:extLst>
          </p:cNvPr>
          <p:cNvSpPr txBox="1"/>
          <p:nvPr/>
        </p:nvSpPr>
        <p:spPr>
          <a:xfrm>
            <a:off x="73572" y="6511378"/>
            <a:ext cx="3728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Slides compiled by my student Aman Shrivastava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F0E995-DF11-70A3-5374-2C3A8B571519}"/>
              </a:ext>
            </a:extLst>
          </p:cNvPr>
          <p:cNvSpPr txBox="1"/>
          <p:nvPr/>
        </p:nvSpPr>
        <p:spPr>
          <a:xfrm>
            <a:off x="73572" y="623852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57172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25AB-5383-35CC-5A58-95E12336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B4ABE-55E4-53DA-F8D5-EE5DC7147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96AE9-84BE-C7F9-C9FB-78586D17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4A90-2C05-4B30-AC48-E9D030BF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2" y="365124"/>
            <a:ext cx="11417056" cy="5991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BA664E-B3AF-7467-4433-6E41E6904F58}"/>
              </a:ext>
            </a:extLst>
          </p:cNvPr>
          <p:cNvSpPr txBox="1"/>
          <p:nvPr/>
        </p:nvSpPr>
        <p:spPr>
          <a:xfrm>
            <a:off x="73572" y="650506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287866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C7BA-9ED3-508A-D8FD-A8A355B7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F8D46-91E2-759A-7A16-18D997B4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904AC-8223-9DE3-7C14-BE5452A1E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5" b="40988"/>
          <a:stretch/>
        </p:blipFill>
        <p:spPr>
          <a:xfrm>
            <a:off x="265253" y="136525"/>
            <a:ext cx="11417056" cy="252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8D582-6619-D52E-EEF9-EA3B300DB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54"/>
          <a:stretch/>
        </p:blipFill>
        <p:spPr>
          <a:xfrm>
            <a:off x="387472" y="2930364"/>
            <a:ext cx="11417056" cy="997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20E26-60E5-933F-D063-8622DEB5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28" y="4192178"/>
            <a:ext cx="10378960" cy="13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44D286-078B-34B1-7EC4-BC66A6FDD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3242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D86CE77-089A-3E3D-354C-6090409C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CE3D7-C564-C707-FF15-1A5304225FBB}"/>
              </a:ext>
            </a:extLst>
          </p:cNvPr>
          <p:cNvSpPr txBox="1"/>
          <p:nvPr/>
        </p:nvSpPr>
        <p:spPr>
          <a:xfrm>
            <a:off x="0" y="65502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332094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44D286-078B-34B1-7EC4-BC66A6FDD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3242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D86CE77-089A-3E3D-354C-6090409C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3315DE8-E84B-A141-B26C-CDB1CE99E00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CE3D7-C564-C707-FF15-1A5304225FBB}"/>
              </a:ext>
            </a:extLst>
          </p:cNvPr>
          <p:cNvSpPr txBox="1"/>
          <p:nvPr/>
        </p:nvSpPr>
        <p:spPr>
          <a:xfrm>
            <a:off x="0" y="65502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https://cvpr2022-tutorial-diffusion-models.github.io/</a:t>
            </a:r>
          </a:p>
        </p:txBody>
      </p:sp>
    </p:spTree>
    <p:extLst>
      <p:ext uri="{BB962C8B-B14F-4D97-AF65-F5344CB8AC3E}">
        <p14:creationId xmlns:p14="http://schemas.microsoft.com/office/powerpoint/2010/main" val="273644960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7797</TotalTime>
  <Words>220</Words>
  <Application>Microsoft Macintosh PowerPoint</Application>
  <PresentationFormat>Widescreen</PresentationFormat>
  <Paragraphs>53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lecture-template</vt:lpstr>
      <vt:lpstr>Office Theme</vt:lpstr>
      <vt:lpstr>Deep Learning for Vision &amp; Language</vt:lpstr>
      <vt:lpstr>Last Class</vt:lpstr>
      <vt:lpstr>(1) Hierarchical Conditional GANs / Text-conditioned (AttnGAN)</vt:lpstr>
      <vt:lpstr>(2) Visual Token Learning (VQGAN) + Seq2Seq Machine Translation (e.g. BART)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Replacing on the equation</vt:lpstr>
      <vt:lpstr>How do we train?</vt:lpstr>
      <vt:lpstr>Unet to model transition </vt:lpstr>
      <vt:lpstr>How do we train?</vt:lpstr>
      <vt:lpstr>How do we train?</vt:lpstr>
      <vt:lpstr>PowerPoint Presentation</vt:lpstr>
      <vt:lpstr>PowerPoint Presentation</vt:lpstr>
      <vt:lpstr>Imagen by Google</vt:lpstr>
      <vt:lpstr>Imagen by Google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129</cp:revision>
  <dcterms:created xsi:type="dcterms:W3CDTF">2020-08-27T13:44:04Z</dcterms:created>
  <dcterms:modified xsi:type="dcterms:W3CDTF">2023-03-28T20:56:19Z</dcterms:modified>
</cp:coreProperties>
</file>