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60" r:id="rId1"/>
    <p:sldMasterId id="2147483670" r:id="rId2"/>
    <p:sldMasterId id="2147483682" r:id="rId3"/>
  </p:sldMasterIdLst>
  <p:notesMasterIdLst>
    <p:notesMasterId r:id="rId33"/>
  </p:notesMasterIdLst>
  <p:sldIdLst>
    <p:sldId id="256" r:id="rId4"/>
    <p:sldId id="922" r:id="rId5"/>
    <p:sldId id="1011" r:id="rId6"/>
    <p:sldId id="1018" r:id="rId7"/>
    <p:sldId id="1017" r:id="rId8"/>
    <p:sldId id="1020" r:id="rId9"/>
    <p:sldId id="1021" r:id="rId10"/>
    <p:sldId id="1026" r:id="rId11"/>
    <p:sldId id="1022" r:id="rId12"/>
    <p:sldId id="1032" r:id="rId13"/>
    <p:sldId id="1033" r:id="rId14"/>
    <p:sldId id="1025" r:id="rId15"/>
    <p:sldId id="1024" r:id="rId16"/>
    <p:sldId id="1027" r:id="rId17"/>
    <p:sldId id="1028" r:id="rId18"/>
    <p:sldId id="1029" r:id="rId19"/>
    <p:sldId id="1034" r:id="rId20"/>
    <p:sldId id="1035" r:id="rId21"/>
    <p:sldId id="1030" r:id="rId22"/>
    <p:sldId id="1036" r:id="rId23"/>
    <p:sldId id="1037" r:id="rId24"/>
    <p:sldId id="1038" r:id="rId25"/>
    <p:sldId id="1031" r:id="rId26"/>
    <p:sldId id="1039" r:id="rId27"/>
    <p:sldId id="1040" r:id="rId28"/>
    <p:sldId id="258" r:id="rId29"/>
    <p:sldId id="1041" r:id="rId30"/>
    <p:sldId id="1042" r:id="rId31"/>
    <p:sldId id="61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81"/>
    <p:restoredTop sz="94694"/>
  </p:normalViewPr>
  <p:slideViewPr>
    <p:cSldViewPr snapToGrid="0" snapToObjects="1">
      <p:cViewPr varScale="1">
        <p:scale>
          <a:sx n="111" d="100"/>
          <a:sy n="111" d="100"/>
        </p:scale>
        <p:origin x="232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CC597-C715-D641-AF2D-9027D870C75F}" type="datetimeFigureOut">
              <a:rPr lang="en-US" smtClean="0"/>
              <a:t>4/4/23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45CB42-16E7-A24D-B3D6-F64B855B0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566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5CB42-16E7-A24D-B3D6-F64B855B0DC8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97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7A334-DD24-DE42-B936-8A1607CAA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07581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63FF6F-68D3-5D4A-BD7A-EA4A537991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98132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773C8-0C77-C745-832B-20E65B422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1B65-8761-BB4F-9216-0BBA9E02B4E6}" type="datetime1">
              <a:rPr lang="en-US" smtClean="0"/>
              <a:t>4/4/23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042F5-65D8-534E-85CE-BBB2BA0E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4" descr="Full Formal Lockup">
            <a:extLst>
              <a:ext uri="{FF2B5EF4-FFF2-40B4-BE49-F238E27FC236}">
                <a16:creationId xmlns:a16="http://schemas.microsoft.com/office/drawing/2014/main" id="{A681143B-6F91-0042-8A4E-5A21C6B93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295" y="4911314"/>
            <a:ext cx="3253409" cy="64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DB8E7050-2442-B645-BD17-2F9E2A669C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9" b="60641"/>
          <a:stretch/>
        </p:blipFill>
        <p:spPr bwMode="auto">
          <a:xfrm>
            <a:off x="-8467" y="-8467"/>
            <a:ext cx="12200467" cy="106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52EE73A4-29C2-BA4E-9472-88D99A953C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2" b="39041"/>
          <a:stretch/>
        </p:blipFill>
        <p:spPr bwMode="auto">
          <a:xfrm>
            <a:off x="-8467" y="6056845"/>
            <a:ext cx="12200467" cy="81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844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865CF-FA54-A240-A5DF-356EB66032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98121"/>
            <a:ext cx="5181600" cy="4878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134A78-BCAF-A24B-87D0-6863DD2C9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98121"/>
            <a:ext cx="5181600" cy="4878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B6E32F-1712-B943-95BC-45FC5D030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780D-06A9-3946-A757-38003124F949}" type="datetime1">
              <a:rPr lang="en-US" smtClean="0"/>
              <a:t>4/4/23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E32615-947E-6642-BBF8-999981BEB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0F1D52-E525-2844-9153-CB0199813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FB76013-29A2-9F46-B9AB-BAD29EE41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12939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08007C-3F22-E348-8EBB-8EC600720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82DF-824A-354E-8E81-7ECAD4E52A61}" type="datetime1">
              <a:rPr lang="en-US" smtClean="0"/>
              <a:t>4/4/23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1A1A0-951E-234C-ADBA-BFCDB466B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9D7BD3-3B63-7F4A-90A3-D68B84694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939EE14-D4F9-E84B-99E5-0996EA035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2369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11480800" cy="4525963"/>
          </a:xfrm>
          <a:prstGeom prst="rect">
            <a:avLst/>
          </a:prstGeom>
        </p:spPr>
        <p:txBody>
          <a:bodyPr/>
          <a:lstStyle>
            <a:lvl1pPr algn="l">
              <a:defRPr sz="2800" b="0">
                <a:solidFill>
                  <a:schemeClr val="tx1"/>
                </a:solidFill>
                <a:latin typeface="+mn-lt"/>
              </a:defRPr>
            </a:lvl1pPr>
            <a:lvl2pPr algn="l">
              <a:defRPr sz="2000" b="0">
                <a:solidFill>
                  <a:schemeClr val="tx1"/>
                </a:solidFill>
                <a:latin typeface="+mn-lt"/>
              </a:defRPr>
            </a:lvl2pPr>
            <a:lvl3pPr algn="l">
              <a:defRPr sz="1800" b="0">
                <a:solidFill>
                  <a:schemeClr val="tx1"/>
                </a:solidFill>
                <a:latin typeface="+mj-lt"/>
              </a:defRPr>
            </a:lvl3pPr>
            <a:lvl4pPr algn="l">
              <a:defRPr sz="1467" b="0">
                <a:solidFill>
                  <a:schemeClr val="tx1"/>
                </a:solidFill>
                <a:latin typeface="+mj-lt"/>
              </a:defRPr>
            </a:lvl4pPr>
            <a:lvl5pPr algn="l">
              <a:defRPr sz="1467" b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756157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7A334-DD24-DE42-B936-8A1607CAA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07581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63FF6F-68D3-5D4A-BD7A-EA4A537991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98132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773C8-0C77-C745-832B-20E65B422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1B65-8761-BB4F-9216-0BBA9E02B4E6}" type="datetime1">
              <a:rPr lang="en-US" smtClean="0"/>
              <a:t>4/4/23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042F5-65D8-534E-85CE-BBB2BA0E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4" descr="Full Formal Lockup">
            <a:extLst>
              <a:ext uri="{FF2B5EF4-FFF2-40B4-BE49-F238E27FC236}">
                <a16:creationId xmlns:a16="http://schemas.microsoft.com/office/drawing/2014/main" id="{A681143B-6F91-0042-8A4E-5A21C6B937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295" y="4911314"/>
            <a:ext cx="3253409" cy="64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DB8E7050-2442-B645-BD17-2F9E2A669CE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9" b="60641"/>
          <a:stretch/>
        </p:blipFill>
        <p:spPr bwMode="auto">
          <a:xfrm>
            <a:off x="-8467" y="-8467"/>
            <a:ext cx="12200467" cy="106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52EE73A4-29C2-BA4E-9472-88D99A953C4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2" b="39041"/>
          <a:stretch/>
        </p:blipFill>
        <p:spPr bwMode="auto">
          <a:xfrm>
            <a:off x="-8467" y="6056845"/>
            <a:ext cx="12200467" cy="81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05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00481-3323-A245-9966-889866726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F171A-4392-C74F-9129-685145500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9957"/>
            <a:ext cx="10515600" cy="48870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9EF8F-D3C7-4F40-B092-B88592878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D7DBD-F069-3646-A7B0-F111D6E3E4CF}" type="datetime1">
              <a:rPr lang="en-US" smtClean="0"/>
              <a:t>4/4/23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7C953-89C9-A746-BCC7-65DA0E60E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B2E4C-DD6E-A244-9A40-8C86D7B75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161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833B-77A1-F849-B5D1-694C89820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C1CEB9-B0E4-6D4B-BD4B-0D3E4BF07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3356E-3044-B445-B69F-C68D39498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5C64-2390-724B-9F7C-CD781EB4084D}" type="datetime1">
              <a:rPr lang="en-US" smtClean="0"/>
              <a:t>4/4/23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8B398-74DB-CB41-847E-AF4CF4CB6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2DC57-D436-2544-B143-DA32FED6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7526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865CF-FA54-A240-A5DF-356EB66032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98121"/>
            <a:ext cx="5181600" cy="4878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134A78-BCAF-A24B-87D0-6863DD2C9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98121"/>
            <a:ext cx="5181600" cy="4878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B6E32F-1712-B943-95BC-45FC5D030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780D-06A9-3946-A757-38003124F949}" type="datetime1">
              <a:rPr lang="en-US" smtClean="0"/>
              <a:t>4/4/23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E32615-947E-6642-BBF8-999981BEB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0F1D52-E525-2844-9153-CB0199813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FB76013-29A2-9F46-B9AB-BAD29EE41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73138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08007C-3F22-E348-8EBB-8EC600720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82DF-824A-354E-8E81-7ECAD4E52A61}" type="datetime1">
              <a:rPr lang="en-US" smtClean="0"/>
              <a:t>4/4/23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1A1A0-951E-234C-ADBA-BFCDB466B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9D7BD3-3B63-7F4A-90A3-D68B84694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939EE14-D4F9-E84B-99E5-0996EA035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485039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1AC8DB-162A-F542-81F5-2BC6D257E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FAB23-523A-8E43-A474-DECB64D5AB8C}" type="datetime1">
              <a:rPr lang="en-US" smtClean="0"/>
              <a:t>4/4/23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D4C257-282E-6B46-AC40-C5A07A6EF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12066-EE71-6B43-941C-15B8D8403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348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1A026-DE6F-7F4E-957A-F23F98393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4C882-B7CE-414E-9974-D7009D416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D92DAE-4BFD-E64D-A383-9AD254761A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9965A7-9AE3-B64F-83EA-865A06AD8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77B3-D9D2-4C4B-8A2F-4C2E68C3B7A7}" type="datetime1">
              <a:rPr lang="en-US" smtClean="0"/>
              <a:t>4/4/23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17F5BE-11EC-6D47-B39D-822E815EB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324CD5-1AF3-3343-85D4-A4DCD0FF8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668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00481-3323-A245-9966-889866726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F171A-4392-C74F-9129-685145500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9957"/>
            <a:ext cx="10515600" cy="48870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9EF8F-D3C7-4F40-B092-B88592878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D7DBD-F069-3646-A7B0-F111D6E3E4CF}" type="datetime1">
              <a:rPr lang="en-US" smtClean="0"/>
              <a:t>4/4/23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7C953-89C9-A746-BCC7-65DA0E60E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B2E4C-DD6E-A244-9A40-8C86D7B75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3007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3F11E-CF88-DE4B-9E74-E9760A36A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7AE6DF-0B4F-BA49-88C8-151AB34BA0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EFADA2-52B8-F34A-87CF-4B219457B2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D7312D-1737-3045-8447-0A7A478AF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C2C0D-E8C5-AD4F-82DB-E013D1D74040}" type="datetime1">
              <a:rPr lang="en-US" smtClean="0"/>
              <a:t>4/4/23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29FDEA-B4C4-7848-B14A-B8DE8613D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09BBBA-8A1E-994B-B710-3B57FAD86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259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>
            <a:lvl1pPr algn="l">
              <a:defRPr sz="2667" b="0">
                <a:solidFill>
                  <a:schemeClr val="tx1"/>
                </a:solidFill>
              </a:defRPr>
            </a:lvl1pPr>
            <a:lvl2pPr algn="l">
              <a:defRPr sz="2667" b="0">
                <a:solidFill>
                  <a:schemeClr val="tx1"/>
                </a:solidFill>
              </a:defRPr>
            </a:lvl2pPr>
            <a:lvl3pPr algn="l">
              <a:defRPr sz="2667" b="0">
                <a:solidFill>
                  <a:schemeClr val="tx1"/>
                </a:solidFill>
              </a:defRPr>
            </a:lvl3pPr>
            <a:lvl4pPr algn="l">
              <a:defRPr sz="2667" b="0">
                <a:solidFill>
                  <a:schemeClr val="tx1"/>
                </a:solidFill>
              </a:defRPr>
            </a:lvl4pPr>
            <a:lvl5pPr algn="l">
              <a:defRPr sz="2667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9964832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60BA5-7042-A982-6C46-99F53CF835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78F5A2-8E83-4113-2B2B-89B3BCCA14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7F6A83-1C0A-998E-FE35-029F5CEBE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D721-5A63-7546-8D54-91BE2BCC9C95}" type="datetimeFigureOut">
              <a:rPr lang="en-US" smtClean="0"/>
              <a:t>4/4/23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20377-4FEB-74CE-2277-7C768C66F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8DEEC9-1BE6-85EC-B5FC-919D4042B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58C5-7F2A-7C41-9E07-D43630712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1762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44734-3384-A54C-8560-CFB29CCF2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95229-2D51-28BD-DFFA-91C28A4C1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B0916-6C7B-3F0D-A2C3-FF6DCC80E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D721-5A63-7546-8D54-91BE2BCC9C95}" type="datetimeFigureOut">
              <a:rPr lang="en-US" smtClean="0"/>
              <a:t>4/4/23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4B9A1E-4B14-7F44-9386-E9D73A9D1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937CBB-5B0A-E53B-1643-BA81F47D6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58C5-7F2A-7C41-9E07-D43630712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768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58EE3-3026-002B-2363-52A27F02B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9FC6BC-21ED-6994-8D57-50D5B6CB6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0617E3-57F2-25A6-AA7B-EFCDD8F68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D721-5A63-7546-8D54-91BE2BCC9C95}" type="datetimeFigureOut">
              <a:rPr lang="en-US" smtClean="0"/>
              <a:t>4/4/23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EF5936-C4B6-BCD6-D1C2-1733EF02A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414DA7-0D7B-C37B-09D3-EE6003446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58C5-7F2A-7C41-9E07-D43630712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8537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DB6A0-3679-42FD-E83E-13611D590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EEA73-5914-D23D-1D95-7CCCAB7140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391083-E8BA-1471-A459-C9837D6CFF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211E55-9CFD-9236-7A35-D185C7540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D721-5A63-7546-8D54-91BE2BCC9C95}" type="datetimeFigureOut">
              <a:rPr lang="en-US" smtClean="0"/>
              <a:t>4/4/23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F6B4CE-C230-4A6F-7552-75402D924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F2049C-1C72-BA15-A1D0-6961419C0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58C5-7F2A-7C41-9E07-D43630712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5073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D741D-4E24-9B1C-5DAD-8B834092C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E8C4AD-3DB0-E04D-C273-B959A793DE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61CEBD-1B1B-4905-68D3-2C8AD7CC64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3D34E3-67ED-2322-531D-6EA130536B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1B9504-92C1-10BF-A0DB-FC97E60F29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E106A5-D4B3-7A8D-F04A-493F350D0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D721-5A63-7546-8D54-91BE2BCC9C95}" type="datetimeFigureOut">
              <a:rPr lang="en-US" smtClean="0"/>
              <a:t>4/4/23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A7ECDE-A410-4FBA-1680-1AEDC66B0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600544-8461-3ADC-90FB-976F450B0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58C5-7F2A-7C41-9E07-D43630712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0019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D8B49-1608-AAE7-3450-5FC9BAD15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43B840-4B1C-8125-AC20-795FB54FD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D721-5A63-7546-8D54-91BE2BCC9C95}" type="datetimeFigureOut">
              <a:rPr lang="en-US" smtClean="0"/>
              <a:t>4/4/23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C45805-E1BB-C0BF-AA00-ACB69FBCA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1C7C89-2642-0E42-784D-7D64488F3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58C5-7F2A-7C41-9E07-D43630712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9029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52126D-EAAA-17F9-1350-7E6206A53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D721-5A63-7546-8D54-91BE2BCC9C95}" type="datetimeFigureOut">
              <a:rPr lang="en-US" smtClean="0"/>
              <a:t>4/4/23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5CA02D-B2B3-AE3C-F8B3-820211D76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40270F-62D7-546D-0434-3D0B7D62E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58C5-7F2A-7C41-9E07-D43630712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9281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39B4C-1E42-CFEF-F5B6-1114AA367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6CB1B-E1DE-3838-632A-17A093D13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7A610E-6A6B-E065-09D4-A23E66DE1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60ED48-8276-3A26-E593-947A1ADF2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D721-5A63-7546-8D54-91BE2BCC9C95}" type="datetimeFigureOut">
              <a:rPr lang="en-US" smtClean="0"/>
              <a:t>4/4/23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3A2470-DE19-028F-BE08-55FC27A8B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BA882C-744C-5803-7232-EB60EFF1E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58C5-7F2A-7C41-9E07-D43630712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072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833B-77A1-F849-B5D1-694C89820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C1CEB9-B0E4-6D4B-BD4B-0D3E4BF07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3356E-3044-B445-B69F-C68D39498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5C64-2390-724B-9F7C-CD781EB4084D}" type="datetime1">
              <a:rPr lang="en-US" smtClean="0"/>
              <a:t>4/4/23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8B398-74DB-CB41-847E-AF4CF4CB6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2DC57-D436-2544-B143-DA32FED6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6372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FD350-D35F-1ED8-9F7B-704B20B11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F85E2B-BF2D-D828-5DCB-7B7EE4143E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8CB680-5CFF-BE66-D969-688CC06A3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D744BD-D474-F470-0AAB-552EEB842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D721-5A63-7546-8D54-91BE2BCC9C95}" type="datetimeFigureOut">
              <a:rPr lang="en-US" smtClean="0"/>
              <a:t>4/4/23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D7F1CD-117A-FEB2-8164-1DFA32898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32865C-B568-1B5D-A3A8-1D9FBE1E9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58C5-7F2A-7C41-9E07-D43630712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099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0B132-2CDC-849C-221E-47D3A9E97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807B20-883A-7AFD-E02F-036A9E6DAD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C4402-E870-72AE-E823-F3BBB7E64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D721-5A63-7546-8D54-91BE2BCC9C95}" type="datetimeFigureOut">
              <a:rPr lang="en-US" smtClean="0"/>
              <a:t>4/4/23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B837D-2B97-9DC0-4436-027AD1DD9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833C9-1FAA-126B-9198-86564C2F1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58C5-7F2A-7C41-9E07-D43630712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21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FB80D7-BAA5-FC95-069C-BB4D4BABD3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83E8A5-42A0-CA94-33E0-C4DCA83242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E016A-AAD1-B491-2395-4A773B5B2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D721-5A63-7546-8D54-91BE2BCC9C95}" type="datetimeFigureOut">
              <a:rPr lang="en-US" smtClean="0"/>
              <a:t>4/4/23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38ADA-E2B9-E533-7F0C-3D1AB60CB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096E4-3A10-9CB3-7BF7-0F0F71A0D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58C5-7F2A-7C41-9E07-D43630712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241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865CF-FA54-A240-A5DF-356EB66032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98121"/>
            <a:ext cx="5181600" cy="4878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134A78-BCAF-A24B-87D0-6863DD2C9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98121"/>
            <a:ext cx="5181600" cy="4878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B6E32F-1712-B943-95BC-45FC5D030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780D-06A9-3946-A757-38003124F949}" type="datetime1">
              <a:rPr lang="en-US" smtClean="0"/>
              <a:t>4/4/23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E32615-947E-6642-BBF8-999981BEB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0F1D52-E525-2844-9153-CB0199813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FB76013-29A2-9F46-B9AB-BAD29EE41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3675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08007C-3F22-E348-8EBB-8EC600720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82DF-824A-354E-8E81-7ECAD4E52A61}" type="datetime1">
              <a:rPr lang="en-US" smtClean="0"/>
              <a:t>4/4/23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1A1A0-951E-234C-ADBA-BFCDB466B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9D7BD3-3B63-7F4A-90A3-D68B84694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939EE14-D4F9-E84B-99E5-0996EA035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98199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1AC8DB-162A-F542-81F5-2BC6D257E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FAB23-523A-8E43-A474-DECB64D5AB8C}" type="datetime1">
              <a:rPr lang="en-US" smtClean="0"/>
              <a:t>4/4/23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D4C257-282E-6B46-AC40-C5A07A6EF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12066-EE71-6B43-941C-15B8D8403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10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1A026-DE6F-7F4E-957A-F23F98393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4C882-B7CE-414E-9974-D7009D416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D92DAE-4BFD-E64D-A383-9AD254761A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9965A7-9AE3-B64F-83EA-865A06AD8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77B3-D9D2-4C4B-8A2F-4C2E68C3B7A7}" type="datetime1">
              <a:rPr lang="en-US" smtClean="0"/>
              <a:t>4/4/23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17F5BE-11EC-6D47-B39D-822E815EB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324CD5-1AF3-3343-85D4-A4DCD0FF8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2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3F11E-CF88-DE4B-9E74-E9760A36A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7AE6DF-0B4F-BA49-88C8-151AB34BA0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EFADA2-52B8-F34A-87CF-4B219457B2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D7312D-1737-3045-8447-0A7A478AF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C2C0D-E8C5-AD4F-82DB-E013D1D74040}" type="datetime1">
              <a:rPr lang="en-US" smtClean="0"/>
              <a:t>4/4/23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29FDEA-B4C4-7848-B14A-B8DE8613D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09BBBA-8A1E-994B-B710-3B57FAD86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46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7A334-DD24-DE42-B936-8A1607CAA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12170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63FF6F-68D3-5D4A-BD7A-EA4A537991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184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773C8-0C77-C745-832B-20E65B422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1B65-8761-BB4F-9216-0BBA9E02B4E6}" type="datetime1">
              <a:rPr lang="en-US" smtClean="0"/>
              <a:t>4/4/23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042F5-65D8-534E-85CE-BBB2BA0E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asted-image.png">
            <a:extLst>
              <a:ext uri="{FF2B5EF4-FFF2-40B4-BE49-F238E27FC236}">
                <a16:creationId xmlns:a16="http://schemas.microsoft.com/office/drawing/2014/main" id="{60812B5B-29A2-1B43-8164-8914867C7AF2}"/>
              </a:ext>
            </a:extLst>
          </p:cNvPr>
          <p:cNvPicPr/>
          <p:nvPr userDrawn="1"/>
        </p:nvPicPr>
        <p:blipFill>
          <a:blip r:embed="rId2">
            <a:alphaModFix amt="10839"/>
          </a:blip>
          <a:srcRect l="11804" t="22310" b="2478"/>
          <a:stretch>
            <a:fillRect/>
          </a:stretch>
        </p:blipFill>
        <p:spPr>
          <a:xfrm>
            <a:off x="0" y="0"/>
            <a:ext cx="4680310" cy="39912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84706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E18F9F-0C77-2242-B6D6-B4EC3C8C9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16B811-BDBF-B745-AB37-2708A8707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85345-F0A9-A144-9EFB-CAC4CF2542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2407B-0281-F14F-9998-E479E865FA4E}" type="datetime1">
              <a:rPr lang="en-US" smtClean="0"/>
              <a:t>4/4/23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DCAB0-2AAF-D849-AF60-3FB8E000D6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A09DF-F308-1040-8FF1-F5A941EFC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03315DE8-E84B-A141-B26C-CDB1CE99E0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9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49" r:id="rId9"/>
    <p:sldLayoutId id="2147483652" r:id="rId10"/>
    <p:sldLayoutId id="2147483654" r:id="rId11"/>
    <p:sldLayoutId id="214748368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E18F9F-0C77-2242-B6D6-B4EC3C8C9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16B811-BDBF-B745-AB37-2708A8707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85345-F0A9-A144-9EFB-CAC4CF2542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2407B-0281-F14F-9998-E479E865FA4E}" type="datetime1">
              <a:rPr lang="en-US" smtClean="0"/>
              <a:t>4/4/23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DCAB0-2AAF-D849-AF60-3FB8E000D6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A09DF-F308-1040-8FF1-F5A941EFC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03315DE8-E84B-A141-B26C-CDB1CE99E0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24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80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79D363-4ACA-D6BB-5206-7D962EB7F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561979-5FDA-A8DB-A6D5-201A94FE43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9ED08A-E649-8C26-6203-1CB4B3C19D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FD721-5A63-7546-8D54-91BE2BCC9C95}" type="datetimeFigureOut">
              <a:rPr lang="en-US" smtClean="0"/>
              <a:t>4/4/23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4AE73-52A4-7EDB-3367-8F918531C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436DA-C9AB-B06E-1694-505045D94A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A58C5-7F2A-7C41-9E07-D43630712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23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arxiv.org/abs/1810.04805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89BAC-33BB-1B4D-A3E3-A3E3CE2B2F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Deep Learning for Vision &amp; Language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317520-60B9-3F43-B125-2138316230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95181"/>
            <a:ext cx="9144000" cy="1655762"/>
          </a:xfrm>
        </p:spPr>
        <p:txBody>
          <a:bodyPr/>
          <a:lstStyle/>
          <a:p>
            <a:r>
              <a:rPr lang="en-US" dirty="0"/>
              <a:t>Back to Language Models: FLAN-T5, </a:t>
            </a:r>
            <a:r>
              <a:rPr lang="en-US" dirty="0" err="1"/>
              <a:t>ChatGPT</a:t>
            </a:r>
            <a:r>
              <a:rPr lang="en-US" dirty="0"/>
              <a:t> and others</a:t>
            </a:r>
          </a:p>
        </p:txBody>
      </p:sp>
    </p:spTree>
    <p:extLst>
      <p:ext uri="{BB962C8B-B14F-4D97-AF65-F5344CB8AC3E}">
        <p14:creationId xmlns:p14="http://schemas.microsoft.com/office/powerpoint/2010/main" val="2138582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0BA90F-2889-2417-30DE-DB8C58A98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D5BE0A-D46F-B955-CB80-8123D1004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33" y="5044191"/>
            <a:ext cx="5115443" cy="18138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DCFA2C-F22D-C009-9FB7-DEF0C14A9916}"/>
              </a:ext>
            </a:extLst>
          </p:cNvPr>
          <p:cNvSpPr txBox="1"/>
          <p:nvPr/>
        </p:nvSpPr>
        <p:spPr>
          <a:xfrm>
            <a:off x="5563565" y="6253185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/abs/2005.14165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B633E0E-C80C-B89C-64BA-ED2EE6065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</p:spPr>
        <p:txBody>
          <a:bodyPr/>
          <a:lstStyle/>
          <a:p>
            <a:r>
              <a:rPr lang="en-US" dirty="0"/>
              <a:t>Prompt Engineering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56FA81-9A25-68A5-05A2-6B2EB5185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459" y="1282694"/>
            <a:ext cx="5681160" cy="351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394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A3F75-6651-7235-9E29-D95E7BAFD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Prompt Engineer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E87357-DCC1-3C27-BB8E-E1289D7B5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5DAA6D-94C0-BF15-D382-DCBA2A3DB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213" y="1861484"/>
            <a:ext cx="10225573" cy="449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095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CE4FC3-2996-ADA0-2533-0E01692A6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1EC244-C444-2CB3-3A57-7C612ADFDC95}"/>
              </a:ext>
            </a:extLst>
          </p:cNvPr>
          <p:cNvSpPr txBox="1"/>
          <p:nvPr/>
        </p:nvSpPr>
        <p:spPr>
          <a:xfrm>
            <a:off x="2915374" y="2588162"/>
            <a:ext cx="60940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The kid is throwing rocks at the window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3A71AD1-8A18-D525-5192-9D71C7000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</p:spPr>
        <p:txBody>
          <a:bodyPr>
            <a:normAutofit fontScale="90000"/>
          </a:bodyPr>
          <a:lstStyle/>
          <a:p>
            <a:r>
              <a:rPr lang="en-US" dirty="0"/>
              <a:t>How would you come up with a solution for this problem?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B01725-001C-E497-D6DD-762CDD4C33EE}"/>
              </a:ext>
            </a:extLst>
          </p:cNvPr>
          <p:cNvSpPr txBox="1"/>
          <p:nvPr/>
        </p:nvSpPr>
        <p:spPr>
          <a:xfrm>
            <a:off x="1727522" y="4446003"/>
            <a:ext cx="84697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The </a:t>
            </a:r>
            <a:r>
              <a:rPr lang="en-US" sz="2400" dirty="0">
                <a:solidFill>
                  <a:srgbClr val="FF0000"/>
                </a:solidFill>
              </a:rPr>
              <a:t>&lt;subject&gt;</a:t>
            </a:r>
            <a:r>
              <a:rPr lang="en-US" sz="2400" dirty="0"/>
              <a:t>kid</a:t>
            </a:r>
            <a:r>
              <a:rPr lang="en-US" sz="2400" dirty="0">
                <a:solidFill>
                  <a:srgbClr val="FF0000"/>
                </a:solidFill>
              </a:rPr>
              <a:t>&lt;/subject&gt;</a:t>
            </a:r>
            <a:r>
              <a:rPr lang="en-US" sz="2400" dirty="0"/>
              <a:t> is throwing </a:t>
            </a:r>
            <a:r>
              <a:rPr lang="en-US" sz="2400" dirty="0">
                <a:solidFill>
                  <a:srgbClr val="FF0000"/>
                </a:solidFill>
              </a:rPr>
              <a:t>&lt;object&gt;</a:t>
            </a:r>
            <a:r>
              <a:rPr lang="en-US" sz="2400" dirty="0"/>
              <a:t>rocks</a:t>
            </a:r>
            <a:r>
              <a:rPr lang="en-US" sz="2400" dirty="0">
                <a:solidFill>
                  <a:srgbClr val="FF0000"/>
                </a:solidFill>
              </a:rPr>
              <a:t>&lt;/object&gt; </a:t>
            </a:r>
            <a:r>
              <a:rPr lang="en-US" sz="2400" dirty="0"/>
              <a:t>at the </a:t>
            </a:r>
            <a:r>
              <a:rPr lang="en-US" sz="2400" dirty="0">
                <a:solidFill>
                  <a:srgbClr val="FF0000"/>
                </a:solidFill>
              </a:rPr>
              <a:t>&lt;destination&gt;</a:t>
            </a:r>
            <a:r>
              <a:rPr lang="en-US" sz="2400" dirty="0"/>
              <a:t>window</a:t>
            </a:r>
            <a:r>
              <a:rPr lang="en-US" sz="2400" dirty="0">
                <a:solidFill>
                  <a:srgbClr val="FF0000"/>
                </a:solidFill>
              </a:rPr>
              <a:t>&lt;/destination&gt;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51D6459-B90E-8B6D-334D-416F58D1A6B9}"/>
              </a:ext>
            </a:extLst>
          </p:cNvPr>
          <p:cNvCxnSpPr/>
          <p:nvPr/>
        </p:nvCxnSpPr>
        <p:spPr>
          <a:xfrm>
            <a:off x="4919241" y="3773347"/>
            <a:ext cx="1551007" cy="0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1359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0BA90F-2889-2417-30DE-DB8C58A98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12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B633E0E-C80C-B89C-64BA-ED2EE6065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</p:spPr>
        <p:txBody>
          <a:bodyPr/>
          <a:lstStyle/>
          <a:p>
            <a:r>
              <a:rPr lang="en-US" dirty="0"/>
              <a:t>Prompt Engineering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40683A-F8BE-2BBC-0C1D-418B85C2D054}"/>
              </a:ext>
            </a:extLst>
          </p:cNvPr>
          <p:cNvSpPr txBox="1"/>
          <p:nvPr/>
        </p:nvSpPr>
        <p:spPr>
          <a:xfrm>
            <a:off x="1023395" y="1425042"/>
            <a:ext cx="9220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Input: The cat is throwing the ball into the ground</a:t>
            </a:r>
          </a:p>
          <a:p>
            <a:r>
              <a:rPr lang="en-US" sz="2000" dirty="0"/>
              <a:t>Output: The &lt;subject&gt;cat&lt;/subject&gt; is throwing the &lt;object&gt;ball&lt;/object&gt; into the &lt;destination&gt;ground&lt;/ground&gt;</a:t>
            </a:r>
          </a:p>
          <a:p>
            <a:br>
              <a:rPr lang="en-US" sz="2000" dirty="0"/>
            </a:br>
            <a:r>
              <a:rPr lang="en-US" sz="2000" dirty="0"/>
              <a:t>Input: The snake is being attacked by the wolf</a:t>
            </a:r>
          </a:p>
          <a:p>
            <a:r>
              <a:rPr lang="en-US" sz="2000" dirty="0"/>
              <a:t>Output: The &lt;object&gt;snake&lt;/object&gt; is being attacked by the &lt;actor&gt;wolf&lt;/actor&gt;</a:t>
            </a:r>
          </a:p>
          <a:p>
            <a:endParaRPr lang="en-US" sz="2000" dirty="0"/>
          </a:p>
          <a:p>
            <a:r>
              <a:rPr lang="en-US" sz="2000" dirty="0"/>
              <a:t>Input: The kid is throwing rocks at the window</a:t>
            </a:r>
          </a:p>
          <a:p>
            <a:r>
              <a:rPr lang="en-US" sz="2000" dirty="0"/>
              <a:t>Output: 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0354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BAABA-D03B-6B61-B326-4BF1F4F45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Prompt Engineering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F1A65-2EFA-F4F9-CCF0-94630AAB8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 Large Language Model (LLM) such as GPT-3 can be turned into a general purpose problem solver in this way.</a:t>
            </a:r>
          </a:p>
          <a:p>
            <a:r>
              <a:rPr lang="en-US" dirty="0"/>
              <a:t>Obviously, it is not going to work well for every use case.</a:t>
            </a:r>
          </a:p>
          <a:p>
            <a:r>
              <a:rPr lang="en-US" dirty="0"/>
              <a:t>Other Large Language Models trained at the scale of GPT-3 that are actually publicly available:</a:t>
            </a:r>
          </a:p>
          <a:p>
            <a:r>
              <a:rPr lang="en-US" dirty="0"/>
              <a:t>BLOOM-176B and OPT-175B: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2DB589-DF4A-B8B1-D14D-6A0E45817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13</a:t>
            </a:fld>
            <a:endParaRPr lang="en-US" dirty="0"/>
          </a:p>
        </p:txBody>
      </p:sp>
      <p:pic>
        <p:nvPicPr>
          <p:cNvPr id="1026" name="Picture 2" descr="BigScience Logo">
            <a:extLst>
              <a:ext uri="{FF2B5EF4-FFF2-40B4-BE49-F238E27FC236}">
                <a16:creationId xmlns:a16="http://schemas.microsoft.com/office/drawing/2014/main" id="{BFA0A36F-E491-CD38-D159-27C42E344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65" y="4352082"/>
            <a:ext cx="4984097" cy="153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128D7B-9298-2811-F5BE-9D238DAABB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2670" y="3310583"/>
            <a:ext cx="3956703" cy="361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092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35334-AA7E-6C63-C7E1-6D07EAEC8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However these are still limited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E23D2-2725-4E9A-3BEF-E1C74F453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Predicting the next word can lead to intelligent behavior such as the one exemplified earlier however this still limited</a:t>
            </a:r>
          </a:p>
          <a:p>
            <a:r>
              <a:rPr lang="en-US" dirty="0"/>
              <a:t>What makes some of the new LLMs special? </a:t>
            </a:r>
            <a:r>
              <a:rPr lang="en-US" dirty="0" err="1"/>
              <a:t>ChatGPT</a:t>
            </a:r>
            <a:r>
              <a:rPr lang="en-US" dirty="0"/>
              <a:t>, FLAN-T5, OPT-IML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0A095-B414-7C4E-71B9-6EA432820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118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71C34-77A6-B1AA-DE54-FAB0D87BF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 Tuning (e.g. FLAN-T5 by Google)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75C369-B25D-545A-5C25-9F8C9ED82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15</a:t>
            </a:fld>
            <a:endParaRPr lang="en-US" dirty="0"/>
          </a:p>
        </p:txBody>
      </p:sp>
      <p:pic>
        <p:nvPicPr>
          <p:cNvPr id="2052" name="Picture 4" descr="model image">
            <a:extLst>
              <a:ext uri="{FF2B5EF4-FFF2-40B4-BE49-F238E27FC236}">
                <a16:creationId xmlns:a16="http://schemas.microsoft.com/office/drawing/2014/main" id="{BFC23F0A-7615-6109-6D4D-CA2DBFB0E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410" y="1480883"/>
            <a:ext cx="8464952" cy="4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23DE54-9C6E-5CFE-416D-6064BA74AFF1}"/>
              </a:ext>
            </a:extLst>
          </p:cNvPr>
          <p:cNvSpPr txBox="1"/>
          <p:nvPr/>
        </p:nvSpPr>
        <p:spPr>
          <a:xfrm>
            <a:off x="292261" y="6356350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/pdf/2210.11416.pdf</a:t>
            </a:r>
          </a:p>
        </p:txBody>
      </p:sp>
    </p:spTree>
    <p:extLst>
      <p:ext uri="{BB962C8B-B14F-4D97-AF65-F5344CB8AC3E}">
        <p14:creationId xmlns:p14="http://schemas.microsoft.com/office/powerpoint/2010/main" val="2600511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8B727-C56A-2C25-089D-47FF63FDA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FLAN-T5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8F212-9627-8417-0A51-BF97D8098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D6916C-9F68-310F-D391-C55F1E97F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E3F139-23CB-79DC-65A2-7B832DF2B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598" y="1371373"/>
            <a:ext cx="10786382" cy="428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738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C57F9-EE19-556B-0B29-3E2445D85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FLAN-T5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5B9F3-89D5-C3C0-B3A9-88B55F536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250DB4-2B66-A151-C58D-602B06DCD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409F17-3D3A-5CC7-7660-D03032B66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30" y="1611554"/>
            <a:ext cx="11294118" cy="440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434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582E67-6D9F-C36A-30AC-5173A995F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B42ED9-FF52-9E82-92D1-3DA2ABA85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50" y="273490"/>
            <a:ext cx="10028500" cy="60828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917037E-9689-DA0F-48C2-1D3E0125E095}"/>
              </a:ext>
            </a:extLst>
          </p:cNvPr>
          <p:cNvSpPr txBox="1"/>
          <p:nvPr/>
        </p:nvSpPr>
        <p:spPr>
          <a:xfrm>
            <a:off x="143720" y="6488668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/pdf/2212.12017.pdf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9CEFD8-90C0-BCFB-D383-C09144093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3284" y="6171079"/>
            <a:ext cx="10515600" cy="826861"/>
          </a:xfrm>
        </p:spPr>
        <p:txBody>
          <a:bodyPr>
            <a:normAutofit/>
          </a:bodyPr>
          <a:lstStyle/>
          <a:p>
            <a:r>
              <a:rPr lang="en-US" sz="2800" dirty="0"/>
              <a:t>Instruction Tuning (e.g. OPT-IML by Facebook)</a:t>
            </a:r>
          </a:p>
        </p:txBody>
      </p:sp>
    </p:spTree>
    <p:extLst>
      <p:ext uri="{BB962C8B-B14F-4D97-AF65-F5344CB8AC3E}">
        <p14:creationId xmlns:p14="http://schemas.microsoft.com/office/powerpoint/2010/main" val="2724642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4057" y="1600201"/>
            <a:ext cx="10711543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Conditional GANs </a:t>
            </a:r>
          </a:p>
          <a:p>
            <a:r>
              <a:rPr lang="en-US" dirty="0"/>
              <a:t>Sequence-to-sequence based text-to-image models (DALLE-1)</a:t>
            </a:r>
          </a:p>
          <a:p>
            <a:r>
              <a:rPr lang="en-US" dirty="0"/>
              <a:t>Style Transfer – Input Feature Optimization.</a:t>
            </a:r>
          </a:p>
          <a:p>
            <a:r>
              <a:rPr lang="en-US" dirty="0" err="1"/>
              <a:t>AutoEncoders</a:t>
            </a:r>
            <a:r>
              <a:rPr lang="en-US" dirty="0"/>
              <a:t> (AEs)</a:t>
            </a:r>
          </a:p>
          <a:p>
            <a:pPr lvl="1"/>
            <a:r>
              <a:rPr lang="en-US" dirty="0"/>
              <a:t>Variational </a:t>
            </a:r>
            <a:r>
              <a:rPr lang="en-US" dirty="0" err="1"/>
              <a:t>AutoEncoders</a:t>
            </a:r>
            <a:r>
              <a:rPr lang="en-US" dirty="0"/>
              <a:t> (VAEs)</a:t>
            </a:r>
          </a:p>
          <a:p>
            <a:pPr lvl="1"/>
            <a:r>
              <a:rPr lang="en-US" dirty="0"/>
              <a:t>Vector Quantized Autoencoders (VQVAEs, VQGANs, </a:t>
            </a:r>
            <a:r>
              <a:rPr lang="en-US" dirty="0" err="1"/>
              <a:t>dVAE</a:t>
            </a:r>
            <a:r>
              <a:rPr lang="en-US" dirty="0"/>
              <a:t>)</a:t>
            </a:r>
          </a:p>
          <a:p>
            <a:r>
              <a:rPr lang="en-US" dirty="0"/>
              <a:t>Diffusion Models (e.g. DALLE-2, Imagen, Stable Diffusion)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000" dirty="0"/>
              <a:t>Today:</a:t>
            </a:r>
          </a:p>
          <a:p>
            <a:r>
              <a:rPr lang="en-US" dirty="0"/>
              <a:t>Back to Language Models</a:t>
            </a:r>
          </a:p>
          <a:p>
            <a:r>
              <a:rPr lang="en-US" dirty="0"/>
              <a:t>Language Models + Images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Few Classes</a:t>
            </a:r>
          </a:p>
        </p:txBody>
      </p:sp>
    </p:spTree>
    <p:extLst>
      <p:ext uri="{BB962C8B-B14F-4D97-AF65-F5344CB8AC3E}">
        <p14:creationId xmlns:p14="http://schemas.microsoft.com/office/powerpoint/2010/main" val="1870576593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DEFBAA4-C1FC-DA10-4B7D-9F6CAF768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431" y="1282052"/>
            <a:ext cx="9249137" cy="54394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970AA6-0C35-8E90-93B0-20697BD4F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InstructGPT</a:t>
            </a:r>
            <a:r>
              <a:rPr lang="en-US" dirty="0"/>
              <a:t> (</a:t>
            </a:r>
            <a:r>
              <a:rPr lang="en-US" dirty="0" err="1"/>
              <a:t>ChatGPT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DCA1FF-BCE0-F764-D078-F0F67AAFF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19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6DE93E-01BB-CF25-7BCE-62560393951E}"/>
              </a:ext>
            </a:extLst>
          </p:cNvPr>
          <p:cNvSpPr txBox="1"/>
          <p:nvPr/>
        </p:nvSpPr>
        <p:spPr>
          <a:xfrm>
            <a:off x="419583" y="6308209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/abs/2203.02155</a:t>
            </a:r>
          </a:p>
        </p:txBody>
      </p:sp>
    </p:spTree>
    <p:extLst>
      <p:ext uri="{BB962C8B-B14F-4D97-AF65-F5344CB8AC3E}">
        <p14:creationId xmlns:p14="http://schemas.microsoft.com/office/powerpoint/2010/main" val="36135576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F4545-FB67-420A-8318-F95F2772A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by Step: Train a Reward Model that learns from Human Ratings e.g. from 1 to 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0CB1A6-0ED3-C08C-4667-13B9F6927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20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F6F239-5F67-A9A7-2418-8B360E417285}"/>
              </a:ext>
            </a:extLst>
          </p:cNvPr>
          <p:cNvSpPr txBox="1"/>
          <p:nvPr/>
        </p:nvSpPr>
        <p:spPr>
          <a:xfrm>
            <a:off x="592239" y="6129079"/>
            <a:ext cx="84707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gist.github.com</a:t>
            </a:r>
            <a:r>
              <a:rPr lang="en-US" dirty="0"/>
              <a:t>/</a:t>
            </a:r>
            <a:r>
              <a:rPr lang="en-US" dirty="0" err="1"/>
              <a:t>JoaoLages</a:t>
            </a:r>
            <a:r>
              <a:rPr lang="en-US" dirty="0"/>
              <a:t>/c6f2dfd13d2484aa8bb0b2d567fbf093</a:t>
            </a:r>
          </a:p>
        </p:txBody>
      </p:sp>
      <p:pic>
        <p:nvPicPr>
          <p:cNvPr id="4098" name="Picture 2" descr="image">
            <a:extLst>
              <a:ext uri="{FF2B5EF4-FFF2-40B4-BE49-F238E27FC236}">
                <a16:creationId xmlns:a16="http://schemas.microsoft.com/office/drawing/2014/main" id="{1C7659FD-7130-D5F0-E7D1-DB92067D8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39" y="2472724"/>
            <a:ext cx="10907210" cy="214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8434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F4545-FB67-420A-8318-F95F2772A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Step by Step: Train the LM to generate text that gets high reward but still produces stuff that makes sense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0CB1A6-0ED3-C08C-4667-13B9F6927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21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F6F239-5F67-A9A7-2418-8B360E417285}"/>
              </a:ext>
            </a:extLst>
          </p:cNvPr>
          <p:cNvSpPr txBox="1"/>
          <p:nvPr/>
        </p:nvSpPr>
        <p:spPr>
          <a:xfrm>
            <a:off x="592239" y="6129079"/>
            <a:ext cx="84707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gist.github.com</a:t>
            </a:r>
            <a:r>
              <a:rPr lang="en-US" dirty="0"/>
              <a:t>/</a:t>
            </a:r>
            <a:r>
              <a:rPr lang="en-US" dirty="0" err="1"/>
              <a:t>JoaoLages</a:t>
            </a:r>
            <a:r>
              <a:rPr lang="en-US" dirty="0"/>
              <a:t>/c6f2dfd13d2484aa8bb0b2d567fbf093</a:t>
            </a:r>
          </a:p>
        </p:txBody>
      </p:sp>
      <p:pic>
        <p:nvPicPr>
          <p:cNvPr id="6146" name="Picture 2" descr="image">
            <a:extLst>
              <a:ext uri="{FF2B5EF4-FFF2-40B4-BE49-F238E27FC236}">
                <a16:creationId xmlns:a16="http://schemas.microsoft.com/office/drawing/2014/main" id="{31C549CA-02BD-A7FA-921E-A2FB2D6C1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812" y="1709812"/>
            <a:ext cx="8449617" cy="419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205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70AA6-0C35-8E90-93B0-20697BD4F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Recommended Slide Deck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DCA1FF-BCE0-F764-D078-F0F67AAFF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22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43AC97-7846-E225-28F8-90B780C8599A}"/>
              </a:ext>
            </a:extLst>
          </p:cNvPr>
          <p:cNvSpPr txBox="1"/>
          <p:nvPr/>
        </p:nvSpPr>
        <p:spPr>
          <a:xfrm>
            <a:off x="1930" y="6398309"/>
            <a:ext cx="8968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web.stanford.edu</a:t>
            </a:r>
            <a:r>
              <a:rPr lang="en-US" dirty="0"/>
              <a:t>/class/cs224n/slides/cs224n-2023-lecture11-prompting-rlhf.pdf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BCA093-766D-B8C3-69FB-25E079B7A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9638" y="1702536"/>
            <a:ext cx="5814202" cy="409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0725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DC6AF-54A7-D353-D47A-7C8BD1A35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Step: Multimodality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963C90-5265-8271-6C2D-1E7BBCABC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23</a:t>
            </a:fld>
            <a:endParaRPr lang="en-US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C3AF88F7-12D1-A707-4BDC-403D562D4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060" y="2003514"/>
            <a:ext cx="6249365" cy="354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7765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523122-8022-A988-E3B9-B2F5C7FA9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849923"/>
            <a:ext cx="7772400" cy="40744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CA93CD-CEE7-1FB1-3417-91CD27411268}"/>
              </a:ext>
            </a:extLst>
          </p:cNvPr>
          <p:cNvSpPr txBox="1"/>
          <p:nvPr/>
        </p:nvSpPr>
        <p:spPr>
          <a:xfrm>
            <a:off x="5147733" y="5249333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NeurIPS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23298464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4C1912-E9DD-32F9-035D-D682F682F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567" y="3245555"/>
            <a:ext cx="11270864" cy="35277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6112D2-5F66-B7E4-ACF4-EF36B20AF1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03" b="21626"/>
          <a:stretch/>
        </p:blipFill>
        <p:spPr>
          <a:xfrm>
            <a:off x="4317999" y="84665"/>
            <a:ext cx="4165601" cy="30084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485640-3BA1-85F2-303C-57481CDEE88D}"/>
              </a:ext>
            </a:extLst>
          </p:cNvPr>
          <p:cNvSpPr txBox="1"/>
          <p:nvPr/>
        </p:nvSpPr>
        <p:spPr>
          <a:xfrm>
            <a:off x="2540000" y="1552216"/>
            <a:ext cx="98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Training:</a:t>
            </a:r>
          </a:p>
        </p:txBody>
      </p:sp>
    </p:spTree>
    <p:extLst>
      <p:ext uri="{BB962C8B-B14F-4D97-AF65-F5344CB8AC3E}">
        <p14:creationId xmlns:p14="http://schemas.microsoft.com/office/powerpoint/2010/main" val="193804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ABAE4-5006-61F7-06C5-05DB1FF71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Flamingo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2BD136-712D-39E3-47B6-9B3EE0655BB6}"/>
              </a:ext>
            </a:extLst>
          </p:cNvPr>
          <p:cNvSpPr txBox="1"/>
          <p:nvPr/>
        </p:nvSpPr>
        <p:spPr>
          <a:xfrm>
            <a:off x="326986" y="6308209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/pdf/2204.14198.pdf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27AAF4-3452-F436-1CC1-12F606E5B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885" y="1375441"/>
            <a:ext cx="8566230" cy="443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8377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ABAE4-5006-61F7-06C5-05DB1FF71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Flamingo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2BD136-712D-39E3-47B6-9B3EE0655BB6}"/>
              </a:ext>
            </a:extLst>
          </p:cNvPr>
          <p:cNvSpPr txBox="1"/>
          <p:nvPr/>
        </p:nvSpPr>
        <p:spPr>
          <a:xfrm>
            <a:off x="326986" y="6308209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/pdf/2204.14198.pdf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648909-8E7B-2B11-51E2-45F619839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008" y="1438125"/>
            <a:ext cx="10613983" cy="444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851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1256F-3708-DD4F-91FE-9C82BB52C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D8065-B422-9C45-8292-8AFBB5D45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05486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81941-EB80-574A-84DF-8DDCA5A6D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BERT Encoder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51C6E2-5AED-8443-A761-918C1ACBF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954FB0-ABBF-4D41-B6AD-16DE453437F3}"/>
              </a:ext>
            </a:extLst>
          </p:cNvPr>
          <p:cNvSpPr/>
          <p:nvPr/>
        </p:nvSpPr>
        <p:spPr>
          <a:xfrm>
            <a:off x="467360" y="1372869"/>
            <a:ext cx="4884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Devlin et al. BERT: Pre-training of Deep Bidirectional Transformers for Language Understanding .  </a:t>
            </a:r>
            <a:r>
              <a:rPr lang="en-US" dirty="0">
                <a:hlinkClick r:id="rId2"/>
              </a:rPr>
              <a:t>https://arxiv.org/abs/1810.04805</a:t>
            </a:r>
            <a:endParaRPr lang="en-US" dirty="0"/>
          </a:p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50DC964-79FC-8849-9230-251A70AAD988}"/>
              </a:ext>
            </a:extLst>
          </p:cNvPr>
          <p:cNvGrpSpPr/>
          <p:nvPr/>
        </p:nvGrpSpPr>
        <p:grpSpPr>
          <a:xfrm>
            <a:off x="5352024" y="1594348"/>
            <a:ext cx="5192785" cy="4944564"/>
            <a:chOff x="5016744" y="1548311"/>
            <a:chExt cx="5192785" cy="494456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846FF3B-ADAE-5341-B24C-A6F0805A8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16744" y="1548311"/>
              <a:ext cx="5192785" cy="4944564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61A936B-6704-124E-8B4F-DE2DB805C5A5}"/>
                </a:ext>
              </a:extLst>
            </p:cNvPr>
            <p:cNvSpPr/>
            <p:nvPr/>
          </p:nvSpPr>
          <p:spPr>
            <a:xfrm>
              <a:off x="9925048" y="2804160"/>
              <a:ext cx="228600" cy="10668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052C5E9-D9DC-4746-8D09-2CC6D6965BD8}"/>
              </a:ext>
            </a:extLst>
          </p:cNvPr>
          <p:cNvSpPr txBox="1"/>
          <p:nvPr/>
        </p:nvSpPr>
        <p:spPr>
          <a:xfrm>
            <a:off x="691369" y="3127077"/>
            <a:ext cx="441300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decoder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Train the model to fill-in-the-blank by masking some of the input tokens and trying to recover the full sentence.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input is not one sentence but two sentences separated by a [SEP] token.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Also try to predict whether these two input sentences are consecutive or not.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D23BAD-33A9-7A4D-A0F9-C6E7C13CE666}"/>
              </a:ext>
            </a:extLst>
          </p:cNvPr>
          <p:cNvSpPr txBox="1"/>
          <p:nvPr/>
        </p:nvSpPr>
        <p:spPr>
          <a:xfrm>
            <a:off x="1503680" y="2665471"/>
            <a:ext cx="2627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Important things to know</a:t>
            </a:r>
          </a:p>
        </p:txBody>
      </p:sp>
    </p:spTree>
    <p:extLst>
      <p:ext uri="{BB962C8B-B14F-4D97-AF65-F5344CB8AC3E}">
        <p14:creationId xmlns:p14="http://schemas.microsoft.com/office/powerpoint/2010/main" val="993343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31711-61EF-A0CE-3776-8EFCCB2E7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GPT-2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E70659-E064-C029-19DD-846EC563B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90C3E8-E152-0F08-C6F0-3E325793CD33}"/>
              </a:ext>
            </a:extLst>
          </p:cNvPr>
          <p:cNvSpPr txBox="1"/>
          <p:nvPr/>
        </p:nvSpPr>
        <p:spPr>
          <a:xfrm>
            <a:off x="5891084" y="6356350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jalammar.github.io</a:t>
            </a:r>
            <a:r>
              <a:rPr lang="en-US" dirty="0"/>
              <a:t>/illustrated-gpt2/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5828E12-5B27-7B63-D790-C48C7227D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12192000" cy="426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762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31711-61EF-A0CE-3776-8EFCCB2E7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GPT-2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E70659-E064-C029-19DD-846EC563B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90C3E8-E152-0F08-C6F0-3E325793CD33}"/>
              </a:ext>
            </a:extLst>
          </p:cNvPr>
          <p:cNvSpPr txBox="1"/>
          <p:nvPr/>
        </p:nvSpPr>
        <p:spPr>
          <a:xfrm>
            <a:off x="5891084" y="6356350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jalammar.github.io</a:t>
            </a:r>
            <a:r>
              <a:rPr lang="en-US" dirty="0"/>
              <a:t>/illustrated-gpt2/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6FB719-52EC-E8CC-34CC-703713B93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179" y="1444027"/>
            <a:ext cx="3623929" cy="43026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92B8ED-BA0A-AA45-3874-1BDE25199E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133" y="1444027"/>
            <a:ext cx="3594100" cy="430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018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31711-61EF-A0CE-3776-8EFCCB2E7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GPT-2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E70659-E064-C029-19DD-846EC563B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90C3E8-E152-0F08-C6F0-3E325793CD33}"/>
              </a:ext>
            </a:extLst>
          </p:cNvPr>
          <p:cNvSpPr txBox="1"/>
          <p:nvPr/>
        </p:nvSpPr>
        <p:spPr>
          <a:xfrm>
            <a:off x="5891084" y="6356350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jalammar.github.io</a:t>
            </a:r>
            <a:r>
              <a:rPr lang="en-US" dirty="0"/>
              <a:t>/illustrated-gpt2/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3B90411-7D76-AA8E-9C72-708908128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301" y="2092270"/>
            <a:ext cx="10081279" cy="338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89DE67-3108-C4B1-9279-CEB8DA495AC7}"/>
              </a:ext>
            </a:extLst>
          </p:cNvPr>
          <p:cNvSpPr txBox="1"/>
          <p:nvPr/>
        </p:nvSpPr>
        <p:spPr>
          <a:xfrm>
            <a:off x="2913682" y="1209619"/>
            <a:ext cx="12376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BERT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CC3FB9-77C7-2410-8D5D-98767CC48DAB}"/>
              </a:ext>
            </a:extLst>
          </p:cNvPr>
          <p:cNvSpPr txBox="1"/>
          <p:nvPr/>
        </p:nvSpPr>
        <p:spPr>
          <a:xfrm>
            <a:off x="8211519" y="1191986"/>
            <a:ext cx="10207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GPT</a:t>
            </a:r>
          </a:p>
        </p:txBody>
      </p:sp>
    </p:spTree>
    <p:extLst>
      <p:ext uri="{BB962C8B-B14F-4D97-AF65-F5344CB8AC3E}">
        <p14:creationId xmlns:p14="http://schemas.microsoft.com/office/powerpoint/2010/main" val="856617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753C9-BF5E-5561-FC2C-126780F31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GPT-3 Model: Explosion of Size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E9EEE9-81A9-941E-85D2-B535D20EC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37B2C3-8943-81BE-D930-7D38976E7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474" y="1704815"/>
            <a:ext cx="11275052" cy="322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263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138159-ED88-A5DE-4714-307E1AAFD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404AEF-1798-1270-63D3-F7D72DF9A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167" y="2764482"/>
            <a:ext cx="7437936" cy="26373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D05722-F2CC-BF7E-742C-3101ECE02630}"/>
              </a:ext>
            </a:extLst>
          </p:cNvPr>
          <p:cNvSpPr txBox="1"/>
          <p:nvPr/>
        </p:nvSpPr>
        <p:spPr>
          <a:xfrm>
            <a:off x="441167" y="5570329"/>
            <a:ext cx="60940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https://</a:t>
            </a:r>
            <a:r>
              <a:rPr lang="en-US" sz="2400" dirty="0" err="1"/>
              <a:t>arxiv.org</a:t>
            </a:r>
            <a:r>
              <a:rPr lang="en-US" sz="2400" dirty="0"/>
              <a:t>/abs/2005.14165</a:t>
            </a:r>
          </a:p>
        </p:txBody>
      </p:sp>
    </p:spTree>
    <p:extLst>
      <p:ext uri="{BB962C8B-B14F-4D97-AF65-F5344CB8AC3E}">
        <p14:creationId xmlns:p14="http://schemas.microsoft.com/office/powerpoint/2010/main" val="1458606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0BA90F-2889-2417-30DE-DB8C58A98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D5BE0A-D46F-B955-CB80-8123D1004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33" y="5044191"/>
            <a:ext cx="5115443" cy="18138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DCFA2C-F22D-C009-9FB7-DEF0C14A9916}"/>
              </a:ext>
            </a:extLst>
          </p:cNvPr>
          <p:cNvSpPr txBox="1"/>
          <p:nvPr/>
        </p:nvSpPr>
        <p:spPr>
          <a:xfrm>
            <a:off x="5563565" y="6253185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/abs/2005.14165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86CDA2-8438-4A5C-B88D-5DA25152F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936" y="1460939"/>
            <a:ext cx="10217870" cy="244891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B633E0E-C80C-B89C-64BA-ED2EE6065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</p:spPr>
        <p:txBody>
          <a:bodyPr/>
          <a:lstStyle/>
          <a:p>
            <a:r>
              <a:rPr lang="en-US" dirty="0"/>
              <a:t>Prompt Engineering</a:t>
            </a:r>
          </a:p>
        </p:txBody>
      </p:sp>
    </p:spTree>
    <p:extLst>
      <p:ext uri="{BB962C8B-B14F-4D97-AF65-F5344CB8AC3E}">
        <p14:creationId xmlns:p14="http://schemas.microsoft.com/office/powerpoint/2010/main" val="830800238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-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cture01" id="{75795CA0-C23F-2643-80D4-D734F2BEFF43}" vid="{36436803-54D7-414B-9BF0-60C473CCA8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cture01" id="{75795CA0-C23F-2643-80D4-D734F2BEFF43}" vid="{36436803-54D7-414B-9BF0-60C473CCA8F0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lecture-template</Template>
  <TotalTime>7871</TotalTime>
  <Words>676</Words>
  <Application>Microsoft Macintosh PowerPoint</Application>
  <PresentationFormat>Widescreen</PresentationFormat>
  <Paragraphs>101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lecture-template</vt:lpstr>
      <vt:lpstr>Office Theme</vt:lpstr>
      <vt:lpstr>1_Office Theme</vt:lpstr>
      <vt:lpstr>Deep Learning for Vision &amp; Language</vt:lpstr>
      <vt:lpstr>Last Few Classes</vt:lpstr>
      <vt:lpstr>The BERT Encoder Model</vt:lpstr>
      <vt:lpstr>The GPT-2 Model</vt:lpstr>
      <vt:lpstr>The GPT-2 Model</vt:lpstr>
      <vt:lpstr>The GPT-2 Model</vt:lpstr>
      <vt:lpstr>The GPT-3 Model: Explosion of Size</vt:lpstr>
      <vt:lpstr>PowerPoint Presentation</vt:lpstr>
      <vt:lpstr>Prompt Engineering</vt:lpstr>
      <vt:lpstr>Prompt Engineering</vt:lpstr>
      <vt:lpstr>Prompt Engineer</vt:lpstr>
      <vt:lpstr>How would you come up with a solution for this problem?</vt:lpstr>
      <vt:lpstr>Prompt Engineering</vt:lpstr>
      <vt:lpstr>Prompt Engineering </vt:lpstr>
      <vt:lpstr>However these are still limited</vt:lpstr>
      <vt:lpstr>Instruction Tuning (e.g. FLAN-T5 by Google)</vt:lpstr>
      <vt:lpstr>FLAN-T5</vt:lpstr>
      <vt:lpstr>FLAN-T5</vt:lpstr>
      <vt:lpstr>Instruction Tuning (e.g. OPT-IML by Facebook)</vt:lpstr>
      <vt:lpstr>InstructGPT (ChatGPT)</vt:lpstr>
      <vt:lpstr>Step by Step: Train a Reward Model that learns from Human Ratings e.g. from 1 to 5</vt:lpstr>
      <vt:lpstr>Step by Step: Train the LM to generate text that gets high reward but still produces stuff that makes sense</vt:lpstr>
      <vt:lpstr>Recommended Slide Deck</vt:lpstr>
      <vt:lpstr>Next Step: Multimodality</vt:lpstr>
      <vt:lpstr>PowerPoint Presentation</vt:lpstr>
      <vt:lpstr>PowerPoint Presentation</vt:lpstr>
      <vt:lpstr>Flamingo</vt:lpstr>
      <vt:lpstr>Flamingo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Vision &amp; Language</dc:title>
  <dc:creator>Ordonez-Roman, Vicente (vo2m)</dc:creator>
  <cp:lastModifiedBy>Vicente Ordonez</cp:lastModifiedBy>
  <cp:revision>141</cp:revision>
  <dcterms:created xsi:type="dcterms:W3CDTF">2020-08-27T13:44:04Z</dcterms:created>
  <dcterms:modified xsi:type="dcterms:W3CDTF">2023-04-04T20:52:43Z</dcterms:modified>
</cp:coreProperties>
</file>