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71" r:id="rId2"/>
  </p:sldMasterIdLst>
  <p:notesMasterIdLst>
    <p:notesMasterId r:id="rId39"/>
  </p:notesMasterIdLst>
  <p:sldIdLst>
    <p:sldId id="256" r:id="rId3"/>
    <p:sldId id="1015" r:id="rId4"/>
    <p:sldId id="691" r:id="rId5"/>
    <p:sldId id="798" r:id="rId6"/>
    <p:sldId id="799" r:id="rId7"/>
    <p:sldId id="801" r:id="rId8"/>
    <p:sldId id="809" r:id="rId9"/>
    <p:sldId id="907" r:id="rId10"/>
    <p:sldId id="909" r:id="rId11"/>
    <p:sldId id="908" r:id="rId12"/>
    <p:sldId id="910" r:id="rId13"/>
    <p:sldId id="1022" r:id="rId14"/>
    <p:sldId id="1023" r:id="rId15"/>
    <p:sldId id="1018" r:id="rId16"/>
    <p:sldId id="1019" r:id="rId17"/>
    <p:sldId id="1020" r:id="rId18"/>
    <p:sldId id="1021" r:id="rId19"/>
    <p:sldId id="1024" r:id="rId20"/>
    <p:sldId id="1047" r:id="rId21"/>
    <p:sldId id="1048" r:id="rId22"/>
    <p:sldId id="1049" r:id="rId23"/>
    <p:sldId id="1050" r:id="rId24"/>
    <p:sldId id="1051" r:id="rId25"/>
    <p:sldId id="1035" r:id="rId26"/>
    <p:sldId id="1039" r:id="rId27"/>
    <p:sldId id="1040" r:id="rId28"/>
    <p:sldId id="1038" r:id="rId29"/>
    <p:sldId id="1043" r:id="rId30"/>
    <p:sldId id="1045" r:id="rId31"/>
    <p:sldId id="1046" r:id="rId32"/>
    <p:sldId id="1041" r:id="rId33"/>
    <p:sldId id="1042" r:id="rId34"/>
    <p:sldId id="258" r:id="rId35"/>
    <p:sldId id="1052" r:id="rId36"/>
    <p:sldId id="1053" r:id="rId37"/>
    <p:sldId id="285" r:id="rId38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31932218-5BD1-C44F-B268-4A14B36FF4A9}">
          <p14:sldIdLst>
            <p14:sldId id="256"/>
            <p14:sldId id="1015"/>
            <p14:sldId id="691"/>
            <p14:sldId id="798"/>
            <p14:sldId id="799"/>
            <p14:sldId id="801"/>
            <p14:sldId id="809"/>
            <p14:sldId id="907"/>
            <p14:sldId id="909"/>
            <p14:sldId id="908"/>
            <p14:sldId id="910"/>
            <p14:sldId id="1022"/>
            <p14:sldId id="1023"/>
            <p14:sldId id="1018"/>
            <p14:sldId id="1019"/>
            <p14:sldId id="1020"/>
            <p14:sldId id="1021"/>
            <p14:sldId id="1024"/>
            <p14:sldId id="1047"/>
            <p14:sldId id="1048"/>
            <p14:sldId id="1049"/>
            <p14:sldId id="1050"/>
            <p14:sldId id="1051"/>
            <p14:sldId id="1035"/>
            <p14:sldId id="1039"/>
            <p14:sldId id="1040"/>
            <p14:sldId id="1038"/>
            <p14:sldId id="1043"/>
            <p14:sldId id="1045"/>
            <p14:sldId id="1046"/>
            <p14:sldId id="1041"/>
            <p14:sldId id="1042"/>
            <p14:sldId id="258"/>
            <p14:sldId id="1052"/>
            <p14:sldId id="1053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4"/>
    <p:restoredTop sz="92928"/>
  </p:normalViewPr>
  <p:slideViewPr>
    <p:cSldViewPr snapToGrid="0" snapToObjects="1">
      <p:cViewPr varScale="1">
        <p:scale>
          <a:sx n="195" d="100"/>
          <a:sy n="195" d="100"/>
        </p:scale>
        <p:origin x="184" y="2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5CB42-16E7-A24D-B3D6-F64B855B0D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endup with a large</a:t>
            </a:r>
            <a:r>
              <a:rPr lang="en-US" baseline="0"/>
              <a:t> dataset with 130k Referring expressions for 90k objects in 19k images. We use the IAPR – TC dataset that contains manual segmentations for most objects in all the images.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D3D88-0EC7-4097-AA4E-939902360C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29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16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22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77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473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C7C3F-4E61-4B3A-A4F3-EC5A229F2A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70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C7C3F-4E61-4B3A-A4F3-EC5A229F2A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37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C7C3F-4E61-4B3A-A4F3-EC5A229F2A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88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C7C3F-4E61-4B3A-A4F3-EC5A229F2A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3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Less variation</a:t>
            </a:r>
            <a:r>
              <a:rPr lang="en-US" baseline="0" dirty="0"/>
              <a:t> in the things people choose to mention</a:t>
            </a:r>
          </a:p>
          <a:p>
            <a:pPr marL="228600" indent="-228600">
              <a:buAutoNum type="arabicPeriod"/>
            </a:pPr>
            <a:r>
              <a:rPr lang="en-US" baseline="0" dirty="0"/>
              <a:t>There is a way to verify them that is objective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0" indent="0">
              <a:buNone/>
            </a:pP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People tend to </a:t>
            </a:r>
            <a:r>
              <a:rPr lang="en-US" baseline="0" dirty="0" err="1"/>
              <a:t>overspecify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People tend to call objects with certain names.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C7C3F-4E61-4B3A-A4F3-EC5A229F2A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Referring expressions have been studied</a:t>
            </a:r>
            <a:r>
              <a:rPr lang="en-US" baseline="0"/>
              <a:t> in the past since the 70’s from different perspectives.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From the use of color, orientation, location, relative locations to size modifiers and from single objects to multiple objects.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As you can see some of the earlier work analyzed simpler synthetic computer generated images and some more recent work has moved toward more realistic scenarios.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Our goal was to take this one step futher and collect referring expressions for real world natural scenes.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In order to study this problem we decided to collect a new dataset.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D3D88-0EC7-4097-AA4E-939902360C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5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So we designed and implemented this new game for collecting referring expressions. This is a two player cooperative game where one player sees an image and an objected outlined in the image and then he writes a expression referring to the object. The other player (Player 2) just sees the image and the expression and has to click in the correct object. If Player 2 successfully finds the object that was outlined for Player 1, then both win points and keep playing reversing their roles on each iteration.</a:t>
            </a:r>
            <a:endParaRPr lang="en-US" baseline="0" dirty="0"/>
          </a:p>
          <a:p>
            <a:r>
              <a:rPr lang="en-US" baseline="0" dirty="0"/>
              <a:t>This allows us to both collect and verify descriptions inside of the game.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C26E2-EF77-9F4B-B158-EB7E88518AF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08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The real world has a lot of variation and sparsity so …</a:t>
            </a:r>
            <a:endParaRPr lang="en-US"/>
          </a:p>
          <a:p>
            <a:r>
              <a:rPr lang="en-US" baseline="0"/>
              <a:t>- We want </a:t>
            </a:r>
            <a:r>
              <a:rPr lang="en-US" baseline="0" dirty="0"/>
              <a:t>referring expressions for a diverse set of objects. We want to have some coverage of different object classes. </a:t>
            </a:r>
          </a:p>
          <a:p>
            <a:r>
              <a:rPr lang="en-US" baseline="0" dirty="0"/>
              <a:t>- We want complex natural scenes where often there is more than object of the same type in the image.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And we want our data to be big. One such image dataset is the IAPR TC-12 Segmented and Annotated Dataset by Escalante and collaborators. It contains 20,000 images </a:t>
            </a:r>
            <a:r>
              <a:rPr lang="en-US" baseline="0"/>
              <a:t>with many </a:t>
            </a:r>
            <a:r>
              <a:rPr lang="en-US" baseline="0" dirty="0"/>
              <a:t>object instances per image and it already has the </a:t>
            </a:r>
            <a:r>
              <a:rPr lang="en-US" baseline="0" dirty="0" err="1"/>
              <a:t>objets</a:t>
            </a:r>
            <a:r>
              <a:rPr lang="en-US" baseline="0" dirty="0"/>
              <a:t> nicely segmented. So we only need to collect referring expressions.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How </a:t>
            </a:r>
            <a:r>
              <a:rPr lang="en-US" baseline="0" dirty="0"/>
              <a:t>did we collect </a:t>
            </a:r>
            <a:r>
              <a:rPr lang="en-US" baseline="0"/>
              <a:t>this many referring expressions? Sahar is going to talk to you about that.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D3D88-0EC7-4097-AA4E-939902360C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5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355686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22359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72" y="3683486"/>
            <a:ext cx="2440057" cy="48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6350" y="-6350"/>
            <a:ext cx="9150350" cy="7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6350" y="4542634"/>
            <a:ext cx="9150350" cy="61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94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2014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67468"/>
            <a:ext cx="7886700" cy="3665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918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71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73591"/>
            <a:ext cx="3886200" cy="3659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973591"/>
            <a:ext cx="3886200" cy="3659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2014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359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4/11/23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2014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786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4/11/23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98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02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09128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68884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3510233" cy="29934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6863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73591"/>
            <a:ext cx="3886200" cy="3659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973591"/>
            <a:ext cx="3886200" cy="3659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2014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9489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4/11/23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2014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430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43096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7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4/11/23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8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9252" y="3073557"/>
            <a:ext cx="7596398" cy="1241822"/>
          </a:xfrm>
        </p:spPr>
        <p:txBody>
          <a:bodyPr/>
          <a:lstStyle/>
          <a:p>
            <a:r>
              <a:rPr lang="en-US" dirty="0"/>
              <a:t>Referring Expression Comprehension (Visual Grounding), </a:t>
            </a:r>
          </a:p>
          <a:p>
            <a:r>
              <a:rPr lang="en-US" dirty="0"/>
              <a:t>Visual Question Answering, Explainable Heatmaps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419587" y="3211791"/>
            <a:ext cx="7557936" cy="2018999"/>
            <a:chOff x="368783" y="4282387"/>
            <a:chExt cx="10077248" cy="2691999"/>
          </a:xfrm>
        </p:grpSpPr>
        <p:sp>
          <p:nvSpPr>
            <p:cNvPr id="7" name="TextBox 6"/>
            <p:cNvSpPr txBox="1"/>
            <p:nvPr/>
          </p:nvSpPr>
          <p:spPr>
            <a:xfrm>
              <a:off x="368783" y="4282387"/>
              <a:ext cx="1821440" cy="1600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chemeClr val="accent1">
                      <a:lumMod val="50000"/>
                    </a:schemeClr>
                  </a:solidFill>
                </a:rPr>
                <a:t>Big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156" y="4400519"/>
              <a:ext cx="5848427" cy="154041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618626" y="4816782"/>
              <a:ext cx="2631489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000" b="1"/>
                <a:t>20k images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10623" y="6112611"/>
              <a:ext cx="9135408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1">
                      <a:lumMod val="50000"/>
                    </a:schemeClr>
                  </a:solidFill>
                </a:rPr>
                <a:t>IAPR TC-12 Segmented and Annotated Dataset. </a:t>
              </a:r>
              <a:r>
                <a:rPr lang="en-US"/>
                <a:t>  Escalante et. al. 2009</a:t>
              </a:r>
              <a:br>
                <a:rPr lang="en-US"/>
              </a:b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42716" y="971795"/>
            <a:ext cx="6395612" cy="1185752"/>
            <a:chOff x="266288" y="1295726"/>
            <a:chExt cx="8527482" cy="1581002"/>
          </a:xfrm>
        </p:grpSpPr>
        <p:pic>
          <p:nvPicPr>
            <p:cNvPr id="5124" name="Picture 4" descr="http://referitgame.com/ImagesP2/715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623" y="1308537"/>
              <a:ext cx="1819522" cy="1364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66288" y="1522511"/>
              <a:ext cx="245528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accent1">
                      <a:lumMod val="50000"/>
                    </a:schemeClr>
                  </a:solidFill>
                </a:rPr>
                <a:t>Diverse</a:t>
              </a:r>
              <a:r>
                <a:rPr lang="en-US" sz="240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br>
                <a:rPr lang="en-US" sz="2100"/>
              </a:br>
              <a:r>
                <a:rPr lang="en-US"/>
                <a:t>Many real world objects</a:t>
              </a:r>
            </a:p>
          </p:txBody>
        </p:sp>
        <p:pic>
          <p:nvPicPr>
            <p:cNvPr id="1044" name="Picture 20" descr="http://referitgame.com/ImagesP2/283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7345" y="1295726"/>
              <a:ext cx="1876425" cy="1407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ttp://referitgame.com/ImagesP2/382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156" y="1295727"/>
              <a:ext cx="1892314" cy="1419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1344588" y="2148451"/>
            <a:ext cx="6393740" cy="1202720"/>
            <a:chOff x="268783" y="2864600"/>
            <a:chExt cx="8524987" cy="1603626"/>
          </a:xfrm>
        </p:grpSpPr>
        <p:sp>
          <p:nvSpPr>
            <p:cNvPr id="13" name="TextBox 12"/>
            <p:cNvSpPr txBox="1"/>
            <p:nvPr/>
          </p:nvSpPr>
          <p:spPr>
            <a:xfrm>
              <a:off x="268783" y="3114009"/>
              <a:ext cx="2510353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accent1">
                      <a:lumMod val="50000"/>
                    </a:schemeClr>
                  </a:solidFill>
                </a:rPr>
                <a:t>Complex</a:t>
              </a:r>
              <a:endParaRPr lang="en-US" sz="2100" b="1">
                <a:solidFill>
                  <a:schemeClr val="accent1">
                    <a:lumMod val="50000"/>
                  </a:schemeClr>
                </a:solidFill>
              </a:endParaRPr>
            </a:p>
            <a:p>
              <a:r>
                <a:rPr lang="en-US"/>
                <a:t>Many object instances</a:t>
              </a:r>
            </a:p>
          </p:txBody>
        </p:sp>
        <p:pic>
          <p:nvPicPr>
            <p:cNvPr id="1050" name="Picture 26" descr="http://referitgame.com/ImagesP2/828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156" y="2870228"/>
              <a:ext cx="1892314" cy="1419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http://referitgame.com/ImagesP2/926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7345" y="2870228"/>
              <a:ext cx="1876425" cy="1407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http://referitgame.com/ImagesP2/40087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56"/>
            <a:stretch/>
          </p:blipFill>
          <p:spPr bwMode="auto">
            <a:xfrm>
              <a:off x="4962623" y="2864600"/>
              <a:ext cx="1861759" cy="1412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574192" y="970006"/>
            <a:ext cx="4161138" cy="2227305"/>
            <a:chOff x="3241589" y="1293341"/>
            <a:chExt cx="5548184" cy="2969740"/>
          </a:xfrm>
        </p:grpSpPr>
        <p:sp>
          <p:nvSpPr>
            <p:cNvPr id="19" name="Freeform 18"/>
            <p:cNvSpPr/>
            <p:nvPr/>
          </p:nvSpPr>
          <p:spPr>
            <a:xfrm>
              <a:off x="3447535" y="1482811"/>
              <a:ext cx="1128584" cy="1042086"/>
            </a:xfrm>
            <a:custGeom>
              <a:avLst/>
              <a:gdLst>
                <a:gd name="connsiteX0" fmla="*/ 0 w 1128584"/>
                <a:gd name="connsiteY0" fmla="*/ 94735 h 1042086"/>
                <a:gd name="connsiteX1" fmla="*/ 94735 w 1128584"/>
                <a:gd name="connsiteY1" fmla="*/ 28832 h 1042086"/>
                <a:gd name="connsiteX2" fmla="*/ 366584 w 1128584"/>
                <a:gd name="connsiteY2" fmla="*/ 0 h 1042086"/>
                <a:gd name="connsiteX3" fmla="*/ 794951 w 1128584"/>
                <a:gd name="connsiteY3" fmla="*/ 12357 h 1042086"/>
                <a:gd name="connsiteX4" fmla="*/ 1062681 w 1128584"/>
                <a:gd name="connsiteY4" fmla="*/ 181232 h 1042086"/>
                <a:gd name="connsiteX5" fmla="*/ 1116227 w 1128584"/>
                <a:gd name="connsiteY5" fmla="*/ 218303 h 1042086"/>
                <a:gd name="connsiteX6" fmla="*/ 1128584 w 1128584"/>
                <a:gd name="connsiteY6" fmla="*/ 770238 h 1042086"/>
                <a:gd name="connsiteX7" fmla="*/ 947351 w 1128584"/>
                <a:gd name="connsiteY7" fmla="*/ 906162 h 1042086"/>
                <a:gd name="connsiteX8" fmla="*/ 630195 w 1128584"/>
                <a:gd name="connsiteY8" fmla="*/ 1029730 h 1042086"/>
                <a:gd name="connsiteX9" fmla="*/ 115330 w 1128584"/>
                <a:gd name="connsiteY9" fmla="*/ 1042086 h 1042086"/>
                <a:gd name="connsiteX10" fmla="*/ 24714 w 1128584"/>
                <a:gd name="connsiteY10" fmla="*/ 881448 h 1042086"/>
                <a:gd name="connsiteX11" fmla="*/ 0 w 1128584"/>
                <a:gd name="connsiteY11" fmla="*/ 94735 h 104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8584" h="1042086">
                  <a:moveTo>
                    <a:pt x="0" y="94735"/>
                  </a:moveTo>
                  <a:lnTo>
                    <a:pt x="94735" y="28832"/>
                  </a:lnTo>
                  <a:lnTo>
                    <a:pt x="366584" y="0"/>
                  </a:lnTo>
                  <a:lnTo>
                    <a:pt x="794951" y="12357"/>
                  </a:lnTo>
                  <a:lnTo>
                    <a:pt x="1062681" y="181232"/>
                  </a:lnTo>
                  <a:lnTo>
                    <a:pt x="1116227" y="218303"/>
                  </a:lnTo>
                  <a:lnTo>
                    <a:pt x="1128584" y="770238"/>
                  </a:lnTo>
                  <a:lnTo>
                    <a:pt x="947351" y="906162"/>
                  </a:lnTo>
                  <a:lnTo>
                    <a:pt x="630195" y="1029730"/>
                  </a:lnTo>
                  <a:lnTo>
                    <a:pt x="115330" y="1042086"/>
                  </a:lnTo>
                  <a:lnTo>
                    <a:pt x="24714" y="881448"/>
                  </a:lnTo>
                  <a:lnTo>
                    <a:pt x="0" y="94735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241589" y="2949146"/>
              <a:ext cx="576649" cy="1309816"/>
            </a:xfrm>
            <a:custGeom>
              <a:avLst/>
              <a:gdLst>
                <a:gd name="connsiteX0" fmla="*/ 152400 w 576649"/>
                <a:gd name="connsiteY0" fmla="*/ 238897 h 1309816"/>
                <a:gd name="connsiteX1" fmla="*/ 197708 w 576649"/>
                <a:gd name="connsiteY1" fmla="*/ 94735 h 1309816"/>
                <a:gd name="connsiteX2" fmla="*/ 255373 w 576649"/>
                <a:gd name="connsiteY2" fmla="*/ 0 h 1309816"/>
                <a:gd name="connsiteX3" fmla="*/ 370703 w 576649"/>
                <a:gd name="connsiteY3" fmla="*/ 0 h 1309816"/>
                <a:gd name="connsiteX4" fmla="*/ 440725 w 576649"/>
                <a:gd name="connsiteY4" fmla="*/ 152400 h 1309816"/>
                <a:gd name="connsiteX5" fmla="*/ 448962 w 576649"/>
                <a:gd name="connsiteY5" fmla="*/ 288324 h 1309816"/>
                <a:gd name="connsiteX6" fmla="*/ 486033 w 576649"/>
                <a:gd name="connsiteY6" fmla="*/ 469557 h 1309816"/>
                <a:gd name="connsiteX7" fmla="*/ 564292 w 576649"/>
                <a:gd name="connsiteY7" fmla="*/ 506627 h 1309816"/>
                <a:gd name="connsiteX8" fmla="*/ 576649 w 576649"/>
                <a:gd name="connsiteY8" fmla="*/ 630195 h 1309816"/>
                <a:gd name="connsiteX9" fmla="*/ 411892 w 576649"/>
                <a:gd name="connsiteY9" fmla="*/ 762000 h 1309816"/>
                <a:gd name="connsiteX10" fmla="*/ 461319 w 576649"/>
                <a:gd name="connsiteY10" fmla="*/ 934995 h 1309816"/>
                <a:gd name="connsiteX11" fmla="*/ 271849 w 576649"/>
                <a:gd name="connsiteY11" fmla="*/ 1050324 h 1309816"/>
                <a:gd name="connsiteX12" fmla="*/ 189470 w 576649"/>
                <a:gd name="connsiteY12" fmla="*/ 1309816 h 1309816"/>
                <a:gd name="connsiteX13" fmla="*/ 98854 w 576649"/>
                <a:gd name="connsiteY13" fmla="*/ 1309816 h 1309816"/>
                <a:gd name="connsiteX14" fmla="*/ 37070 w 576649"/>
                <a:gd name="connsiteY14" fmla="*/ 967946 h 1309816"/>
                <a:gd name="connsiteX15" fmla="*/ 49427 w 576649"/>
                <a:gd name="connsiteY15" fmla="*/ 675503 h 1309816"/>
                <a:gd name="connsiteX16" fmla="*/ 0 w 576649"/>
                <a:gd name="connsiteY16" fmla="*/ 416011 h 1309816"/>
                <a:gd name="connsiteX17" fmla="*/ 111211 w 576649"/>
                <a:gd name="connsiteY17" fmla="*/ 271849 h 1309816"/>
                <a:gd name="connsiteX18" fmla="*/ 152400 w 576649"/>
                <a:gd name="connsiteY18" fmla="*/ 238897 h 130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6649" h="1309816">
                  <a:moveTo>
                    <a:pt x="152400" y="238897"/>
                  </a:moveTo>
                  <a:lnTo>
                    <a:pt x="197708" y="94735"/>
                  </a:lnTo>
                  <a:lnTo>
                    <a:pt x="255373" y="0"/>
                  </a:lnTo>
                  <a:lnTo>
                    <a:pt x="370703" y="0"/>
                  </a:lnTo>
                  <a:lnTo>
                    <a:pt x="440725" y="152400"/>
                  </a:lnTo>
                  <a:lnTo>
                    <a:pt x="448962" y="288324"/>
                  </a:lnTo>
                  <a:lnTo>
                    <a:pt x="486033" y="469557"/>
                  </a:lnTo>
                  <a:lnTo>
                    <a:pt x="564292" y="506627"/>
                  </a:lnTo>
                  <a:lnTo>
                    <a:pt x="576649" y="630195"/>
                  </a:lnTo>
                  <a:lnTo>
                    <a:pt x="411892" y="762000"/>
                  </a:lnTo>
                  <a:lnTo>
                    <a:pt x="461319" y="934995"/>
                  </a:lnTo>
                  <a:lnTo>
                    <a:pt x="271849" y="1050324"/>
                  </a:lnTo>
                  <a:lnTo>
                    <a:pt x="189470" y="1309816"/>
                  </a:lnTo>
                  <a:lnTo>
                    <a:pt x="98854" y="1309816"/>
                  </a:lnTo>
                  <a:lnTo>
                    <a:pt x="37070" y="967946"/>
                  </a:lnTo>
                  <a:lnTo>
                    <a:pt x="49427" y="675503"/>
                  </a:lnTo>
                  <a:lnTo>
                    <a:pt x="0" y="416011"/>
                  </a:lnTo>
                  <a:lnTo>
                    <a:pt x="111211" y="271849"/>
                  </a:lnTo>
                  <a:lnTo>
                    <a:pt x="152400" y="238897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945924" y="2920314"/>
              <a:ext cx="593125" cy="967945"/>
            </a:xfrm>
            <a:custGeom>
              <a:avLst/>
              <a:gdLst>
                <a:gd name="connsiteX0" fmla="*/ 49427 w 593125"/>
                <a:gd name="connsiteY0" fmla="*/ 930875 h 967945"/>
                <a:gd name="connsiteX1" fmla="*/ 53546 w 593125"/>
                <a:gd name="connsiteY1" fmla="*/ 729048 h 967945"/>
                <a:gd name="connsiteX2" fmla="*/ 0 w 593125"/>
                <a:gd name="connsiteY2" fmla="*/ 584886 h 967945"/>
                <a:gd name="connsiteX3" fmla="*/ 28833 w 593125"/>
                <a:gd name="connsiteY3" fmla="*/ 366583 h 967945"/>
                <a:gd name="connsiteX4" fmla="*/ 57665 w 593125"/>
                <a:gd name="connsiteY4" fmla="*/ 275967 h 967945"/>
                <a:gd name="connsiteX5" fmla="*/ 185352 w 593125"/>
                <a:gd name="connsiteY5" fmla="*/ 226540 h 967945"/>
                <a:gd name="connsiteX6" fmla="*/ 193590 w 593125"/>
                <a:gd name="connsiteY6" fmla="*/ 107091 h 967945"/>
                <a:gd name="connsiteX7" fmla="*/ 284206 w 593125"/>
                <a:gd name="connsiteY7" fmla="*/ 12356 h 967945"/>
                <a:gd name="connsiteX8" fmla="*/ 374822 w 593125"/>
                <a:gd name="connsiteY8" fmla="*/ 0 h 967945"/>
                <a:gd name="connsiteX9" fmla="*/ 420130 w 593125"/>
                <a:gd name="connsiteY9" fmla="*/ 135924 h 967945"/>
                <a:gd name="connsiteX10" fmla="*/ 383060 w 593125"/>
                <a:gd name="connsiteY10" fmla="*/ 226540 h 967945"/>
                <a:gd name="connsiteX11" fmla="*/ 444844 w 593125"/>
                <a:gd name="connsiteY11" fmla="*/ 296562 h 967945"/>
                <a:gd name="connsiteX12" fmla="*/ 506627 w 593125"/>
                <a:gd name="connsiteY12" fmla="*/ 391297 h 967945"/>
                <a:gd name="connsiteX13" fmla="*/ 498390 w 593125"/>
                <a:gd name="connsiteY13" fmla="*/ 584886 h 967945"/>
                <a:gd name="connsiteX14" fmla="*/ 593125 w 593125"/>
                <a:gd name="connsiteY14" fmla="*/ 659027 h 967945"/>
                <a:gd name="connsiteX15" fmla="*/ 539579 w 593125"/>
                <a:gd name="connsiteY15" fmla="*/ 716691 h 967945"/>
                <a:gd name="connsiteX16" fmla="*/ 465438 w 593125"/>
                <a:gd name="connsiteY16" fmla="*/ 679621 h 967945"/>
                <a:gd name="connsiteX17" fmla="*/ 395417 w 593125"/>
                <a:gd name="connsiteY17" fmla="*/ 646670 h 967945"/>
                <a:gd name="connsiteX18" fmla="*/ 424249 w 593125"/>
                <a:gd name="connsiteY18" fmla="*/ 778475 h 967945"/>
                <a:gd name="connsiteX19" fmla="*/ 288325 w 593125"/>
                <a:gd name="connsiteY19" fmla="*/ 840259 h 967945"/>
                <a:gd name="connsiteX20" fmla="*/ 230660 w 593125"/>
                <a:gd name="connsiteY20" fmla="*/ 967945 h 967945"/>
                <a:gd name="connsiteX21" fmla="*/ 49427 w 593125"/>
                <a:gd name="connsiteY21" fmla="*/ 930875 h 96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93125" h="967945">
                  <a:moveTo>
                    <a:pt x="49427" y="930875"/>
                  </a:moveTo>
                  <a:lnTo>
                    <a:pt x="53546" y="729048"/>
                  </a:lnTo>
                  <a:lnTo>
                    <a:pt x="0" y="584886"/>
                  </a:lnTo>
                  <a:lnTo>
                    <a:pt x="28833" y="366583"/>
                  </a:lnTo>
                  <a:lnTo>
                    <a:pt x="57665" y="275967"/>
                  </a:lnTo>
                  <a:lnTo>
                    <a:pt x="185352" y="226540"/>
                  </a:lnTo>
                  <a:lnTo>
                    <a:pt x="193590" y="107091"/>
                  </a:lnTo>
                  <a:lnTo>
                    <a:pt x="284206" y="12356"/>
                  </a:lnTo>
                  <a:lnTo>
                    <a:pt x="374822" y="0"/>
                  </a:lnTo>
                  <a:lnTo>
                    <a:pt x="420130" y="135924"/>
                  </a:lnTo>
                  <a:lnTo>
                    <a:pt x="383060" y="226540"/>
                  </a:lnTo>
                  <a:lnTo>
                    <a:pt x="444844" y="296562"/>
                  </a:lnTo>
                  <a:lnTo>
                    <a:pt x="506627" y="391297"/>
                  </a:lnTo>
                  <a:lnTo>
                    <a:pt x="498390" y="584886"/>
                  </a:lnTo>
                  <a:lnTo>
                    <a:pt x="593125" y="659027"/>
                  </a:lnTo>
                  <a:lnTo>
                    <a:pt x="539579" y="716691"/>
                  </a:lnTo>
                  <a:lnTo>
                    <a:pt x="465438" y="679621"/>
                  </a:lnTo>
                  <a:lnTo>
                    <a:pt x="395417" y="646670"/>
                  </a:lnTo>
                  <a:lnTo>
                    <a:pt x="424249" y="778475"/>
                  </a:lnTo>
                  <a:lnTo>
                    <a:pt x="288325" y="840259"/>
                  </a:lnTo>
                  <a:lnTo>
                    <a:pt x="230660" y="967945"/>
                  </a:lnTo>
                  <a:lnTo>
                    <a:pt x="49427" y="930875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346357" y="3369276"/>
              <a:ext cx="292443" cy="572529"/>
            </a:xfrm>
            <a:custGeom>
              <a:avLst/>
              <a:gdLst>
                <a:gd name="connsiteX0" fmla="*/ 152400 w 292443"/>
                <a:gd name="connsiteY0" fmla="*/ 0 h 572529"/>
                <a:gd name="connsiteX1" fmla="*/ 115329 w 292443"/>
                <a:gd name="connsiteY1" fmla="*/ 61783 h 572529"/>
                <a:gd name="connsiteX2" fmla="*/ 0 w 292443"/>
                <a:gd name="connsiteY2" fmla="*/ 181232 h 572529"/>
                <a:gd name="connsiteX3" fmla="*/ 45308 w 292443"/>
                <a:gd name="connsiteY3" fmla="*/ 275967 h 572529"/>
                <a:gd name="connsiteX4" fmla="*/ 78259 w 292443"/>
                <a:gd name="connsiteY4" fmla="*/ 313038 h 572529"/>
                <a:gd name="connsiteX5" fmla="*/ 74140 w 292443"/>
                <a:gd name="connsiteY5" fmla="*/ 428367 h 572529"/>
                <a:gd name="connsiteX6" fmla="*/ 74140 w 292443"/>
                <a:gd name="connsiteY6" fmla="*/ 572529 h 572529"/>
                <a:gd name="connsiteX7" fmla="*/ 140043 w 292443"/>
                <a:gd name="connsiteY7" fmla="*/ 572529 h 572529"/>
                <a:gd name="connsiteX8" fmla="*/ 156519 w 292443"/>
                <a:gd name="connsiteY8" fmla="*/ 345989 h 572529"/>
                <a:gd name="connsiteX9" fmla="*/ 247135 w 292443"/>
                <a:gd name="connsiteY9" fmla="*/ 535459 h 572529"/>
                <a:gd name="connsiteX10" fmla="*/ 292443 w 292443"/>
                <a:gd name="connsiteY10" fmla="*/ 539578 h 572529"/>
                <a:gd name="connsiteX11" fmla="*/ 234778 w 292443"/>
                <a:gd name="connsiteY11" fmla="*/ 337751 h 572529"/>
                <a:gd name="connsiteX12" fmla="*/ 238897 w 292443"/>
                <a:gd name="connsiteY12" fmla="*/ 259492 h 572529"/>
                <a:gd name="connsiteX13" fmla="*/ 238897 w 292443"/>
                <a:gd name="connsiteY13" fmla="*/ 140043 h 572529"/>
                <a:gd name="connsiteX14" fmla="*/ 222421 w 292443"/>
                <a:gd name="connsiteY14" fmla="*/ 74140 h 572529"/>
                <a:gd name="connsiteX15" fmla="*/ 226540 w 292443"/>
                <a:gd name="connsiteY15" fmla="*/ 4119 h 572529"/>
                <a:gd name="connsiteX16" fmla="*/ 152400 w 292443"/>
                <a:gd name="connsiteY16" fmla="*/ 0 h 5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2443" h="572529">
                  <a:moveTo>
                    <a:pt x="152400" y="0"/>
                  </a:moveTo>
                  <a:lnTo>
                    <a:pt x="115329" y="61783"/>
                  </a:lnTo>
                  <a:lnTo>
                    <a:pt x="0" y="181232"/>
                  </a:lnTo>
                  <a:lnTo>
                    <a:pt x="45308" y="275967"/>
                  </a:lnTo>
                  <a:lnTo>
                    <a:pt x="78259" y="313038"/>
                  </a:lnTo>
                  <a:lnTo>
                    <a:pt x="74140" y="428367"/>
                  </a:lnTo>
                  <a:lnTo>
                    <a:pt x="74140" y="572529"/>
                  </a:lnTo>
                  <a:lnTo>
                    <a:pt x="140043" y="572529"/>
                  </a:lnTo>
                  <a:lnTo>
                    <a:pt x="156519" y="345989"/>
                  </a:lnTo>
                  <a:lnTo>
                    <a:pt x="247135" y="535459"/>
                  </a:lnTo>
                  <a:lnTo>
                    <a:pt x="292443" y="539578"/>
                  </a:lnTo>
                  <a:lnTo>
                    <a:pt x="234778" y="337751"/>
                  </a:lnTo>
                  <a:lnTo>
                    <a:pt x="238897" y="259492"/>
                  </a:lnTo>
                  <a:lnTo>
                    <a:pt x="238897" y="140043"/>
                  </a:lnTo>
                  <a:lnTo>
                    <a:pt x="222421" y="74140"/>
                  </a:lnTo>
                  <a:lnTo>
                    <a:pt x="226540" y="4119"/>
                  </a:lnTo>
                  <a:lnTo>
                    <a:pt x="152400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5951838" y="3612292"/>
              <a:ext cx="510746" cy="514865"/>
            </a:xfrm>
            <a:custGeom>
              <a:avLst/>
              <a:gdLst>
                <a:gd name="connsiteX0" fmla="*/ 168876 w 510746"/>
                <a:gd name="connsiteY0" fmla="*/ 506627 h 514865"/>
                <a:gd name="connsiteX1" fmla="*/ 168876 w 510746"/>
                <a:gd name="connsiteY1" fmla="*/ 506627 h 514865"/>
                <a:gd name="connsiteX2" fmla="*/ 8238 w 510746"/>
                <a:gd name="connsiteY2" fmla="*/ 432486 h 514865"/>
                <a:gd name="connsiteX3" fmla="*/ 0 w 510746"/>
                <a:gd name="connsiteY3" fmla="*/ 259492 h 514865"/>
                <a:gd name="connsiteX4" fmla="*/ 41189 w 510746"/>
                <a:gd name="connsiteY4" fmla="*/ 115330 h 514865"/>
                <a:gd name="connsiteX5" fmla="*/ 90616 w 510746"/>
                <a:gd name="connsiteY5" fmla="*/ 78259 h 514865"/>
                <a:gd name="connsiteX6" fmla="*/ 160638 w 510746"/>
                <a:gd name="connsiteY6" fmla="*/ 0 h 514865"/>
                <a:gd name="connsiteX7" fmla="*/ 259492 w 510746"/>
                <a:gd name="connsiteY7" fmla="*/ 32951 h 514865"/>
                <a:gd name="connsiteX8" fmla="*/ 238897 w 510746"/>
                <a:gd name="connsiteY8" fmla="*/ 119449 h 514865"/>
                <a:gd name="connsiteX9" fmla="*/ 321276 w 510746"/>
                <a:gd name="connsiteY9" fmla="*/ 230659 h 514865"/>
                <a:gd name="connsiteX10" fmla="*/ 399535 w 510746"/>
                <a:gd name="connsiteY10" fmla="*/ 329513 h 514865"/>
                <a:gd name="connsiteX11" fmla="*/ 510746 w 510746"/>
                <a:gd name="connsiteY11" fmla="*/ 420130 h 514865"/>
                <a:gd name="connsiteX12" fmla="*/ 448962 w 510746"/>
                <a:gd name="connsiteY12" fmla="*/ 461319 h 514865"/>
                <a:gd name="connsiteX13" fmla="*/ 329513 w 510746"/>
                <a:gd name="connsiteY13" fmla="*/ 399535 h 514865"/>
                <a:gd name="connsiteX14" fmla="*/ 214184 w 510746"/>
                <a:gd name="connsiteY14" fmla="*/ 403654 h 514865"/>
                <a:gd name="connsiteX15" fmla="*/ 267730 w 510746"/>
                <a:gd name="connsiteY15" fmla="*/ 514865 h 514865"/>
                <a:gd name="connsiteX16" fmla="*/ 168876 w 510746"/>
                <a:gd name="connsiteY16" fmla="*/ 506627 h 51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0746" h="514865">
                  <a:moveTo>
                    <a:pt x="168876" y="506627"/>
                  </a:moveTo>
                  <a:lnTo>
                    <a:pt x="168876" y="506627"/>
                  </a:lnTo>
                  <a:lnTo>
                    <a:pt x="8238" y="432486"/>
                  </a:lnTo>
                  <a:lnTo>
                    <a:pt x="0" y="259492"/>
                  </a:lnTo>
                  <a:lnTo>
                    <a:pt x="41189" y="115330"/>
                  </a:lnTo>
                  <a:lnTo>
                    <a:pt x="90616" y="78259"/>
                  </a:lnTo>
                  <a:lnTo>
                    <a:pt x="160638" y="0"/>
                  </a:lnTo>
                  <a:lnTo>
                    <a:pt x="259492" y="32951"/>
                  </a:lnTo>
                  <a:lnTo>
                    <a:pt x="238897" y="119449"/>
                  </a:lnTo>
                  <a:lnTo>
                    <a:pt x="321276" y="230659"/>
                  </a:lnTo>
                  <a:lnTo>
                    <a:pt x="399535" y="329513"/>
                  </a:lnTo>
                  <a:lnTo>
                    <a:pt x="510746" y="420130"/>
                  </a:lnTo>
                  <a:lnTo>
                    <a:pt x="448962" y="461319"/>
                  </a:lnTo>
                  <a:lnTo>
                    <a:pt x="329513" y="399535"/>
                  </a:lnTo>
                  <a:lnTo>
                    <a:pt x="214184" y="403654"/>
                  </a:lnTo>
                  <a:lnTo>
                    <a:pt x="267730" y="514865"/>
                  </a:lnTo>
                  <a:lnTo>
                    <a:pt x="168876" y="506627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5782962" y="3299254"/>
              <a:ext cx="238897" cy="514865"/>
            </a:xfrm>
            <a:custGeom>
              <a:avLst/>
              <a:gdLst>
                <a:gd name="connsiteX0" fmla="*/ 20595 w 238897"/>
                <a:gd name="connsiteY0" fmla="*/ 411892 h 514865"/>
                <a:gd name="connsiteX1" fmla="*/ 0 w 238897"/>
                <a:gd name="connsiteY1" fmla="*/ 280087 h 514865"/>
                <a:gd name="connsiteX2" fmla="*/ 8238 w 238897"/>
                <a:gd name="connsiteY2" fmla="*/ 152400 h 514865"/>
                <a:gd name="connsiteX3" fmla="*/ 78260 w 238897"/>
                <a:gd name="connsiteY3" fmla="*/ 0 h 514865"/>
                <a:gd name="connsiteX4" fmla="*/ 214184 w 238897"/>
                <a:gd name="connsiteY4" fmla="*/ 32951 h 514865"/>
                <a:gd name="connsiteX5" fmla="*/ 238897 w 238897"/>
                <a:gd name="connsiteY5" fmla="*/ 156519 h 514865"/>
                <a:gd name="connsiteX6" fmla="*/ 193589 w 238897"/>
                <a:gd name="connsiteY6" fmla="*/ 345989 h 514865"/>
                <a:gd name="connsiteX7" fmla="*/ 189470 w 238897"/>
                <a:gd name="connsiteY7" fmla="*/ 514865 h 514865"/>
                <a:gd name="connsiteX8" fmla="*/ 115330 w 238897"/>
                <a:gd name="connsiteY8" fmla="*/ 399535 h 514865"/>
                <a:gd name="connsiteX9" fmla="*/ 20595 w 238897"/>
                <a:gd name="connsiteY9" fmla="*/ 411892 h 51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897" h="514865">
                  <a:moveTo>
                    <a:pt x="20595" y="411892"/>
                  </a:moveTo>
                  <a:lnTo>
                    <a:pt x="0" y="280087"/>
                  </a:lnTo>
                  <a:lnTo>
                    <a:pt x="8238" y="152400"/>
                  </a:lnTo>
                  <a:lnTo>
                    <a:pt x="78260" y="0"/>
                  </a:lnTo>
                  <a:lnTo>
                    <a:pt x="214184" y="32951"/>
                  </a:lnTo>
                  <a:lnTo>
                    <a:pt x="238897" y="156519"/>
                  </a:lnTo>
                  <a:lnTo>
                    <a:pt x="193589" y="345989"/>
                  </a:lnTo>
                  <a:lnTo>
                    <a:pt x="189470" y="514865"/>
                  </a:lnTo>
                  <a:lnTo>
                    <a:pt x="115330" y="399535"/>
                  </a:lnTo>
                  <a:lnTo>
                    <a:pt x="20595" y="411892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6087762" y="3216876"/>
              <a:ext cx="280087" cy="650789"/>
            </a:xfrm>
            <a:custGeom>
              <a:avLst/>
              <a:gdLst>
                <a:gd name="connsiteX0" fmla="*/ 98854 w 280087"/>
                <a:gd name="connsiteY0" fmla="*/ 387178 h 650789"/>
                <a:gd name="connsiteX1" fmla="*/ 70022 w 280087"/>
                <a:gd name="connsiteY1" fmla="*/ 218302 h 650789"/>
                <a:gd name="connsiteX2" fmla="*/ 61784 w 280087"/>
                <a:gd name="connsiteY2" fmla="*/ 131805 h 650789"/>
                <a:gd name="connsiteX3" fmla="*/ 0 w 280087"/>
                <a:gd name="connsiteY3" fmla="*/ 16475 h 650789"/>
                <a:gd name="connsiteX4" fmla="*/ 53546 w 280087"/>
                <a:gd name="connsiteY4" fmla="*/ 0 h 650789"/>
                <a:gd name="connsiteX5" fmla="*/ 111211 w 280087"/>
                <a:gd name="connsiteY5" fmla="*/ 61783 h 650789"/>
                <a:gd name="connsiteX6" fmla="*/ 218303 w 280087"/>
                <a:gd name="connsiteY6" fmla="*/ 53546 h 650789"/>
                <a:gd name="connsiteX7" fmla="*/ 275968 w 280087"/>
                <a:gd name="connsiteY7" fmla="*/ 164756 h 650789"/>
                <a:gd name="connsiteX8" fmla="*/ 280087 w 280087"/>
                <a:gd name="connsiteY8" fmla="*/ 329513 h 650789"/>
                <a:gd name="connsiteX9" fmla="*/ 243016 w 280087"/>
                <a:gd name="connsiteY9" fmla="*/ 486032 h 650789"/>
                <a:gd name="connsiteX10" fmla="*/ 251254 w 280087"/>
                <a:gd name="connsiteY10" fmla="*/ 605481 h 650789"/>
                <a:gd name="connsiteX11" fmla="*/ 243016 w 280087"/>
                <a:gd name="connsiteY11" fmla="*/ 650789 h 650789"/>
                <a:gd name="connsiteX12" fmla="*/ 144162 w 280087"/>
                <a:gd name="connsiteY12" fmla="*/ 556054 h 650789"/>
                <a:gd name="connsiteX13" fmla="*/ 98854 w 280087"/>
                <a:gd name="connsiteY13" fmla="*/ 387178 h 650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0087" h="650789">
                  <a:moveTo>
                    <a:pt x="98854" y="387178"/>
                  </a:moveTo>
                  <a:lnTo>
                    <a:pt x="70022" y="218302"/>
                  </a:lnTo>
                  <a:lnTo>
                    <a:pt x="61784" y="131805"/>
                  </a:lnTo>
                  <a:lnTo>
                    <a:pt x="0" y="16475"/>
                  </a:lnTo>
                  <a:lnTo>
                    <a:pt x="53546" y="0"/>
                  </a:lnTo>
                  <a:lnTo>
                    <a:pt x="111211" y="61783"/>
                  </a:lnTo>
                  <a:lnTo>
                    <a:pt x="218303" y="53546"/>
                  </a:lnTo>
                  <a:lnTo>
                    <a:pt x="275968" y="164756"/>
                  </a:lnTo>
                  <a:lnTo>
                    <a:pt x="280087" y="329513"/>
                  </a:lnTo>
                  <a:lnTo>
                    <a:pt x="243016" y="486032"/>
                  </a:lnTo>
                  <a:lnTo>
                    <a:pt x="251254" y="605481"/>
                  </a:lnTo>
                  <a:lnTo>
                    <a:pt x="243016" y="650789"/>
                  </a:lnTo>
                  <a:lnTo>
                    <a:pt x="144162" y="556054"/>
                  </a:lnTo>
                  <a:lnTo>
                    <a:pt x="98854" y="387178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212227" y="3171568"/>
              <a:ext cx="288324" cy="1079156"/>
            </a:xfrm>
            <a:custGeom>
              <a:avLst/>
              <a:gdLst>
                <a:gd name="connsiteX0" fmla="*/ 32951 w 288324"/>
                <a:gd name="connsiteY0" fmla="*/ 1079156 h 1079156"/>
                <a:gd name="connsiteX1" fmla="*/ 32951 w 288324"/>
                <a:gd name="connsiteY1" fmla="*/ 700216 h 1079156"/>
                <a:gd name="connsiteX2" fmla="*/ 0 w 288324"/>
                <a:gd name="connsiteY2" fmla="*/ 436605 h 1079156"/>
                <a:gd name="connsiteX3" fmla="*/ 0 w 288324"/>
                <a:gd name="connsiteY3" fmla="*/ 218302 h 1079156"/>
                <a:gd name="connsiteX4" fmla="*/ 61784 w 288324"/>
                <a:gd name="connsiteY4" fmla="*/ 86497 h 1079156"/>
                <a:gd name="connsiteX5" fmla="*/ 119449 w 288324"/>
                <a:gd name="connsiteY5" fmla="*/ 0 h 1079156"/>
                <a:gd name="connsiteX6" fmla="*/ 189470 w 288324"/>
                <a:gd name="connsiteY6" fmla="*/ 45308 h 1079156"/>
                <a:gd name="connsiteX7" fmla="*/ 218303 w 288324"/>
                <a:gd name="connsiteY7" fmla="*/ 218302 h 1079156"/>
                <a:gd name="connsiteX8" fmla="*/ 284205 w 288324"/>
                <a:gd name="connsiteY8" fmla="*/ 341870 h 1079156"/>
                <a:gd name="connsiteX9" fmla="*/ 288324 w 288324"/>
                <a:gd name="connsiteY9" fmla="*/ 523102 h 1079156"/>
                <a:gd name="connsiteX10" fmla="*/ 255373 w 288324"/>
                <a:gd name="connsiteY10" fmla="*/ 675502 h 1079156"/>
                <a:gd name="connsiteX11" fmla="*/ 251254 w 288324"/>
                <a:gd name="connsiteY11" fmla="*/ 902043 h 1079156"/>
                <a:gd name="connsiteX12" fmla="*/ 267730 w 288324"/>
                <a:gd name="connsiteY12" fmla="*/ 1066800 h 1079156"/>
                <a:gd name="connsiteX13" fmla="*/ 32951 w 288324"/>
                <a:gd name="connsiteY13" fmla="*/ 1079156 h 1079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8324" h="1079156">
                  <a:moveTo>
                    <a:pt x="32951" y="1079156"/>
                  </a:moveTo>
                  <a:lnTo>
                    <a:pt x="32951" y="700216"/>
                  </a:lnTo>
                  <a:lnTo>
                    <a:pt x="0" y="436605"/>
                  </a:lnTo>
                  <a:lnTo>
                    <a:pt x="0" y="218302"/>
                  </a:lnTo>
                  <a:lnTo>
                    <a:pt x="61784" y="86497"/>
                  </a:lnTo>
                  <a:lnTo>
                    <a:pt x="119449" y="0"/>
                  </a:lnTo>
                  <a:lnTo>
                    <a:pt x="189470" y="45308"/>
                  </a:lnTo>
                  <a:lnTo>
                    <a:pt x="218303" y="218302"/>
                  </a:lnTo>
                  <a:lnTo>
                    <a:pt x="284205" y="341870"/>
                  </a:lnTo>
                  <a:lnTo>
                    <a:pt x="288324" y="523102"/>
                  </a:lnTo>
                  <a:lnTo>
                    <a:pt x="255373" y="675502"/>
                  </a:lnTo>
                  <a:lnTo>
                    <a:pt x="251254" y="902043"/>
                  </a:lnTo>
                  <a:lnTo>
                    <a:pt x="267730" y="1066800"/>
                  </a:lnTo>
                  <a:lnTo>
                    <a:pt x="32951" y="1079156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7426411" y="3113903"/>
              <a:ext cx="329513" cy="1062681"/>
            </a:xfrm>
            <a:custGeom>
              <a:avLst/>
              <a:gdLst>
                <a:gd name="connsiteX0" fmla="*/ 164757 w 329513"/>
                <a:gd name="connsiteY0" fmla="*/ 1062681 h 1062681"/>
                <a:gd name="connsiteX1" fmla="*/ 218303 w 329513"/>
                <a:gd name="connsiteY1" fmla="*/ 1054443 h 1062681"/>
                <a:gd name="connsiteX2" fmla="*/ 197708 w 329513"/>
                <a:gd name="connsiteY2" fmla="*/ 934994 h 1062681"/>
                <a:gd name="connsiteX3" fmla="*/ 288324 w 329513"/>
                <a:gd name="connsiteY3" fmla="*/ 832021 h 1062681"/>
                <a:gd name="connsiteX4" fmla="*/ 329513 w 329513"/>
                <a:gd name="connsiteY4" fmla="*/ 762000 h 1062681"/>
                <a:gd name="connsiteX5" fmla="*/ 329513 w 329513"/>
                <a:gd name="connsiteY5" fmla="*/ 609600 h 1062681"/>
                <a:gd name="connsiteX6" fmla="*/ 259492 w 329513"/>
                <a:gd name="connsiteY6" fmla="*/ 416011 h 1062681"/>
                <a:gd name="connsiteX7" fmla="*/ 238897 w 329513"/>
                <a:gd name="connsiteY7" fmla="*/ 181232 h 1062681"/>
                <a:gd name="connsiteX8" fmla="*/ 210065 w 329513"/>
                <a:gd name="connsiteY8" fmla="*/ 98854 h 1062681"/>
                <a:gd name="connsiteX9" fmla="*/ 205946 w 329513"/>
                <a:gd name="connsiteY9" fmla="*/ 24713 h 1062681"/>
                <a:gd name="connsiteX10" fmla="*/ 156519 w 329513"/>
                <a:gd name="connsiteY10" fmla="*/ 0 h 1062681"/>
                <a:gd name="connsiteX11" fmla="*/ 98854 w 329513"/>
                <a:gd name="connsiteY11" fmla="*/ 94735 h 1062681"/>
                <a:gd name="connsiteX12" fmla="*/ 0 w 329513"/>
                <a:gd name="connsiteY12" fmla="*/ 218302 h 1062681"/>
                <a:gd name="connsiteX13" fmla="*/ 70021 w 329513"/>
                <a:gd name="connsiteY13" fmla="*/ 374821 h 1062681"/>
                <a:gd name="connsiteX14" fmla="*/ 70021 w 329513"/>
                <a:gd name="connsiteY14" fmla="*/ 654908 h 1062681"/>
                <a:gd name="connsiteX15" fmla="*/ 53546 w 329513"/>
                <a:gd name="connsiteY15" fmla="*/ 827902 h 1062681"/>
                <a:gd name="connsiteX16" fmla="*/ 164757 w 329513"/>
                <a:gd name="connsiteY16" fmla="*/ 1062681 h 106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9513" h="1062681">
                  <a:moveTo>
                    <a:pt x="164757" y="1062681"/>
                  </a:moveTo>
                  <a:lnTo>
                    <a:pt x="218303" y="1054443"/>
                  </a:lnTo>
                  <a:lnTo>
                    <a:pt x="197708" y="934994"/>
                  </a:lnTo>
                  <a:lnTo>
                    <a:pt x="288324" y="832021"/>
                  </a:lnTo>
                  <a:lnTo>
                    <a:pt x="329513" y="762000"/>
                  </a:lnTo>
                  <a:lnTo>
                    <a:pt x="329513" y="609600"/>
                  </a:lnTo>
                  <a:lnTo>
                    <a:pt x="259492" y="416011"/>
                  </a:lnTo>
                  <a:lnTo>
                    <a:pt x="238897" y="181232"/>
                  </a:lnTo>
                  <a:lnTo>
                    <a:pt x="210065" y="98854"/>
                  </a:lnTo>
                  <a:lnTo>
                    <a:pt x="205946" y="24713"/>
                  </a:lnTo>
                  <a:lnTo>
                    <a:pt x="156519" y="0"/>
                  </a:lnTo>
                  <a:lnTo>
                    <a:pt x="98854" y="94735"/>
                  </a:lnTo>
                  <a:lnTo>
                    <a:pt x="0" y="218302"/>
                  </a:lnTo>
                  <a:lnTo>
                    <a:pt x="70021" y="374821"/>
                  </a:lnTo>
                  <a:lnTo>
                    <a:pt x="70021" y="654908"/>
                  </a:lnTo>
                  <a:lnTo>
                    <a:pt x="53546" y="827902"/>
                  </a:lnTo>
                  <a:lnTo>
                    <a:pt x="164757" y="1062681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7727092" y="3538151"/>
              <a:ext cx="308919" cy="724930"/>
            </a:xfrm>
            <a:custGeom>
              <a:avLst/>
              <a:gdLst>
                <a:gd name="connsiteX0" fmla="*/ 135924 w 308919"/>
                <a:gd name="connsiteY0" fmla="*/ 638433 h 724930"/>
                <a:gd name="connsiteX1" fmla="*/ 135924 w 308919"/>
                <a:gd name="connsiteY1" fmla="*/ 638433 h 724930"/>
                <a:gd name="connsiteX2" fmla="*/ 168876 w 308919"/>
                <a:gd name="connsiteY2" fmla="*/ 675503 h 724930"/>
                <a:gd name="connsiteX3" fmla="*/ 181232 w 308919"/>
                <a:gd name="connsiteY3" fmla="*/ 683741 h 724930"/>
                <a:gd name="connsiteX4" fmla="*/ 197708 w 308919"/>
                <a:gd name="connsiteY4" fmla="*/ 696098 h 724930"/>
                <a:gd name="connsiteX5" fmla="*/ 226540 w 308919"/>
                <a:gd name="connsiteY5" fmla="*/ 716692 h 724930"/>
                <a:gd name="connsiteX6" fmla="*/ 308919 w 308919"/>
                <a:gd name="connsiteY6" fmla="*/ 712573 h 724930"/>
                <a:gd name="connsiteX7" fmla="*/ 308919 w 308919"/>
                <a:gd name="connsiteY7" fmla="*/ 576649 h 724930"/>
                <a:gd name="connsiteX8" fmla="*/ 296562 w 308919"/>
                <a:gd name="connsiteY8" fmla="*/ 473676 h 724930"/>
                <a:gd name="connsiteX9" fmla="*/ 296562 w 308919"/>
                <a:gd name="connsiteY9" fmla="*/ 271849 h 724930"/>
                <a:gd name="connsiteX10" fmla="*/ 247135 w 308919"/>
                <a:gd name="connsiteY10" fmla="*/ 127687 h 724930"/>
                <a:gd name="connsiteX11" fmla="*/ 214184 w 308919"/>
                <a:gd name="connsiteY11" fmla="*/ 102973 h 724930"/>
                <a:gd name="connsiteX12" fmla="*/ 164757 w 308919"/>
                <a:gd name="connsiteY12" fmla="*/ 0 h 724930"/>
                <a:gd name="connsiteX13" fmla="*/ 98854 w 308919"/>
                <a:gd name="connsiteY13" fmla="*/ 20595 h 724930"/>
                <a:gd name="connsiteX14" fmla="*/ 90616 w 308919"/>
                <a:gd name="connsiteY14" fmla="*/ 119449 h 724930"/>
                <a:gd name="connsiteX15" fmla="*/ 61784 w 308919"/>
                <a:gd name="connsiteY15" fmla="*/ 156519 h 724930"/>
                <a:gd name="connsiteX16" fmla="*/ 28832 w 308919"/>
                <a:gd name="connsiteY16" fmla="*/ 387179 h 724930"/>
                <a:gd name="connsiteX17" fmla="*/ 0 w 308919"/>
                <a:gd name="connsiteY17" fmla="*/ 461319 h 724930"/>
                <a:gd name="connsiteX18" fmla="*/ 49427 w 308919"/>
                <a:gd name="connsiteY18" fmla="*/ 626076 h 724930"/>
                <a:gd name="connsiteX19" fmla="*/ 28832 w 308919"/>
                <a:gd name="connsiteY19" fmla="*/ 724930 h 724930"/>
                <a:gd name="connsiteX20" fmla="*/ 111211 w 308919"/>
                <a:gd name="connsiteY20" fmla="*/ 712573 h 724930"/>
                <a:gd name="connsiteX21" fmla="*/ 135924 w 308919"/>
                <a:gd name="connsiteY21" fmla="*/ 638433 h 72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8919" h="724930">
                  <a:moveTo>
                    <a:pt x="135924" y="638433"/>
                  </a:moveTo>
                  <a:lnTo>
                    <a:pt x="135924" y="638433"/>
                  </a:lnTo>
                  <a:cubicBezTo>
                    <a:pt x="146908" y="650790"/>
                    <a:pt x="157186" y="663813"/>
                    <a:pt x="168876" y="675503"/>
                  </a:cubicBezTo>
                  <a:cubicBezTo>
                    <a:pt x="172376" y="679003"/>
                    <a:pt x="177204" y="680864"/>
                    <a:pt x="181232" y="683741"/>
                  </a:cubicBezTo>
                  <a:cubicBezTo>
                    <a:pt x="186818" y="687731"/>
                    <a:pt x="197708" y="696098"/>
                    <a:pt x="197708" y="696098"/>
                  </a:cubicBezTo>
                  <a:lnTo>
                    <a:pt x="226540" y="716692"/>
                  </a:lnTo>
                  <a:lnTo>
                    <a:pt x="308919" y="712573"/>
                  </a:lnTo>
                  <a:lnTo>
                    <a:pt x="308919" y="576649"/>
                  </a:lnTo>
                  <a:lnTo>
                    <a:pt x="296562" y="473676"/>
                  </a:lnTo>
                  <a:lnTo>
                    <a:pt x="296562" y="271849"/>
                  </a:lnTo>
                  <a:lnTo>
                    <a:pt x="247135" y="127687"/>
                  </a:lnTo>
                  <a:lnTo>
                    <a:pt x="214184" y="102973"/>
                  </a:lnTo>
                  <a:lnTo>
                    <a:pt x="164757" y="0"/>
                  </a:lnTo>
                  <a:lnTo>
                    <a:pt x="98854" y="20595"/>
                  </a:lnTo>
                  <a:lnTo>
                    <a:pt x="90616" y="119449"/>
                  </a:lnTo>
                  <a:lnTo>
                    <a:pt x="61784" y="156519"/>
                  </a:lnTo>
                  <a:lnTo>
                    <a:pt x="28832" y="387179"/>
                  </a:lnTo>
                  <a:lnTo>
                    <a:pt x="0" y="461319"/>
                  </a:lnTo>
                  <a:lnTo>
                    <a:pt x="49427" y="626076"/>
                  </a:lnTo>
                  <a:lnTo>
                    <a:pt x="28832" y="724930"/>
                  </a:lnTo>
                  <a:lnTo>
                    <a:pt x="111211" y="712573"/>
                  </a:lnTo>
                  <a:lnTo>
                    <a:pt x="135924" y="638433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8155459" y="3146854"/>
              <a:ext cx="321276" cy="1083276"/>
            </a:xfrm>
            <a:custGeom>
              <a:avLst/>
              <a:gdLst>
                <a:gd name="connsiteX0" fmla="*/ 94736 w 321276"/>
                <a:gd name="connsiteY0" fmla="*/ 0 h 1083276"/>
                <a:gd name="connsiteX1" fmla="*/ 70022 w 321276"/>
                <a:gd name="connsiteY1" fmla="*/ 111211 h 1083276"/>
                <a:gd name="connsiteX2" fmla="*/ 0 w 321276"/>
                <a:gd name="connsiteY2" fmla="*/ 210065 h 1083276"/>
                <a:gd name="connsiteX3" fmla="*/ 12357 w 321276"/>
                <a:gd name="connsiteY3" fmla="*/ 440724 h 1083276"/>
                <a:gd name="connsiteX4" fmla="*/ 8238 w 321276"/>
                <a:gd name="connsiteY4" fmla="*/ 704335 h 1083276"/>
                <a:gd name="connsiteX5" fmla="*/ 53546 w 321276"/>
                <a:gd name="connsiteY5" fmla="*/ 980303 h 1083276"/>
                <a:gd name="connsiteX6" fmla="*/ 247136 w 321276"/>
                <a:gd name="connsiteY6" fmla="*/ 1083276 h 1083276"/>
                <a:gd name="connsiteX7" fmla="*/ 247136 w 321276"/>
                <a:gd name="connsiteY7" fmla="*/ 873211 h 1083276"/>
                <a:gd name="connsiteX8" fmla="*/ 247136 w 321276"/>
                <a:gd name="connsiteY8" fmla="*/ 626076 h 1083276"/>
                <a:gd name="connsiteX9" fmla="*/ 296563 w 321276"/>
                <a:gd name="connsiteY9" fmla="*/ 325395 h 1083276"/>
                <a:gd name="connsiteX10" fmla="*/ 321276 w 321276"/>
                <a:gd name="connsiteY10" fmla="*/ 177114 h 1083276"/>
                <a:gd name="connsiteX11" fmla="*/ 234779 w 321276"/>
                <a:gd name="connsiteY11" fmla="*/ 45308 h 1083276"/>
                <a:gd name="connsiteX12" fmla="*/ 94736 w 321276"/>
                <a:gd name="connsiteY12" fmla="*/ 0 h 108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1276" h="1083276">
                  <a:moveTo>
                    <a:pt x="94736" y="0"/>
                  </a:moveTo>
                  <a:lnTo>
                    <a:pt x="70022" y="111211"/>
                  </a:lnTo>
                  <a:lnTo>
                    <a:pt x="0" y="210065"/>
                  </a:lnTo>
                  <a:lnTo>
                    <a:pt x="12357" y="440724"/>
                  </a:lnTo>
                  <a:lnTo>
                    <a:pt x="8238" y="704335"/>
                  </a:lnTo>
                  <a:lnTo>
                    <a:pt x="53546" y="980303"/>
                  </a:lnTo>
                  <a:lnTo>
                    <a:pt x="247136" y="1083276"/>
                  </a:lnTo>
                  <a:lnTo>
                    <a:pt x="247136" y="873211"/>
                  </a:lnTo>
                  <a:lnTo>
                    <a:pt x="247136" y="626076"/>
                  </a:lnTo>
                  <a:lnTo>
                    <a:pt x="296563" y="325395"/>
                  </a:lnTo>
                  <a:lnTo>
                    <a:pt x="321276" y="177114"/>
                  </a:lnTo>
                  <a:lnTo>
                    <a:pt x="234779" y="45308"/>
                  </a:lnTo>
                  <a:lnTo>
                    <a:pt x="94736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Freeform 1023"/>
            <p:cNvSpPr/>
            <p:nvPr/>
          </p:nvSpPr>
          <p:spPr>
            <a:xfrm>
              <a:off x="7690022" y="3080951"/>
              <a:ext cx="238897" cy="572530"/>
            </a:xfrm>
            <a:custGeom>
              <a:avLst/>
              <a:gdLst>
                <a:gd name="connsiteX0" fmla="*/ 78259 w 238897"/>
                <a:gd name="connsiteY0" fmla="*/ 572530 h 572530"/>
                <a:gd name="connsiteX1" fmla="*/ 0 w 238897"/>
                <a:gd name="connsiteY1" fmla="*/ 333633 h 572530"/>
                <a:gd name="connsiteX2" fmla="*/ 12356 w 238897"/>
                <a:gd name="connsiteY2" fmla="*/ 107092 h 572530"/>
                <a:gd name="connsiteX3" fmla="*/ 90616 w 238897"/>
                <a:gd name="connsiteY3" fmla="*/ 49427 h 572530"/>
                <a:gd name="connsiteX4" fmla="*/ 135924 w 238897"/>
                <a:gd name="connsiteY4" fmla="*/ 0 h 572530"/>
                <a:gd name="connsiteX5" fmla="*/ 193589 w 238897"/>
                <a:gd name="connsiteY5" fmla="*/ 49427 h 572530"/>
                <a:gd name="connsiteX6" fmla="*/ 230659 w 238897"/>
                <a:gd name="connsiteY6" fmla="*/ 156519 h 572530"/>
                <a:gd name="connsiteX7" fmla="*/ 238897 w 238897"/>
                <a:gd name="connsiteY7" fmla="*/ 275968 h 572530"/>
                <a:gd name="connsiteX8" fmla="*/ 135924 w 238897"/>
                <a:gd name="connsiteY8" fmla="*/ 313038 h 572530"/>
                <a:gd name="connsiteX9" fmla="*/ 78259 w 238897"/>
                <a:gd name="connsiteY9" fmla="*/ 572530 h 57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897" h="572530">
                  <a:moveTo>
                    <a:pt x="78259" y="572530"/>
                  </a:moveTo>
                  <a:lnTo>
                    <a:pt x="0" y="333633"/>
                  </a:lnTo>
                  <a:lnTo>
                    <a:pt x="12356" y="107092"/>
                  </a:lnTo>
                  <a:lnTo>
                    <a:pt x="90616" y="49427"/>
                  </a:lnTo>
                  <a:lnTo>
                    <a:pt x="135924" y="0"/>
                  </a:lnTo>
                  <a:lnTo>
                    <a:pt x="193589" y="49427"/>
                  </a:lnTo>
                  <a:lnTo>
                    <a:pt x="230659" y="156519"/>
                  </a:lnTo>
                  <a:lnTo>
                    <a:pt x="238897" y="275968"/>
                  </a:lnTo>
                  <a:lnTo>
                    <a:pt x="135924" y="313038"/>
                  </a:lnTo>
                  <a:lnTo>
                    <a:pt x="78259" y="57253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Freeform 1024"/>
            <p:cNvSpPr/>
            <p:nvPr/>
          </p:nvSpPr>
          <p:spPr>
            <a:xfrm>
              <a:off x="7813589" y="3179805"/>
              <a:ext cx="387179" cy="1000898"/>
            </a:xfrm>
            <a:custGeom>
              <a:avLst/>
              <a:gdLst>
                <a:gd name="connsiteX0" fmla="*/ 387179 w 387179"/>
                <a:gd name="connsiteY0" fmla="*/ 1000898 h 1000898"/>
                <a:gd name="connsiteX1" fmla="*/ 333633 w 387179"/>
                <a:gd name="connsiteY1" fmla="*/ 593125 h 1000898"/>
                <a:gd name="connsiteX2" fmla="*/ 317157 w 387179"/>
                <a:gd name="connsiteY2" fmla="*/ 181233 h 1000898"/>
                <a:gd name="connsiteX3" fmla="*/ 214184 w 387179"/>
                <a:gd name="connsiteY3" fmla="*/ 90617 h 1000898"/>
                <a:gd name="connsiteX4" fmla="*/ 172995 w 387179"/>
                <a:gd name="connsiteY4" fmla="*/ 0 h 1000898"/>
                <a:gd name="connsiteX5" fmla="*/ 127687 w 387179"/>
                <a:gd name="connsiteY5" fmla="*/ 32952 h 1000898"/>
                <a:gd name="connsiteX6" fmla="*/ 123568 w 387179"/>
                <a:gd name="connsiteY6" fmla="*/ 181233 h 1000898"/>
                <a:gd name="connsiteX7" fmla="*/ 12357 w 387179"/>
                <a:gd name="connsiteY7" fmla="*/ 251254 h 1000898"/>
                <a:gd name="connsiteX8" fmla="*/ 0 w 387179"/>
                <a:gd name="connsiteY8" fmla="*/ 448963 h 1000898"/>
                <a:gd name="connsiteX9" fmla="*/ 135925 w 387179"/>
                <a:gd name="connsiteY9" fmla="*/ 395417 h 1000898"/>
                <a:gd name="connsiteX10" fmla="*/ 214184 w 387179"/>
                <a:gd name="connsiteY10" fmla="*/ 601363 h 1000898"/>
                <a:gd name="connsiteX11" fmla="*/ 243016 w 387179"/>
                <a:gd name="connsiteY11" fmla="*/ 852617 h 1000898"/>
                <a:gd name="connsiteX12" fmla="*/ 387179 w 387179"/>
                <a:gd name="connsiteY12" fmla="*/ 1000898 h 100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7179" h="1000898">
                  <a:moveTo>
                    <a:pt x="387179" y="1000898"/>
                  </a:moveTo>
                  <a:lnTo>
                    <a:pt x="333633" y="593125"/>
                  </a:lnTo>
                  <a:lnTo>
                    <a:pt x="317157" y="181233"/>
                  </a:lnTo>
                  <a:lnTo>
                    <a:pt x="214184" y="90617"/>
                  </a:lnTo>
                  <a:lnTo>
                    <a:pt x="172995" y="0"/>
                  </a:lnTo>
                  <a:lnTo>
                    <a:pt x="127687" y="32952"/>
                  </a:lnTo>
                  <a:lnTo>
                    <a:pt x="123568" y="181233"/>
                  </a:lnTo>
                  <a:lnTo>
                    <a:pt x="12357" y="251254"/>
                  </a:lnTo>
                  <a:lnTo>
                    <a:pt x="0" y="448963"/>
                  </a:lnTo>
                  <a:lnTo>
                    <a:pt x="135925" y="395417"/>
                  </a:lnTo>
                  <a:lnTo>
                    <a:pt x="214184" y="601363"/>
                  </a:lnTo>
                  <a:lnTo>
                    <a:pt x="243016" y="852617"/>
                  </a:lnTo>
                  <a:lnTo>
                    <a:pt x="387179" y="1000898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Freeform 1026"/>
            <p:cNvSpPr/>
            <p:nvPr/>
          </p:nvSpPr>
          <p:spPr>
            <a:xfrm>
              <a:off x="7986584" y="2998573"/>
              <a:ext cx="226540" cy="308919"/>
            </a:xfrm>
            <a:custGeom>
              <a:avLst/>
              <a:gdLst>
                <a:gd name="connsiteX0" fmla="*/ 226540 w 226540"/>
                <a:gd name="connsiteY0" fmla="*/ 152400 h 308919"/>
                <a:gd name="connsiteX1" fmla="*/ 152400 w 226540"/>
                <a:gd name="connsiteY1" fmla="*/ 82378 h 308919"/>
                <a:gd name="connsiteX2" fmla="*/ 140043 w 226540"/>
                <a:gd name="connsiteY2" fmla="*/ 0 h 308919"/>
                <a:gd name="connsiteX3" fmla="*/ 65902 w 226540"/>
                <a:gd name="connsiteY3" fmla="*/ 4119 h 308919"/>
                <a:gd name="connsiteX4" fmla="*/ 0 w 226540"/>
                <a:gd name="connsiteY4" fmla="*/ 160638 h 308919"/>
                <a:gd name="connsiteX5" fmla="*/ 123567 w 226540"/>
                <a:gd name="connsiteY5" fmla="*/ 308919 h 308919"/>
                <a:gd name="connsiteX6" fmla="*/ 218302 w 226540"/>
                <a:gd name="connsiteY6" fmla="*/ 255373 h 308919"/>
                <a:gd name="connsiteX7" fmla="*/ 226540 w 226540"/>
                <a:gd name="connsiteY7" fmla="*/ 152400 h 30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6540" h="308919">
                  <a:moveTo>
                    <a:pt x="226540" y="152400"/>
                  </a:moveTo>
                  <a:lnTo>
                    <a:pt x="152400" y="82378"/>
                  </a:lnTo>
                  <a:lnTo>
                    <a:pt x="140043" y="0"/>
                  </a:lnTo>
                  <a:lnTo>
                    <a:pt x="65902" y="4119"/>
                  </a:lnTo>
                  <a:lnTo>
                    <a:pt x="0" y="160638"/>
                  </a:lnTo>
                  <a:lnTo>
                    <a:pt x="123567" y="308919"/>
                  </a:lnTo>
                  <a:lnTo>
                    <a:pt x="218302" y="255373"/>
                  </a:lnTo>
                  <a:lnTo>
                    <a:pt x="226540" y="15240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Freeform 1028"/>
            <p:cNvSpPr/>
            <p:nvPr/>
          </p:nvSpPr>
          <p:spPr>
            <a:xfrm>
              <a:off x="8460259" y="3126259"/>
              <a:ext cx="321276" cy="1062682"/>
            </a:xfrm>
            <a:custGeom>
              <a:avLst/>
              <a:gdLst>
                <a:gd name="connsiteX0" fmla="*/ 131806 w 321276"/>
                <a:gd name="connsiteY0" fmla="*/ 642552 h 1062682"/>
                <a:gd name="connsiteX1" fmla="*/ 148282 w 321276"/>
                <a:gd name="connsiteY1" fmla="*/ 881449 h 1062682"/>
                <a:gd name="connsiteX2" fmla="*/ 172995 w 321276"/>
                <a:gd name="connsiteY2" fmla="*/ 1033849 h 1062682"/>
                <a:gd name="connsiteX3" fmla="*/ 234779 w 321276"/>
                <a:gd name="connsiteY3" fmla="*/ 1037968 h 1062682"/>
                <a:gd name="connsiteX4" fmla="*/ 218303 w 321276"/>
                <a:gd name="connsiteY4" fmla="*/ 762000 h 1062682"/>
                <a:gd name="connsiteX5" fmla="*/ 284206 w 321276"/>
                <a:gd name="connsiteY5" fmla="*/ 634314 h 1062682"/>
                <a:gd name="connsiteX6" fmla="*/ 321276 w 321276"/>
                <a:gd name="connsiteY6" fmla="*/ 448963 h 1062682"/>
                <a:gd name="connsiteX7" fmla="*/ 308919 w 321276"/>
                <a:gd name="connsiteY7" fmla="*/ 218303 h 1062682"/>
                <a:gd name="connsiteX8" fmla="*/ 255373 w 321276"/>
                <a:gd name="connsiteY8" fmla="*/ 82379 h 1062682"/>
                <a:gd name="connsiteX9" fmla="*/ 177114 w 321276"/>
                <a:gd name="connsiteY9" fmla="*/ 0 h 1062682"/>
                <a:gd name="connsiteX10" fmla="*/ 102973 w 321276"/>
                <a:gd name="connsiteY10" fmla="*/ 28833 h 1062682"/>
                <a:gd name="connsiteX11" fmla="*/ 61784 w 321276"/>
                <a:gd name="connsiteY11" fmla="*/ 156519 h 1062682"/>
                <a:gd name="connsiteX12" fmla="*/ 45309 w 321276"/>
                <a:gd name="connsiteY12" fmla="*/ 177114 h 1062682"/>
                <a:gd name="connsiteX13" fmla="*/ 49427 w 321276"/>
                <a:gd name="connsiteY13" fmla="*/ 597244 h 1062682"/>
                <a:gd name="connsiteX14" fmla="*/ 0 w 321276"/>
                <a:gd name="connsiteY14" fmla="*/ 881449 h 1062682"/>
                <a:gd name="connsiteX15" fmla="*/ 74141 w 321276"/>
                <a:gd name="connsiteY15" fmla="*/ 1062682 h 1062682"/>
                <a:gd name="connsiteX16" fmla="*/ 111211 w 321276"/>
                <a:gd name="connsiteY16" fmla="*/ 951471 h 1062682"/>
                <a:gd name="connsiteX17" fmla="*/ 131806 w 321276"/>
                <a:gd name="connsiteY17" fmla="*/ 642552 h 106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1276" h="1062682">
                  <a:moveTo>
                    <a:pt x="131806" y="642552"/>
                  </a:moveTo>
                  <a:lnTo>
                    <a:pt x="148282" y="881449"/>
                  </a:lnTo>
                  <a:lnTo>
                    <a:pt x="172995" y="1033849"/>
                  </a:lnTo>
                  <a:lnTo>
                    <a:pt x="234779" y="1037968"/>
                  </a:lnTo>
                  <a:lnTo>
                    <a:pt x="218303" y="762000"/>
                  </a:lnTo>
                  <a:lnTo>
                    <a:pt x="284206" y="634314"/>
                  </a:lnTo>
                  <a:lnTo>
                    <a:pt x="321276" y="448963"/>
                  </a:lnTo>
                  <a:lnTo>
                    <a:pt x="308919" y="218303"/>
                  </a:lnTo>
                  <a:lnTo>
                    <a:pt x="255373" y="82379"/>
                  </a:lnTo>
                  <a:lnTo>
                    <a:pt x="177114" y="0"/>
                  </a:lnTo>
                  <a:lnTo>
                    <a:pt x="102973" y="28833"/>
                  </a:lnTo>
                  <a:lnTo>
                    <a:pt x="61784" y="156519"/>
                  </a:lnTo>
                  <a:lnTo>
                    <a:pt x="45309" y="177114"/>
                  </a:lnTo>
                  <a:cubicBezTo>
                    <a:pt x="46682" y="317157"/>
                    <a:pt x="48054" y="457201"/>
                    <a:pt x="49427" y="597244"/>
                  </a:cubicBezTo>
                  <a:lnTo>
                    <a:pt x="0" y="881449"/>
                  </a:lnTo>
                  <a:lnTo>
                    <a:pt x="74141" y="1062682"/>
                  </a:lnTo>
                  <a:lnTo>
                    <a:pt x="111211" y="951471"/>
                  </a:lnTo>
                  <a:lnTo>
                    <a:pt x="131806" y="642552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Freeform 1030"/>
            <p:cNvSpPr/>
            <p:nvPr/>
          </p:nvSpPr>
          <p:spPr>
            <a:xfrm>
              <a:off x="8233719" y="1466335"/>
              <a:ext cx="354227" cy="1153297"/>
            </a:xfrm>
            <a:custGeom>
              <a:avLst/>
              <a:gdLst>
                <a:gd name="connsiteX0" fmla="*/ 148281 w 354227"/>
                <a:gd name="connsiteY0" fmla="*/ 0 h 1153297"/>
                <a:gd name="connsiteX1" fmla="*/ 0 w 354227"/>
                <a:gd name="connsiteY1" fmla="*/ 304800 h 1153297"/>
                <a:gd name="connsiteX2" fmla="*/ 0 w 354227"/>
                <a:gd name="connsiteY2" fmla="*/ 885568 h 1153297"/>
                <a:gd name="connsiteX3" fmla="*/ 144162 w 354227"/>
                <a:gd name="connsiteY3" fmla="*/ 1153297 h 1153297"/>
                <a:gd name="connsiteX4" fmla="*/ 247135 w 354227"/>
                <a:gd name="connsiteY4" fmla="*/ 1132703 h 1153297"/>
                <a:gd name="connsiteX5" fmla="*/ 218303 w 354227"/>
                <a:gd name="connsiteY5" fmla="*/ 370703 h 1153297"/>
                <a:gd name="connsiteX6" fmla="*/ 354227 w 354227"/>
                <a:gd name="connsiteY6" fmla="*/ 280087 h 1153297"/>
                <a:gd name="connsiteX7" fmla="*/ 304800 w 354227"/>
                <a:gd name="connsiteY7" fmla="*/ 177114 h 1153297"/>
                <a:gd name="connsiteX8" fmla="*/ 271849 w 354227"/>
                <a:gd name="connsiteY8" fmla="*/ 82379 h 1153297"/>
                <a:gd name="connsiteX9" fmla="*/ 148281 w 354227"/>
                <a:gd name="connsiteY9" fmla="*/ 0 h 11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227" h="1153297">
                  <a:moveTo>
                    <a:pt x="148281" y="0"/>
                  </a:moveTo>
                  <a:lnTo>
                    <a:pt x="0" y="304800"/>
                  </a:lnTo>
                  <a:lnTo>
                    <a:pt x="0" y="885568"/>
                  </a:lnTo>
                  <a:lnTo>
                    <a:pt x="144162" y="1153297"/>
                  </a:lnTo>
                  <a:lnTo>
                    <a:pt x="247135" y="1132703"/>
                  </a:lnTo>
                  <a:lnTo>
                    <a:pt x="218303" y="370703"/>
                  </a:lnTo>
                  <a:lnTo>
                    <a:pt x="354227" y="280087"/>
                  </a:lnTo>
                  <a:lnTo>
                    <a:pt x="304800" y="177114"/>
                  </a:lnTo>
                  <a:lnTo>
                    <a:pt x="271849" y="82379"/>
                  </a:lnTo>
                  <a:lnTo>
                    <a:pt x="148281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Freeform 1032"/>
            <p:cNvSpPr/>
            <p:nvPr/>
          </p:nvSpPr>
          <p:spPr>
            <a:xfrm>
              <a:off x="8452022" y="1293341"/>
              <a:ext cx="337751" cy="1285102"/>
            </a:xfrm>
            <a:custGeom>
              <a:avLst/>
              <a:gdLst>
                <a:gd name="connsiteX0" fmla="*/ 214183 w 337751"/>
                <a:gd name="connsiteY0" fmla="*/ 0 h 1285102"/>
                <a:gd name="connsiteX1" fmla="*/ 135924 w 337751"/>
                <a:gd name="connsiteY1" fmla="*/ 115329 h 1285102"/>
                <a:gd name="connsiteX2" fmla="*/ 164756 w 337751"/>
                <a:gd name="connsiteY2" fmla="*/ 403654 h 1285102"/>
                <a:gd name="connsiteX3" fmla="*/ 0 w 337751"/>
                <a:gd name="connsiteY3" fmla="*/ 568410 h 1285102"/>
                <a:gd name="connsiteX4" fmla="*/ 28832 w 337751"/>
                <a:gd name="connsiteY4" fmla="*/ 1264508 h 1285102"/>
                <a:gd name="connsiteX5" fmla="*/ 337751 w 337751"/>
                <a:gd name="connsiteY5" fmla="*/ 1285102 h 1285102"/>
                <a:gd name="connsiteX6" fmla="*/ 337751 w 337751"/>
                <a:gd name="connsiteY6" fmla="*/ 0 h 1285102"/>
                <a:gd name="connsiteX7" fmla="*/ 214183 w 337751"/>
                <a:gd name="connsiteY7" fmla="*/ 0 h 128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751" h="1285102">
                  <a:moveTo>
                    <a:pt x="214183" y="0"/>
                  </a:moveTo>
                  <a:lnTo>
                    <a:pt x="135924" y="115329"/>
                  </a:lnTo>
                  <a:lnTo>
                    <a:pt x="164756" y="403654"/>
                  </a:lnTo>
                  <a:lnTo>
                    <a:pt x="0" y="568410"/>
                  </a:lnTo>
                  <a:lnTo>
                    <a:pt x="28832" y="1264508"/>
                  </a:lnTo>
                  <a:lnTo>
                    <a:pt x="337751" y="1285102"/>
                  </a:lnTo>
                  <a:lnTo>
                    <a:pt x="337751" y="0"/>
                  </a:lnTo>
                  <a:lnTo>
                    <a:pt x="214183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Freeform 1034"/>
            <p:cNvSpPr/>
            <p:nvPr/>
          </p:nvSpPr>
          <p:spPr>
            <a:xfrm>
              <a:off x="7043351" y="1791730"/>
              <a:ext cx="580768" cy="881448"/>
            </a:xfrm>
            <a:custGeom>
              <a:avLst/>
              <a:gdLst>
                <a:gd name="connsiteX0" fmla="*/ 24714 w 580768"/>
                <a:gd name="connsiteY0" fmla="*/ 0 h 881448"/>
                <a:gd name="connsiteX1" fmla="*/ 580768 w 580768"/>
                <a:gd name="connsiteY1" fmla="*/ 189470 h 881448"/>
                <a:gd name="connsiteX2" fmla="*/ 580768 w 580768"/>
                <a:gd name="connsiteY2" fmla="*/ 819665 h 881448"/>
                <a:gd name="connsiteX3" fmla="*/ 407773 w 580768"/>
                <a:gd name="connsiteY3" fmla="*/ 881448 h 881448"/>
                <a:gd name="connsiteX4" fmla="*/ 374822 w 580768"/>
                <a:gd name="connsiteY4" fmla="*/ 440724 h 881448"/>
                <a:gd name="connsiteX5" fmla="*/ 275968 w 580768"/>
                <a:gd name="connsiteY5" fmla="*/ 436605 h 881448"/>
                <a:gd name="connsiteX6" fmla="*/ 267730 w 580768"/>
                <a:gd name="connsiteY6" fmla="*/ 325394 h 881448"/>
                <a:gd name="connsiteX7" fmla="*/ 0 w 580768"/>
                <a:gd name="connsiteY7" fmla="*/ 238897 h 881448"/>
                <a:gd name="connsiteX8" fmla="*/ 24714 w 580768"/>
                <a:gd name="connsiteY8" fmla="*/ 0 h 8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768" h="881448">
                  <a:moveTo>
                    <a:pt x="24714" y="0"/>
                  </a:moveTo>
                  <a:lnTo>
                    <a:pt x="580768" y="189470"/>
                  </a:lnTo>
                  <a:lnTo>
                    <a:pt x="580768" y="819665"/>
                  </a:lnTo>
                  <a:lnTo>
                    <a:pt x="407773" y="881448"/>
                  </a:lnTo>
                  <a:lnTo>
                    <a:pt x="374822" y="440724"/>
                  </a:lnTo>
                  <a:lnTo>
                    <a:pt x="275968" y="436605"/>
                  </a:lnTo>
                  <a:lnTo>
                    <a:pt x="267730" y="325394"/>
                  </a:lnTo>
                  <a:lnTo>
                    <a:pt x="0" y="238897"/>
                  </a:lnTo>
                  <a:lnTo>
                    <a:pt x="24714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Freeform 1036"/>
            <p:cNvSpPr/>
            <p:nvPr/>
          </p:nvSpPr>
          <p:spPr>
            <a:xfrm>
              <a:off x="7652951" y="1940011"/>
              <a:ext cx="391298" cy="428367"/>
            </a:xfrm>
            <a:custGeom>
              <a:avLst/>
              <a:gdLst>
                <a:gd name="connsiteX0" fmla="*/ 0 w 391298"/>
                <a:gd name="connsiteY0" fmla="*/ 172994 h 428367"/>
                <a:gd name="connsiteX1" fmla="*/ 4119 w 391298"/>
                <a:gd name="connsiteY1" fmla="*/ 354227 h 428367"/>
                <a:gd name="connsiteX2" fmla="*/ 98854 w 391298"/>
                <a:gd name="connsiteY2" fmla="*/ 428367 h 428367"/>
                <a:gd name="connsiteX3" fmla="*/ 284206 w 391298"/>
                <a:gd name="connsiteY3" fmla="*/ 407773 h 428367"/>
                <a:gd name="connsiteX4" fmla="*/ 391298 w 391298"/>
                <a:gd name="connsiteY4" fmla="*/ 341870 h 428367"/>
                <a:gd name="connsiteX5" fmla="*/ 308919 w 391298"/>
                <a:gd name="connsiteY5" fmla="*/ 193589 h 428367"/>
                <a:gd name="connsiteX6" fmla="*/ 271849 w 391298"/>
                <a:gd name="connsiteY6" fmla="*/ 61784 h 428367"/>
                <a:gd name="connsiteX7" fmla="*/ 205946 w 391298"/>
                <a:gd name="connsiteY7" fmla="*/ 4119 h 428367"/>
                <a:gd name="connsiteX8" fmla="*/ 86498 w 391298"/>
                <a:gd name="connsiteY8" fmla="*/ 0 h 428367"/>
                <a:gd name="connsiteX9" fmla="*/ 70022 w 391298"/>
                <a:gd name="connsiteY9" fmla="*/ 160638 h 428367"/>
                <a:gd name="connsiteX10" fmla="*/ 0 w 391298"/>
                <a:gd name="connsiteY10" fmla="*/ 172994 h 42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298" h="428367">
                  <a:moveTo>
                    <a:pt x="0" y="172994"/>
                  </a:moveTo>
                  <a:lnTo>
                    <a:pt x="4119" y="354227"/>
                  </a:lnTo>
                  <a:lnTo>
                    <a:pt x="98854" y="428367"/>
                  </a:lnTo>
                  <a:lnTo>
                    <a:pt x="284206" y="407773"/>
                  </a:lnTo>
                  <a:lnTo>
                    <a:pt x="391298" y="341870"/>
                  </a:lnTo>
                  <a:lnTo>
                    <a:pt x="308919" y="193589"/>
                  </a:lnTo>
                  <a:lnTo>
                    <a:pt x="271849" y="61784"/>
                  </a:lnTo>
                  <a:lnTo>
                    <a:pt x="205946" y="4119"/>
                  </a:lnTo>
                  <a:lnTo>
                    <a:pt x="86498" y="0"/>
                  </a:lnTo>
                  <a:lnTo>
                    <a:pt x="70022" y="160638"/>
                  </a:lnTo>
                  <a:lnTo>
                    <a:pt x="0" y="172994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5498353" y="1816847"/>
              <a:ext cx="472141" cy="860612"/>
            </a:xfrm>
            <a:custGeom>
              <a:avLst/>
              <a:gdLst>
                <a:gd name="connsiteX0" fmla="*/ 77694 w 472141"/>
                <a:gd name="connsiteY0" fmla="*/ 860612 h 860612"/>
                <a:gd name="connsiteX1" fmla="*/ 71718 w 472141"/>
                <a:gd name="connsiteY1" fmla="*/ 782918 h 860612"/>
                <a:gd name="connsiteX2" fmla="*/ 89647 w 472141"/>
                <a:gd name="connsiteY2" fmla="*/ 669365 h 860612"/>
                <a:gd name="connsiteX3" fmla="*/ 5976 w 472141"/>
                <a:gd name="connsiteY3" fmla="*/ 525929 h 860612"/>
                <a:gd name="connsiteX4" fmla="*/ 5976 w 472141"/>
                <a:gd name="connsiteY4" fmla="*/ 346635 h 860612"/>
                <a:gd name="connsiteX5" fmla="*/ 0 w 472141"/>
                <a:gd name="connsiteY5" fmla="*/ 143435 h 860612"/>
                <a:gd name="connsiteX6" fmla="*/ 47812 w 472141"/>
                <a:gd name="connsiteY6" fmla="*/ 0 h 860612"/>
                <a:gd name="connsiteX7" fmla="*/ 143435 w 472141"/>
                <a:gd name="connsiteY7" fmla="*/ 29882 h 860612"/>
                <a:gd name="connsiteX8" fmla="*/ 137459 w 472141"/>
                <a:gd name="connsiteY8" fmla="*/ 209177 h 860612"/>
                <a:gd name="connsiteX9" fmla="*/ 179294 w 472141"/>
                <a:gd name="connsiteY9" fmla="*/ 286871 h 860612"/>
                <a:gd name="connsiteX10" fmla="*/ 442259 w 472141"/>
                <a:gd name="connsiteY10" fmla="*/ 328706 h 860612"/>
                <a:gd name="connsiteX11" fmla="*/ 472141 w 472141"/>
                <a:gd name="connsiteY11" fmla="*/ 400424 h 860612"/>
                <a:gd name="connsiteX12" fmla="*/ 346635 w 472141"/>
                <a:gd name="connsiteY12" fmla="*/ 460188 h 860612"/>
                <a:gd name="connsiteX13" fmla="*/ 346635 w 472141"/>
                <a:gd name="connsiteY13" fmla="*/ 579718 h 860612"/>
                <a:gd name="connsiteX14" fmla="*/ 358588 w 472141"/>
                <a:gd name="connsiteY14" fmla="*/ 657412 h 860612"/>
                <a:gd name="connsiteX15" fmla="*/ 262965 w 472141"/>
                <a:gd name="connsiteY15" fmla="*/ 663388 h 860612"/>
                <a:gd name="connsiteX16" fmla="*/ 137459 w 472141"/>
                <a:gd name="connsiteY16" fmla="*/ 711200 h 860612"/>
                <a:gd name="connsiteX17" fmla="*/ 77694 w 472141"/>
                <a:gd name="connsiteY17" fmla="*/ 860612 h 86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2141" h="860612">
                  <a:moveTo>
                    <a:pt x="77694" y="860612"/>
                  </a:moveTo>
                  <a:lnTo>
                    <a:pt x="71718" y="782918"/>
                  </a:lnTo>
                  <a:lnTo>
                    <a:pt x="89647" y="669365"/>
                  </a:lnTo>
                  <a:lnTo>
                    <a:pt x="5976" y="525929"/>
                  </a:lnTo>
                  <a:lnTo>
                    <a:pt x="5976" y="346635"/>
                  </a:lnTo>
                  <a:lnTo>
                    <a:pt x="0" y="143435"/>
                  </a:lnTo>
                  <a:lnTo>
                    <a:pt x="47812" y="0"/>
                  </a:lnTo>
                  <a:lnTo>
                    <a:pt x="143435" y="29882"/>
                  </a:lnTo>
                  <a:lnTo>
                    <a:pt x="137459" y="209177"/>
                  </a:lnTo>
                  <a:lnTo>
                    <a:pt x="179294" y="286871"/>
                  </a:lnTo>
                  <a:lnTo>
                    <a:pt x="442259" y="328706"/>
                  </a:lnTo>
                  <a:lnTo>
                    <a:pt x="472141" y="400424"/>
                  </a:lnTo>
                  <a:lnTo>
                    <a:pt x="346635" y="460188"/>
                  </a:lnTo>
                  <a:lnTo>
                    <a:pt x="346635" y="579718"/>
                  </a:lnTo>
                  <a:lnTo>
                    <a:pt x="358588" y="657412"/>
                  </a:lnTo>
                  <a:lnTo>
                    <a:pt x="262965" y="663388"/>
                  </a:lnTo>
                  <a:lnTo>
                    <a:pt x="137459" y="711200"/>
                  </a:lnTo>
                  <a:lnTo>
                    <a:pt x="77694" y="860612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Referring Expressions for Natural Scenes</a:t>
            </a:r>
          </a:p>
        </p:txBody>
      </p:sp>
    </p:spTree>
    <p:extLst>
      <p:ext uri="{BB962C8B-B14F-4D97-AF65-F5344CB8AC3E}">
        <p14:creationId xmlns:p14="http://schemas.microsoft.com/office/powerpoint/2010/main" val="2093371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6506" y="3336288"/>
            <a:ext cx="5516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ReferItGame Dataset</a:t>
            </a:r>
          </a:p>
          <a:p>
            <a:r>
              <a:rPr lang="en-US" b="1" dirty="0"/>
              <a:t>130k</a:t>
            </a:r>
            <a:r>
              <a:rPr lang="en-US" sz="1500" dirty="0"/>
              <a:t> </a:t>
            </a:r>
            <a:r>
              <a:rPr lang="en-US" dirty="0"/>
              <a:t>Referring expressions for </a:t>
            </a:r>
            <a:r>
              <a:rPr lang="en-US" b="1" dirty="0"/>
              <a:t>90k</a:t>
            </a:r>
            <a:r>
              <a:rPr lang="en-US" sz="1500" dirty="0"/>
              <a:t> </a:t>
            </a:r>
            <a:r>
              <a:rPr lang="en-US" dirty="0"/>
              <a:t>Objects in </a:t>
            </a:r>
            <a:r>
              <a:rPr lang="en-US" b="1" dirty="0"/>
              <a:t>19k</a:t>
            </a:r>
            <a:r>
              <a:rPr lang="en-US" sz="1500" dirty="0"/>
              <a:t> </a:t>
            </a:r>
            <a:r>
              <a:rPr lang="en-US" dirty="0"/>
              <a:t>images</a:t>
            </a:r>
          </a:p>
          <a:p>
            <a:endParaRPr lang="en-US" b="1" dirty="0"/>
          </a:p>
        </p:txBody>
      </p:sp>
      <p:pic>
        <p:nvPicPr>
          <p:cNvPr id="9" name="Picture 2" descr="http://tlberg.cs.unc.edu/vicente/refimages/12246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85" y="742950"/>
            <a:ext cx="3229183" cy="242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94073" y="1118368"/>
            <a:ext cx="216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Blue shirt man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4073" y="1766332"/>
            <a:ext cx="200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Blue guy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94073" y="2408430"/>
            <a:ext cx="221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Second guy from left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757" y="0"/>
            <a:ext cx="7886700" cy="994172"/>
          </a:xfrm>
        </p:spPr>
        <p:txBody>
          <a:bodyPr/>
          <a:lstStyle/>
          <a:p>
            <a:r>
              <a:rPr lang="en-US" dirty="0" err="1"/>
              <a:t>Referit</a:t>
            </a:r>
            <a:r>
              <a:rPr lang="en-US" dirty="0"/>
              <a:t> Game Dataset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7600" y="4360902"/>
            <a:ext cx="436918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OpenSans"/>
              </a:rPr>
              <a:t>ReferItGame: Referring to Objects in Photographs of Natural Scenes</a:t>
            </a:r>
            <a:br>
              <a:rPr lang="en-US" sz="1050" dirty="0"/>
            </a:br>
            <a:r>
              <a:rPr lang="en-US" sz="1050" dirty="0">
                <a:latin typeface="OpenSans"/>
              </a:rPr>
              <a:t>Sahar </a:t>
            </a:r>
            <a:r>
              <a:rPr lang="en-US" sz="1050" dirty="0" err="1">
                <a:latin typeface="OpenSans"/>
              </a:rPr>
              <a:t>Kazemzadeh</a:t>
            </a:r>
            <a:r>
              <a:rPr lang="en-US" sz="1050" dirty="0">
                <a:latin typeface="OpenSans"/>
              </a:rPr>
              <a:t>, Vicente Ordonez, Mark </a:t>
            </a:r>
            <a:r>
              <a:rPr lang="en-US" sz="1050" dirty="0" err="1">
                <a:latin typeface="OpenSans"/>
              </a:rPr>
              <a:t>Matten</a:t>
            </a:r>
            <a:r>
              <a:rPr lang="en-US" sz="1050" dirty="0">
                <a:latin typeface="OpenSans"/>
              </a:rPr>
              <a:t>, Tamara L. Berg. </a:t>
            </a:r>
            <a:br>
              <a:rPr lang="en-US" sz="1050" dirty="0"/>
            </a:br>
            <a:r>
              <a:rPr lang="en-US" sz="1050" dirty="0">
                <a:latin typeface="OpenSans"/>
              </a:rPr>
              <a:t>Empirical Methods on Natural Language Processing. </a:t>
            </a:r>
            <a:r>
              <a:rPr lang="en-US" sz="1050" b="1" dirty="0">
                <a:latin typeface="OpenSans"/>
              </a:rPr>
              <a:t>EMNLP 2014</a:t>
            </a:r>
            <a:r>
              <a:rPr lang="en-US" sz="1050" dirty="0">
                <a:latin typeface="OpenSans"/>
              </a:rPr>
              <a:t>. 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67565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A262-4404-CA4C-8726-815F8B9EB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Generation of Referring Expressions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3016B-A61A-C14A-8F28-7776F95B7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56" y="1144693"/>
            <a:ext cx="6010040" cy="3008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043AD-5634-584B-B6DB-4B97B383B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" r="-1"/>
          <a:stretch/>
        </p:blipFill>
        <p:spPr>
          <a:xfrm>
            <a:off x="5784427" y="4152770"/>
            <a:ext cx="3234265" cy="990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56C606-14FD-3F4A-8D32-258433FE3FDC}"/>
              </a:ext>
            </a:extLst>
          </p:cNvPr>
          <p:cNvSpPr txBox="1"/>
          <p:nvPr/>
        </p:nvSpPr>
        <p:spPr>
          <a:xfrm>
            <a:off x="4677197" y="468499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005089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4617C7B-3FA4-1940-8470-14941B66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88934-4DA5-D444-9788-651DBCEA4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66" y="0"/>
            <a:ext cx="83510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94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62DE50-EE8F-2048-9C89-116EDE97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82" y="968586"/>
            <a:ext cx="6965039" cy="3463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ACF69F-B1D4-604C-AFEF-FEBC9DB48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520" y="3914300"/>
            <a:ext cx="3232337" cy="12291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EDE415-43B3-5D4C-AFF5-AFA02A4B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27" y="0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Referring Expression Comprehension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D32BF4-530D-9840-911F-653B0CB43736}"/>
              </a:ext>
            </a:extLst>
          </p:cNvPr>
          <p:cNvSpPr/>
          <p:nvPr/>
        </p:nvSpPr>
        <p:spPr>
          <a:xfrm>
            <a:off x="2384213" y="1293707"/>
            <a:ext cx="3048000" cy="34205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2D773D-DDD0-9E42-A6AA-A3E6E05D7FC7}"/>
              </a:ext>
            </a:extLst>
          </p:cNvPr>
          <p:cNvSpPr/>
          <p:nvPr/>
        </p:nvSpPr>
        <p:spPr>
          <a:xfrm>
            <a:off x="1049867" y="968587"/>
            <a:ext cx="4064000" cy="6366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ABEA75-5E91-7645-8095-B934E1AD8CDD}"/>
              </a:ext>
            </a:extLst>
          </p:cNvPr>
          <p:cNvSpPr/>
          <p:nvPr/>
        </p:nvSpPr>
        <p:spPr>
          <a:xfrm>
            <a:off x="4060614" y="2076441"/>
            <a:ext cx="4064000" cy="15557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73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62DE50-EE8F-2048-9C89-116EDE97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82" y="968586"/>
            <a:ext cx="6965039" cy="3463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ACF69F-B1D4-604C-AFEF-FEBC9DB48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520" y="3914300"/>
            <a:ext cx="3232337" cy="12291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EDE415-43B3-5D4C-AFF5-AFA02A4B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27" y="0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Referring Expression Comprehension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35DA6F-007F-624A-87E7-1A1F6315E07C}"/>
              </a:ext>
            </a:extLst>
          </p:cNvPr>
          <p:cNvSpPr/>
          <p:nvPr/>
        </p:nvSpPr>
        <p:spPr>
          <a:xfrm>
            <a:off x="5143501" y="1165012"/>
            <a:ext cx="3729566" cy="2546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5F7962-06DB-064B-A0BE-F4B7CB732D5A}"/>
              </a:ext>
            </a:extLst>
          </p:cNvPr>
          <p:cNvSpPr/>
          <p:nvPr/>
        </p:nvSpPr>
        <p:spPr>
          <a:xfrm>
            <a:off x="3511973" y="1165012"/>
            <a:ext cx="2069254" cy="2097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5C4348-9F52-704F-874A-9B6253DAF03D}"/>
              </a:ext>
            </a:extLst>
          </p:cNvPr>
          <p:cNvSpPr/>
          <p:nvPr/>
        </p:nvSpPr>
        <p:spPr>
          <a:xfrm>
            <a:off x="3556594" y="1165012"/>
            <a:ext cx="1966465" cy="326708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96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62DE50-EE8F-2048-9C89-116EDE97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82" y="968586"/>
            <a:ext cx="6965039" cy="3463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ACF69F-B1D4-604C-AFEF-FEBC9DB48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520" y="3914300"/>
            <a:ext cx="3232337" cy="12291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EDE415-43B3-5D4C-AFF5-AFA02A4B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27" y="0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Referring Expression Comprehension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35DA6F-007F-624A-87E7-1A1F6315E07C}"/>
              </a:ext>
            </a:extLst>
          </p:cNvPr>
          <p:cNvSpPr/>
          <p:nvPr/>
        </p:nvSpPr>
        <p:spPr>
          <a:xfrm>
            <a:off x="5143501" y="1165012"/>
            <a:ext cx="3048000" cy="32105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5C4348-9F52-704F-874A-9B6253DAF03D}"/>
              </a:ext>
            </a:extLst>
          </p:cNvPr>
          <p:cNvSpPr/>
          <p:nvPr/>
        </p:nvSpPr>
        <p:spPr>
          <a:xfrm>
            <a:off x="4890940" y="1165012"/>
            <a:ext cx="1966465" cy="326708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42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62DE50-EE8F-2048-9C89-116EDE97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82" y="968586"/>
            <a:ext cx="6965039" cy="3463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ACF69F-B1D4-604C-AFEF-FEBC9DB48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520" y="3914300"/>
            <a:ext cx="3232337" cy="12291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EDE415-43B3-5D4C-AFF5-AFA02A4B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27" y="0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Referring Expression Comprehension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0C8B3-768C-8049-82A7-6D8DD10C507A}"/>
              </a:ext>
            </a:extLst>
          </p:cNvPr>
          <p:cNvSpPr txBox="1"/>
          <p:nvPr/>
        </p:nvSpPr>
        <p:spPr>
          <a:xfrm>
            <a:off x="5025154" y="477416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398840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DFD2-B6CD-5140-B55C-4E5B6371C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important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B7CE8-D6AC-A646-8894-20A1CDCB1737}"/>
              </a:ext>
            </a:extLst>
          </p:cNvPr>
          <p:cNvSpPr txBox="1"/>
          <p:nvPr/>
        </p:nvSpPr>
        <p:spPr>
          <a:xfrm>
            <a:off x="628650" y="1435947"/>
            <a:ext cx="506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MattNet</a:t>
            </a:r>
            <a:r>
              <a:rPr lang="en-US" dirty="0"/>
              <a:t>: Yu et al. https://</a:t>
            </a:r>
            <a:r>
              <a:rPr lang="en-US" dirty="0" err="1"/>
              <a:t>arxiv.org</a:t>
            </a:r>
            <a:r>
              <a:rPr lang="en-US" dirty="0"/>
              <a:t>/abs/1801.08186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212462-53E1-8F4F-9029-999126CF5585}"/>
              </a:ext>
            </a:extLst>
          </p:cNvPr>
          <p:cNvSpPr/>
          <p:nvPr/>
        </p:nvSpPr>
        <p:spPr>
          <a:xfrm>
            <a:off x="628650" y="2054105"/>
            <a:ext cx="4344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Mao et al. https://</a:t>
            </a:r>
            <a:r>
              <a:rPr lang="en-US" dirty="0" err="1"/>
              <a:t>arxiv.org</a:t>
            </a:r>
            <a:r>
              <a:rPr lang="en-US" dirty="0"/>
              <a:t>/abs/1511.02283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67487B-50E0-CF4A-92E4-478E96000EE1}"/>
              </a:ext>
            </a:extLst>
          </p:cNvPr>
          <p:cNvSpPr/>
          <p:nvPr/>
        </p:nvSpPr>
        <p:spPr>
          <a:xfrm>
            <a:off x="628650" y="2720063"/>
            <a:ext cx="4815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Rohrbach et al. https://</a:t>
            </a:r>
            <a:r>
              <a:rPr lang="en-US" dirty="0" err="1"/>
              <a:t>arxiv.org</a:t>
            </a:r>
            <a:r>
              <a:rPr lang="en-US" dirty="0"/>
              <a:t>/abs/1511.03745</a:t>
            </a:r>
          </a:p>
        </p:txBody>
      </p:sp>
    </p:spTree>
    <p:extLst>
      <p:ext uri="{BB962C8B-B14F-4D97-AF65-F5344CB8AC3E}">
        <p14:creationId xmlns:p14="http://schemas.microsoft.com/office/powerpoint/2010/main" val="2487990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B3CB5-0772-6B1A-BBEE-2800F55C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Detour: Recap on Object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2A960-BCAD-78C3-C5CB-D7BA7A11B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Two-stage: Faster-RCNN, Mask-RCNN</a:t>
            </a:r>
          </a:p>
          <a:p>
            <a:r>
              <a:rPr lang="en-US" dirty="0"/>
              <a:t>Single-stage: YOLO (You Only Look Once), SSD (Single Shot Detector)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720EE-5D44-887A-4890-B4B044818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9" y="2424223"/>
            <a:ext cx="2883363" cy="2586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5E3AF4-EFC6-0093-E87F-E9AC9C43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869" y="2857234"/>
            <a:ext cx="4638766" cy="164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56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Referring Expressions</a:t>
            </a:r>
          </a:p>
          <a:p>
            <a:pPr lvl="1"/>
            <a:r>
              <a:rPr lang="en-US" dirty="0"/>
              <a:t>Referring Expressions vs Image Captions</a:t>
            </a:r>
          </a:p>
          <a:p>
            <a:pPr lvl="1"/>
            <a:r>
              <a:rPr lang="en-US" dirty="0"/>
              <a:t>Generating Referring Expressions</a:t>
            </a:r>
          </a:p>
          <a:p>
            <a:pPr lvl="1"/>
            <a:r>
              <a:rPr lang="en-US" dirty="0"/>
              <a:t>Referring Expression Comprehension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351073789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66B44-FF18-59AA-D53F-B229D29D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Post-processing: Non-Max Suppression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7EDC800D-5A0F-7049-A1B8-F05D48264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70"/>
          <a:stretch/>
        </p:blipFill>
        <p:spPr>
          <a:xfrm>
            <a:off x="1887279" y="1353532"/>
            <a:ext cx="3992526" cy="37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25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A10E-F031-31D3-5239-7DF1A21D6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End-to-end Object Detection with </a:t>
            </a:r>
            <a:r>
              <a:rPr lang="en-US" sz="2400" dirty="0" err="1"/>
              <a:t>Transfromers</a:t>
            </a:r>
            <a:r>
              <a:rPr lang="en-US" sz="2400" dirty="0"/>
              <a:t> (DETR) (2020)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AFE4D-802C-6B0B-D021-F734F025FEB8}"/>
              </a:ext>
            </a:extLst>
          </p:cNvPr>
          <p:cNvSpPr txBox="1"/>
          <p:nvPr/>
        </p:nvSpPr>
        <p:spPr>
          <a:xfrm>
            <a:off x="5295014" y="483488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</a:t>
            </a:r>
            <a:r>
              <a:rPr lang="en-US" sz="1600" dirty="0" err="1"/>
              <a:t>facebookresearch</a:t>
            </a:r>
            <a:r>
              <a:rPr lang="en-US" sz="1600" dirty="0"/>
              <a:t>/</a:t>
            </a:r>
            <a:r>
              <a:rPr lang="en-US" sz="1600" dirty="0" err="1"/>
              <a:t>detr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4FA312-0F61-259F-601F-3525599FD9E1}"/>
              </a:ext>
            </a:extLst>
          </p:cNvPr>
          <p:cNvSpPr txBox="1"/>
          <p:nvPr/>
        </p:nvSpPr>
        <p:spPr>
          <a:xfrm>
            <a:off x="74429" y="4834880"/>
            <a:ext cx="49335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/abs/2005.12872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7211D-2CBF-A37C-91B8-3A39E666E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68016"/>
            <a:ext cx="7772400" cy="1999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2377D6-E0B6-9E8C-C4B6-73B59C3E0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384" y="3313826"/>
            <a:ext cx="6368903" cy="85119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9C2B55-44EC-0145-833A-BC5FA52E3096}"/>
              </a:ext>
            </a:extLst>
          </p:cNvPr>
          <p:cNvGrpSpPr/>
          <p:nvPr/>
        </p:nvGrpSpPr>
        <p:grpSpPr>
          <a:xfrm>
            <a:off x="5023883" y="4063218"/>
            <a:ext cx="3947632" cy="717150"/>
            <a:chOff x="5023883" y="4063218"/>
            <a:chExt cx="3947632" cy="7171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506C7D-259A-FEAE-DB13-AC3867AB7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1822" y="4063218"/>
              <a:ext cx="2889693" cy="7171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48AC2E-BFE3-4AA6-191F-7B97DFC23716}"/>
                </a:ext>
              </a:extLst>
            </p:cNvPr>
            <p:cNvSpPr txBox="1"/>
            <p:nvPr/>
          </p:nvSpPr>
          <p:spPr>
            <a:xfrm>
              <a:off x="5023883" y="4307944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98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A10E-F031-31D3-5239-7DF1A21D6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MDETR: Modulated Detection for Multimodal Understanding (2021)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AFE4D-802C-6B0B-D021-F734F025FEB8}"/>
              </a:ext>
            </a:extLst>
          </p:cNvPr>
          <p:cNvSpPr txBox="1"/>
          <p:nvPr/>
        </p:nvSpPr>
        <p:spPr>
          <a:xfrm>
            <a:off x="5295014" y="483488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</a:t>
            </a:r>
            <a:r>
              <a:rPr lang="en-US" sz="1600" dirty="0" err="1"/>
              <a:t>facebookresearch</a:t>
            </a:r>
            <a:r>
              <a:rPr lang="en-US" sz="1600" dirty="0"/>
              <a:t>/</a:t>
            </a:r>
            <a:r>
              <a:rPr lang="en-US" sz="1600" dirty="0" err="1"/>
              <a:t>detr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4FA312-0F61-259F-601F-3525599FD9E1}"/>
              </a:ext>
            </a:extLst>
          </p:cNvPr>
          <p:cNvSpPr txBox="1"/>
          <p:nvPr/>
        </p:nvSpPr>
        <p:spPr>
          <a:xfrm>
            <a:off x="74429" y="4834880"/>
            <a:ext cx="49335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/pdf/2104.12763.pdf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20381-B2E9-7B69-C6FD-2347A209C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74" y="1387571"/>
            <a:ext cx="7772400" cy="236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2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15756-72F4-3F84-CCEA-2684D14BD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MDETR: For Question Answering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1F4CF-03CE-F161-D3A6-D1790F067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75134"/>
            <a:ext cx="7772400" cy="29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07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EB6C-5517-F24C-86E9-74D3D0CD0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Visually Grounded Question Answering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F43E5-20CB-F549-B19D-7AA06D72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C932F-259D-634D-A84B-A73C11537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245" y="1665684"/>
            <a:ext cx="3933825" cy="3238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9A6151-F7B6-E540-9DFD-5E6F6D7BBCE3}"/>
              </a:ext>
            </a:extLst>
          </p:cNvPr>
          <p:cNvSpPr/>
          <p:nvPr/>
        </p:nvSpPr>
        <p:spPr>
          <a:xfrm>
            <a:off x="5291541" y="4852318"/>
            <a:ext cx="29274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/pdf/1505.00468.pdf</a:t>
            </a:r>
          </a:p>
        </p:txBody>
      </p:sp>
    </p:spTree>
    <p:extLst>
      <p:ext uri="{BB962C8B-B14F-4D97-AF65-F5344CB8AC3E}">
        <p14:creationId xmlns:p14="http://schemas.microsoft.com/office/powerpoint/2010/main" val="3729010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EB6C-5517-F24C-86E9-74D3D0CD0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Visually Grounded Question Answering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F43E5-20CB-F549-B19D-7AA06D72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C932F-259D-634D-A84B-A73C11537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245" y="1665684"/>
            <a:ext cx="3933825" cy="3238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9A6151-F7B6-E540-9DFD-5E6F6D7BBCE3}"/>
              </a:ext>
            </a:extLst>
          </p:cNvPr>
          <p:cNvSpPr/>
          <p:nvPr/>
        </p:nvSpPr>
        <p:spPr>
          <a:xfrm>
            <a:off x="5291541" y="4852318"/>
            <a:ext cx="29274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/pdf/1505.00468.pdf</a:t>
            </a:r>
          </a:p>
        </p:txBody>
      </p:sp>
    </p:spTree>
    <p:extLst>
      <p:ext uri="{BB962C8B-B14F-4D97-AF65-F5344CB8AC3E}">
        <p14:creationId xmlns:p14="http://schemas.microsoft.com/office/powerpoint/2010/main" val="2883852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689669-825F-F346-ACEA-C749148C7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8"/>
          <a:stretch/>
        </p:blipFill>
        <p:spPr>
          <a:xfrm>
            <a:off x="418539" y="1586039"/>
            <a:ext cx="3759200" cy="3440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BB56E0-AD91-964A-B815-81AF36A1D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6"/>
          <a:stretch/>
        </p:blipFill>
        <p:spPr>
          <a:xfrm>
            <a:off x="4863313" y="1586039"/>
            <a:ext cx="3708400" cy="3427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5062F-E4F9-BE45-8461-4616F73E1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033" y="256217"/>
            <a:ext cx="4572000" cy="96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04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EB6C-5517-F24C-86E9-74D3D0CD0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Visually Grounded Question Answering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F43E5-20CB-F549-B19D-7AA06D72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9A6151-F7B6-E540-9DFD-5E6F6D7BBCE3}"/>
              </a:ext>
            </a:extLst>
          </p:cNvPr>
          <p:cNvSpPr/>
          <p:nvPr/>
        </p:nvSpPr>
        <p:spPr>
          <a:xfrm>
            <a:off x="5388645" y="4866501"/>
            <a:ext cx="3706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/pdf/1505.00468.pdf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2924F2-72DB-0A42-86EA-CAA06FCF6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62" y="1268016"/>
            <a:ext cx="7740875" cy="311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0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FD625-5AC4-0C4F-84CA-89601C5A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What Features to use as input visual features?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DEF38A-6919-D942-8148-DF8703DE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780"/>
          <a:stretch/>
        </p:blipFill>
        <p:spPr>
          <a:xfrm>
            <a:off x="2148214" y="1104364"/>
            <a:ext cx="2079320" cy="3563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A14917-2BEE-F14D-A4D7-BA447A6DD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73"/>
          <a:stretch/>
        </p:blipFill>
        <p:spPr>
          <a:xfrm>
            <a:off x="5473874" y="1104364"/>
            <a:ext cx="1685420" cy="3563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1E5FF5-F445-FF44-ACFA-E804B259ECD2}"/>
              </a:ext>
            </a:extLst>
          </p:cNvPr>
          <p:cNvSpPr/>
          <p:nvPr/>
        </p:nvSpPr>
        <p:spPr>
          <a:xfrm>
            <a:off x="5179512" y="2304789"/>
            <a:ext cx="620039" cy="10459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81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78F4C-1DC0-8242-87EA-7068552F6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CVPR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66A12-9570-4140-B9E7-73B071D42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56" y="998706"/>
            <a:ext cx="6593088" cy="1817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593FCD-EB54-CC4C-9604-1F603AEA7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08" y="2816260"/>
            <a:ext cx="2925349" cy="2162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43182-C0C3-3143-8CF3-27AC27B30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770" y="2997772"/>
            <a:ext cx="4359822" cy="19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6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28" y="11668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Computer Vision</a:t>
            </a:r>
          </a:p>
        </p:txBody>
      </p:sp>
      <p:sp>
        <p:nvSpPr>
          <p:cNvPr id="5" name="AutoShape 2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Users\Vicente\Downloads\422708225_f423bfced5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891540"/>
            <a:ext cx="4950923" cy="329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69003" y="894422"/>
            <a:ext cx="6062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feline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69003" y="1163439"/>
            <a:ext cx="6351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tv set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69003" y="1432457"/>
            <a:ext cx="10759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teddy bear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9003" y="1701474"/>
            <a:ext cx="6719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pitbull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69003" y="1970492"/>
            <a:ext cx="10134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bullmastiff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69003" y="2239509"/>
            <a:ext cx="441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cat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69003" y="2777544"/>
            <a:ext cx="1354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group of dogs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69003" y="2508527"/>
            <a:ext cx="8483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tv stand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69003" y="3046562"/>
            <a:ext cx="8739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fish tank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69003" y="3315579"/>
            <a:ext cx="6206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room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69003" y="3584597"/>
            <a:ext cx="7088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indoor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69003" y="3853614"/>
            <a:ext cx="10871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man-made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69003" y="4122632"/>
            <a:ext cx="9076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footstool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69003" y="4391651"/>
            <a:ext cx="856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furniture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4822" y="4420385"/>
            <a:ext cx="373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D7FCF"/>
                </a:solidFill>
                <a:latin typeface="Helvetica Neue Light"/>
                <a:cs typeface="Helvetica Neue Light"/>
              </a:rPr>
              <a:t>Image tagging /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7370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"/>
    </mc:Choice>
    <mc:Fallback xmlns="">
      <p:transition spd="slow" advTm="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78F4C-1DC0-8242-87EA-7068552F6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CVPR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21D02-F032-5A48-AD4A-54D4D6919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29"/>
          <a:stretch/>
        </p:blipFill>
        <p:spPr>
          <a:xfrm>
            <a:off x="688419" y="1824533"/>
            <a:ext cx="7826931" cy="149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76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9E01-C612-864F-A648-3BCDA7A3A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VQA Solution today?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F7DD0-CFD4-194F-BE7F-21468DDA5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3" t="10408" r="81263" b="59993"/>
          <a:stretch/>
        </p:blipFill>
        <p:spPr>
          <a:xfrm>
            <a:off x="953814" y="1324303"/>
            <a:ext cx="1820916" cy="1374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FF847-41FB-6349-B5E6-BFAB6986CEE7}"/>
              </a:ext>
            </a:extLst>
          </p:cNvPr>
          <p:cNvSpPr txBox="1"/>
          <p:nvPr/>
        </p:nvSpPr>
        <p:spPr>
          <a:xfrm>
            <a:off x="854119" y="3586439"/>
            <a:ext cx="2271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What is the color of the jacket of the man on this picture?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479E1B-13CF-E24F-98AE-64D263A7E0F4}"/>
              </a:ext>
            </a:extLst>
          </p:cNvPr>
          <p:cNvSpPr/>
          <p:nvPr/>
        </p:nvSpPr>
        <p:spPr>
          <a:xfrm>
            <a:off x="3939436" y="1521912"/>
            <a:ext cx="1083501" cy="11768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60A51F-42C9-CF4A-84D7-414543982F36}"/>
              </a:ext>
            </a:extLst>
          </p:cNvPr>
          <p:cNvSpPr/>
          <p:nvPr/>
        </p:nvSpPr>
        <p:spPr>
          <a:xfrm>
            <a:off x="3948830" y="3258855"/>
            <a:ext cx="1083501" cy="11768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B60DA8-5608-344B-ACC5-B6D560F083DE}"/>
              </a:ext>
            </a:extLst>
          </p:cNvPr>
          <p:cNvCxnSpPr/>
          <p:nvPr/>
        </p:nvCxnSpPr>
        <p:spPr>
          <a:xfrm>
            <a:off x="2962405" y="2060532"/>
            <a:ext cx="876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FCCA36-9449-0C4B-9701-DE233FA4985E}"/>
              </a:ext>
            </a:extLst>
          </p:cNvPr>
          <p:cNvCxnSpPr/>
          <p:nvPr/>
        </p:nvCxnSpPr>
        <p:spPr>
          <a:xfrm>
            <a:off x="2858021" y="3847300"/>
            <a:ext cx="876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A70C7B-17B9-344C-82CE-AF930CE404FF}"/>
              </a:ext>
            </a:extLst>
          </p:cNvPr>
          <p:cNvCxnSpPr>
            <a:cxnSpLocks/>
          </p:cNvCxnSpPr>
          <p:nvPr/>
        </p:nvCxnSpPr>
        <p:spPr>
          <a:xfrm>
            <a:off x="5212915" y="2110357"/>
            <a:ext cx="649266" cy="682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6371E0-642F-B54A-9E18-A6640BF60C7A}"/>
              </a:ext>
            </a:extLst>
          </p:cNvPr>
          <p:cNvCxnSpPr>
            <a:cxnSpLocks/>
          </p:cNvCxnSpPr>
          <p:nvPr/>
        </p:nvCxnSpPr>
        <p:spPr>
          <a:xfrm flipV="1">
            <a:off x="5206651" y="3125244"/>
            <a:ext cx="649266" cy="722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006BA0A-949F-0547-B673-9DFD0CE90D70}"/>
              </a:ext>
            </a:extLst>
          </p:cNvPr>
          <p:cNvSpPr/>
          <p:nvPr/>
        </p:nvSpPr>
        <p:spPr>
          <a:xfrm>
            <a:off x="6045896" y="2309382"/>
            <a:ext cx="536532" cy="11768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B48291-6ED4-ED44-91AE-3C69DA568549}"/>
              </a:ext>
            </a:extLst>
          </p:cNvPr>
          <p:cNvCxnSpPr>
            <a:cxnSpLocks/>
          </p:cNvCxnSpPr>
          <p:nvPr/>
        </p:nvCxnSpPr>
        <p:spPr>
          <a:xfrm>
            <a:off x="6674284" y="2934465"/>
            <a:ext cx="597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615FA91-86E3-0D46-BB28-C0F8AFC7806D}"/>
              </a:ext>
            </a:extLst>
          </p:cNvPr>
          <p:cNvSpPr txBox="1"/>
          <p:nvPr/>
        </p:nvSpPr>
        <p:spPr>
          <a:xfrm>
            <a:off x="7363215" y="2606057"/>
            <a:ext cx="1467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Cross Entroy Loss </a:t>
            </a:r>
          </a:p>
          <a:p>
            <a:r>
              <a:rPr lang="en-US" sz="1400"/>
              <a:t>Across 5000 possible answers</a:t>
            </a:r>
          </a:p>
        </p:txBody>
      </p:sp>
    </p:spTree>
    <p:extLst>
      <p:ext uri="{BB962C8B-B14F-4D97-AF65-F5344CB8AC3E}">
        <p14:creationId xmlns:p14="http://schemas.microsoft.com/office/powerpoint/2010/main" val="3390466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9E01-C612-864F-A648-3BCDA7A3A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VQA Solution today?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F7DD0-CFD4-194F-BE7F-21468DDA5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3" t="10408" r="81263" b="59993"/>
          <a:stretch/>
        </p:blipFill>
        <p:spPr>
          <a:xfrm>
            <a:off x="888882" y="1373282"/>
            <a:ext cx="1820916" cy="1374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FF847-41FB-6349-B5E6-BFAB6986CEE7}"/>
              </a:ext>
            </a:extLst>
          </p:cNvPr>
          <p:cNvSpPr txBox="1"/>
          <p:nvPr/>
        </p:nvSpPr>
        <p:spPr>
          <a:xfrm>
            <a:off x="854119" y="3586439"/>
            <a:ext cx="2271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What is the color of the jacket of the man on this picture?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479E1B-13CF-E24F-98AE-64D263A7E0F4}"/>
              </a:ext>
            </a:extLst>
          </p:cNvPr>
          <p:cNvSpPr/>
          <p:nvPr/>
        </p:nvSpPr>
        <p:spPr>
          <a:xfrm>
            <a:off x="3939436" y="1521911"/>
            <a:ext cx="1083501" cy="28031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B60DA8-5608-344B-ACC5-B6D560F083DE}"/>
              </a:ext>
            </a:extLst>
          </p:cNvPr>
          <p:cNvCxnSpPr>
            <a:cxnSpLocks/>
          </p:cNvCxnSpPr>
          <p:nvPr/>
        </p:nvCxnSpPr>
        <p:spPr>
          <a:xfrm>
            <a:off x="2858021" y="2060532"/>
            <a:ext cx="9812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FCCA36-9449-0C4B-9701-DE233FA4985E}"/>
              </a:ext>
            </a:extLst>
          </p:cNvPr>
          <p:cNvCxnSpPr/>
          <p:nvPr/>
        </p:nvCxnSpPr>
        <p:spPr>
          <a:xfrm>
            <a:off x="2858021" y="3847300"/>
            <a:ext cx="876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B48291-6ED4-ED44-91AE-3C69DA568549}"/>
              </a:ext>
            </a:extLst>
          </p:cNvPr>
          <p:cNvCxnSpPr>
            <a:cxnSpLocks/>
          </p:cNvCxnSpPr>
          <p:nvPr/>
        </p:nvCxnSpPr>
        <p:spPr>
          <a:xfrm>
            <a:off x="5171160" y="1706915"/>
            <a:ext cx="597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615FA91-86E3-0D46-BB28-C0F8AFC7806D}"/>
              </a:ext>
            </a:extLst>
          </p:cNvPr>
          <p:cNvSpPr txBox="1"/>
          <p:nvPr/>
        </p:nvSpPr>
        <p:spPr>
          <a:xfrm>
            <a:off x="6141928" y="1261278"/>
            <a:ext cx="1467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Cross Entroy Loss </a:t>
            </a:r>
          </a:p>
          <a:p>
            <a:r>
              <a:rPr lang="en-US" sz="1400"/>
              <a:t>Across 5000 possible answers</a:t>
            </a:r>
          </a:p>
        </p:txBody>
      </p:sp>
    </p:spTree>
    <p:extLst>
      <p:ext uri="{BB962C8B-B14F-4D97-AF65-F5344CB8AC3E}">
        <p14:creationId xmlns:p14="http://schemas.microsoft.com/office/powerpoint/2010/main" val="350371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C1912-E9DD-32F9-035D-D682F682F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25" y="2434166"/>
            <a:ext cx="8453148" cy="2645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6112D2-5F66-B7E4-ACF4-EF36B20AF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3" b="21626"/>
          <a:stretch/>
        </p:blipFill>
        <p:spPr>
          <a:xfrm>
            <a:off x="3238500" y="63499"/>
            <a:ext cx="3124201" cy="2256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485640-3BA1-85F2-303C-57481CDEE88D}"/>
              </a:ext>
            </a:extLst>
          </p:cNvPr>
          <p:cNvSpPr txBox="1"/>
          <p:nvPr/>
        </p:nvSpPr>
        <p:spPr>
          <a:xfrm>
            <a:off x="1905000" y="1164162"/>
            <a:ext cx="7907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rtl="0">
              <a:defRPr/>
            </a:pPr>
            <a:r>
              <a:rPr lang="en-US" sz="1350" kern="1200" dirty="0">
                <a:solidFill>
                  <a:prstClr val="black"/>
                </a:solidFill>
                <a:ea typeface="+mn-ea"/>
                <a:cs typeface="+mn-cs"/>
              </a:rPr>
              <a:t>Training:</a:t>
            </a:r>
          </a:p>
        </p:txBody>
      </p:sp>
    </p:spTree>
    <p:extLst>
      <p:ext uri="{BB962C8B-B14F-4D97-AF65-F5344CB8AC3E}">
        <p14:creationId xmlns:p14="http://schemas.microsoft.com/office/powerpoint/2010/main" val="193804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860A-7AB9-180E-0957-E3412D91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Explainability</a:t>
            </a:r>
            <a:r>
              <a:rPr lang="en-US" dirty="0"/>
              <a:t>: </a:t>
            </a:r>
            <a:r>
              <a:rPr lang="en-US" dirty="0" err="1"/>
              <a:t>GradCAM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EF5A9-5E1C-1623-DD8B-7077474683A0}"/>
              </a:ext>
            </a:extLst>
          </p:cNvPr>
          <p:cNvSpPr txBox="1"/>
          <p:nvPr/>
        </p:nvSpPr>
        <p:spPr>
          <a:xfrm>
            <a:off x="0" y="47741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/abs/1610.02391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46AC36-9F7A-00A0-176C-F56DC95C9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95" y="1513114"/>
            <a:ext cx="2264524" cy="2425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263F89-8F49-42B5-1634-C806BD4D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314" y="1513114"/>
            <a:ext cx="2152608" cy="242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35069F-E83B-C985-C377-981E99C67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517" y="1513114"/>
            <a:ext cx="2195464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79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860A-7AB9-180E-0957-E3412D91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Explainability</a:t>
            </a:r>
            <a:r>
              <a:rPr lang="en-US" dirty="0"/>
              <a:t>: </a:t>
            </a:r>
            <a:r>
              <a:rPr lang="en-US" dirty="0" err="1"/>
              <a:t>GradCAM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EF5A9-5E1C-1623-DD8B-7077474683A0}"/>
              </a:ext>
            </a:extLst>
          </p:cNvPr>
          <p:cNvSpPr txBox="1"/>
          <p:nvPr/>
        </p:nvSpPr>
        <p:spPr>
          <a:xfrm>
            <a:off x="0" y="47741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/abs/1610.02391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46AC36-9F7A-00A0-176C-F56DC95C9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95" y="1513114"/>
            <a:ext cx="1575174" cy="1687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263F89-8F49-42B5-1634-C806BD4D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260" y="1513114"/>
            <a:ext cx="1501191" cy="1691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D93F28-E24F-6D75-79ED-E2C112AEC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972" y="1737359"/>
            <a:ext cx="3296935" cy="1381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57AD1-7834-D50E-AEDA-C621513D6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858" y="3645013"/>
            <a:ext cx="3511544" cy="12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74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36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Users\Vicente\Downloads\422708225_f423bfced5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891540"/>
            <a:ext cx="4950923" cy="329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14500" y="1220502"/>
            <a:ext cx="1137112" cy="154305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28950" y="2420653"/>
            <a:ext cx="1543050" cy="1752407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29150" y="1620552"/>
            <a:ext cx="1314450" cy="222885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86150" y="1449102"/>
            <a:ext cx="742950" cy="80010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57625" y="877602"/>
            <a:ext cx="1171575" cy="131445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373981" y="877602"/>
            <a:ext cx="1477631" cy="91440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14450" y="1734852"/>
            <a:ext cx="1657350" cy="91440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324598" y="2249202"/>
            <a:ext cx="3704602" cy="165735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43413" y="1391952"/>
            <a:ext cx="1821959" cy="217170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69003" y="894422"/>
            <a:ext cx="6062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feline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69003" y="1163439"/>
            <a:ext cx="6351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tv set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69003" y="1432457"/>
            <a:ext cx="10759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teddy bear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69003" y="1701474"/>
            <a:ext cx="6719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pitbull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69003" y="1970492"/>
            <a:ext cx="10134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bullmastiff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9003" y="2239509"/>
            <a:ext cx="441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cat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69003" y="2777544"/>
            <a:ext cx="1354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group of dogs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69003" y="2508527"/>
            <a:ext cx="8483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tv stand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69003" y="3046562"/>
            <a:ext cx="8739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fish tank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69003" y="3315579"/>
            <a:ext cx="6206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room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69003" y="3584597"/>
            <a:ext cx="7088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indoor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69003" y="3853614"/>
            <a:ext cx="10871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man-made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69003" y="4122632"/>
            <a:ext cx="9076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footstool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69003" y="4391651"/>
            <a:ext cx="856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furniture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8437" y="742950"/>
            <a:ext cx="452368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tv set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02860" y="1085850"/>
            <a:ext cx="654346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cat, feline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88028" y="1600200"/>
            <a:ext cx="580608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tv stand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86150" y="1334802"/>
            <a:ext cx="715260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teddy bear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33820" y="2290103"/>
            <a:ext cx="474810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pitbull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29151" y="1485900"/>
            <a:ext cx="1064715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bullmastiff, animal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46946" y="758713"/>
            <a:ext cx="599844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fish tank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42955" y="1253878"/>
            <a:ext cx="394660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sofa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24597" y="2124726"/>
            <a:ext cx="615874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footstool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34777" y="4455311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D7FCF"/>
                </a:solidFill>
                <a:latin typeface="Helvetica Neue Light"/>
                <a:cs typeface="Helvetica Neue Light"/>
              </a:rPr>
              <a:t>Object Detection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C13F980-A47F-034A-8DC1-6B920D354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28" y="11668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Computer Vision</a:t>
            </a:r>
          </a:p>
        </p:txBody>
      </p:sp>
    </p:spTree>
    <p:extLst>
      <p:ext uri="{BB962C8B-B14F-4D97-AF65-F5344CB8AC3E}">
        <p14:creationId xmlns:p14="http://schemas.microsoft.com/office/powerpoint/2010/main" val="214146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"/>
    </mc:Choice>
    <mc:Fallback xmlns="">
      <p:transition spd="slow" advTm="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Users\Vicente\Downloads\422708225_f423bfced5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891540"/>
            <a:ext cx="4950923" cy="329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469003" y="894422"/>
            <a:ext cx="6062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7030A0"/>
                </a:solidFill>
                <a:latin typeface="Helvetica Neue Light"/>
                <a:cs typeface="Helvetica Neue Light"/>
              </a:rPr>
              <a:t>feline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69003" y="1163439"/>
            <a:ext cx="6351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7030A0"/>
                </a:solidFill>
                <a:latin typeface="Helvetica Neue Light"/>
                <a:cs typeface="Helvetica Neue Light"/>
              </a:rPr>
              <a:t>tv set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69003" y="1432457"/>
            <a:ext cx="10759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teddy bear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69003" y="1701474"/>
            <a:ext cx="6719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pitbull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69003" y="1970492"/>
            <a:ext cx="5100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dog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9003" y="2239509"/>
            <a:ext cx="441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cat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69003" y="2777544"/>
            <a:ext cx="1354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7030A0"/>
                </a:solidFill>
                <a:latin typeface="Helvetica Neue Light"/>
                <a:cs typeface="Helvetica Neue Light"/>
              </a:rPr>
              <a:t>group of dogs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69003" y="2508527"/>
            <a:ext cx="8483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tv stand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69003" y="3046562"/>
            <a:ext cx="8739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fish tank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69003" y="3315579"/>
            <a:ext cx="6206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room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69003" y="3584597"/>
            <a:ext cx="7088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indoor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69003" y="3853614"/>
            <a:ext cx="10871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man-made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69003" y="4122632"/>
            <a:ext cx="9076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footstool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69003" y="4391651"/>
            <a:ext cx="856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furniture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313078" y="891540"/>
            <a:ext cx="4965192" cy="3303062"/>
            <a:chOff x="226771" y="1143000"/>
            <a:chExt cx="6620256" cy="4404082"/>
          </a:xfrm>
        </p:grpSpPr>
        <p:sp>
          <p:nvSpPr>
            <p:cNvPr id="8" name="Freeform 7"/>
            <p:cNvSpPr/>
            <p:nvPr/>
          </p:nvSpPr>
          <p:spPr>
            <a:xfrm>
              <a:off x="3190875" y="1974841"/>
              <a:ext cx="847725" cy="928687"/>
            </a:xfrm>
            <a:custGeom>
              <a:avLst/>
              <a:gdLst>
                <a:gd name="connsiteX0" fmla="*/ 223838 w 847725"/>
                <a:gd name="connsiteY0" fmla="*/ 904875 h 928687"/>
                <a:gd name="connsiteX1" fmla="*/ 223838 w 847725"/>
                <a:gd name="connsiteY1" fmla="*/ 809625 h 928687"/>
                <a:gd name="connsiteX2" fmla="*/ 195263 w 847725"/>
                <a:gd name="connsiteY2" fmla="*/ 723900 h 928687"/>
                <a:gd name="connsiteX3" fmla="*/ 152400 w 847725"/>
                <a:gd name="connsiteY3" fmla="*/ 614362 h 928687"/>
                <a:gd name="connsiteX4" fmla="*/ 180975 w 847725"/>
                <a:gd name="connsiteY4" fmla="*/ 538162 h 928687"/>
                <a:gd name="connsiteX5" fmla="*/ 180975 w 847725"/>
                <a:gd name="connsiteY5" fmla="*/ 438150 h 928687"/>
                <a:gd name="connsiteX6" fmla="*/ 90488 w 847725"/>
                <a:gd name="connsiteY6" fmla="*/ 361950 h 928687"/>
                <a:gd name="connsiteX7" fmla="*/ 85725 w 847725"/>
                <a:gd name="connsiteY7" fmla="*/ 314325 h 928687"/>
                <a:gd name="connsiteX8" fmla="*/ 47625 w 847725"/>
                <a:gd name="connsiteY8" fmla="*/ 223837 h 928687"/>
                <a:gd name="connsiteX9" fmla="*/ 0 w 847725"/>
                <a:gd name="connsiteY9" fmla="*/ 157162 h 928687"/>
                <a:gd name="connsiteX10" fmla="*/ 47625 w 847725"/>
                <a:gd name="connsiteY10" fmla="*/ 85725 h 928687"/>
                <a:gd name="connsiteX11" fmla="*/ 114300 w 847725"/>
                <a:gd name="connsiteY11" fmla="*/ 28575 h 928687"/>
                <a:gd name="connsiteX12" fmla="*/ 161925 w 847725"/>
                <a:gd name="connsiteY12" fmla="*/ 47625 h 928687"/>
                <a:gd name="connsiteX13" fmla="*/ 247650 w 847725"/>
                <a:gd name="connsiteY13" fmla="*/ 19050 h 928687"/>
                <a:gd name="connsiteX14" fmla="*/ 385763 w 847725"/>
                <a:gd name="connsiteY14" fmla="*/ 19050 h 928687"/>
                <a:gd name="connsiteX15" fmla="*/ 447675 w 847725"/>
                <a:gd name="connsiteY15" fmla="*/ 14287 h 928687"/>
                <a:gd name="connsiteX16" fmla="*/ 485775 w 847725"/>
                <a:gd name="connsiteY16" fmla="*/ 0 h 928687"/>
                <a:gd name="connsiteX17" fmla="*/ 581025 w 847725"/>
                <a:gd name="connsiteY17" fmla="*/ 66675 h 928687"/>
                <a:gd name="connsiteX18" fmla="*/ 581025 w 847725"/>
                <a:gd name="connsiteY18" fmla="*/ 104775 h 928687"/>
                <a:gd name="connsiteX19" fmla="*/ 576263 w 847725"/>
                <a:gd name="connsiteY19" fmla="*/ 176212 h 928687"/>
                <a:gd name="connsiteX20" fmla="*/ 571500 w 847725"/>
                <a:gd name="connsiteY20" fmla="*/ 214312 h 928687"/>
                <a:gd name="connsiteX21" fmla="*/ 676275 w 847725"/>
                <a:gd name="connsiteY21" fmla="*/ 152400 h 928687"/>
                <a:gd name="connsiteX22" fmla="*/ 766763 w 847725"/>
                <a:gd name="connsiteY22" fmla="*/ 147637 h 928687"/>
                <a:gd name="connsiteX23" fmla="*/ 804863 w 847725"/>
                <a:gd name="connsiteY23" fmla="*/ 190500 h 928687"/>
                <a:gd name="connsiteX24" fmla="*/ 776288 w 847725"/>
                <a:gd name="connsiteY24" fmla="*/ 238125 h 928687"/>
                <a:gd name="connsiteX25" fmla="*/ 766763 w 847725"/>
                <a:gd name="connsiteY25" fmla="*/ 304800 h 928687"/>
                <a:gd name="connsiteX26" fmla="*/ 714375 w 847725"/>
                <a:gd name="connsiteY26" fmla="*/ 371475 h 928687"/>
                <a:gd name="connsiteX27" fmla="*/ 661988 w 847725"/>
                <a:gd name="connsiteY27" fmla="*/ 400050 h 928687"/>
                <a:gd name="connsiteX28" fmla="*/ 647700 w 847725"/>
                <a:gd name="connsiteY28" fmla="*/ 404812 h 928687"/>
                <a:gd name="connsiteX29" fmla="*/ 690563 w 847725"/>
                <a:gd name="connsiteY29" fmla="*/ 490537 h 928687"/>
                <a:gd name="connsiteX30" fmla="*/ 742950 w 847725"/>
                <a:gd name="connsiteY30" fmla="*/ 523875 h 928687"/>
                <a:gd name="connsiteX31" fmla="*/ 742950 w 847725"/>
                <a:gd name="connsiteY31" fmla="*/ 566737 h 928687"/>
                <a:gd name="connsiteX32" fmla="*/ 771525 w 847725"/>
                <a:gd name="connsiteY32" fmla="*/ 681037 h 928687"/>
                <a:gd name="connsiteX33" fmla="*/ 790575 w 847725"/>
                <a:gd name="connsiteY33" fmla="*/ 747712 h 928687"/>
                <a:gd name="connsiteX34" fmla="*/ 842963 w 847725"/>
                <a:gd name="connsiteY34" fmla="*/ 785812 h 928687"/>
                <a:gd name="connsiteX35" fmla="*/ 847725 w 847725"/>
                <a:gd name="connsiteY35" fmla="*/ 871537 h 928687"/>
                <a:gd name="connsiteX36" fmla="*/ 742950 w 847725"/>
                <a:gd name="connsiteY36" fmla="*/ 928687 h 928687"/>
                <a:gd name="connsiteX37" fmla="*/ 652463 w 847725"/>
                <a:gd name="connsiteY37" fmla="*/ 928687 h 928687"/>
                <a:gd name="connsiteX38" fmla="*/ 581025 w 847725"/>
                <a:gd name="connsiteY38" fmla="*/ 904875 h 928687"/>
                <a:gd name="connsiteX39" fmla="*/ 538163 w 847725"/>
                <a:gd name="connsiteY39" fmla="*/ 881062 h 928687"/>
                <a:gd name="connsiteX40" fmla="*/ 514350 w 847725"/>
                <a:gd name="connsiteY40" fmla="*/ 771525 h 928687"/>
                <a:gd name="connsiteX41" fmla="*/ 514350 w 847725"/>
                <a:gd name="connsiteY41" fmla="*/ 862012 h 928687"/>
                <a:gd name="connsiteX42" fmla="*/ 495300 w 847725"/>
                <a:gd name="connsiteY42" fmla="*/ 895350 h 928687"/>
                <a:gd name="connsiteX43" fmla="*/ 461963 w 847725"/>
                <a:gd name="connsiteY43" fmla="*/ 928687 h 928687"/>
                <a:gd name="connsiteX44" fmla="*/ 447675 w 847725"/>
                <a:gd name="connsiteY44" fmla="*/ 928687 h 928687"/>
                <a:gd name="connsiteX45" fmla="*/ 371475 w 847725"/>
                <a:gd name="connsiteY45" fmla="*/ 862012 h 928687"/>
                <a:gd name="connsiteX46" fmla="*/ 309563 w 847725"/>
                <a:gd name="connsiteY46" fmla="*/ 909637 h 928687"/>
                <a:gd name="connsiteX47" fmla="*/ 223838 w 847725"/>
                <a:gd name="connsiteY47" fmla="*/ 904875 h 92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847725" h="928687">
                  <a:moveTo>
                    <a:pt x="223838" y="904875"/>
                  </a:moveTo>
                  <a:lnTo>
                    <a:pt x="223838" y="809625"/>
                  </a:lnTo>
                  <a:lnTo>
                    <a:pt x="195263" y="723900"/>
                  </a:lnTo>
                  <a:lnTo>
                    <a:pt x="152400" y="614362"/>
                  </a:lnTo>
                  <a:lnTo>
                    <a:pt x="180975" y="538162"/>
                  </a:lnTo>
                  <a:lnTo>
                    <a:pt x="180975" y="438150"/>
                  </a:lnTo>
                  <a:lnTo>
                    <a:pt x="90488" y="361950"/>
                  </a:lnTo>
                  <a:lnTo>
                    <a:pt x="85725" y="314325"/>
                  </a:lnTo>
                  <a:lnTo>
                    <a:pt x="47625" y="223837"/>
                  </a:lnTo>
                  <a:lnTo>
                    <a:pt x="0" y="157162"/>
                  </a:lnTo>
                  <a:lnTo>
                    <a:pt x="47625" y="85725"/>
                  </a:lnTo>
                  <a:lnTo>
                    <a:pt x="114300" y="28575"/>
                  </a:lnTo>
                  <a:lnTo>
                    <a:pt x="161925" y="47625"/>
                  </a:lnTo>
                  <a:lnTo>
                    <a:pt x="247650" y="19050"/>
                  </a:lnTo>
                  <a:lnTo>
                    <a:pt x="385763" y="19050"/>
                  </a:lnTo>
                  <a:lnTo>
                    <a:pt x="447675" y="14287"/>
                  </a:lnTo>
                  <a:lnTo>
                    <a:pt x="485775" y="0"/>
                  </a:lnTo>
                  <a:lnTo>
                    <a:pt x="581025" y="66675"/>
                  </a:lnTo>
                  <a:lnTo>
                    <a:pt x="581025" y="104775"/>
                  </a:lnTo>
                  <a:lnTo>
                    <a:pt x="576263" y="176212"/>
                  </a:lnTo>
                  <a:lnTo>
                    <a:pt x="571500" y="214312"/>
                  </a:lnTo>
                  <a:lnTo>
                    <a:pt x="676275" y="152400"/>
                  </a:lnTo>
                  <a:lnTo>
                    <a:pt x="766763" y="147637"/>
                  </a:lnTo>
                  <a:lnTo>
                    <a:pt x="804863" y="190500"/>
                  </a:lnTo>
                  <a:lnTo>
                    <a:pt x="776288" y="238125"/>
                  </a:lnTo>
                  <a:lnTo>
                    <a:pt x="766763" y="304800"/>
                  </a:lnTo>
                  <a:lnTo>
                    <a:pt x="714375" y="371475"/>
                  </a:lnTo>
                  <a:lnTo>
                    <a:pt x="661988" y="400050"/>
                  </a:lnTo>
                  <a:lnTo>
                    <a:pt x="647700" y="404812"/>
                  </a:lnTo>
                  <a:lnTo>
                    <a:pt x="690563" y="490537"/>
                  </a:lnTo>
                  <a:lnTo>
                    <a:pt x="742950" y="523875"/>
                  </a:lnTo>
                  <a:lnTo>
                    <a:pt x="742950" y="566737"/>
                  </a:lnTo>
                  <a:lnTo>
                    <a:pt x="771525" y="681037"/>
                  </a:lnTo>
                  <a:lnTo>
                    <a:pt x="790575" y="747712"/>
                  </a:lnTo>
                  <a:lnTo>
                    <a:pt x="842963" y="785812"/>
                  </a:lnTo>
                  <a:lnTo>
                    <a:pt x="847725" y="871537"/>
                  </a:lnTo>
                  <a:lnTo>
                    <a:pt x="742950" y="928687"/>
                  </a:lnTo>
                  <a:lnTo>
                    <a:pt x="652463" y="928687"/>
                  </a:lnTo>
                  <a:lnTo>
                    <a:pt x="581025" y="904875"/>
                  </a:lnTo>
                  <a:lnTo>
                    <a:pt x="538163" y="881062"/>
                  </a:lnTo>
                  <a:lnTo>
                    <a:pt x="514350" y="771525"/>
                  </a:lnTo>
                  <a:lnTo>
                    <a:pt x="514350" y="862012"/>
                  </a:lnTo>
                  <a:lnTo>
                    <a:pt x="495300" y="895350"/>
                  </a:lnTo>
                  <a:lnTo>
                    <a:pt x="461963" y="928687"/>
                  </a:lnTo>
                  <a:lnTo>
                    <a:pt x="447675" y="928687"/>
                  </a:lnTo>
                  <a:lnTo>
                    <a:pt x="371475" y="862012"/>
                  </a:lnTo>
                  <a:lnTo>
                    <a:pt x="309563" y="909637"/>
                  </a:lnTo>
                  <a:lnTo>
                    <a:pt x="223838" y="904875"/>
                  </a:lnTo>
                  <a:close/>
                </a:path>
              </a:pathLst>
            </a:custGeom>
            <a:solidFill>
              <a:srgbClr val="15FF12">
                <a:alpha val="38824"/>
              </a:srgb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33840" y="1143000"/>
              <a:ext cx="1458812" cy="1242104"/>
            </a:xfrm>
            <a:custGeom>
              <a:avLst/>
              <a:gdLst>
                <a:gd name="connsiteX0" fmla="*/ 0 w 1458812"/>
                <a:gd name="connsiteY0" fmla="*/ 79283 h 1242104"/>
                <a:gd name="connsiteX1" fmla="*/ 158567 w 1458812"/>
                <a:gd name="connsiteY1" fmla="*/ 1141678 h 1242104"/>
                <a:gd name="connsiteX2" fmla="*/ 206137 w 1458812"/>
                <a:gd name="connsiteY2" fmla="*/ 1220962 h 1242104"/>
                <a:gd name="connsiteX3" fmla="*/ 227279 w 1458812"/>
                <a:gd name="connsiteY3" fmla="*/ 1242104 h 1242104"/>
                <a:gd name="connsiteX4" fmla="*/ 1437670 w 1458812"/>
                <a:gd name="connsiteY4" fmla="*/ 1178677 h 1242104"/>
                <a:gd name="connsiteX5" fmla="*/ 1458812 w 1458812"/>
                <a:gd name="connsiteY5" fmla="*/ 724120 h 1242104"/>
                <a:gd name="connsiteX6" fmla="*/ 1432384 w 1458812"/>
                <a:gd name="connsiteY6" fmla="*/ 280134 h 1242104"/>
                <a:gd name="connsiteX7" fmla="*/ 1390100 w 1458812"/>
                <a:gd name="connsiteY7" fmla="*/ 0 h 1242104"/>
                <a:gd name="connsiteX8" fmla="*/ 0 w 1458812"/>
                <a:gd name="connsiteY8" fmla="*/ 15856 h 1242104"/>
                <a:gd name="connsiteX9" fmla="*/ 0 w 1458812"/>
                <a:gd name="connsiteY9" fmla="*/ 79283 h 124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8812" h="1242104">
                  <a:moveTo>
                    <a:pt x="0" y="79283"/>
                  </a:moveTo>
                  <a:lnTo>
                    <a:pt x="158567" y="1141678"/>
                  </a:lnTo>
                  <a:lnTo>
                    <a:pt x="206137" y="1220962"/>
                  </a:lnTo>
                  <a:lnTo>
                    <a:pt x="227279" y="1242104"/>
                  </a:lnTo>
                  <a:lnTo>
                    <a:pt x="1437670" y="1178677"/>
                  </a:lnTo>
                  <a:lnTo>
                    <a:pt x="1458812" y="724120"/>
                  </a:lnTo>
                  <a:lnTo>
                    <a:pt x="1432384" y="280134"/>
                  </a:lnTo>
                  <a:lnTo>
                    <a:pt x="1390100" y="0"/>
                  </a:lnTo>
                  <a:lnTo>
                    <a:pt x="0" y="15856"/>
                  </a:lnTo>
                  <a:lnTo>
                    <a:pt x="0" y="79283"/>
                  </a:lnTo>
                  <a:close/>
                </a:path>
              </a:pathLst>
            </a:custGeom>
            <a:solidFill>
              <a:srgbClr val="FF0000">
                <a:alpha val="34902"/>
              </a:srgb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26771" y="3027277"/>
              <a:ext cx="5040173" cy="2114093"/>
            </a:xfrm>
            <a:custGeom>
              <a:avLst/>
              <a:gdLst>
                <a:gd name="connsiteX0" fmla="*/ 0 w 5040173"/>
                <a:gd name="connsiteY0" fmla="*/ 460857 h 2114093"/>
                <a:gd name="connsiteX1" fmla="*/ 2611527 w 5040173"/>
                <a:gd name="connsiteY1" fmla="*/ 160934 h 2114093"/>
                <a:gd name="connsiteX2" fmla="*/ 3796589 w 5040173"/>
                <a:gd name="connsiteY2" fmla="*/ 21945 h 2114093"/>
                <a:gd name="connsiteX3" fmla="*/ 4191610 w 5040173"/>
                <a:gd name="connsiteY3" fmla="*/ 0 h 2114093"/>
                <a:gd name="connsiteX4" fmla="*/ 4630522 w 5040173"/>
                <a:gd name="connsiteY4" fmla="*/ 212141 h 2114093"/>
                <a:gd name="connsiteX5" fmla="*/ 4718304 w 5040173"/>
                <a:gd name="connsiteY5" fmla="*/ 299923 h 2114093"/>
                <a:gd name="connsiteX6" fmla="*/ 5040173 w 5040173"/>
                <a:gd name="connsiteY6" fmla="*/ 694944 h 2114093"/>
                <a:gd name="connsiteX7" fmla="*/ 5040173 w 5040173"/>
                <a:gd name="connsiteY7" fmla="*/ 1111910 h 2114093"/>
                <a:gd name="connsiteX8" fmla="*/ 4155034 w 5040173"/>
                <a:gd name="connsiteY8" fmla="*/ 1287475 h 2114093"/>
                <a:gd name="connsiteX9" fmla="*/ 0 w 5040173"/>
                <a:gd name="connsiteY9" fmla="*/ 2114093 h 2114093"/>
                <a:gd name="connsiteX10" fmla="*/ 0 w 5040173"/>
                <a:gd name="connsiteY10" fmla="*/ 460857 h 211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40173" h="2114093">
                  <a:moveTo>
                    <a:pt x="0" y="460857"/>
                  </a:moveTo>
                  <a:lnTo>
                    <a:pt x="2611527" y="160934"/>
                  </a:lnTo>
                  <a:lnTo>
                    <a:pt x="3796589" y="21945"/>
                  </a:lnTo>
                  <a:lnTo>
                    <a:pt x="4191610" y="0"/>
                  </a:lnTo>
                  <a:lnTo>
                    <a:pt x="4630522" y="212141"/>
                  </a:lnTo>
                  <a:lnTo>
                    <a:pt x="4718304" y="299923"/>
                  </a:lnTo>
                  <a:lnTo>
                    <a:pt x="5040173" y="694944"/>
                  </a:lnTo>
                  <a:lnTo>
                    <a:pt x="5040173" y="1111910"/>
                  </a:lnTo>
                  <a:lnTo>
                    <a:pt x="4155034" y="1287475"/>
                  </a:lnTo>
                  <a:lnTo>
                    <a:pt x="0" y="2114093"/>
                  </a:lnTo>
                  <a:lnTo>
                    <a:pt x="0" y="460857"/>
                  </a:lnTo>
                  <a:close/>
                </a:path>
              </a:pathLst>
            </a:custGeom>
            <a:solidFill>
              <a:srgbClr val="00B0F0">
                <a:alpha val="21176"/>
              </a:srgbClr>
            </a:solidFill>
            <a:ln w="28575">
              <a:solidFill>
                <a:srgbClr val="00B0F0">
                  <a:alpha val="43922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547257" y="3281179"/>
              <a:ext cx="1924259" cy="2265903"/>
            </a:xfrm>
            <a:custGeom>
              <a:avLst/>
              <a:gdLst>
                <a:gd name="connsiteX0" fmla="*/ 55266 w 1924259"/>
                <a:gd name="connsiteY0" fmla="*/ 2250830 h 2265903"/>
                <a:gd name="connsiteX1" fmla="*/ 65314 w 1924259"/>
                <a:gd name="connsiteY1" fmla="*/ 2165419 h 2265903"/>
                <a:gd name="connsiteX2" fmla="*/ 35169 w 1924259"/>
                <a:gd name="connsiteY2" fmla="*/ 1964452 h 2265903"/>
                <a:gd name="connsiteX3" fmla="*/ 0 w 1924259"/>
                <a:gd name="connsiteY3" fmla="*/ 1848896 h 2265903"/>
                <a:gd name="connsiteX4" fmla="*/ 20097 w 1924259"/>
                <a:gd name="connsiteY4" fmla="*/ 1698171 h 2265903"/>
                <a:gd name="connsiteX5" fmla="*/ 60290 w 1924259"/>
                <a:gd name="connsiteY5" fmla="*/ 1572567 h 2265903"/>
                <a:gd name="connsiteX6" fmla="*/ 80387 w 1924259"/>
                <a:gd name="connsiteY6" fmla="*/ 1441938 h 2265903"/>
                <a:gd name="connsiteX7" fmla="*/ 135653 w 1924259"/>
                <a:gd name="connsiteY7" fmla="*/ 1281164 h 2265903"/>
                <a:gd name="connsiteX8" fmla="*/ 241161 w 1924259"/>
                <a:gd name="connsiteY8" fmla="*/ 1115367 h 2265903"/>
                <a:gd name="connsiteX9" fmla="*/ 221064 w 1924259"/>
                <a:gd name="connsiteY9" fmla="*/ 974690 h 2265903"/>
                <a:gd name="connsiteX10" fmla="*/ 140677 w 1924259"/>
                <a:gd name="connsiteY10" fmla="*/ 818940 h 2265903"/>
                <a:gd name="connsiteX11" fmla="*/ 105508 w 1924259"/>
                <a:gd name="connsiteY11" fmla="*/ 693336 h 2265903"/>
                <a:gd name="connsiteX12" fmla="*/ 90435 w 1924259"/>
                <a:gd name="connsiteY12" fmla="*/ 572756 h 2265903"/>
                <a:gd name="connsiteX13" fmla="*/ 125605 w 1924259"/>
                <a:gd name="connsiteY13" fmla="*/ 437103 h 2265903"/>
                <a:gd name="connsiteX14" fmla="*/ 135653 w 1924259"/>
                <a:gd name="connsiteY14" fmla="*/ 371789 h 2265903"/>
                <a:gd name="connsiteX15" fmla="*/ 115556 w 1924259"/>
                <a:gd name="connsiteY15" fmla="*/ 286378 h 2265903"/>
                <a:gd name="connsiteX16" fmla="*/ 100484 w 1924259"/>
                <a:gd name="connsiteY16" fmla="*/ 180870 h 2265903"/>
                <a:gd name="connsiteX17" fmla="*/ 145701 w 1924259"/>
                <a:gd name="connsiteY17" fmla="*/ 60290 h 2265903"/>
                <a:gd name="connsiteX18" fmla="*/ 241161 w 1924259"/>
                <a:gd name="connsiteY18" fmla="*/ 5024 h 2265903"/>
                <a:gd name="connsiteX19" fmla="*/ 351692 w 1924259"/>
                <a:gd name="connsiteY19" fmla="*/ 0 h 2265903"/>
                <a:gd name="connsiteX20" fmla="*/ 562708 w 1924259"/>
                <a:gd name="connsiteY20" fmla="*/ 0 h 2265903"/>
                <a:gd name="connsiteX21" fmla="*/ 773723 w 1924259"/>
                <a:gd name="connsiteY21" fmla="*/ 30145 h 2265903"/>
                <a:gd name="connsiteX22" fmla="*/ 989763 w 1924259"/>
                <a:gd name="connsiteY22" fmla="*/ 30145 h 2265903"/>
                <a:gd name="connsiteX23" fmla="*/ 1150536 w 1924259"/>
                <a:gd name="connsiteY23" fmla="*/ 60290 h 2265903"/>
                <a:gd name="connsiteX24" fmla="*/ 1381648 w 1924259"/>
                <a:gd name="connsiteY24" fmla="*/ 110531 h 2265903"/>
                <a:gd name="connsiteX25" fmla="*/ 1542422 w 1924259"/>
                <a:gd name="connsiteY25" fmla="*/ 216039 h 2265903"/>
                <a:gd name="connsiteX26" fmla="*/ 1622809 w 1924259"/>
                <a:gd name="connsiteY26" fmla="*/ 331595 h 2265903"/>
                <a:gd name="connsiteX27" fmla="*/ 1637881 w 1924259"/>
                <a:gd name="connsiteY27" fmla="*/ 401934 h 2265903"/>
                <a:gd name="connsiteX28" fmla="*/ 1577591 w 1924259"/>
                <a:gd name="connsiteY28" fmla="*/ 442127 h 2265903"/>
                <a:gd name="connsiteX29" fmla="*/ 1487156 w 1924259"/>
                <a:gd name="connsiteY29" fmla="*/ 422030 h 2265903"/>
                <a:gd name="connsiteX30" fmla="*/ 1391697 w 1924259"/>
                <a:gd name="connsiteY30" fmla="*/ 386861 h 2265903"/>
                <a:gd name="connsiteX31" fmla="*/ 1296238 w 1924259"/>
                <a:gd name="connsiteY31" fmla="*/ 447151 h 2265903"/>
                <a:gd name="connsiteX32" fmla="*/ 1220875 w 1924259"/>
                <a:gd name="connsiteY32" fmla="*/ 517490 h 2265903"/>
                <a:gd name="connsiteX33" fmla="*/ 1210827 w 1924259"/>
                <a:gd name="connsiteY33" fmla="*/ 587828 h 2265903"/>
                <a:gd name="connsiteX34" fmla="*/ 1225899 w 1924259"/>
                <a:gd name="connsiteY34" fmla="*/ 693336 h 2265903"/>
                <a:gd name="connsiteX35" fmla="*/ 1195754 w 1924259"/>
                <a:gd name="connsiteY35" fmla="*/ 763674 h 2265903"/>
                <a:gd name="connsiteX36" fmla="*/ 1200778 w 1924259"/>
                <a:gd name="connsiteY36" fmla="*/ 939520 h 2265903"/>
                <a:gd name="connsiteX37" fmla="*/ 1266092 w 1924259"/>
                <a:gd name="connsiteY37" fmla="*/ 1115367 h 2265903"/>
                <a:gd name="connsiteX38" fmla="*/ 1381648 w 1924259"/>
                <a:gd name="connsiteY38" fmla="*/ 1301261 h 2265903"/>
                <a:gd name="connsiteX39" fmla="*/ 1552470 w 1924259"/>
                <a:gd name="connsiteY39" fmla="*/ 1401745 h 2265903"/>
                <a:gd name="connsiteX40" fmla="*/ 1798655 w 1924259"/>
                <a:gd name="connsiteY40" fmla="*/ 1562518 h 2265903"/>
                <a:gd name="connsiteX41" fmla="*/ 1919235 w 1924259"/>
                <a:gd name="connsiteY41" fmla="*/ 1778558 h 2265903"/>
                <a:gd name="connsiteX42" fmla="*/ 1924259 w 1924259"/>
                <a:gd name="connsiteY42" fmla="*/ 1833824 h 2265903"/>
                <a:gd name="connsiteX43" fmla="*/ 1406769 w 1924259"/>
                <a:gd name="connsiteY43" fmla="*/ 2009670 h 2265903"/>
                <a:gd name="connsiteX44" fmla="*/ 1075174 w 1924259"/>
                <a:gd name="connsiteY44" fmla="*/ 2155371 h 2265903"/>
                <a:gd name="connsiteX45" fmla="*/ 924448 w 1924259"/>
                <a:gd name="connsiteY45" fmla="*/ 2265903 h 2265903"/>
                <a:gd name="connsiteX46" fmla="*/ 55266 w 1924259"/>
                <a:gd name="connsiteY46" fmla="*/ 2250830 h 2265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24259" h="2265903">
                  <a:moveTo>
                    <a:pt x="55266" y="2250830"/>
                  </a:moveTo>
                  <a:lnTo>
                    <a:pt x="65314" y="2165419"/>
                  </a:lnTo>
                  <a:lnTo>
                    <a:pt x="35169" y="1964452"/>
                  </a:lnTo>
                  <a:lnTo>
                    <a:pt x="0" y="1848896"/>
                  </a:lnTo>
                  <a:lnTo>
                    <a:pt x="20097" y="1698171"/>
                  </a:lnTo>
                  <a:lnTo>
                    <a:pt x="60290" y="1572567"/>
                  </a:lnTo>
                  <a:lnTo>
                    <a:pt x="80387" y="1441938"/>
                  </a:lnTo>
                  <a:lnTo>
                    <a:pt x="135653" y="1281164"/>
                  </a:lnTo>
                  <a:lnTo>
                    <a:pt x="241161" y="1115367"/>
                  </a:lnTo>
                  <a:lnTo>
                    <a:pt x="221064" y="974690"/>
                  </a:lnTo>
                  <a:lnTo>
                    <a:pt x="140677" y="818940"/>
                  </a:lnTo>
                  <a:lnTo>
                    <a:pt x="105508" y="693336"/>
                  </a:lnTo>
                  <a:lnTo>
                    <a:pt x="90435" y="572756"/>
                  </a:lnTo>
                  <a:lnTo>
                    <a:pt x="125605" y="437103"/>
                  </a:lnTo>
                  <a:lnTo>
                    <a:pt x="135653" y="371789"/>
                  </a:lnTo>
                  <a:lnTo>
                    <a:pt x="115556" y="286378"/>
                  </a:lnTo>
                  <a:lnTo>
                    <a:pt x="100484" y="180870"/>
                  </a:lnTo>
                  <a:lnTo>
                    <a:pt x="145701" y="60290"/>
                  </a:lnTo>
                  <a:lnTo>
                    <a:pt x="241161" y="5024"/>
                  </a:lnTo>
                  <a:lnTo>
                    <a:pt x="351692" y="0"/>
                  </a:lnTo>
                  <a:lnTo>
                    <a:pt x="562708" y="0"/>
                  </a:lnTo>
                  <a:lnTo>
                    <a:pt x="773723" y="30145"/>
                  </a:lnTo>
                  <a:lnTo>
                    <a:pt x="989763" y="30145"/>
                  </a:lnTo>
                  <a:lnTo>
                    <a:pt x="1150536" y="60290"/>
                  </a:lnTo>
                  <a:lnTo>
                    <a:pt x="1381648" y="110531"/>
                  </a:lnTo>
                  <a:lnTo>
                    <a:pt x="1542422" y="216039"/>
                  </a:lnTo>
                  <a:lnTo>
                    <a:pt x="1622809" y="331595"/>
                  </a:lnTo>
                  <a:lnTo>
                    <a:pt x="1637881" y="401934"/>
                  </a:lnTo>
                  <a:lnTo>
                    <a:pt x="1577591" y="442127"/>
                  </a:lnTo>
                  <a:lnTo>
                    <a:pt x="1487156" y="422030"/>
                  </a:lnTo>
                  <a:lnTo>
                    <a:pt x="1391697" y="386861"/>
                  </a:lnTo>
                  <a:lnTo>
                    <a:pt x="1296238" y="447151"/>
                  </a:lnTo>
                  <a:lnTo>
                    <a:pt x="1220875" y="517490"/>
                  </a:lnTo>
                  <a:lnTo>
                    <a:pt x="1210827" y="587828"/>
                  </a:lnTo>
                  <a:lnTo>
                    <a:pt x="1225899" y="693336"/>
                  </a:lnTo>
                  <a:lnTo>
                    <a:pt x="1195754" y="763674"/>
                  </a:lnTo>
                  <a:lnTo>
                    <a:pt x="1200778" y="939520"/>
                  </a:lnTo>
                  <a:lnTo>
                    <a:pt x="1266092" y="1115367"/>
                  </a:lnTo>
                  <a:lnTo>
                    <a:pt x="1381648" y="1301261"/>
                  </a:lnTo>
                  <a:lnTo>
                    <a:pt x="1552470" y="1401745"/>
                  </a:lnTo>
                  <a:lnTo>
                    <a:pt x="1798655" y="1562518"/>
                  </a:lnTo>
                  <a:lnTo>
                    <a:pt x="1919235" y="1778558"/>
                  </a:lnTo>
                  <a:lnTo>
                    <a:pt x="1924259" y="1833824"/>
                  </a:lnTo>
                  <a:lnTo>
                    <a:pt x="1406769" y="2009670"/>
                  </a:lnTo>
                  <a:lnTo>
                    <a:pt x="1075174" y="2155371"/>
                  </a:lnTo>
                  <a:lnTo>
                    <a:pt x="924448" y="2265903"/>
                  </a:lnTo>
                  <a:lnTo>
                    <a:pt x="55266" y="2250830"/>
                  </a:lnTo>
                  <a:close/>
                </a:path>
              </a:pathLst>
            </a:custGeom>
            <a:solidFill>
              <a:srgbClr val="EE3C3C">
                <a:alpha val="36863"/>
              </a:srgbClr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635654" y="1147270"/>
              <a:ext cx="1536192" cy="1784909"/>
            </a:xfrm>
            <a:custGeom>
              <a:avLst/>
              <a:gdLst>
                <a:gd name="connsiteX0" fmla="*/ 29261 w 1536192"/>
                <a:gd name="connsiteY0" fmla="*/ 7316 h 1784909"/>
                <a:gd name="connsiteX1" fmla="*/ 0 w 1536192"/>
                <a:gd name="connsiteY1" fmla="*/ 797357 h 1784909"/>
                <a:gd name="connsiteX2" fmla="*/ 160935 w 1536192"/>
                <a:gd name="connsiteY2" fmla="*/ 907085 h 1784909"/>
                <a:gd name="connsiteX3" fmla="*/ 153620 w 1536192"/>
                <a:gd name="connsiteY3" fmla="*/ 1031444 h 1784909"/>
                <a:gd name="connsiteX4" fmla="*/ 299924 w 1536192"/>
                <a:gd name="connsiteY4" fmla="*/ 972922 h 1784909"/>
                <a:gd name="connsiteX5" fmla="*/ 373076 w 1536192"/>
                <a:gd name="connsiteY5" fmla="*/ 1031444 h 1784909"/>
                <a:gd name="connsiteX6" fmla="*/ 336500 w 1536192"/>
                <a:gd name="connsiteY6" fmla="*/ 1126541 h 1784909"/>
                <a:gd name="connsiteX7" fmla="*/ 241402 w 1536192"/>
                <a:gd name="connsiteY7" fmla="*/ 1243584 h 1784909"/>
                <a:gd name="connsiteX8" fmla="*/ 263348 w 1536192"/>
                <a:gd name="connsiteY8" fmla="*/ 1309421 h 1784909"/>
                <a:gd name="connsiteX9" fmla="*/ 329184 w 1536192"/>
                <a:gd name="connsiteY9" fmla="*/ 1419149 h 1784909"/>
                <a:gd name="connsiteX10" fmla="*/ 358445 w 1536192"/>
                <a:gd name="connsiteY10" fmla="*/ 1558138 h 1784909"/>
                <a:gd name="connsiteX11" fmla="*/ 409652 w 1536192"/>
                <a:gd name="connsiteY11" fmla="*/ 1653236 h 1784909"/>
                <a:gd name="connsiteX12" fmla="*/ 402336 w 1536192"/>
                <a:gd name="connsiteY12" fmla="*/ 1726388 h 1784909"/>
                <a:gd name="connsiteX13" fmla="*/ 299924 w 1536192"/>
                <a:gd name="connsiteY13" fmla="*/ 1784909 h 1784909"/>
                <a:gd name="connsiteX14" fmla="*/ 826618 w 1536192"/>
                <a:gd name="connsiteY14" fmla="*/ 1755648 h 1784909"/>
                <a:gd name="connsiteX15" fmla="*/ 885140 w 1536192"/>
                <a:gd name="connsiteY15" fmla="*/ 958292 h 1784909"/>
                <a:gd name="connsiteX16" fmla="*/ 1053389 w 1536192"/>
                <a:gd name="connsiteY16" fmla="*/ 907085 h 1784909"/>
                <a:gd name="connsiteX17" fmla="*/ 1484986 w 1536192"/>
                <a:gd name="connsiteY17" fmla="*/ 877824 h 1784909"/>
                <a:gd name="connsiteX18" fmla="*/ 1536192 w 1536192"/>
                <a:gd name="connsiteY18" fmla="*/ 0 h 1784909"/>
                <a:gd name="connsiteX19" fmla="*/ 29261 w 1536192"/>
                <a:gd name="connsiteY19" fmla="*/ 7316 h 178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36192" h="1784909">
                  <a:moveTo>
                    <a:pt x="29261" y="7316"/>
                  </a:moveTo>
                  <a:lnTo>
                    <a:pt x="0" y="797357"/>
                  </a:lnTo>
                  <a:lnTo>
                    <a:pt x="160935" y="907085"/>
                  </a:lnTo>
                  <a:lnTo>
                    <a:pt x="153620" y="1031444"/>
                  </a:lnTo>
                  <a:lnTo>
                    <a:pt x="299924" y="972922"/>
                  </a:lnTo>
                  <a:lnTo>
                    <a:pt x="373076" y="1031444"/>
                  </a:lnTo>
                  <a:lnTo>
                    <a:pt x="336500" y="1126541"/>
                  </a:lnTo>
                  <a:lnTo>
                    <a:pt x="241402" y="1243584"/>
                  </a:lnTo>
                  <a:lnTo>
                    <a:pt x="263348" y="1309421"/>
                  </a:lnTo>
                  <a:lnTo>
                    <a:pt x="329184" y="1419149"/>
                  </a:lnTo>
                  <a:lnTo>
                    <a:pt x="358445" y="1558138"/>
                  </a:lnTo>
                  <a:lnTo>
                    <a:pt x="409652" y="1653236"/>
                  </a:lnTo>
                  <a:lnTo>
                    <a:pt x="402336" y="1726388"/>
                  </a:lnTo>
                  <a:lnTo>
                    <a:pt x="299924" y="1784909"/>
                  </a:lnTo>
                  <a:lnTo>
                    <a:pt x="826618" y="1755648"/>
                  </a:lnTo>
                  <a:lnTo>
                    <a:pt x="885140" y="958292"/>
                  </a:lnTo>
                  <a:lnTo>
                    <a:pt x="1053389" y="907085"/>
                  </a:lnTo>
                  <a:lnTo>
                    <a:pt x="1484986" y="877824"/>
                  </a:lnTo>
                  <a:lnTo>
                    <a:pt x="1536192" y="0"/>
                  </a:lnTo>
                  <a:lnTo>
                    <a:pt x="29261" y="7316"/>
                  </a:lnTo>
                  <a:close/>
                </a:path>
              </a:pathLst>
            </a:custGeom>
            <a:solidFill>
              <a:srgbClr val="953735">
                <a:alpha val="36863"/>
              </a:srgb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26771" y="2222605"/>
              <a:ext cx="2150669" cy="1265529"/>
            </a:xfrm>
            <a:custGeom>
              <a:avLst/>
              <a:gdLst>
                <a:gd name="connsiteX0" fmla="*/ 7315 w 2150669"/>
                <a:gd name="connsiteY0" fmla="*/ 182880 h 1265529"/>
                <a:gd name="connsiteX1" fmla="*/ 0 w 2150669"/>
                <a:gd name="connsiteY1" fmla="*/ 1265529 h 1265529"/>
                <a:gd name="connsiteX2" fmla="*/ 2048256 w 2150669"/>
                <a:gd name="connsiteY2" fmla="*/ 1002182 h 1265529"/>
                <a:gd name="connsiteX3" fmla="*/ 2048256 w 2150669"/>
                <a:gd name="connsiteY3" fmla="*/ 907085 h 1265529"/>
                <a:gd name="connsiteX4" fmla="*/ 2150669 w 2150669"/>
                <a:gd name="connsiteY4" fmla="*/ 877824 h 1265529"/>
                <a:gd name="connsiteX5" fmla="*/ 2092147 w 2150669"/>
                <a:gd name="connsiteY5" fmla="*/ 95097 h 1265529"/>
                <a:gd name="connsiteX6" fmla="*/ 1916583 w 2150669"/>
                <a:gd name="connsiteY6" fmla="*/ 0 h 1265529"/>
                <a:gd name="connsiteX7" fmla="*/ 1762963 w 2150669"/>
                <a:gd name="connsiteY7" fmla="*/ 0 h 1265529"/>
                <a:gd name="connsiteX8" fmla="*/ 1748333 w 2150669"/>
                <a:gd name="connsiteY8" fmla="*/ 109728 h 1265529"/>
                <a:gd name="connsiteX9" fmla="*/ 468173 w 2150669"/>
                <a:gd name="connsiteY9" fmla="*/ 175565 h 1265529"/>
                <a:gd name="connsiteX10" fmla="*/ 424282 w 2150669"/>
                <a:gd name="connsiteY10" fmla="*/ 87782 h 1265529"/>
                <a:gd name="connsiteX11" fmla="*/ 14631 w 2150669"/>
                <a:gd name="connsiteY11" fmla="*/ 131673 h 1265529"/>
                <a:gd name="connsiteX12" fmla="*/ 7315 w 2150669"/>
                <a:gd name="connsiteY12" fmla="*/ 182880 h 126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0669" h="1265529">
                  <a:moveTo>
                    <a:pt x="7315" y="182880"/>
                  </a:moveTo>
                  <a:cubicBezTo>
                    <a:pt x="4877" y="543763"/>
                    <a:pt x="2438" y="904646"/>
                    <a:pt x="0" y="1265529"/>
                  </a:cubicBezTo>
                  <a:lnTo>
                    <a:pt x="2048256" y="1002182"/>
                  </a:lnTo>
                  <a:lnTo>
                    <a:pt x="2048256" y="907085"/>
                  </a:lnTo>
                  <a:lnTo>
                    <a:pt x="2150669" y="877824"/>
                  </a:lnTo>
                  <a:lnTo>
                    <a:pt x="2092147" y="95097"/>
                  </a:lnTo>
                  <a:lnTo>
                    <a:pt x="1916583" y="0"/>
                  </a:lnTo>
                  <a:lnTo>
                    <a:pt x="1762963" y="0"/>
                  </a:lnTo>
                  <a:lnTo>
                    <a:pt x="1748333" y="109728"/>
                  </a:lnTo>
                  <a:lnTo>
                    <a:pt x="468173" y="175565"/>
                  </a:lnTo>
                  <a:lnTo>
                    <a:pt x="424282" y="87782"/>
                  </a:lnTo>
                  <a:lnTo>
                    <a:pt x="14631" y="131673"/>
                  </a:lnTo>
                  <a:lnTo>
                    <a:pt x="7315" y="182880"/>
                  </a:lnTo>
                  <a:close/>
                </a:path>
              </a:pathLst>
            </a:custGeom>
            <a:solidFill>
              <a:srgbClr val="7030A0">
                <a:alpha val="52157"/>
              </a:srgbClr>
            </a:solidFill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864158" y="1552862"/>
              <a:ext cx="1276141" cy="2034791"/>
            </a:xfrm>
            <a:custGeom>
              <a:avLst/>
              <a:gdLst>
                <a:gd name="connsiteX0" fmla="*/ 75363 w 1276141"/>
                <a:gd name="connsiteY0" fmla="*/ 1944356 h 2034791"/>
                <a:gd name="connsiteX1" fmla="*/ 85411 w 1276141"/>
                <a:gd name="connsiteY1" fmla="*/ 1803679 h 2034791"/>
                <a:gd name="connsiteX2" fmla="*/ 10049 w 1276141"/>
                <a:gd name="connsiteY2" fmla="*/ 1708220 h 2034791"/>
                <a:gd name="connsiteX3" fmla="*/ 0 w 1276141"/>
                <a:gd name="connsiteY3" fmla="*/ 1527350 h 2034791"/>
                <a:gd name="connsiteX4" fmla="*/ 25121 w 1276141"/>
                <a:gd name="connsiteY4" fmla="*/ 1205802 h 2034791"/>
                <a:gd name="connsiteX5" fmla="*/ 105508 w 1276141"/>
                <a:gd name="connsiteY5" fmla="*/ 1019908 h 2034791"/>
                <a:gd name="connsiteX6" fmla="*/ 216040 w 1276141"/>
                <a:gd name="connsiteY6" fmla="*/ 884255 h 2034791"/>
                <a:gd name="connsiteX7" fmla="*/ 381838 w 1276141"/>
                <a:gd name="connsiteY7" fmla="*/ 773723 h 2034791"/>
                <a:gd name="connsiteX8" fmla="*/ 557684 w 1276141"/>
                <a:gd name="connsiteY8" fmla="*/ 713433 h 2034791"/>
                <a:gd name="connsiteX9" fmla="*/ 622998 w 1276141"/>
                <a:gd name="connsiteY9" fmla="*/ 587829 h 2034791"/>
                <a:gd name="connsiteX10" fmla="*/ 622998 w 1276141"/>
                <a:gd name="connsiteY10" fmla="*/ 447152 h 2034791"/>
                <a:gd name="connsiteX11" fmla="*/ 663191 w 1276141"/>
                <a:gd name="connsiteY11" fmla="*/ 311499 h 2034791"/>
                <a:gd name="connsiteX12" fmla="*/ 663191 w 1276141"/>
                <a:gd name="connsiteY12" fmla="*/ 190919 h 2034791"/>
                <a:gd name="connsiteX13" fmla="*/ 638071 w 1276141"/>
                <a:gd name="connsiteY13" fmla="*/ 55266 h 2034791"/>
                <a:gd name="connsiteX14" fmla="*/ 668216 w 1276141"/>
                <a:gd name="connsiteY14" fmla="*/ 0 h 2034791"/>
                <a:gd name="connsiteX15" fmla="*/ 723482 w 1276141"/>
                <a:gd name="connsiteY15" fmla="*/ 45218 h 2034791"/>
                <a:gd name="connsiteX16" fmla="*/ 834013 w 1276141"/>
                <a:gd name="connsiteY16" fmla="*/ 170822 h 2034791"/>
                <a:gd name="connsiteX17" fmla="*/ 864158 w 1276141"/>
                <a:gd name="connsiteY17" fmla="*/ 190919 h 2034791"/>
                <a:gd name="connsiteX18" fmla="*/ 954594 w 1276141"/>
                <a:gd name="connsiteY18" fmla="*/ 190919 h 2034791"/>
                <a:gd name="connsiteX19" fmla="*/ 1055077 w 1276141"/>
                <a:gd name="connsiteY19" fmla="*/ 205991 h 2034791"/>
                <a:gd name="connsiteX20" fmla="*/ 1180682 w 1276141"/>
                <a:gd name="connsiteY20" fmla="*/ 95459 h 2034791"/>
                <a:gd name="connsiteX21" fmla="*/ 1245996 w 1276141"/>
                <a:gd name="connsiteY21" fmla="*/ 90435 h 2034791"/>
                <a:gd name="connsiteX22" fmla="*/ 1266093 w 1276141"/>
                <a:gd name="connsiteY22" fmla="*/ 165798 h 2034791"/>
                <a:gd name="connsiteX23" fmla="*/ 1245996 w 1276141"/>
                <a:gd name="connsiteY23" fmla="*/ 271306 h 2034791"/>
                <a:gd name="connsiteX24" fmla="*/ 1230923 w 1276141"/>
                <a:gd name="connsiteY24" fmla="*/ 331596 h 2034791"/>
                <a:gd name="connsiteX25" fmla="*/ 1230923 w 1276141"/>
                <a:gd name="connsiteY25" fmla="*/ 371789 h 2034791"/>
                <a:gd name="connsiteX26" fmla="*/ 1276141 w 1276141"/>
                <a:gd name="connsiteY26" fmla="*/ 487345 h 2034791"/>
                <a:gd name="connsiteX27" fmla="*/ 1261068 w 1276141"/>
                <a:gd name="connsiteY27" fmla="*/ 602901 h 2034791"/>
                <a:gd name="connsiteX28" fmla="*/ 1225899 w 1276141"/>
                <a:gd name="connsiteY28" fmla="*/ 673240 h 2034791"/>
                <a:gd name="connsiteX29" fmla="*/ 1225899 w 1276141"/>
                <a:gd name="connsiteY29" fmla="*/ 708409 h 2034791"/>
                <a:gd name="connsiteX30" fmla="*/ 1266093 w 1276141"/>
                <a:gd name="connsiteY30" fmla="*/ 793820 h 2034791"/>
                <a:gd name="connsiteX31" fmla="*/ 1271117 w 1276141"/>
                <a:gd name="connsiteY31" fmla="*/ 939521 h 2034791"/>
                <a:gd name="connsiteX32" fmla="*/ 1245996 w 1276141"/>
                <a:gd name="connsiteY32" fmla="*/ 1110343 h 2034791"/>
                <a:gd name="connsiteX33" fmla="*/ 1155561 w 1276141"/>
                <a:gd name="connsiteY33" fmla="*/ 1371600 h 2034791"/>
                <a:gd name="connsiteX34" fmla="*/ 1120391 w 1276141"/>
                <a:gd name="connsiteY34" fmla="*/ 1502229 h 2034791"/>
                <a:gd name="connsiteX35" fmla="*/ 1125416 w 1276141"/>
                <a:gd name="connsiteY35" fmla="*/ 1637881 h 2034791"/>
                <a:gd name="connsiteX36" fmla="*/ 1105319 w 1276141"/>
                <a:gd name="connsiteY36" fmla="*/ 1753437 h 2034791"/>
                <a:gd name="connsiteX37" fmla="*/ 1150537 w 1276141"/>
                <a:gd name="connsiteY37" fmla="*/ 1858945 h 2034791"/>
                <a:gd name="connsiteX38" fmla="*/ 1195754 w 1276141"/>
                <a:gd name="connsiteY38" fmla="*/ 1858945 h 2034791"/>
                <a:gd name="connsiteX39" fmla="*/ 1190730 w 1276141"/>
                <a:gd name="connsiteY39" fmla="*/ 1924259 h 2034791"/>
                <a:gd name="connsiteX40" fmla="*/ 1100295 w 1276141"/>
                <a:gd name="connsiteY40" fmla="*/ 1949380 h 2034791"/>
                <a:gd name="connsiteX41" fmla="*/ 1014884 w 1276141"/>
                <a:gd name="connsiteY41" fmla="*/ 1919235 h 2034791"/>
                <a:gd name="connsiteX42" fmla="*/ 1009860 w 1276141"/>
                <a:gd name="connsiteY42" fmla="*/ 1994598 h 2034791"/>
                <a:gd name="connsiteX43" fmla="*/ 904352 w 1276141"/>
                <a:gd name="connsiteY43" fmla="*/ 2034791 h 2034791"/>
                <a:gd name="connsiteX44" fmla="*/ 808893 w 1276141"/>
                <a:gd name="connsiteY44" fmla="*/ 2014695 h 2034791"/>
                <a:gd name="connsiteX45" fmla="*/ 763675 w 1276141"/>
                <a:gd name="connsiteY45" fmla="*/ 1974501 h 2034791"/>
                <a:gd name="connsiteX46" fmla="*/ 748602 w 1276141"/>
                <a:gd name="connsiteY46" fmla="*/ 1914211 h 2034791"/>
                <a:gd name="connsiteX47" fmla="*/ 582805 w 1276141"/>
                <a:gd name="connsiteY47" fmla="*/ 1984550 h 2034791"/>
                <a:gd name="connsiteX48" fmla="*/ 401934 w 1276141"/>
                <a:gd name="connsiteY48" fmla="*/ 1969477 h 2034791"/>
                <a:gd name="connsiteX49" fmla="*/ 346668 w 1276141"/>
                <a:gd name="connsiteY49" fmla="*/ 1914211 h 2034791"/>
                <a:gd name="connsiteX50" fmla="*/ 226088 w 1276141"/>
                <a:gd name="connsiteY50" fmla="*/ 1909187 h 2034791"/>
                <a:gd name="connsiteX51" fmla="*/ 75363 w 1276141"/>
                <a:gd name="connsiteY51" fmla="*/ 1944356 h 203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76141" h="2034791">
                  <a:moveTo>
                    <a:pt x="75363" y="1944356"/>
                  </a:moveTo>
                  <a:lnTo>
                    <a:pt x="85411" y="1803679"/>
                  </a:lnTo>
                  <a:lnTo>
                    <a:pt x="10049" y="1708220"/>
                  </a:lnTo>
                  <a:lnTo>
                    <a:pt x="0" y="1527350"/>
                  </a:lnTo>
                  <a:lnTo>
                    <a:pt x="25121" y="1205802"/>
                  </a:lnTo>
                  <a:lnTo>
                    <a:pt x="105508" y="1019908"/>
                  </a:lnTo>
                  <a:lnTo>
                    <a:pt x="216040" y="884255"/>
                  </a:lnTo>
                  <a:lnTo>
                    <a:pt x="381838" y="773723"/>
                  </a:lnTo>
                  <a:lnTo>
                    <a:pt x="557684" y="713433"/>
                  </a:lnTo>
                  <a:lnTo>
                    <a:pt x="622998" y="587829"/>
                  </a:lnTo>
                  <a:lnTo>
                    <a:pt x="622998" y="447152"/>
                  </a:lnTo>
                  <a:lnTo>
                    <a:pt x="663191" y="311499"/>
                  </a:lnTo>
                  <a:lnTo>
                    <a:pt x="663191" y="190919"/>
                  </a:lnTo>
                  <a:lnTo>
                    <a:pt x="638071" y="55266"/>
                  </a:lnTo>
                  <a:lnTo>
                    <a:pt x="668216" y="0"/>
                  </a:lnTo>
                  <a:lnTo>
                    <a:pt x="723482" y="45218"/>
                  </a:lnTo>
                  <a:lnTo>
                    <a:pt x="834013" y="170822"/>
                  </a:lnTo>
                  <a:lnTo>
                    <a:pt x="864158" y="190919"/>
                  </a:lnTo>
                  <a:lnTo>
                    <a:pt x="954594" y="190919"/>
                  </a:lnTo>
                  <a:lnTo>
                    <a:pt x="1055077" y="205991"/>
                  </a:lnTo>
                  <a:lnTo>
                    <a:pt x="1180682" y="95459"/>
                  </a:lnTo>
                  <a:lnTo>
                    <a:pt x="1245996" y="90435"/>
                  </a:lnTo>
                  <a:lnTo>
                    <a:pt x="1266093" y="165798"/>
                  </a:lnTo>
                  <a:lnTo>
                    <a:pt x="1245996" y="271306"/>
                  </a:lnTo>
                  <a:lnTo>
                    <a:pt x="1230923" y="331596"/>
                  </a:lnTo>
                  <a:lnTo>
                    <a:pt x="1230923" y="371789"/>
                  </a:lnTo>
                  <a:lnTo>
                    <a:pt x="1276141" y="487345"/>
                  </a:lnTo>
                  <a:lnTo>
                    <a:pt x="1261068" y="602901"/>
                  </a:lnTo>
                  <a:lnTo>
                    <a:pt x="1225899" y="673240"/>
                  </a:lnTo>
                  <a:lnTo>
                    <a:pt x="1225899" y="708409"/>
                  </a:lnTo>
                  <a:lnTo>
                    <a:pt x="1266093" y="793820"/>
                  </a:lnTo>
                  <a:lnTo>
                    <a:pt x="1271117" y="939521"/>
                  </a:lnTo>
                  <a:lnTo>
                    <a:pt x="1245996" y="1110343"/>
                  </a:lnTo>
                  <a:lnTo>
                    <a:pt x="1155561" y="1371600"/>
                  </a:lnTo>
                  <a:lnTo>
                    <a:pt x="1120391" y="1502229"/>
                  </a:lnTo>
                  <a:lnTo>
                    <a:pt x="1125416" y="1637881"/>
                  </a:lnTo>
                  <a:lnTo>
                    <a:pt x="1105319" y="1753437"/>
                  </a:lnTo>
                  <a:lnTo>
                    <a:pt x="1150537" y="1858945"/>
                  </a:lnTo>
                  <a:lnTo>
                    <a:pt x="1195754" y="1858945"/>
                  </a:lnTo>
                  <a:lnTo>
                    <a:pt x="1190730" y="1924259"/>
                  </a:lnTo>
                  <a:lnTo>
                    <a:pt x="1100295" y="1949380"/>
                  </a:lnTo>
                  <a:lnTo>
                    <a:pt x="1014884" y="1919235"/>
                  </a:lnTo>
                  <a:lnTo>
                    <a:pt x="1009860" y="1994598"/>
                  </a:lnTo>
                  <a:lnTo>
                    <a:pt x="904352" y="2034791"/>
                  </a:lnTo>
                  <a:lnTo>
                    <a:pt x="808893" y="2014695"/>
                  </a:lnTo>
                  <a:lnTo>
                    <a:pt x="763675" y="1974501"/>
                  </a:lnTo>
                  <a:lnTo>
                    <a:pt x="748602" y="1914211"/>
                  </a:lnTo>
                  <a:lnTo>
                    <a:pt x="582805" y="1984550"/>
                  </a:lnTo>
                  <a:lnTo>
                    <a:pt x="401934" y="1969477"/>
                  </a:lnTo>
                  <a:lnTo>
                    <a:pt x="346668" y="1914211"/>
                  </a:lnTo>
                  <a:lnTo>
                    <a:pt x="226088" y="1909187"/>
                  </a:lnTo>
                  <a:lnTo>
                    <a:pt x="75363" y="1944356"/>
                  </a:lnTo>
                  <a:close/>
                </a:path>
              </a:pathLst>
            </a:custGeom>
            <a:solidFill>
              <a:srgbClr val="00B050">
                <a:alpha val="36863"/>
              </a:srgbClr>
            </a:solidFill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4462272" y="1491085"/>
              <a:ext cx="2384755" cy="3174797"/>
            </a:xfrm>
            <a:custGeom>
              <a:avLst/>
              <a:gdLst>
                <a:gd name="connsiteX0" fmla="*/ 0 w 2384755"/>
                <a:gd name="connsiteY0" fmla="*/ 1550822 h 3174797"/>
                <a:gd name="connsiteX1" fmla="*/ 73152 w 2384755"/>
                <a:gd name="connsiteY1" fmla="*/ 643737 h 3174797"/>
                <a:gd name="connsiteX2" fmla="*/ 285293 w 2384755"/>
                <a:gd name="connsiteY2" fmla="*/ 563270 h 3174797"/>
                <a:gd name="connsiteX3" fmla="*/ 1046074 w 2384755"/>
                <a:gd name="connsiteY3" fmla="*/ 526694 h 3174797"/>
                <a:gd name="connsiteX4" fmla="*/ 1309421 w 2384755"/>
                <a:gd name="connsiteY4" fmla="*/ 175565 h 3174797"/>
                <a:gd name="connsiteX5" fmla="*/ 1638605 w 2384755"/>
                <a:gd name="connsiteY5" fmla="*/ 0 h 3174797"/>
                <a:gd name="connsiteX6" fmla="*/ 2282342 w 2384755"/>
                <a:gd name="connsiteY6" fmla="*/ 14630 h 3174797"/>
                <a:gd name="connsiteX7" fmla="*/ 2384755 w 2384755"/>
                <a:gd name="connsiteY7" fmla="*/ 58521 h 3174797"/>
                <a:gd name="connsiteX8" fmla="*/ 2370125 w 2384755"/>
                <a:gd name="connsiteY8" fmla="*/ 3130905 h 3174797"/>
                <a:gd name="connsiteX9" fmla="*/ 1850746 w 2384755"/>
                <a:gd name="connsiteY9" fmla="*/ 3174797 h 3174797"/>
                <a:gd name="connsiteX10" fmla="*/ 0 w 2384755"/>
                <a:gd name="connsiteY10" fmla="*/ 1550822 h 317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755" h="3174797">
                  <a:moveTo>
                    <a:pt x="0" y="1550822"/>
                  </a:moveTo>
                  <a:lnTo>
                    <a:pt x="73152" y="643737"/>
                  </a:lnTo>
                  <a:lnTo>
                    <a:pt x="285293" y="563270"/>
                  </a:lnTo>
                  <a:lnTo>
                    <a:pt x="1046074" y="526694"/>
                  </a:lnTo>
                  <a:lnTo>
                    <a:pt x="1309421" y="175565"/>
                  </a:lnTo>
                  <a:lnTo>
                    <a:pt x="1638605" y="0"/>
                  </a:lnTo>
                  <a:lnTo>
                    <a:pt x="2282342" y="14630"/>
                  </a:lnTo>
                  <a:lnTo>
                    <a:pt x="2384755" y="58521"/>
                  </a:lnTo>
                  <a:cubicBezTo>
                    <a:pt x="2379878" y="1082649"/>
                    <a:pt x="2375002" y="2106777"/>
                    <a:pt x="2370125" y="3130905"/>
                  </a:cubicBezTo>
                  <a:lnTo>
                    <a:pt x="1850746" y="3174797"/>
                  </a:lnTo>
                  <a:lnTo>
                    <a:pt x="0" y="1550822"/>
                  </a:lnTo>
                  <a:close/>
                </a:path>
              </a:pathLst>
            </a:custGeom>
            <a:solidFill>
              <a:srgbClr val="F79646">
                <a:alpha val="38824"/>
              </a:srgbClr>
            </a:solidFill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4600575" y="2217728"/>
              <a:ext cx="1709738" cy="2824163"/>
            </a:xfrm>
            <a:custGeom>
              <a:avLst/>
              <a:gdLst>
                <a:gd name="connsiteX0" fmla="*/ 95250 w 1709738"/>
                <a:gd name="connsiteY0" fmla="*/ 2824163 h 2824163"/>
                <a:gd name="connsiteX1" fmla="*/ 104775 w 1709738"/>
                <a:gd name="connsiteY1" fmla="*/ 2714625 h 2824163"/>
                <a:gd name="connsiteX2" fmla="*/ 90488 w 1709738"/>
                <a:gd name="connsiteY2" fmla="*/ 2557463 h 2824163"/>
                <a:gd name="connsiteX3" fmla="*/ 19050 w 1709738"/>
                <a:gd name="connsiteY3" fmla="*/ 2328863 h 2824163"/>
                <a:gd name="connsiteX4" fmla="*/ 0 w 1709738"/>
                <a:gd name="connsiteY4" fmla="*/ 2181225 h 2824163"/>
                <a:gd name="connsiteX5" fmla="*/ 14288 w 1709738"/>
                <a:gd name="connsiteY5" fmla="*/ 1971675 h 2824163"/>
                <a:gd name="connsiteX6" fmla="*/ 66675 w 1709738"/>
                <a:gd name="connsiteY6" fmla="*/ 1843088 h 2824163"/>
                <a:gd name="connsiteX7" fmla="*/ 57150 w 1709738"/>
                <a:gd name="connsiteY7" fmla="*/ 1704975 h 2824163"/>
                <a:gd name="connsiteX8" fmla="*/ 95250 w 1709738"/>
                <a:gd name="connsiteY8" fmla="*/ 1595438 h 2824163"/>
                <a:gd name="connsiteX9" fmla="*/ 171450 w 1709738"/>
                <a:gd name="connsiteY9" fmla="*/ 1428750 h 2824163"/>
                <a:gd name="connsiteX10" fmla="*/ 276225 w 1709738"/>
                <a:gd name="connsiteY10" fmla="*/ 1281113 h 2824163"/>
                <a:gd name="connsiteX11" fmla="*/ 328613 w 1709738"/>
                <a:gd name="connsiteY11" fmla="*/ 1195388 h 2824163"/>
                <a:gd name="connsiteX12" fmla="*/ 338138 w 1709738"/>
                <a:gd name="connsiteY12" fmla="*/ 1052513 h 2824163"/>
                <a:gd name="connsiteX13" fmla="*/ 323850 w 1709738"/>
                <a:gd name="connsiteY13" fmla="*/ 933450 h 2824163"/>
                <a:gd name="connsiteX14" fmla="*/ 328613 w 1709738"/>
                <a:gd name="connsiteY14" fmla="*/ 819150 h 2824163"/>
                <a:gd name="connsiteX15" fmla="*/ 333375 w 1709738"/>
                <a:gd name="connsiteY15" fmla="*/ 733425 h 2824163"/>
                <a:gd name="connsiteX16" fmla="*/ 323850 w 1709738"/>
                <a:gd name="connsiteY16" fmla="*/ 671513 h 2824163"/>
                <a:gd name="connsiteX17" fmla="*/ 276225 w 1709738"/>
                <a:gd name="connsiteY17" fmla="*/ 790575 h 2824163"/>
                <a:gd name="connsiteX18" fmla="*/ 238125 w 1709738"/>
                <a:gd name="connsiteY18" fmla="*/ 823913 h 2824163"/>
                <a:gd name="connsiteX19" fmla="*/ 238125 w 1709738"/>
                <a:gd name="connsiteY19" fmla="*/ 719138 h 2824163"/>
                <a:gd name="connsiteX20" fmla="*/ 185738 w 1709738"/>
                <a:gd name="connsiteY20" fmla="*/ 623888 h 2824163"/>
                <a:gd name="connsiteX21" fmla="*/ 142875 w 1709738"/>
                <a:gd name="connsiteY21" fmla="*/ 519113 h 2824163"/>
                <a:gd name="connsiteX22" fmla="*/ 109538 w 1709738"/>
                <a:gd name="connsiteY22" fmla="*/ 366713 h 2824163"/>
                <a:gd name="connsiteX23" fmla="*/ 161925 w 1709738"/>
                <a:gd name="connsiteY23" fmla="*/ 280988 h 2824163"/>
                <a:gd name="connsiteX24" fmla="*/ 238125 w 1709738"/>
                <a:gd name="connsiteY24" fmla="*/ 242888 h 2824163"/>
                <a:gd name="connsiteX25" fmla="*/ 319088 w 1709738"/>
                <a:gd name="connsiteY25" fmla="*/ 138113 h 2824163"/>
                <a:gd name="connsiteX26" fmla="*/ 461963 w 1709738"/>
                <a:gd name="connsiteY26" fmla="*/ 47625 h 2824163"/>
                <a:gd name="connsiteX27" fmla="*/ 528638 w 1709738"/>
                <a:gd name="connsiteY27" fmla="*/ 61913 h 2824163"/>
                <a:gd name="connsiteX28" fmla="*/ 704850 w 1709738"/>
                <a:gd name="connsiteY28" fmla="*/ 4763 h 2824163"/>
                <a:gd name="connsiteX29" fmla="*/ 990600 w 1709738"/>
                <a:gd name="connsiteY29" fmla="*/ 0 h 2824163"/>
                <a:gd name="connsiteX30" fmla="*/ 1247775 w 1709738"/>
                <a:gd name="connsiteY30" fmla="*/ 38100 h 2824163"/>
                <a:gd name="connsiteX31" fmla="*/ 1328738 w 1709738"/>
                <a:gd name="connsiteY31" fmla="*/ 33338 h 2824163"/>
                <a:gd name="connsiteX32" fmla="*/ 1457325 w 1709738"/>
                <a:gd name="connsiteY32" fmla="*/ 90488 h 2824163"/>
                <a:gd name="connsiteX33" fmla="*/ 1538288 w 1709738"/>
                <a:gd name="connsiteY33" fmla="*/ 114300 h 2824163"/>
                <a:gd name="connsiteX34" fmla="*/ 1614488 w 1709738"/>
                <a:gd name="connsiteY34" fmla="*/ 257175 h 2824163"/>
                <a:gd name="connsiteX35" fmla="*/ 1709738 w 1709738"/>
                <a:gd name="connsiteY35" fmla="*/ 376238 h 2824163"/>
                <a:gd name="connsiteX36" fmla="*/ 1666875 w 1709738"/>
                <a:gd name="connsiteY36" fmla="*/ 471488 h 2824163"/>
                <a:gd name="connsiteX37" fmla="*/ 1562100 w 1709738"/>
                <a:gd name="connsiteY37" fmla="*/ 585788 h 2824163"/>
                <a:gd name="connsiteX38" fmla="*/ 1514475 w 1709738"/>
                <a:gd name="connsiteY38" fmla="*/ 728663 h 2824163"/>
                <a:gd name="connsiteX39" fmla="*/ 1471613 w 1709738"/>
                <a:gd name="connsiteY39" fmla="*/ 661988 h 2824163"/>
                <a:gd name="connsiteX40" fmla="*/ 1462088 w 1709738"/>
                <a:gd name="connsiteY40" fmla="*/ 581025 h 2824163"/>
                <a:gd name="connsiteX41" fmla="*/ 1471613 w 1709738"/>
                <a:gd name="connsiteY41" fmla="*/ 533400 h 2824163"/>
                <a:gd name="connsiteX42" fmla="*/ 1400175 w 1709738"/>
                <a:gd name="connsiteY42" fmla="*/ 528638 h 2824163"/>
                <a:gd name="connsiteX43" fmla="*/ 1366838 w 1709738"/>
                <a:gd name="connsiteY43" fmla="*/ 576263 h 2824163"/>
                <a:gd name="connsiteX44" fmla="*/ 1376363 w 1709738"/>
                <a:gd name="connsiteY44" fmla="*/ 685800 h 2824163"/>
                <a:gd name="connsiteX45" fmla="*/ 1414463 w 1709738"/>
                <a:gd name="connsiteY45" fmla="*/ 828675 h 2824163"/>
                <a:gd name="connsiteX46" fmla="*/ 1419225 w 1709738"/>
                <a:gd name="connsiteY46" fmla="*/ 1028700 h 2824163"/>
                <a:gd name="connsiteX47" fmla="*/ 1414463 w 1709738"/>
                <a:gd name="connsiteY47" fmla="*/ 1143000 h 2824163"/>
                <a:gd name="connsiteX48" fmla="*/ 1371600 w 1709738"/>
                <a:gd name="connsiteY48" fmla="*/ 1271588 h 2824163"/>
                <a:gd name="connsiteX49" fmla="*/ 1414463 w 1709738"/>
                <a:gd name="connsiteY49" fmla="*/ 1457325 h 2824163"/>
                <a:gd name="connsiteX50" fmla="*/ 1490663 w 1709738"/>
                <a:gd name="connsiteY50" fmla="*/ 1762125 h 2824163"/>
                <a:gd name="connsiteX51" fmla="*/ 1614488 w 1709738"/>
                <a:gd name="connsiteY51" fmla="*/ 2071688 h 2824163"/>
                <a:gd name="connsiteX52" fmla="*/ 1676400 w 1709738"/>
                <a:gd name="connsiteY52" fmla="*/ 2266950 h 2824163"/>
                <a:gd name="connsiteX53" fmla="*/ 1690688 w 1709738"/>
                <a:gd name="connsiteY53" fmla="*/ 2462213 h 2824163"/>
                <a:gd name="connsiteX54" fmla="*/ 1585913 w 1709738"/>
                <a:gd name="connsiteY54" fmla="*/ 2495550 h 2824163"/>
                <a:gd name="connsiteX55" fmla="*/ 1323975 w 1709738"/>
                <a:gd name="connsiteY55" fmla="*/ 2533650 h 2824163"/>
                <a:gd name="connsiteX56" fmla="*/ 1033463 w 1709738"/>
                <a:gd name="connsiteY56" fmla="*/ 2566988 h 2824163"/>
                <a:gd name="connsiteX57" fmla="*/ 795338 w 1709738"/>
                <a:gd name="connsiteY57" fmla="*/ 2628900 h 2824163"/>
                <a:gd name="connsiteX58" fmla="*/ 452438 w 1709738"/>
                <a:gd name="connsiteY58" fmla="*/ 2714625 h 2824163"/>
                <a:gd name="connsiteX59" fmla="*/ 95250 w 1709738"/>
                <a:gd name="connsiteY59" fmla="*/ 2824163 h 282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09738" h="2824163">
                  <a:moveTo>
                    <a:pt x="95250" y="2824163"/>
                  </a:moveTo>
                  <a:lnTo>
                    <a:pt x="104775" y="2714625"/>
                  </a:lnTo>
                  <a:lnTo>
                    <a:pt x="90488" y="2557463"/>
                  </a:lnTo>
                  <a:lnTo>
                    <a:pt x="19050" y="2328863"/>
                  </a:lnTo>
                  <a:lnTo>
                    <a:pt x="0" y="2181225"/>
                  </a:lnTo>
                  <a:lnTo>
                    <a:pt x="14288" y="1971675"/>
                  </a:lnTo>
                  <a:lnTo>
                    <a:pt x="66675" y="1843088"/>
                  </a:lnTo>
                  <a:lnTo>
                    <a:pt x="57150" y="1704975"/>
                  </a:lnTo>
                  <a:lnTo>
                    <a:pt x="95250" y="1595438"/>
                  </a:lnTo>
                  <a:lnTo>
                    <a:pt x="171450" y="1428750"/>
                  </a:lnTo>
                  <a:lnTo>
                    <a:pt x="276225" y="1281113"/>
                  </a:lnTo>
                  <a:lnTo>
                    <a:pt x="328613" y="1195388"/>
                  </a:lnTo>
                  <a:lnTo>
                    <a:pt x="338138" y="1052513"/>
                  </a:lnTo>
                  <a:lnTo>
                    <a:pt x="323850" y="933450"/>
                  </a:lnTo>
                  <a:lnTo>
                    <a:pt x="328613" y="819150"/>
                  </a:lnTo>
                  <a:lnTo>
                    <a:pt x="333375" y="733425"/>
                  </a:lnTo>
                  <a:lnTo>
                    <a:pt x="323850" y="671513"/>
                  </a:lnTo>
                  <a:lnTo>
                    <a:pt x="276225" y="790575"/>
                  </a:lnTo>
                  <a:lnTo>
                    <a:pt x="238125" y="823913"/>
                  </a:lnTo>
                  <a:lnTo>
                    <a:pt x="238125" y="719138"/>
                  </a:lnTo>
                  <a:lnTo>
                    <a:pt x="185738" y="623888"/>
                  </a:lnTo>
                  <a:lnTo>
                    <a:pt x="142875" y="519113"/>
                  </a:lnTo>
                  <a:lnTo>
                    <a:pt x="109538" y="366713"/>
                  </a:lnTo>
                  <a:lnTo>
                    <a:pt x="161925" y="280988"/>
                  </a:lnTo>
                  <a:lnTo>
                    <a:pt x="238125" y="242888"/>
                  </a:lnTo>
                  <a:lnTo>
                    <a:pt x="319088" y="138113"/>
                  </a:lnTo>
                  <a:lnTo>
                    <a:pt x="461963" y="47625"/>
                  </a:lnTo>
                  <a:lnTo>
                    <a:pt x="528638" y="61913"/>
                  </a:lnTo>
                  <a:lnTo>
                    <a:pt x="704850" y="4763"/>
                  </a:lnTo>
                  <a:lnTo>
                    <a:pt x="990600" y="0"/>
                  </a:lnTo>
                  <a:lnTo>
                    <a:pt x="1247775" y="38100"/>
                  </a:lnTo>
                  <a:lnTo>
                    <a:pt x="1328738" y="33338"/>
                  </a:lnTo>
                  <a:lnTo>
                    <a:pt x="1457325" y="90488"/>
                  </a:lnTo>
                  <a:lnTo>
                    <a:pt x="1538288" y="114300"/>
                  </a:lnTo>
                  <a:lnTo>
                    <a:pt x="1614488" y="257175"/>
                  </a:lnTo>
                  <a:lnTo>
                    <a:pt x="1709738" y="376238"/>
                  </a:lnTo>
                  <a:lnTo>
                    <a:pt x="1666875" y="471488"/>
                  </a:lnTo>
                  <a:lnTo>
                    <a:pt x="1562100" y="585788"/>
                  </a:lnTo>
                  <a:lnTo>
                    <a:pt x="1514475" y="728663"/>
                  </a:lnTo>
                  <a:lnTo>
                    <a:pt x="1471613" y="661988"/>
                  </a:lnTo>
                  <a:lnTo>
                    <a:pt x="1462088" y="581025"/>
                  </a:lnTo>
                  <a:lnTo>
                    <a:pt x="1471613" y="533400"/>
                  </a:lnTo>
                  <a:lnTo>
                    <a:pt x="1400175" y="528638"/>
                  </a:lnTo>
                  <a:lnTo>
                    <a:pt x="1366838" y="576263"/>
                  </a:lnTo>
                  <a:lnTo>
                    <a:pt x="1376363" y="685800"/>
                  </a:lnTo>
                  <a:lnTo>
                    <a:pt x="1414463" y="828675"/>
                  </a:lnTo>
                  <a:lnTo>
                    <a:pt x="1419225" y="1028700"/>
                  </a:lnTo>
                  <a:lnTo>
                    <a:pt x="1414463" y="1143000"/>
                  </a:lnTo>
                  <a:lnTo>
                    <a:pt x="1371600" y="1271588"/>
                  </a:lnTo>
                  <a:lnTo>
                    <a:pt x="1414463" y="1457325"/>
                  </a:lnTo>
                  <a:lnTo>
                    <a:pt x="1490663" y="1762125"/>
                  </a:lnTo>
                  <a:lnTo>
                    <a:pt x="1614488" y="2071688"/>
                  </a:lnTo>
                  <a:lnTo>
                    <a:pt x="1676400" y="2266950"/>
                  </a:lnTo>
                  <a:lnTo>
                    <a:pt x="1690688" y="2462213"/>
                  </a:lnTo>
                  <a:lnTo>
                    <a:pt x="1585913" y="2495550"/>
                  </a:lnTo>
                  <a:lnTo>
                    <a:pt x="1323975" y="2533650"/>
                  </a:lnTo>
                  <a:lnTo>
                    <a:pt x="1033463" y="2566988"/>
                  </a:lnTo>
                  <a:lnTo>
                    <a:pt x="795338" y="2628900"/>
                  </a:lnTo>
                  <a:lnTo>
                    <a:pt x="452438" y="2714625"/>
                  </a:lnTo>
                  <a:lnTo>
                    <a:pt x="95250" y="2824163"/>
                  </a:ln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509386" y="4665881"/>
              <a:ext cx="3323011" cy="881201"/>
            </a:xfrm>
            <a:custGeom>
              <a:avLst/>
              <a:gdLst>
                <a:gd name="connsiteX0" fmla="*/ 0 w 3299155"/>
                <a:gd name="connsiteY0" fmla="*/ 929031 h 929031"/>
                <a:gd name="connsiteX1" fmla="*/ 416966 w 3299155"/>
                <a:gd name="connsiteY1" fmla="*/ 694944 h 929031"/>
                <a:gd name="connsiteX2" fmla="*/ 1097280 w 3299155"/>
                <a:gd name="connsiteY2" fmla="*/ 424282 h 929031"/>
                <a:gd name="connsiteX3" fmla="*/ 1850745 w 3299155"/>
                <a:gd name="connsiteY3" fmla="*/ 241402 h 929031"/>
                <a:gd name="connsiteX4" fmla="*/ 2450592 w 3299155"/>
                <a:gd name="connsiteY4" fmla="*/ 124359 h 929031"/>
                <a:gd name="connsiteX5" fmla="*/ 2962656 w 3299155"/>
                <a:gd name="connsiteY5" fmla="*/ 29261 h 929031"/>
                <a:gd name="connsiteX6" fmla="*/ 3299155 w 3299155"/>
                <a:gd name="connsiteY6" fmla="*/ 0 h 929031"/>
                <a:gd name="connsiteX7" fmla="*/ 3291840 w 3299155"/>
                <a:gd name="connsiteY7" fmla="*/ 929031 h 929031"/>
                <a:gd name="connsiteX8" fmla="*/ 0 w 3299155"/>
                <a:gd name="connsiteY8" fmla="*/ 929031 h 92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9155" h="929031">
                  <a:moveTo>
                    <a:pt x="0" y="929031"/>
                  </a:moveTo>
                  <a:lnTo>
                    <a:pt x="416966" y="694944"/>
                  </a:lnTo>
                  <a:lnTo>
                    <a:pt x="1097280" y="424282"/>
                  </a:lnTo>
                  <a:lnTo>
                    <a:pt x="1850745" y="241402"/>
                  </a:lnTo>
                  <a:lnTo>
                    <a:pt x="2450592" y="124359"/>
                  </a:lnTo>
                  <a:lnTo>
                    <a:pt x="2962656" y="29261"/>
                  </a:lnTo>
                  <a:lnTo>
                    <a:pt x="3299155" y="0"/>
                  </a:lnTo>
                  <a:cubicBezTo>
                    <a:pt x="3296717" y="309677"/>
                    <a:pt x="3294278" y="619354"/>
                    <a:pt x="3291840" y="929031"/>
                  </a:cubicBezTo>
                  <a:lnTo>
                    <a:pt x="0" y="929031"/>
                  </a:lnTo>
                  <a:close/>
                </a:path>
              </a:pathLst>
            </a:custGeom>
            <a:solidFill>
              <a:srgbClr val="7030A0">
                <a:alpha val="38039"/>
              </a:srgbClr>
            </a:solidFill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6364305" y="987313"/>
            <a:ext cx="125353" cy="1143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364305" y="1256330"/>
            <a:ext cx="125353" cy="114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64305" y="1532335"/>
            <a:ext cx="125353" cy="114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364305" y="1794365"/>
            <a:ext cx="125353" cy="114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364305" y="2063383"/>
            <a:ext cx="125353" cy="114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364304" y="2343150"/>
            <a:ext cx="125353" cy="1143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364305" y="2619279"/>
            <a:ext cx="125353" cy="114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364303" y="3171596"/>
            <a:ext cx="125353" cy="114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364305" y="4223621"/>
            <a:ext cx="125353" cy="114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364302" y="4484542"/>
            <a:ext cx="125353" cy="114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05765" y="4451930"/>
            <a:ext cx="3869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D7FCF"/>
                </a:solidFill>
                <a:latin typeface="Helvetica Neue Light"/>
                <a:cs typeface="Helvetica Neue Light"/>
              </a:rPr>
              <a:t>Image Parsing / Image Segmentation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FFB7A9F5-453B-E04E-B20D-1763A59F4ED1}"/>
              </a:ext>
            </a:extLst>
          </p:cNvPr>
          <p:cNvSpPr txBox="1">
            <a:spLocks/>
          </p:cNvSpPr>
          <p:nvPr/>
        </p:nvSpPr>
        <p:spPr>
          <a:xfrm>
            <a:off x="143128" y="1166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Computer Vision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811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"/>
    </mc:Choice>
    <mc:Fallback xmlns="">
      <p:transition spd="slow" advTm="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69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How do we describe images?</a:t>
            </a:r>
          </a:p>
        </p:txBody>
      </p:sp>
      <p:sp>
        <p:nvSpPr>
          <p:cNvPr id="5" name="AutoShape 2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Users\Vicente\Downloads\422708225_f423bfced5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891540"/>
            <a:ext cx="4950923" cy="329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314450" y="4343400"/>
            <a:ext cx="54200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solidFill>
                  <a:srgbClr val="7030A0"/>
                </a:solidFill>
                <a:latin typeface="Helvetica Neue Light"/>
                <a:cs typeface="Helvetica Neue Light"/>
              </a:rPr>
              <a:t>A cat and two big dogs staring at the camera</a:t>
            </a:r>
            <a:endParaRPr lang="en-US" sz="21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13364" y="1216325"/>
            <a:ext cx="4330236" cy="3508794"/>
            <a:chOff x="627152" y="1828800"/>
            <a:chExt cx="5773648" cy="4678392"/>
          </a:xfrm>
        </p:grpSpPr>
        <p:sp>
          <p:nvSpPr>
            <p:cNvPr id="23" name="Rectangle 22"/>
            <p:cNvSpPr/>
            <p:nvPr/>
          </p:nvSpPr>
          <p:spPr>
            <a:xfrm>
              <a:off x="762000" y="1828800"/>
              <a:ext cx="1516149" cy="2057400"/>
            </a:xfrm>
            <a:prstGeom prst="rect">
              <a:avLst/>
            </a:prstGeom>
            <a:noFill/>
            <a:ln w="57150">
              <a:solidFill>
                <a:srgbClr val="05E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14600" y="3429000"/>
              <a:ext cx="2057400" cy="2336543"/>
            </a:xfrm>
            <a:prstGeom prst="rect">
              <a:avLst/>
            </a:prstGeom>
            <a:noFill/>
            <a:ln w="57150">
              <a:solidFill>
                <a:srgbClr val="05E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48200" y="2362200"/>
              <a:ext cx="1752600" cy="2971800"/>
            </a:xfrm>
            <a:prstGeom prst="rect">
              <a:avLst/>
            </a:prstGeom>
            <a:noFill/>
            <a:ln w="57150">
              <a:solidFill>
                <a:srgbClr val="05E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828800" y="5995358"/>
              <a:ext cx="2086434" cy="500332"/>
            </a:xfrm>
            <a:prstGeom prst="rect">
              <a:avLst/>
            </a:prstGeom>
            <a:noFill/>
            <a:ln w="38100">
              <a:solidFill>
                <a:srgbClr val="04B4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27152" y="6006860"/>
              <a:ext cx="548640" cy="500332"/>
            </a:xfrm>
            <a:prstGeom prst="rect">
              <a:avLst/>
            </a:prstGeom>
            <a:noFill/>
            <a:ln w="38100">
              <a:solidFill>
                <a:srgbClr val="04B4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4115354" y="4343400"/>
            <a:ext cx="857250" cy="375249"/>
          </a:xfrm>
          <a:prstGeom prst="rect">
            <a:avLst/>
          </a:prstGeom>
          <a:noFill/>
          <a:ln w="38100"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728041" y="4343400"/>
            <a:ext cx="958510" cy="375249"/>
          </a:xfrm>
          <a:prstGeom prst="rect">
            <a:avLst/>
          </a:prstGeom>
          <a:noFill/>
          <a:ln w="38100"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04098" y="857251"/>
            <a:ext cx="1300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D7FCF"/>
                </a:solidFill>
                <a:latin typeface="Helvetica Neue Light"/>
                <a:cs typeface="Helvetica Neue Light"/>
              </a:rPr>
              <a:t>Object Importance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04098" y="1680507"/>
            <a:ext cx="1300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D7FCF"/>
                </a:solidFill>
                <a:latin typeface="Helvetica Neue Light"/>
                <a:cs typeface="Helvetica Neue Light"/>
              </a:rPr>
              <a:t>Attribute</a:t>
            </a:r>
          </a:p>
          <a:p>
            <a:r>
              <a:rPr lang="en-US" sz="1600" dirty="0">
                <a:solidFill>
                  <a:srgbClr val="3D7FCF"/>
                </a:solidFill>
                <a:latin typeface="Helvetica Neue Light"/>
                <a:cs typeface="Helvetica Neue Light"/>
              </a:rPr>
              <a:t>Importance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04098" y="2503763"/>
            <a:ext cx="1300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D7FCF"/>
                </a:solidFill>
                <a:latin typeface="Helvetica Neue Light"/>
                <a:cs typeface="Helvetica Neue Light"/>
              </a:rPr>
              <a:t>Action</a:t>
            </a:r>
          </a:p>
          <a:p>
            <a:r>
              <a:rPr lang="en-US" sz="1600" dirty="0">
                <a:solidFill>
                  <a:srgbClr val="3D7FCF"/>
                </a:solidFill>
                <a:latin typeface="Helvetica Neue Light"/>
                <a:cs typeface="Helvetica Neue Light"/>
              </a:rPr>
              <a:t>Importance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08495" y="3327019"/>
            <a:ext cx="1300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D7FCF"/>
                </a:solidFill>
                <a:latin typeface="Helvetica Neue Light"/>
                <a:cs typeface="Helvetica Neue Light"/>
              </a:rPr>
              <a:t>World knowledge</a:t>
            </a:r>
          </a:p>
        </p:txBody>
      </p:sp>
    </p:spTree>
    <p:extLst>
      <p:ext uri="{BB962C8B-B14F-4D97-AF65-F5344CB8AC3E}">
        <p14:creationId xmlns:p14="http://schemas.microsoft.com/office/powerpoint/2010/main" val="23301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"/>
    </mc:Choice>
    <mc:Fallback xmlns="">
      <p:transition spd="slow" advTm="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5" grpId="0" animBg="1"/>
      <p:bldP spid="46" grpId="0" animBg="1"/>
      <p:bldP spid="15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Referring to objects</a:t>
            </a:r>
          </a:p>
        </p:txBody>
      </p:sp>
      <p:sp>
        <p:nvSpPr>
          <p:cNvPr id="5" name="AutoShape 2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Users\Vicente\Downloads\422708225_f423bfced5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42" b="1405"/>
          <a:stretch/>
        </p:blipFill>
        <p:spPr bwMode="auto">
          <a:xfrm>
            <a:off x="1314450" y="891540"/>
            <a:ext cx="4957763" cy="324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971800" y="2400300"/>
            <a:ext cx="1543050" cy="1740380"/>
          </a:xfrm>
          <a:prstGeom prst="rect">
            <a:avLst/>
          </a:prstGeom>
          <a:noFill/>
          <a:ln w="57150">
            <a:solidFill>
              <a:srgbClr val="05E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80350" y="1194894"/>
            <a:ext cx="122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7030A0"/>
                </a:solidFill>
                <a:latin typeface="Helvetica Neue Light"/>
                <a:cs typeface="Helvetica Neue Light"/>
              </a:rPr>
              <a:t>The dog in the middle</a:t>
            </a:r>
            <a:endParaRPr lang="en-US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>
          <a:xfrm rot="2939398">
            <a:off x="2492023" y="1992733"/>
            <a:ext cx="636684" cy="230247"/>
          </a:xfrm>
          <a:prstGeom prst="rightArrow">
            <a:avLst>
              <a:gd name="adj1" fmla="val 50000"/>
              <a:gd name="adj2" fmla="val 112557"/>
            </a:avLst>
          </a:prstGeom>
          <a:solidFill>
            <a:srgbClr val="00FF00"/>
          </a:solidFill>
          <a:ln w="28575">
            <a:solidFill>
              <a:srgbClr val="167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80350" y="3314700"/>
            <a:ext cx="122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7030A0"/>
                </a:solidFill>
                <a:latin typeface="Helvetica Neue Light"/>
                <a:cs typeface="Helvetica Neue Light"/>
              </a:rPr>
              <a:t>The gray dog</a:t>
            </a:r>
            <a:endParaRPr lang="en-US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0350" y="2195592"/>
            <a:ext cx="122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Helvetica Neue Light"/>
                <a:cs typeface="Helvetica Neue Light"/>
              </a:rPr>
              <a:t>The gray dog in the middle</a:t>
            </a:r>
          </a:p>
        </p:txBody>
      </p:sp>
    </p:spTree>
    <p:extLst>
      <p:ext uri="{BB962C8B-B14F-4D97-AF65-F5344CB8AC3E}">
        <p14:creationId xmlns:p14="http://schemas.microsoft.com/office/powerpoint/2010/main" val="5432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"/>
    </mc:Choice>
    <mc:Fallback xmlns="">
      <p:transition spd="slow" advTm="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8" grpId="0"/>
      <p:bldP spid="9" grpId="0" animBg="1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9-18 at 11.30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91" y="2611256"/>
            <a:ext cx="4545379" cy="831558"/>
          </a:xfrm>
          <a:prstGeom prst="rect">
            <a:avLst/>
          </a:prstGeom>
        </p:spPr>
      </p:pic>
      <p:pic>
        <p:nvPicPr>
          <p:cNvPr id="5" name="Picture 4" descr="Screen Shot 2014-09-18 at 11.31.1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5694" r="57567"/>
          <a:stretch/>
        </p:blipFill>
        <p:spPr>
          <a:xfrm>
            <a:off x="5693469" y="864414"/>
            <a:ext cx="2026097" cy="1546046"/>
          </a:xfrm>
          <a:prstGeom prst="rect">
            <a:avLst/>
          </a:prstGeom>
        </p:spPr>
      </p:pic>
      <p:pic>
        <p:nvPicPr>
          <p:cNvPr id="6" name="Picture 5" descr="Screen Shot 2014-09-18 at 11.31.34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03" y="3679929"/>
            <a:ext cx="1754263" cy="1309323"/>
          </a:xfrm>
          <a:prstGeom prst="rect">
            <a:avLst/>
          </a:prstGeom>
        </p:spPr>
      </p:pic>
      <p:pic>
        <p:nvPicPr>
          <p:cNvPr id="7" name="Picture 6" descr="Screen Shot 2014-09-18 at 11.34.50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41" y="3760880"/>
            <a:ext cx="1680267" cy="12550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33548" y="1229406"/>
            <a:ext cx="146065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GRE3D3 Corpus</a:t>
            </a:r>
          </a:p>
          <a:p>
            <a:r>
              <a:rPr lang="en-US" sz="1050" dirty="0"/>
              <a:t> Viethen and Dale 2008</a:t>
            </a:r>
          </a:p>
          <a:p>
            <a:r>
              <a:rPr lang="en-US" sz="1200" dirty="0"/>
              <a:t>[</a:t>
            </a:r>
            <a:r>
              <a:rPr lang="en-US" dirty="0"/>
              <a:t>20</a:t>
            </a:r>
            <a:r>
              <a:rPr lang="en-US" sz="1200" dirty="0"/>
              <a:t> scenes]</a:t>
            </a:r>
          </a:p>
        </p:txBody>
      </p:sp>
      <p:pic>
        <p:nvPicPr>
          <p:cNvPr id="9" name="Picture 8" descr="Screen Shot 2014-09-18 at 11.31.1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5"/>
          <a:stretch/>
        </p:blipFill>
        <p:spPr>
          <a:xfrm>
            <a:off x="2030682" y="909528"/>
            <a:ext cx="2376674" cy="1455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2183" y="1215169"/>
            <a:ext cx="114535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TUNA Corpus</a:t>
            </a:r>
          </a:p>
          <a:p>
            <a:r>
              <a:rPr lang="en-US" sz="1050" dirty="0"/>
              <a:t>van Deemter et al 2006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6461" y="2626893"/>
            <a:ext cx="120577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Size Corpus</a:t>
            </a:r>
          </a:p>
          <a:p>
            <a:r>
              <a:rPr lang="en-US" sz="1050" dirty="0"/>
              <a:t>Mitchell et al 2011</a:t>
            </a:r>
          </a:p>
          <a:p>
            <a:r>
              <a:rPr lang="en-US" sz="1200"/>
              <a:t>[</a:t>
            </a:r>
            <a:r>
              <a:rPr lang="en-US"/>
              <a:t>96</a:t>
            </a:r>
            <a:r>
              <a:rPr lang="en-US" sz="1200"/>
              <a:t> scenes]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304764" y="4111389"/>
            <a:ext cx="131318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GenX Corpus</a:t>
            </a:r>
          </a:p>
          <a:p>
            <a:r>
              <a:rPr lang="en-US" sz="1050" dirty="0"/>
              <a:t>FitzGerald et al 2013</a:t>
            </a:r>
          </a:p>
          <a:p>
            <a:r>
              <a:rPr lang="en-US" sz="1200" dirty="0"/>
              <a:t>[</a:t>
            </a:r>
            <a:r>
              <a:rPr lang="en-US" dirty="0"/>
              <a:t>269</a:t>
            </a:r>
            <a:r>
              <a:rPr lang="en-US" sz="1200" dirty="0"/>
              <a:t> scenes]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98770" y="4099847"/>
            <a:ext cx="120577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Typicality Corpus</a:t>
            </a:r>
          </a:p>
          <a:p>
            <a:r>
              <a:rPr lang="en-US" sz="1050" dirty="0"/>
              <a:t>Mitchell et al 2013</a:t>
            </a:r>
          </a:p>
          <a:p>
            <a:r>
              <a:rPr lang="en-US" sz="1200"/>
              <a:t>[</a:t>
            </a:r>
            <a:r>
              <a:rPr lang="en-US"/>
              <a:t>35</a:t>
            </a:r>
            <a:r>
              <a:rPr lang="en-US" sz="1200"/>
              <a:t> scenes]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463" y="38501"/>
            <a:ext cx="7886700" cy="994172"/>
          </a:xfrm>
        </p:spPr>
        <p:txBody>
          <a:bodyPr/>
          <a:lstStyle/>
          <a:p>
            <a:r>
              <a:rPr lang="en-US" dirty="0"/>
              <a:t>Work on Referring Expression </a:t>
            </a:r>
          </a:p>
        </p:txBody>
      </p:sp>
    </p:spTree>
    <p:extLst>
      <p:ext uri="{BB962C8B-B14F-4D97-AF65-F5344CB8AC3E}">
        <p14:creationId xmlns:p14="http://schemas.microsoft.com/office/powerpoint/2010/main" val="293319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66939" y="2877179"/>
            <a:ext cx="5928086" cy="2103701"/>
            <a:chOff x="831919" y="3836238"/>
            <a:chExt cx="7904114" cy="2804935"/>
          </a:xfrm>
        </p:grpSpPr>
        <p:grpSp>
          <p:nvGrpSpPr>
            <p:cNvPr id="31" name="Group 30"/>
            <p:cNvGrpSpPr/>
            <p:nvPr/>
          </p:nvGrpSpPr>
          <p:grpSpPr>
            <a:xfrm>
              <a:off x="921142" y="3836238"/>
              <a:ext cx="7814891" cy="2804935"/>
              <a:chOff x="928216" y="3739534"/>
              <a:chExt cx="7814891" cy="280493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28216" y="3739534"/>
                <a:ext cx="7814891" cy="2804935"/>
                <a:chOff x="972008" y="3739534"/>
                <a:chExt cx="7814891" cy="2804935"/>
              </a:xfrm>
            </p:grpSpPr>
            <p:pic>
              <p:nvPicPr>
                <p:cNvPr id="6" name="Picture 5" descr="game2.pdf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728"/>
                <a:stretch/>
              </p:blipFill>
              <p:spPr>
                <a:xfrm>
                  <a:off x="3337075" y="3739534"/>
                  <a:ext cx="5449824" cy="2804935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972008" y="4221203"/>
                  <a:ext cx="1101156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Player 2</a:t>
                  </a:r>
                </a:p>
              </p:txBody>
            </p:sp>
          </p:grpSp>
          <p:pic>
            <p:nvPicPr>
              <p:cNvPr id="16" name="Picture 15" descr="bottle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7377" y="4385434"/>
                <a:ext cx="2395897" cy="1657374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5232096" y="4221203"/>
                <a:ext cx="1839200" cy="1532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910375" y="4133611"/>
                <a:ext cx="2197610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Orange bottle on the right</a:t>
                </a:r>
              </a:p>
            </p:txBody>
          </p:sp>
        </p:grpSp>
        <p:pic>
          <p:nvPicPr>
            <p:cNvPr id="24" name="Picture 23" descr="http://www.utahstudentsconnect.org/images/pics/27840-computer-user-iconibm-lotus-symphony---gallery--user-icon-in-orange-t4ml2pq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919" y="4780346"/>
              <a:ext cx="1211614" cy="1060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727732" y="624074"/>
            <a:ext cx="5967293" cy="2228393"/>
            <a:chOff x="779643" y="832098"/>
            <a:chExt cx="7956390" cy="2971191"/>
          </a:xfrm>
        </p:grpSpPr>
        <p:grpSp>
          <p:nvGrpSpPr>
            <p:cNvPr id="10" name="Group 9"/>
            <p:cNvGrpSpPr/>
            <p:nvPr/>
          </p:nvGrpSpPr>
          <p:grpSpPr>
            <a:xfrm>
              <a:off x="868866" y="832098"/>
              <a:ext cx="7867167" cy="2971191"/>
              <a:chOff x="912658" y="832098"/>
              <a:chExt cx="7867167" cy="2971191"/>
            </a:xfrm>
          </p:grpSpPr>
          <p:pic>
            <p:nvPicPr>
              <p:cNvPr id="3" name="Picture 2" descr="game2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72"/>
              <a:stretch/>
            </p:blipFill>
            <p:spPr>
              <a:xfrm>
                <a:off x="3293425" y="832098"/>
                <a:ext cx="5486400" cy="2971191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912658" y="1419671"/>
                <a:ext cx="110115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>
                    <a:solidFill>
                      <a:schemeClr val="accent1">
                        <a:lumMod val="50000"/>
                      </a:schemeClr>
                    </a:solidFill>
                  </a:rPr>
                  <a:t>Player 1</a:t>
                </a:r>
                <a:endParaRPr lang="en-US" sz="15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23" name="Picture 22" descr="http://www.utahstudentsconnect.org/images/pics/27840-computer-user-iconibm-lotus-symphony---gallery--user-icon-in-orange-t4ml2pq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643" y="1870704"/>
              <a:ext cx="1211614" cy="1060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 descr="bott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33" y="1167126"/>
            <a:ext cx="1796923" cy="124303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52772" y="1010019"/>
            <a:ext cx="1379400" cy="11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943907" y="2487469"/>
            <a:ext cx="1379400" cy="11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92881" y="2426180"/>
            <a:ext cx="14446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Orange bottle on the right</a:t>
            </a:r>
          </a:p>
        </p:txBody>
      </p:sp>
      <p:sp>
        <p:nvSpPr>
          <p:cNvPr id="32" name="Freeform 31"/>
          <p:cNvSpPr/>
          <p:nvPr/>
        </p:nvSpPr>
        <p:spPr>
          <a:xfrm>
            <a:off x="5740406" y="1492487"/>
            <a:ext cx="188216" cy="583232"/>
          </a:xfrm>
          <a:custGeom>
            <a:avLst/>
            <a:gdLst>
              <a:gd name="connsiteX0" fmla="*/ 83356 w 250954"/>
              <a:gd name="connsiteY0" fmla="*/ 22479 h 777642"/>
              <a:gd name="connsiteX1" fmla="*/ 184956 w 250954"/>
              <a:gd name="connsiteY1" fmla="*/ 26386 h 777642"/>
              <a:gd name="connsiteX2" fmla="*/ 188863 w 250954"/>
              <a:gd name="connsiteY2" fmla="*/ 233494 h 777642"/>
              <a:gd name="connsiteX3" fmla="*/ 247479 w 250954"/>
              <a:gd name="connsiteY3" fmla="*/ 315555 h 777642"/>
              <a:gd name="connsiteX4" fmla="*/ 220125 w 250954"/>
              <a:gd name="connsiteY4" fmla="*/ 718048 h 777642"/>
              <a:gd name="connsiteX5" fmla="*/ 24740 w 250954"/>
              <a:gd name="connsiteY5" fmla="*/ 729771 h 777642"/>
              <a:gd name="connsiteX6" fmla="*/ 9110 w 250954"/>
              <a:gd name="connsiteY6" fmla="*/ 280386 h 777642"/>
              <a:gd name="connsiteX7" fmla="*/ 83356 w 250954"/>
              <a:gd name="connsiteY7" fmla="*/ 206140 h 777642"/>
              <a:gd name="connsiteX8" fmla="*/ 83356 w 250954"/>
              <a:gd name="connsiteY8" fmla="*/ 22479 h 77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954" h="777642">
                <a:moveTo>
                  <a:pt x="83356" y="22479"/>
                </a:moveTo>
                <a:cubicBezTo>
                  <a:pt x="100289" y="-7480"/>
                  <a:pt x="167372" y="-8783"/>
                  <a:pt x="184956" y="26386"/>
                </a:cubicBezTo>
                <a:cubicBezTo>
                  <a:pt x="202541" y="61555"/>
                  <a:pt x="178443" y="185299"/>
                  <a:pt x="188863" y="233494"/>
                </a:cubicBezTo>
                <a:cubicBezTo>
                  <a:pt x="199283" y="281689"/>
                  <a:pt x="242269" y="234796"/>
                  <a:pt x="247479" y="315555"/>
                </a:cubicBezTo>
                <a:cubicBezTo>
                  <a:pt x="252689" y="396314"/>
                  <a:pt x="257248" y="649012"/>
                  <a:pt x="220125" y="718048"/>
                </a:cubicBezTo>
                <a:cubicBezTo>
                  <a:pt x="183002" y="787084"/>
                  <a:pt x="59909" y="802715"/>
                  <a:pt x="24740" y="729771"/>
                </a:cubicBezTo>
                <a:cubicBezTo>
                  <a:pt x="-10429" y="656827"/>
                  <a:pt x="-659" y="367658"/>
                  <a:pt x="9110" y="280386"/>
                </a:cubicBezTo>
                <a:cubicBezTo>
                  <a:pt x="18879" y="193114"/>
                  <a:pt x="69679" y="249776"/>
                  <a:pt x="83356" y="206140"/>
                </a:cubicBezTo>
                <a:cubicBezTo>
                  <a:pt x="97033" y="162504"/>
                  <a:pt x="66423" y="52438"/>
                  <a:pt x="83356" y="22479"/>
                </a:cubicBezTo>
                <a:close/>
              </a:path>
            </a:pathLst>
          </a:cu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y 33"/>
          <p:cNvSpPr/>
          <p:nvPr/>
        </p:nvSpPr>
        <p:spPr>
          <a:xfrm>
            <a:off x="5733837" y="3840729"/>
            <a:ext cx="176753" cy="176600"/>
          </a:xfrm>
          <a:prstGeom prst="mathMultiply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Referit Game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C09FE1-05FB-114F-9EB1-836637ECA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222" y="77"/>
            <a:ext cx="4442883" cy="51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5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14871</TotalTime>
  <Words>1044</Words>
  <Application>Microsoft Macintosh PowerPoint</Application>
  <PresentationFormat>On-screen Show (16:9)</PresentationFormat>
  <Paragraphs>194</Paragraphs>
  <Slides>36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Helvetica Neue</vt:lpstr>
      <vt:lpstr>Helvetica Neue Light</vt:lpstr>
      <vt:lpstr>OpenSans</vt:lpstr>
      <vt:lpstr>Office Theme</vt:lpstr>
      <vt:lpstr>lecture-template</vt:lpstr>
      <vt:lpstr>Deep Learning for Vision &amp; Language</vt:lpstr>
      <vt:lpstr>Today</vt:lpstr>
      <vt:lpstr>Computer Vision</vt:lpstr>
      <vt:lpstr>Computer Vision</vt:lpstr>
      <vt:lpstr>PowerPoint Presentation</vt:lpstr>
      <vt:lpstr>How do we describe images?</vt:lpstr>
      <vt:lpstr>Referring to objects</vt:lpstr>
      <vt:lpstr>Work on Referring Expression </vt:lpstr>
      <vt:lpstr>Referit Game</vt:lpstr>
      <vt:lpstr>Referring Expressions for Natural Scenes</vt:lpstr>
      <vt:lpstr>Referit Game Dataset</vt:lpstr>
      <vt:lpstr>Deep Generation of Referring Expressions</vt:lpstr>
      <vt:lpstr>PowerPoint Presentation</vt:lpstr>
      <vt:lpstr>Referring Expression Comprehension</vt:lpstr>
      <vt:lpstr>Referring Expression Comprehension</vt:lpstr>
      <vt:lpstr>Referring Expression Comprehension</vt:lpstr>
      <vt:lpstr>Referring Expression Comprehension</vt:lpstr>
      <vt:lpstr>Other important work</vt:lpstr>
      <vt:lpstr>Detour: Recap on Object Detection</vt:lpstr>
      <vt:lpstr>Post-processing: Non-Max Suppression</vt:lpstr>
      <vt:lpstr>End-to-end Object Detection with Transfromers (DETR) (2020)</vt:lpstr>
      <vt:lpstr>MDETR: Modulated Detection for Multimodal Understanding (2021)</vt:lpstr>
      <vt:lpstr>MDETR: For Question Answering</vt:lpstr>
      <vt:lpstr>Visually Grounded Question Answering</vt:lpstr>
      <vt:lpstr>Visually Grounded Question Answering</vt:lpstr>
      <vt:lpstr>PowerPoint Presentation</vt:lpstr>
      <vt:lpstr>Visually Grounded Question Answering</vt:lpstr>
      <vt:lpstr>What Features to use as input visual features?</vt:lpstr>
      <vt:lpstr>CVPR 2017</vt:lpstr>
      <vt:lpstr>CVPR 2020</vt:lpstr>
      <vt:lpstr>VQA Solution today?</vt:lpstr>
      <vt:lpstr>VQA Solution today?</vt:lpstr>
      <vt:lpstr>PowerPoint Presentation</vt:lpstr>
      <vt:lpstr>Explainability: GradCAM</vt:lpstr>
      <vt:lpstr>Explainability: GradCAM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Vicente Ordonez</cp:lastModifiedBy>
  <cp:revision>492</cp:revision>
  <cp:lastPrinted>2019-03-17T05:58:43Z</cp:lastPrinted>
  <dcterms:modified xsi:type="dcterms:W3CDTF">2023-04-11T20:56:00Z</dcterms:modified>
</cp:coreProperties>
</file>