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671" r:id="rId2"/>
  </p:sldMasterIdLst>
  <p:notesMasterIdLst>
    <p:notesMasterId r:id="rId45"/>
  </p:notesMasterIdLst>
  <p:sldIdLst>
    <p:sldId id="256" r:id="rId3"/>
    <p:sldId id="1052" r:id="rId4"/>
    <p:sldId id="1053" r:id="rId5"/>
    <p:sldId id="1054" r:id="rId6"/>
    <p:sldId id="1055" r:id="rId7"/>
    <p:sldId id="1062" r:id="rId8"/>
    <p:sldId id="1060" r:id="rId9"/>
    <p:sldId id="1061" r:id="rId10"/>
    <p:sldId id="1063" r:id="rId11"/>
    <p:sldId id="1056" r:id="rId12"/>
    <p:sldId id="1057" r:id="rId13"/>
    <p:sldId id="1058" r:id="rId14"/>
    <p:sldId id="1059" r:id="rId15"/>
    <p:sldId id="922" r:id="rId16"/>
    <p:sldId id="975" r:id="rId17"/>
    <p:sldId id="976" r:id="rId18"/>
    <p:sldId id="977" r:id="rId19"/>
    <p:sldId id="978" r:id="rId20"/>
    <p:sldId id="979" r:id="rId21"/>
    <p:sldId id="980" r:id="rId22"/>
    <p:sldId id="981" r:id="rId23"/>
    <p:sldId id="982" r:id="rId24"/>
    <p:sldId id="983" r:id="rId25"/>
    <p:sldId id="984" r:id="rId26"/>
    <p:sldId id="985" r:id="rId27"/>
    <p:sldId id="935" r:id="rId28"/>
    <p:sldId id="970" r:id="rId29"/>
    <p:sldId id="971" r:id="rId30"/>
    <p:sldId id="972" r:id="rId31"/>
    <p:sldId id="973" r:id="rId32"/>
    <p:sldId id="992" r:id="rId33"/>
    <p:sldId id="974" r:id="rId34"/>
    <p:sldId id="986" r:id="rId35"/>
    <p:sldId id="989" r:id="rId36"/>
    <p:sldId id="987" r:id="rId37"/>
    <p:sldId id="988" r:id="rId38"/>
    <p:sldId id="990" r:id="rId39"/>
    <p:sldId id="991" r:id="rId40"/>
    <p:sldId id="993" r:id="rId41"/>
    <p:sldId id="1064" r:id="rId42"/>
    <p:sldId id="1065" r:id="rId43"/>
    <p:sldId id="285" r:id="rId44"/>
  </p:sldIdLst>
  <p:sldSz cx="9144000" cy="5143500" type="screen16x9"/>
  <p:notesSz cx="6858000" cy="9144000"/>
  <p:defaultTextStyle>
    <a:lvl1pPr defTabSz="457200">
      <a:defRPr>
        <a:latin typeface="Calibri"/>
        <a:ea typeface="Calibri"/>
        <a:cs typeface="Calibri"/>
        <a:sym typeface="Calibri"/>
      </a:defRPr>
    </a:lvl1pPr>
    <a:lvl2pPr indent="457200" defTabSz="457200">
      <a:defRPr>
        <a:latin typeface="Calibri"/>
        <a:ea typeface="Calibri"/>
        <a:cs typeface="Calibri"/>
        <a:sym typeface="Calibri"/>
      </a:defRPr>
    </a:lvl2pPr>
    <a:lvl3pPr indent="914400" defTabSz="457200">
      <a:defRPr>
        <a:latin typeface="Calibri"/>
        <a:ea typeface="Calibri"/>
        <a:cs typeface="Calibri"/>
        <a:sym typeface="Calibri"/>
      </a:defRPr>
    </a:lvl3pPr>
    <a:lvl4pPr indent="1371600" defTabSz="457200">
      <a:defRPr>
        <a:latin typeface="Calibri"/>
        <a:ea typeface="Calibri"/>
        <a:cs typeface="Calibri"/>
        <a:sym typeface="Calibri"/>
      </a:defRPr>
    </a:lvl4pPr>
    <a:lvl5pPr indent="1828800" defTabSz="457200">
      <a:defRPr>
        <a:latin typeface="Calibri"/>
        <a:ea typeface="Calibri"/>
        <a:cs typeface="Calibri"/>
        <a:sym typeface="Calibri"/>
      </a:defRPr>
    </a:lvl5pPr>
    <a:lvl6pPr indent="2286000" defTabSz="457200">
      <a:defRPr>
        <a:latin typeface="Calibri"/>
        <a:ea typeface="Calibri"/>
        <a:cs typeface="Calibri"/>
        <a:sym typeface="Calibri"/>
      </a:defRPr>
    </a:lvl6pPr>
    <a:lvl7pPr indent="2743200" defTabSz="457200">
      <a:defRPr>
        <a:latin typeface="Calibri"/>
        <a:ea typeface="Calibri"/>
        <a:cs typeface="Calibri"/>
        <a:sym typeface="Calibri"/>
      </a:defRPr>
    </a:lvl7pPr>
    <a:lvl8pPr indent="3200400" defTabSz="457200">
      <a:defRPr>
        <a:latin typeface="Calibri"/>
        <a:ea typeface="Calibri"/>
        <a:cs typeface="Calibri"/>
        <a:sym typeface="Calibri"/>
      </a:defRPr>
    </a:lvl8pPr>
    <a:lvl9pPr indent="3657600" defTabSz="457200">
      <a:defRPr>
        <a:latin typeface="Calibri"/>
        <a:ea typeface="Calibri"/>
        <a:cs typeface="Calibri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Default Section" id="{31932218-5BD1-C44F-B268-4A14B36FF4A9}">
          <p14:sldIdLst>
            <p14:sldId id="256"/>
            <p14:sldId id="1052"/>
            <p14:sldId id="1053"/>
            <p14:sldId id="1054"/>
            <p14:sldId id="1055"/>
            <p14:sldId id="1062"/>
            <p14:sldId id="1060"/>
            <p14:sldId id="1061"/>
            <p14:sldId id="1063"/>
            <p14:sldId id="1056"/>
            <p14:sldId id="1057"/>
            <p14:sldId id="1058"/>
            <p14:sldId id="1059"/>
            <p14:sldId id="922"/>
            <p14:sldId id="975"/>
            <p14:sldId id="976"/>
            <p14:sldId id="977"/>
            <p14:sldId id="978"/>
            <p14:sldId id="979"/>
            <p14:sldId id="980"/>
            <p14:sldId id="981"/>
            <p14:sldId id="982"/>
            <p14:sldId id="983"/>
            <p14:sldId id="984"/>
            <p14:sldId id="985"/>
            <p14:sldId id="935"/>
            <p14:sldId id="970"/>
            <p14:sldId id="971"/>
            <p14:sldId id="972"/>
            <p14:sldId id="973"/>
            <p14:sldId id="992"/>
            <p14:sldId id="974"/>
            <p14:sldId id="986"/>
            <p14:sldId id="989"/>
            <p14:sldId id="987"/>
            <p14:sldId id="988"/>
            <p14:sldId id="990"/>
            <p14:sldId id="991"/>
            <p14:sldId id="993"/>
            <p14:sldId id="1064"/>
            <p14:sldId id="1065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4F4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20"/>
    <p:restoredTop sz="92932"/>
  </p:normalViewPr>
  <p:slideViewPr>
    <p:cSldViewPr snapToGrid="0" snapToObjects="1">
      <p:cViewPr varScale="1">
        <p:scale>
          <a:sx n="160" d="100"/>
          <a:sy n="160" d="100"/>
        </p:scale>
        <p:origin x="168" y="2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76384558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45CB42-16E7-A24D-B3D6-F64B855B0D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397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DC2E03-3608-4BBE-BF49-38F7136488D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43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3A7EEC-8902-4154-BB2A-EA6CE28313E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3738"/>
            <a:ext cx="6172200" cy="3471862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54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26F28C-0656-4D87-A165-592AC264A15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3738"/>
            <a:ext cx="6172200" cy="3471862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07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C1305B-2968-4258-885D-8692D1B3FFA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36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C1305B-2968-4258-885D-8692D1B3FFA7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004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1200151"/>
            <a:ext cx="8610600" cy="3394472"/>
          </a:xfrm>
          <a:prstGeom prst="rect">
            <a:avLst/>
          </a:prstGeom>
        </p:spPr>
        <p:txBody>
          <a:bodyPr/>
          <a:lstStyle>
            <a:lvl1pPr algn="l">
              <a:defRPr sz="2100" b="0">
                <a:solidFill>
                  <a:schemeClr val="tx1"/>
                </a:solidFill>
                <a:latin typeface="+mn-lt"/>
              </a:defRPr>
            </a:lvl1pPr>
            <a:lvl2pPr algn="l">
              <a:defRPr sz="1500" b="0">
                <a:solidFill>
                  <a:schemeClr val="tx1"/>
                </a:solidFill>
                <a:latin typeface="+mn-lt"/>
              </a:defRPr>
            </a:lvl2pPr>
            <a:lvl3pPr algn="l">
              <a:defRPr sz="1350" b="0">
                <a:solidFill>
                  <a:schemeClr val="tx1"/>
                </a:solidFill>
                <a:latin typeface="+mj-lt"/>
              </a:defRPr>
            </a:lvl3pPr>
            <a:lvl4pPr algn="l">
              <a:defRPr sz="1100" b="0">
                <a:solidFill>
                  <a:schemeClr val="tx1"/>
                </a:solidFill>
                <a:latin typeface="+mj-lt"/>
              </a:defRPr>
            </a:lvl4pPr>
            <a:lvl5pPr algn="l">
              <a:defRPr sz="1100" b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984113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355686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22359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4/13/23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Full Formal Lockup">
            <a:extLst>
              <a:ext uri="{FF2B5EF4-FFF2-40B4-BE49-F238E27FC236}">
                <a16:creationId xmlns:a16="http://schemas.microsoft.com/office/drawing/2014/main" id="{A681143B-6F91-0042-8A4E-5A21C6B93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972" y="3683486"/>
            <a:ext cx="2440057" cy="48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8E7050-2442-B645-BD17-2F9E2A669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60641"/>
          <a:stretch/>
        </p:blipFill>
        <p:spPr bwMode="auto">
          <a:xfrm>
            <a:off x="-6350" y="-6350"/>
            <a:ext cx="9150350" cy="79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EE73A4-29C2-BA4E-9472-88D99A953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2" b="39041"/>
          <a:stretch/>
        </p:blipFill>
        <p:spPr bwMode="auto">
          <a:xfrm>
            <a:off x="-6350" y="4542634"/>
            <a:ext cx="9150350" cy="61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194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0481-3323-A245-9966-88986672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620146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F171A-4392-C74F-9129-68514550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67468"/>
            <a:ext cx="7886700" cy="36652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EF8F-D3C7-4F40-B092-B885928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7DBD-F069-3646-A7B0-F111D6E3E4CF}" type="datetime1">
              <a:rPr lang="en-US" smtClean="0"/>
              <a:t>4/13/23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C953-89C9-A746-BCC7-65DA0E60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2E4C-DD6E-A244-9A40-8C86D7B7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918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833B-77A1-F849-B5D1-694C8982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CEB9-B0E4-6D4B-BD4B-0D3E4BF0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356E-3044-B445-B69F-C68D3949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5C64-2390-724B-9F7C-CD781EB4084D}" type="datetime1">
              <a:rPr lang="en-US" smtClean="0"/>
              <a:t>4/13/23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398-74DB-CB41-847E-AF4CF4CB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DC57-D436-2544-B143-DA32FED6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71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973591"/>
            <a:ext cx="3886200" cy="36591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973591"/>
            <a:ext cx="3886200" cy="36591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4/13/23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620146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359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4/13/23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620146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2786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C8DB-162A-F542-81F5-2BC6D257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AB23-523A-8E43-A474-DECB64D5AB8C}" type="datetime1">
              <a:rPr lang="en-US" smtClean="0"/>
              <a:t>4/13/23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C257-282E-6B46-AC40-C5A07A6E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12066-EE71-6B43-941C-15B8D840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98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A026-DE6F-7F4E-957A-F23F9839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C882-B7CE-414E-9974-D7009D41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92DAE-4BFD-E64D-A383-9AD25476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965A7-9AE3-B64F-83EA-865A06AD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77B3-D9D2-4C4B-8A2F-4C2E68C3B7A7}" type="datetime1">
              <a:rPr lang="en-US" smtClean="0"/>
              <a:t>4/13/23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7F5BE-11EC-6D47-B39D-822E815E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24CD5-1AF3-3343-85D4-A4DCD0FF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2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918F93-C341-4EB0-90ED-80D2F37FD3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46044A-196B-42E3-9270-AF8BCFBE1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F11E-CF88-DE4B-9E74-E9760A36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AE6DF-0B4F-BA49-88C8-151AB34B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ADA2-52B8-F34A-87CF-4B219457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7312D-1737-3045-8447-0A7A478A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C0D-E8C5-AD4F-82DB-E013D1D74040}" type="datetime1">
              <a:rPr lang="en-US" smtClean="0"/>
              <a:t>4/13/23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9FDEA-B4C4-7848-B14A-B8DE8613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9BBBA-8A1E-994B-B710-3B57FAD8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02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09128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68884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4/13/23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asted-image.png">
            <a:extLst>
              <a:ext uri="{FF2B5EF4-FFF2-40B4-BE49-F238E27FC236}">
                <a16:creationId xmlns:a16="http://schemas.microsoft.com/office/drawing/2014/main" id="{60812B5B-29A2-1B43-8164-8914867C7AF2}"/>
              </a:ext>
            </a:extLst>
          </p:cNvPr>
          <p:cNvPicPr/>
          <p:nvPr userDrawn="1"/>
        </p:nvPicPr>
        <p:blipFill>
          <a:blip r:embed="rId2">
            <a:alphaModFix amt="10839"/>
          </a:blip>
          <a:srcRect l="11804" t="22310" b="2478"/>
          <a:stretch>
            <a:fillRect/>
          </a:stretch>
        </p:blipFill>
        <p:spPr>
          <a:xfrm>
            <a:off x="0" y="0"/>
            <a:ext cx="3510233" cy="29934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76863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973591"/>
            <a:ext cx="3886200" cy="36591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973591"/>
            <a:ext cx="3886200" cy="36591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4/13/23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620146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94891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4/13/23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620146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4302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1200151"/>
            <a:ext cx="8610600" cy="3394472"/>
          </a:xfrm>
          <a:prstGeom prst="rect">
            <a:avLst/>
          </a:prstGeom>
        </p:spPr>
        <p:txBody>
          <a:bodyPr/>
          <a:lstStyle>
            <a:lvl1pPr algn="l">
              <a:defRPr sz="2100" b="0">
                <a:solidFill>
                  <a:schemeClr val="tx1"/>
                </a:solidFill>
                <a:latin typeface="+mn-lt"/>
              </a:defRPr>
            </a:lvl1pPr>
            <a:lvl2pPr algn="l">
              <a:defRPr sz="1500" b="0">
                <a:solidFill>
                  <a:schemeClr val="tx1"/>
                </a:solidFill>
                <a:latin typeface="+mn-lt"/>
              </a:defRPr>
            </a:lvl2pPr>
            <a:lvl3pPr algn="l">
              <a:defRPr sz="1350" b="0">
                <a:solidFill>
                  <a:schemeClr val="tx1"/>
                </a:solidFill>
                <a:latin typeface="+mj-lt"/>
              </a:defRPr>
            </a:lvl3pPr>
            <a:lvl4pPr algn="l">
              <a:defRPr sz="1100" b="0">
                <a:solidFill>
                  <a:schemeClr val="tx1"/>
                </a:solidFill>
                <a:latin typeface="+mj-lt"/>
              </a:defRPr>
            </a:lvl4pPr>
            <a:lvl5pPr algn="l">
              <a:defRPr sz="1100" b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643096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4/13/23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3F1C6D-9305-4F92-9FFF-44BFD78DE8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A10E8-845B-4F12-A45E-E9D8AFA2CA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4/13/23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74DF7-AD36-F447-9F37-3665E2D3B1EA}" type="datetimeFigureOut">
              <a:rPr lang="en-US" smtClean="0"/>
              <a:t>4/13/23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7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18F9F-0C77-2242-B6D6-B4EC3C8C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B811-BDBF-B745-AB37-2708A870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85345-F0A9-A144-9EFB-CAC4CF25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407B-0281-F14F-9998-E479E865FA4E}" type="datetime1">
              <a:rPr lang="en-US" smtClean="0"/>
              <a:t>4/13/23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CAB0-2AAF-D849-AF60-3FB8E000D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09DF-F308-1040-8FF1-F5A941EF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3315DE8-E84B-A141-B26C-CDB1CE99E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87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35.png"/><Relationship Id="rId18" Type="http://schemas.openxmlformats.org/officeDocument/2006/relationships/image" Target="../media/image38.emf"/><Relationship Id="rId3" Type="http://schemas.openxmlformats.org/officeDocument/2006/relationships/tags" Target="../tags/tag3.xml"/><Relationship Id="rId7" Type="http://schemas.openxmlformats.org/officeDocument/2006/relationships/image" Target="../media/image31.emf"/><Relationship Id="rId12" Type="http://schemas.openxmlformats.org/officeDocument/2006/relationships/image" Target="../media/image34.png"/><Relationship Id="rId17" Type="http://schemas.openxmlformats.org/officeDocument/2006/relationships/oleObject" Target="../embeddings/oleObject6.bin"/><Relationship Id="rId2" Type="http://schemas.openxmlformats.org/officeDocument/2006/relationships/tags" Target="../tags/tag2.xml"/><Relationship Id="rId16" Type="http://schemas.openxmlformats.org/officeDocument/2006/relationships/image" Target="../media/image37.wmf"/><Relationship Id="rId20" Type="http://schemas.openxmlformats.org/officeDocument/2006/relationships/image" Target="../media/image39.emf"/><Relationship Id="rId1" Type="http://schemas.openxmlformats.org/officeDocument/2006/relationships/tags" Target="../tags/tag1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3.wmf"/><Relationship Id="rId5" Type="http://schemas.openxmlformats.org/officeDocument/2006/relationships/notesSlide" Target="../notesSlides/notesSlide5.xml"/><Relationship Id="rId15" Type="http://schemas.openxmlformats.org/officeDocument/2006/relationships/oleObject" Target="../embeddings/oleObject5.bin"/><Relationship Id="rId10" Type="http://schemas.openxmlformats.org/officeDocument/2006/relationships/oleObject" Target="../embeddings/oleObject4.bin"/><Relationship Id="rId19" Type="http://schemas.openxmlformats.org/officeDocument/2006/relationships/oleObject" Target="../embeddings/oleObject7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2.emf"/><Relationship Id="rId1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35.png"/><Relationship Id="rId18" Type="http://schemas.openxmlformats.org/officeDocument/2006/relationships/image" Target="../media/image38.emf"/><Relationship Id="rId3" Type="http://schemas.openxmlformats.org/officeDocument/2006/relationships/tags" Target="../tags/tag6.xml"/><Relationship Id="rId7" Type="http://schemas.openxmlformats.org/officeDocument/2006/relationships/image" Target="../media/image31.emf"/><Relationship Id="rId12" Type="http://schemas.openxmlformats.org/officeDocument/2006/relationships/image" Target="../media/image34.png"/><Relationship Id="rId17" Type="http://schemas.openxmlformats.org/officeDocument/2006/relationships/oleObject" Target="../embeddings/oleObject6.bin"/><Relationship Id="rId2" Type="http://schemas.openxmlformats.org/officeDocument/2006/relationships/tags" Target="../tags/tag5.xml"/><Relationship Id="rId16" Type="http://schemas.openxmlformats.org/officeDocument/2006/relationships/image" Target="../media/image37.wmf"/><Relationship Id="rId20" Type="http://schemas.openxmlformats.org/officeDocument/2006/relationships/image" Target="../media/image39.emf"/><Relationship Id="rId1" Type="http://schemas.openxmlformats.org/officeDocument/2006/relationships/tags" Target="../tags/tag4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3.wmf"/><Relationship Id="rId5" Type="http://schemas.openxmlformats.org/officeDocument/2006/relationships/notesSlide" Target="../notesSlides/notesSlide6.xml"/><Relationship Id="rId15" Type="http://schemas.openxmlformats.org/officeDocument/2006/relationships/oleObject" Target="../embeddings/oleObject5.bin"/><Relationship Id="rId10" Type="http://schemas.openxmlformats.org/officeDocument/2006/relationships/oleObject" Target="../embeddings/oleObject4.bin"/><Relationship Id="rId19" Type="http://schemas.openxmlformats.org/officeDocument/2006/relationships/oleObject" Target="../embeddings/oleObject7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2.emf"/><Relationship Id="rId1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youcook2.eecs.umich.edu/" TargetMode="External"/><Relationship Id="rId2" Type="http://schemas.openxmlformats.org/officeDocument/2006/relationships/hyperlink" Target="http://aliensunmin.github.io/project/video-language/index.html#VTW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microsoft.com/en-us/research/publication/msr-vtt-a-large-video-description-dataset-for-bridging-video-and-language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89BAC-33BB-1B4D-A3E3-A3E3CE2B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Deep Learning for Vision &amp; Language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317520-60B9-3F43-B125-213831623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9252" y="3220277"/>
            <a:ext cx="7596398" cy="1095101"/>
          </a:xfrm>
        </p:spPr>
        <p:txBody>
          <a:bodyPr/>
          <a:lstStyle/>
          <a:p>
            <a:r>
              <a:rPr lang="en-US" dirty="0" err="1"/>
              <a:t>Explainability</a:t>
            </a:r>
            <a:r>
              <a:rPr lang="en-US" dirty="0"/>
              <a:t>, Self-Supervision, and Video</a:t>
            </a:r>
          </a:p>
        </p:txBody>
      </p:sp>
    </p:spTree>
    <p:extLst>
      <p:ext uri="{BB962C8B-B14F-4D97-AF65-F5344CB8AC3E}">
        <p14:creationId xmlns:p14="http://schemas.microsoft.com/office/powerpoint/2010/main" val="2138582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8B782-FAB8-6722-B95B-5914D787F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Training Vision models with Self-supervision</a:t>
            </a:r>
            <a:br>
              <a:rPr lang="en-US" dirty="0"/>
            </a:br>
            <a:r>
              <a:rPr lang="en-US" dirty="0"/>
              <a:t>Case: </a:t>
            </a:r>
            <a:r>
              <a:rPr lang="en-US" dirty="0" err="1"/>
              <a:t>SimCLR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A39452-F84D-4085-21AD-EAD2C7C5CFEE}"/>
              </a:ext>
            </a:extLst>
          </p:cNvPr>
          <p:cNvSpPr txBox="1"/>
          <p:nvPr/>
        </p:nvSpPr>
        <p:spPr>
          <a:xfrm>
            <a:off x="83489" y="477416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/abs/2002.05709</a:t>
            </a:r>
          </a:p>
        </p:txBody>
      </p:sp>
      <p:pic>
        <p:nvPicPr>
          <p:cNvPr id="1026" name="Picture 2" descr="SimCLR Illustration">
            <a:extLst>
              <a:ext uri="{FF2B5EF4-FFF2-40B4-BE49-F238E27FC236}">
                <a16:creationId xmlns:a16="http://schemas.microsoft.com/office/drawing/2014/main" id="{81FD04BA-72EA-0792-45FB-3274BFDA1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848" y="1008858"/>
            <a:ext cx="3554978" cy="394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598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8B782-FAB8-6722-B95B-5914D787F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Training Vision models with Self-supervision</a:t>
            </a:r>
            <a:br>
              <a:rPr lang="en-US" dirty="0"/>
            </a:br>
            <a:r>
              <a:rPr lang="en-US" dirty="0"/>
              <a:t>Case: </a:t>
            </a:r>
            <a:r>
              <a:rPr lang="en-US" dirty="0" err="1"/>
              <a:t>SimCLR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A39452-F84D-4085-21AD-EAD2C7C5CFEE}"/>
              </a:ext>
            </a:extLst>
          </p:cNvPr>
          <p:cNvSpPr txBox="1"/>
          <p:nvPr/>
        </p:nvSpPr>
        <p:spPr>
          <a:xfrm>
            <a:off x="83489" y="477416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/abs/2002.05709</a:t>
            </a:r>
          </a:p>
        </p:txBody>
      </p:sp>
      <p:pic>
        <p:nvPicPr>
          <p:cNvPr id="3" name="Picture 2" descr="A Self-Supervised Learning (SSL) Framework for Discovery | Earthdata">
            <a:extLst>
              <a:ext uri="{FF2B5EF4-FFF2-40B4-BE49-F238E27FC236}">
                <a16:creationId xmlns:a16="http://schemas.microsoft.com/office/drawing/2014/main" id="{3397EC72-A2E6-9DF5-31C8-679413C71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536" y="1083350"/>
            <a:ext cx="3417363" cy="387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284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8B782-FAB8-6722-B95B-5914D787F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Training Vision models with Self-supervision</a:t>
            </a:r>
            <a:br>
              <a:rPr lang="en-US" dirty="0"/>
            </a:br>
            <a:r>
              <a:rPr lang="en-US" dirty="0"/>
              <a:t>Case: </a:t>
            </a:r>
            <a:r>
              <a:rPr lang="en-US" dirty="0" err="1"/>
              <a:t>SimCLR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A39452-F84D-4085-21AD-EAD2C7C5CFEE}"/>
              </a:ext>
            </a:extLst>
          </p:cNvPr>
          <p:cNvSpPr txBox="1"/>
          <p:nvPr/>
        </p:nvSpPr>
        <p:spPr>
          <a:xfrm>
            <a:off x="83489" y="477416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/abs/2002.05709</a:t>
            </a:r>
          </a:p>
        </p:txBody>
      </p:sp>
      <p:pic>
        <p:nvPicPr>
          <p:cNvPr id="3" name="Picture 2" descr="A Self-Supervised Learning (SSL) Framework for Discovery | Earthdata">
            <a:extLst>
              <a:ext uri="{FF2B5EF4-FFF2-40B4-BE49-F238E27FC236}">
                <a16:creationId xmlns:a16="http://schemas.microsoft.com/office/drawing/2014/main" id="{3397EC72-A2E6-9DF5-31C8-679413C71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536" y="1083350"/>
            <a:ext cx="3417363" cy="387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F0BF4B-3CB2-EB41-2123-B8679D7DBCD1}"/>
              </a:ext>
            </a:extLst>
          </p:cNvPr>
          <p:cNvSpPr txBox="1"/>
          <p:nvPr/>
        </p:nvSpPr>
        <p:spPr>
          <a:xfrm>
            <a:off x="0" y="4592657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www.earthdata.nasa.gov</a:t>
            </a:r>
            <a:r>
              <a:rPr lang="en-US" sz="1200" dirty="0"/>
              <a:t>/learn/articles/</a:t>
            </a:r>
            <a:r>
              <a:rPr lang="en-US" sz="1200" dirty="0" err="1"/>
              <a:t>ssl</a:t>
            </a:r>
            <a:r>
              <a:rPr lang="en-US" sz="1200" dirty="0"/>
              <a:t>-impact-blog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1C104E-1C81-02BE-9B36-A61592D13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25" y="2687541"/>
            <a:ext cx="3789670" cy="70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34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96069-707F-5415-B520-58553717E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Masked </a:t>
            </a:r>
            <a:r>
              <a:rPr lang="en-US" dirty="0" err="1"/>
              <a:t>AutoEncoders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298D3F-C871-E4A6-8CCC-1BFF43F3A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285" y="1012372"/>
            <a:ext cx="6470743" cy="36043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E49293-1489-28F7-AEB5-3C1ACA87196F}"/>
              </a:ext>
            </a:extLst>
          </p:cNvPr>
          <p:cNvSpPr txBox="1"/>
          <p:nvPr/>
        </p:nvSpPr>
        <p:spPr>
          <a:xfrm>
            <a:off x="306125" y="468499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/pdf/2111.06377.pdf</a:t>
            </a:r>
          </a:p>
        </p:txBody>
      </p:sp>
    </p:spTree>
    <p:extLst>
      <p:ext uri="{BB962C8B-B14F-4D97-AF65-F5344CB8AC3E}">
        <p14:creationId xmlns:p14="http://schemas.microsoft.com/office/powerpoint/2010/main" val="64091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5542" y="1200151"/>
            <a:ext cx="8033657" cy="3394472"/>
          </a:xfrm>
        </p:spPr>
        <p:txBody>
          <a:bodyPr/>
          <a:lstStyle/>
          <a:p>
            <a:pPr lvl="1"/>
            <a:r>
              <a:rPr lang="en-US" dirty="0"/>
              <a:t>Optical flow</a:t>
            </a:r>
          </a:p>
          <a:p>
            <a:pPr lvl="1"/>
            <a:r>
              <a:rPr lang="en-US" dirty="0"/>
              <a:t>Two-Stream Networks</a:t>
            </a:r>
          </a:p>
          <a:p>
            <a:pPr lvl="1"/>
            <a:r>
              <a:rPr lang="en-US" dirty="0"/>
              <a:t>CNN + LSTM</a:t>
            </a:r>
          </a:p>
          <a:p>
            <a:pPr lvl="1"/>
            <a:r>
              <a:rPr lang="en-US" dirty="0"/>
              <a:t>CNN + Temporal Pooling</a:t>
            </a:r>
          </a:p>
          <a:p>
            <a:pPr lvl="1"/>
            <a:r>
              <a:rPr lang="en-US" dirty="0"/>
              <a:t>3D CNNs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87057659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0"/>
            <a:ext cx="6172200" cy="857250"/>
          </a:xfrm>
        </p:spPr>
        <p:txBody>
          <a:bodyPr/>
          <a:lstStyle/>
          <a:p>
            <a:pPr eaLnBrk="1" hangingPunct="1"/>
            <a:r>
              <a:rPr lang="en-US" dirty="0"/>
              <a:t>From images to videos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85900" y="971551"/>
            <a:ext cx="6172200" cy="3394472"/>
          </a:xfrm>
        </p:spPr>
        <p:txBody>
          <a:bodyPr/>
          <a:lstStyle/>
          <a:p>
            <a:pPr eaLnBrk="1" hangingPunct="1"/>
            <a:r>
              <a:rPr lang="en-US" sz="1800" dirty="0"/>
              <a:t>A video is a sequence of frames captured over time</a:t>
            </a:r>
          </a:p>
          <a:p>
            <a:pPr eaLnBrk="1" hangingPunct="1"/>
            <a:r>
              <a:rPr lang="en-US" sz="1800" dirty="0"/>
              <a:t>Now our image data is a function of space (x, y) and time (t)</a:t>
            </a:r>
          </a:p>
        </p:txBody>
      </p:sp>
      <p:graphicFrame>
        <p:nvGraphicFramePr>
          <p:cNvPr id="1026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914650" y="1885950"/>
          <a:ext cx="3594033" cy="280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9307937" imgH="7250794" progId="">
                  <p:embed/>
                </p:oleObj>
              </mc:Choice>
              <mc:Fallback>
                <p:oleObj name="Image" r:id="rId3" imgW="9307937" imgH="7250794" progId="">
                  <p:embed/>
                  <p:pic>
                    <p:nvPicPr>
                      <p:cNvPr id="102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4650" y="1885950"/>
                        <a:ext cx="3594033" cy="280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0451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motion useful?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434" y="1035174"/>
            <a:ext cx="4485132" cy="350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13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434" y="1071542"/>
            <a:ext cx="4485132" cy="33911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motion useful?</a:t>
            </a:r>
          </a:p>
        </p:txBody>
      </p:sp>
    </p:spTree>
    <p:extLst>
      <p:ext uri="{BB962C8B-B14F-4D97-AF65-F5344CB8AC3E}">
        <p14:creationId xmlns:p14="http://schemas.microsoft.com/office/powerpoint/2010/main" val="874982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450"/>
              <a:t>Optical flow</a:t>
            </a:r>
          </a:p>
        </p:txBody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7350" y="1143000"/>
            <a:ext cx="5829300" cy="394335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Definition: optical flow is the </a:t>
            </a:r>
            <a:r>
              <a:rPr lang="en-US" i="1" dirty="0">
                <a:solidFill>
                  <a:srgbClr val="C00000"/>
                </a:solidFill>
              </a:rPr>
              <a:t>apparent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motion of brightness patterns in the image</a:t>
            </a:r>
          </a:p>
          <a:p>
            <a:pPr eaLnBrk="1" hangingPunct="1"/>
            <a:endParaRPr lang="en-US" sz="600" dirty="0"/>
          </a:p>
          <a:p>
            <a:pPr eaLnBrk="1" hangingPunct="1"/>
            <a:endParaRPr lang="en-US" sz="600" dirty="0"/>
          </a:p>
          <a:p>
            <a:pPr eaLnBrk="1" hangingPunct="1"/>
            <a:r>
              <a:rPr lang="en-US" dirty="0"/>
              <a:t>Note: apparent motion can be caused by lighting changes without any actual motion</a:t>
            </a:r>
          </a:p>
          <a:p>
            <a:pPr lvl="1" eaLnBrk="1" hangingPunct="1"/>
            <a:r>
              <a:rPr lang="en-US" dirty="0"/>
              <a:t>Think of a uniform rotating sphere under fixed lighting vs. a stationary sphere under moving illumination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28750" y="3714750"/>
            <a:ext cx="64008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en-US" sz="2100" b="1"/>
              <a:t>GOAL:</a:t>
            </a:r>
            <a:r>
              <a:rPr lang="en-US" sz="2100"/>
              <a:t> Recover image motion at each pixel from optical flow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7050485" y="3837738"/>
            <a:ext cx="160653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Source: Silvio </a:t>
            </a:r>
            <a:r>
              <a:rPr lang="en-US" sz="1200" dirty="0" err="1"/>
              <a:t>Savarese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0319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507" grpId="0" uiExpand="1" build="p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7350" y="685801"/>
            <a:ext cx="5886450" cy="3783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114550" y="4502193"/>
            <a:ext cx="4830168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050" dirty="0"/>
              <a:t>Picture courtesy of </a:t>
            </a:r>
            <a:r>
              <a:rPr lang="en-US" sz="1050" dirty="0" err="1"/>
              <a:t>Selim</a:t>
            </a:r>
            <a:r>
              <a:rPr lang="en-US" sz="1050" dirty="0"/>
              <a:t> </a:t>
            </a:r>
            <a:r>
              <a:rPr lang="en-US" sz="1050" dirty="0" err="1"/>
              <a:t>Temizer</a:t>
            </a:r>
            <a:r>
              <a:rPr lang="en-US" sz="1050" dirty="0"/>
              <a:t> - Learning and Intelligent Systems (LIS) Group, MIT 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3314701" y="120254"/>
            <a:ext cx="1875835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700"/>
              <a:t>Optical flow</a:t>
            </a:r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4857750" y="914400"/>
            <a:ext cx="2400300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Vector field function of the spatio-temporal image brightness variations </a:t>
            </a:r>
          </a:p>
        </p:txBody>
      </p:sp>
    </p:spTree>
    <p:extLst>
      <p:ext uri="{BB962C8B-B14F-4D97-AF65-F5344CB8AC3E}">
        <p14:creationId xmlns:p14="http://schemas.microsoft.com/office/powerpoint/2010/main" val="134457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E860A-7AB9-180E-0957-E3412D915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Explainability</a:t>
            </a:r>
            <a:r>
              <a:rPr lang="en-US" dirty="0"/>
              <a:t>: </a:t>
            </a:r>
            <a:r>
              <a:rPr lang="en-US" dirty="0" err="1"/>
              <a:t>GradCAM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AEF5A9-5E1C-1623-DD8B-7077474683A0}"/>
              </a:ext>
            </a:extLst>
          </p:cNvPr>
          <p:cNvSpPr txBox="1"/>
          <p:nvPr/>
        </p:nvSpPr>
        <p:spPr>
          <a:xfrm>
            <a:off x="0" y="477416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/abs/1610.02391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46AC36-9F7A-00A0-176C-F56DC95C9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95" y="1513114"/>
            <a:ext cx="2264524" cy="2425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263F89-8F49-42B5-1634-C806BD4DF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314" y="1513114"/>
            <a:ext cx="2152608" cy="2425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35069F-E83B-C985-C377-981E99C67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517" y="1513114"/>
            <a:ext cx="2195464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79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0"/>
            <a:ext cx="6172200" cy="857250"/>
          </a:xfrm>
        </p:spPr>
        <p:txBody>
          <a:bodyPr/>
          <a:lstStyle/>
          <a:p>
            <a:pPr eaLnBrk="1" hangingPunct="1"/>
            <a:r>
              <a:rPr lang="en-US" sz="3150" dirty="0"/>
              <a:t>Estimating optical flow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00150" y="2400300"/>
            <a:ext cx="6686550" cy="742950"/>
          </a:xfrm>
        </p:spPr>
        <p:txBody>
          <a:bodyPr/>
          <a:lstStyle/>
          <a:p>
            <a:pPr eaLnBrk="1" hangingPunct="1"/>
            <a:r>
              <a:rPr lang="en-US" sz="1800" dirty="0"/>
              <a:t>Given two subsequent frames, estimate the apparent motion field u(</a:t>
            </a:r>
            <a:r>
              <a:rPr lang="en-US" sz="1800" dirty="0" err="1"/>
              <a:t>x,y</a:t>
            </a:r>
            <a:r>
              <a:rPr lang="en-US" sz="1800" dirty="0"/>
              <a:t>), v(</a:t>
            </a:r>
            <a:r>
              <a:rPr lang="en-US" sz="1800" dirty="0" err="1"/>
              <a:t>x,y</a:t>
            </a:r>
            <a:r>
              <a:rPr lang="en-US" sz="1800" dirty="0"/>
              <a:t>) between them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457450" y="742950"/>
            <a:ext cx="1657350" cy="1257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2857500" y="1143000"/>
            <a:ext cx="57150" cy="5715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3543300" y="1143000"/>
            <a:ext cx="57150" cy="571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2857500" y="1543050"/>
            <a:ext cx="57150" cy="5715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Oval 8"/>
          <p:cNvSpPr>
            <a:spLocks noChangeArrowheads="1"/>
          </p:cNvSpPr>
          <p:nvPr/>
        </p:nvSpPr>
        <p:spPr bwMode="auto">
          <a:xfrm>
            <a:off x="3543300" y="1543050"/>
            <a:ext cx="57150" cy="5715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914650" y="1028701"/>
            <a:ext cx="800100" cy="726281"/>
            <a:chOff x="1488" y="1008"/>
            <a:chExt cx="672" cy="610"/>
          </a:xfrm>
        </p:grpSpPr>
        <p:sp>
          <p:nvSpPr>
            <p:cNvPr id="25622" name="Line 10"/>
            <p:cNvSpPr>
              <a:spLocks noChangeShapeType="1"/>
            </p:cNvSpPr>
            <p:nvPr/>
          </p:nvSpPr>
          <p:spPr bwMode="auto">
            <a:xfrm flipV="1">
              <a:off x="1488" y="100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Line 11"/>
            <p:cNvSpPr>
              <a:spLocks noChangeShapeType="1"/>
            </p:cNvSpPr>
            <p:nvPr/>
          </p:nvSpPr>
          <p:spPr bwMode="auto">
            <a:xfrm>
              <a:off x="1488" y="1461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4" name="Line 12"/>
            <p:cNvSpPr>
              <a:spLocks noChangeShapeType="1"/>
            </p:cNvSpPr>
            <p:nvPr/>
          </p:nvSpPr>
          <p:spPr bwMode="auto">
            <a:xfrm>
              <a:off x="2063" y="1152"/>
              <a:ext cx="9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5" name="Line 13"/>
            <p:cNvSpPr>
              <a:spLocks noChangeShapeType="1"/>
            </p:cNvSpPr>
            <p:nvPr/>
          </p:nvSpPr>
          <p:spPr bwMode="auto">
            <a:xfrm flipH="1">
              <a:off x="2043" y="1495"/>
              <a:ext cx="0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6" name="Rectangle 14"/>
          <p:cNvSpPr>
            <a:spLocks noChangeArrowheads="1"/>
          </p:cNvSpPr>
          <p:nvPr/>
        </p:nvSpPr>
        <p:spPr bwMode="auto">
          <a:xfrm>
            <a:off x="4972050" y="742950"/>
            <a:ext cx="1657350" cy="1257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Oval 15"/>
          <p:cNvSpPr>
            <a:spLocks noChangeArrowheads="1"/>
          </p:cNvSpPr>
          <p:nvPr/>
        </p:nvSpPr>
        <p:spPr bwMode="auto">
          <a:xfrm>
            <a:off x="5543550" y="1000125"/>
            <a:ext cx="57150" cy="5715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Oval 16"/>
          <p:cNvSpPr>
            <a:spLocks noChangeArrowheads="1"/>
          </p:cNvSpPr>
          <p:nvPr/>
        </p:nvSpPr>
        <p:spPr bwMode="auto">
          <a:xfrm>
            <a:off x="6229350" y="1285875"/>
            <a:ext cx="57150" cy="571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Oval 17"/>
          <p:cNvSpPr>
            <a:spLocks noChangeArrowheads="1"/>
          </p:cNvSpPr>
          <p:nvPr/>
        </p:nvSpPr>
        <p:spPr bwMode="auto">
          <a:xfrm>
            <a:off x="5600700" y="1539479"/>
            <a:ext cx="57150" cy="5715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0" name="Oval 18"/>
          <p:cNvSpPr>
            <a:spLocks noChangeArrowheads="1"/>
          </p:cNvSpPr>
          <p:nvPr/>
        </p:nvSpPr>
        <p:spPr bwMode="auto">
          <a:xfrm>
            <a:off x="6115050" y="1689497"/>
            <a:ext cx="57150" cy="5715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7571" name="Rectangle 19"/>
          <p:cNvSpPr>
            <a:spLocks noChangeArrowheads="1"/>
          </p:cNvSpPr>
          <p:nvPr/>
        </p:nvSpPr>
        <p:spPr bwMode="auto">
          <a:xfrm>
            <a:off x="1200150" y="3086100"/>
            <a:ext cx="61722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>
              <a:spcBef>
                <a:spcPct val="20000"/>
              </a:spcBef>
              <a:buFontTx/>
              <a:buChar char="•"/>
            </a:pPr>
            <a:r>
              <a:rPr lang="en-US" sz="2100" dirty="0"/>
              <a:t>Key assumptions</a:t>
            </a:r>
          </a:p>
          <a:p>
            <a:pPr marL="557213" lvl="1" indent="-214313">
              <a:spcBef>
                <a:spcPct val="20000"/>
              </a:spcBef>
              <a:buFontTx/>
              <a:buChar char="•"/>
            </a:pPr>
            <a:r>
              <a:rPr lang="en-US" sz="1500" b="1" dirty="0"/>
              <a:t>Brightness constancy:  </a:t>
            </a:r>
            <a:r>
              <a:rPr lang="en-US" sz="1500" dirty="0"/>
              <a:t>projection of the same point looks the same in every frame</a:t>
            </a:r>
          </a:p>
          <a:p>
            <a:pPr marL="557213" lvl="1" indent="-214313">
              <a:spcBef>
                <a:spcPct val="20000"/>
              </a:spcBef>
              <a:buFontTx/>
              <a:buChar char="•"/>
            </a:pPr>
            <a:r>
              <a:rPr lang="en-US" sz="1500" b="1" dirty="0"/>
              <a:t>Small motion:</a:t>
            </a:r>
            <a:r>
              <a:rPr lang="en-US" sz="1500" dirty="0"/>
              <a:t>  points do not move very far</a:t>
            </a:r>
          </a:p>
          <a:p>
            <a:pPr marL="557213" lvl="1" indent="-214313">
              <a:spcBef>
                <a:spcPct val="20000"/>
              </a:spcBef>
              <a:buFontTx/>
              <a:buChar char="•"/>
            </a:pPr>
            <a:r>
              <a:rPr lang="en-US" sz="1500" b="1" dirty="0"/>
              <a:t>Spatial coherence:</a:t>
            </a:r>
            <a:r>
              <a:rPr lang="en-US" sz="1500" dirty="0"/>
              <a:t> points move like their neighbors</a:t>
            </a:r>
          </a:p>
        </p:txBody>
      </p:sp>
      <p:sp>
        <p:nvSpPr>
          <p:cNvPr id="25616" name="Text Box 20"/>
          <p:cNvSpPr txBox="1">
            <a:spLocks noChangeArrowheads="1"/>
          </p:cNvSpPr>
          <p:nvPr/>
        </p:nvSpPr>
        <p:spPr bwMode="auto">
          <a:xfrm>
            <a:off x="2857501" y="2000250"/>
            <a:ext cx="10310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i="1">
                <a:latin typeface="Times New Roman" pitchFamily="18" charset="0"/>
                <a:cs typeface="Arial" charset="0"/>
              </a:rPr>
              <a:t>I</a:t>
            </a:r>
            <a:r>
              <a:rPr lang="en-US">
                <a:latin typeface="Times New Roman" pitchFamily="18" charset="0"/>
                <a:cs typeface="Arial" charset="0"/>
              </a:rPr>
              <a:t>(</a:t>
            </a:r>
            <a:r>
              <a:rPr lang="en-US" i="1">
                <a:latin typeface="Times New Roman" pitchFamily="18" charset="0"/>
                <a:cs typeface="Arial" charset="0"/>
              </a:rPr>
              <a:t>x</a:t>
            </a:r>
            <a:r>
              <a:rPr lang="en-US">
                <a:latin typeface="Times New Roman" pitchFamily="18" charset="0"/>
                <a:cs typeface="Arial" charset="0"/>
              </a:rPr>
              <a:t>,</a:t>
            </a:r>
            <a:r>
              <a:rPr lang="en-US" i="1">
                <a:latin typeface="Times New Roman" pitchFamily="18" charset="0"/>
                <a:cs typeface="Arial" charset="0"/>
              </a:rPr>
              <a:t>y</a:t>
            </a:r>
            <a:r>
              <a:rPr lang="en-US">
                <a:latin typeface="Times New Roman" pitchFamily="18" charset="0"/>
                <a:cs typeface="Arial" charset="0"/>
              </a:rPr>
              <a:t>,</a:t>
            </a:r>
            <a:r>
              <a:rPr lang="en-US" i="1">
                <a:latin typeface="Times New Roman" pitchFamily="18" charset="0"/>
                <a:cs typeface="Arial" charset="0"/>
              </a:rPr>
              <a:t>t</a:t>
            </a:r>
            <a:r>
              <a:rPr lang="en-US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24593" name="Text Box 21"/>
          <p:cNvSpPr txBox="1">
            <a:spLocks noChangeArrowheads="1"/>
          </p:cNvSpPr>
          <p:nvPr/>
        </p:nvSpPr>
        <p:spPr bwMode="auto">
          <a:xfrm>
            <a:off x="5600701" y="2000250"/>
            <a:ext cx="8002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i="1">
                <a:latin typeface="Times New Roman" pitchFamily="18" charset="0"/>
                <a:cs typeface="Arial" charset="0"/>
              </a:rPr>
              <a:t>I</a:t>
            </a:r>
            <a:r>
              <a:rPr lang="en-US">
                <a:latin typeface="Times New Roman" pitchFamily="18" charset="0"/>
                <a:cs typeface="Arial" charset="0"/>
              </a:rPr>
              <a:t>(</a:t>
            </a:r>
            <a:r>
              <a:rPr lang="en-US" i="1">
                <a:latin typeface="Times New Roman" pitchFamily="18" charset="0"/>
                <a:cs typeface="Arial" charset="0"/>
              </a:rPr>
              <a:t>x</a:t>
            </a:r>
            <a:r>
              <a:rPr lang="en-US">
                <a:latin typeface="Times New Roman" pitchFamily="18" charset="0"/>
                <a:cs typeface="Arial" charset="0"/>
              </a:rPr>
              <a:t>,</a:t>
            </a:r>
            <a:r>
              <a:rPr lang="en-US" i="1">
                <a:latin typeface="Times New Roman" pitchFamily="18" charset="0"/>
                <a:cs typeface="Arial" charset="0"/>
              </a:rPr>
              <a:t>y</a:t>
            </a:r>
            <a:r>
              <a:rPr lang="en-US">
                <a:latin typeface="Times New Roman" pitchFamily="18" charset="0"/>
                <a:cs typeface="Arial" charset="0"/>
              </a:rPr>
              <a:t>,</a:t>
            </a:r>
            <a:r>
              <a:rPr lang="en-US" i="1">
                <a:latin typeface="Times New Roman" pitchFamily="18" charset="0"/>
                <a:cs typeface="Arial" charset="0"/>
              </a:rPr>
              <a:t>t</a:t>
            </a:r>
            <a:r>
              <a:rPr lang="en-US"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27" name="Oval 15"/>
          <p:cNvSpPr>
            <a:spLocks noChangeArrowheads="1"/>
          </p:cNvSpPr>
          <p:nvPr/>
        </p:nvSpPr>
        <p:spPr bwMode="auto">
          <a:xfrm>
            <a:off x="3086100" y="914400"/>
            <a:ext cx="57150" cy="5715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3714750" y="1314450"/>
            <a:ext cx="57150" cy="571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3143250" y="1543050"/>
            <a:ext cx="57150" cy="5715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3543300" y="1771650"/>
            <a:ext cx="57150" cy="5715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7050485" y="3837738"/>
            <a:ext cx="160653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Source: Silvio </a:t>
            </a:r>
            <a:r>
              <a:rPr lang="en-US" sz="1200" dirty="0" err="1"/>
              <a:t>Savarese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3313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  <p:bldP spid="24586" grpId="0" animBg="1"/>
      <p:bldP spid="24587" grpId="0" animBg="1"/>
      <p:bldP spid="24588" grpId="0" animBg="1"/>
      <p:bldP spid="24589" grpId="0" animBg="1"/>
      <p:bldP spid="24590" grpId="0" animBg="1"/>
      <p:bldP spid="407571" grpId="0" build="p" bldLvl="2"/>
      <p:bldP spid="24593" grpId="0"/>
      <p:bldP spid="27" grpId="0" animBg="1"/>
      <p:bldP spid="28" grpId="0" animBg="1"/>
      <p:bldP spid="29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Temporal_Persistanc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971550"/>
            <a:ext cx="6343650" cy="341828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000" dirty="0"/>
              <a:t>Key Assumptions: small motions</a:t>
            </a:r>
            <a:br>
              <a:rPr lang="en-US" altLang="en-US" sz="3000" dirty="0"/>
            </a:br>
            <a:r>
              <a:rPr lang="en-US" altLang="en-US" sz="3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5236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Spatial Coherenc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7375" y="742950"/>
            <a:ext cx="5429250" cy="369450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000" dirty="0"/>
              <a:t>Key Assumptions: spatial coherence</a:t>
            </a:r>
            <a:br>
              <a:rPr lang="en-US" altLang="en-US" sz="3000" dirty="0"/>
            </a:br>
            <a:r>
              <a:rPr lang="en-US" altLang="en-US" sz="3000" dirty="0"/>
              <a:t> 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6182916" y="4960144"/>
            <a:ext cx="1721946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750"/>
              <a:t>* Slide from Michael Black, CS143</a:t>
            </a:r>
            <a:r>
              <a:rPr lang="en-US" altLang="en-US" sz="750">
                <a:solidFill>
                  <a:schemeClr val="tx2"/>
                </a:solidFill>
              </a:rPr>
              <a:t> 2003</a:t>
            </a:r>
          </a:p>
        </p:txBody>
      </p:sp>
    </p:spTree>
    <p:extLst>
      <p:ext uri="{BB962C8B-B14F-4D97-AF65-F5344CB8AC3E}">
        <p14:creationId xmlns:p14="http://schemas.microsoft.com/office/powerpoint/2010/main" val="1336071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000" dirty="0"/>
              <a:t>Key Assumptions: brightness Constancy</a:t>
            </a:r>
          </a:p>
        </p:txBody>
      </p:sp>
      <p:pic>
        <p:nvPicPr>
          <p:cNvPr id="9222" name="Picture 6" descr="Black_BrightnessConstanc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8800" y="857250"/>
            <a:ext cx="5143500" cy="32718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6182916" y="4960144"/>
            <a:ext cx="1721946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750"/>
              <a:t>* Slide from Michael Black, CS143</a:t>
            </a:r>
            <a:r>
              <a:rPr lang="en-US" altLang="en-US" sz="750">
                <a:solidFill>
                  <a:schemeClr val="tx2"/>
                </a:solidFill>
              </a:rPr>
              <a:t> 2003</a:t>
            </a:r>
          </a:p>
        </p:txBody>
      </p:sp>
      <p:pic>
        <p:nvPicPr>
          <p:cNvPr id="9226" name="Picture 10" descr="Black_BrightnessConstancyAssumpti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00350" y="4114801"/>
            <a:ext cx="3028950" cy="61317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162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1825229" y="3495675"/>
          <a:ext cx="5208984" cy="351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365500" imgH="228600" progId="Equation.3">
                  <p:embed/>
                </p:oleObj>
              </mc:Choice>
              <mc:Fallback>
                <p:oleObj name="Equation" r:id="rId6" imgW="3365500" imgH="228600" progId="Equation.3">
                  <p:embed/>
                  <p:pic>
                    <p:nvPicPr>
                      <p:cNvPr id="3" name="Object 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5229" y="3495675"/>
                        <a:ext cx="5208984" cy="3512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38288" y="2139554"/>
            <a:ext cx="5829300" cy="1020365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Brightness Constancy Equation: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2278857" y="2514600"/>
          <a:ext cx="4246960" cy="37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260600" imgH="203200" progId="Equation.3">
                  <p:embed/>
                </p:oleObj>
              </mc:Choice>
              <mc:Fallback>
                <p:oleObj name="Equation" r:id="rId8" imgW="2260600" imgH="203200" progId="Equation.3">
                  <p:embed/>
                  <p:pic>
                    <p:nvPicPr>
                      <p:cNvPr id="3074" name="Object 3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8857" y="2514600"/>
                        <a:ext cx="4246960" cy="3786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05" name="Rectangle 5"/>
          <p:cNvSpPr>
            <a:spLocks noChangeArrowheads="1"/>
          </p:cNvSpPr>
          <p:nvPr/>
        </p:nvSpPr>
        <p:spPr bwMode="auto">
          <a:xfrm>
            <a:off x="1652587" y="2971800"/>
            <a:ext cx="6462713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>
              <a:spcBef>
                <a:spcPct val="20000"/>
              </a:spcBef>
            </a:pPr>
            <a:r>
              <a:rPr lang="en-US" dirty="0"/>
              <a:t>Linearizing the right side using Taylor expansion:</a:t>
            </a:r>
          </a:p>
        </p:txBody>
      </p:sp>
      <p:graphicFrame>
        <p:nvGraphicFramePr>
          <p:cNvPr id="3075" name="Object 6"/>
          <p:cNvGraphicFramePr>
            <a:graphicFrameLocks noChangeAspect="1"/>
          </p:cNvGraphicFramePr>
          <p:nvPr/>
        </p:nvGraphicFramePr>
        <p:xfrm>
          <a:off x="4647010" y="3300413"/>
          <a:ext cx="857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4120" imgH="215640" progId="Equation.3">
                  <p:embed/>
                </p:oleObj>
              </mc:Choice>
              <mc:Fallback>
                <p:oleObj name="Equation" r:id="rId10" imgW="114120" imgH="215640" progId="Equation.3">
                  <p:embed/>
                  <p:pic>
                    <p:nvPicPr>
                      <p:cNvPr id="3075" name="Object 6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7010" y="3300413"/>
                        <a:ext cx="857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3" name="Rectangle 8"/>
          <p:cNvSpPr>
            <a:spLocks noChangeArrowheads="1"/>
          </p:cNvSpPr>
          <p:nvPr/>
        </p:nvSpPr>
        <p:spPr bwMode="auto">
          <a:xfrm>
            <a:off x="2457450" y="742950"/>
            <a:ext cx="1657350" cy="1257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Oval 9"/>
          <p:cNvSpPr>
            <a:spLocks noChangeArrowheads="1"/>
          </p:cNvSpPr>
          <p:nvPr/>
        </p:nvSpPr>
        <p:spPr bwMode="auto">
          <a:xfrm>
            <a:off x="2857500" y="1028700"/>
            <a:ext cx="57150" cy="571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Line 10"/>
          <p:cNvSpPr>
            <a:spLocks noChangeShapeType="1"/>
          </p:cNvSpPr>
          <p:nvPr/>
        </p:nvSpPr>
        <p:spPr bwMode="auto">
          <a:xfrm>
            <a:off x="2913460" y="1085850"/>
            <a:ext cx="229790" cy="200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6" name="Rectangle 11"/>
          <p:cNvSpPr>
            <a:spLocks noChangeArrowheads="1"/>
          </p:cNvSpPr>
          <p:nvPr/>
        </p:nvSpPr>
        <p:spPr bwMode="auto">
          <a:xfrm>
            <a:off x="4972050" y="742950"/>
            <a:ext cx="1657350" cy="1257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Oval 12"/>
          <p:cNvSpPr>
            <a:spLocks noChangeArrowheads="1"/>
          </p:cNvSpPr>
          <p:nvPr/>
        </p:nvSpPr>
        <p:spPr bwMode="auto">
          <a:xfrm>
            <a:off x="5657850" y="1257300"/>
            <a:ext cx="57150" cy="571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88" name="Picture 13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11391" y="1341835"/>
            <a:ext cx="932259" cy="14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14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750344" y="879873"/>
            <a:ext cx="347663" cy="14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15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137298" y="1028700"/>
            <a:ext cx="1549003" cy="144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1" name="Text Box 16"/>
          <p:cNvSpPr txBox="1">
            <a:spLocks noChangeArrowheads="1"/>
          </p:cNvSpPr>
          <p:nvPr/>
        </p:nvSpPr>
        <p:spPr bwMode="auto">
          <a:xfrm>
            <a:off x="3143251" y="1658541"/>
            <a:ext cx="10310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i="1" dirty="0">
                <a:latin typeface="Times New Roman" pitchFamily="18" charset="0"/>
                <a:cs typeface="Arial" charset="0"/>
              </a:rPr>
              <a:t>I</a:t>
            </a:r>
            <a:r>
              <a:rPr lang="en-US" dirty="0">
                <a:latin typeface="Times New Roman" pitchFamily="18" charset="0"/>
                <a:cs typeface="Arial" charset="0"/>
              </a:rPr>
              <a:t>(</a:t>
            </a:r>
            <a:r>
              <a:rPr lang="en-US" i="1" dirty="0" err="1">
                <a:latin typeface="Times New Roman" pitchFamily="18" charset="0"/>
                <a:cs typeface="Arial" charset="0"/>
              </a:rPr>
              <a:t>x</a:t>
            </a:r>
            <a:r>
              <a:rPr lang="en-US" dirty="0" err="1">
                <a:latin typeface="Times New Roman" pitchFamily="18" charset="0"/>
                <a:cs typeface="Arial" charset="0"/>
              </a:rPr>
              <a:t>,</a:t>
            </a:r>
            <a:r>
              <a:rPr lang="en-US" i="1" dirty="0" err="1">
                <a:latin typeface="Times New Roman" pitchFamily="18" charset="0"/>
                <a:cs typeface="Arial" charset="0"/>
              </a:rPr>
              <a:t>y</a:t>
            </a:r>
            <a:r>
              <a:rPr lang="en-US" dirty="0" err="1">
                <a:latin typeface="Times New Roman" pitchFamily="18" charset="0"/>
                <a:cs typeface="Arial" charset="0"/>
              </a:rPr>
              <a:t>,</a:t>
            </a:r>
            <a:r>
              <a:rPr lang="en-US" i="1" dirty="0" err="1">
                <a:latin typeface="Times New Roman" pitchFamily="18" charset="0"/>
                <a:cs typeface="Arial" charset="0"/>
              </a:rPr>
              <a:t>t</a:t>
            </a:r>
            <a:r>
              <a:rPr lang="en-US" dirty="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3092" name="Text Box 17"/>
          <p:cNvSpPr txBox="1">
            <a:spLocks noChangeArrowheads="1"/>
          </p:cNvSpPr>
          <p:nvPr/>
        </p:nvSpPr>
        <p:spPr bwMode="auto">
          <a:xfrm>
            <a:off x="5886451" y="1658541"/>
            <a:ext cx="8002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i="1">
                <a:latin typeface="Times New Roman" pitchFamily="18" charset="0"/>
                <a:cs typeface="Arial" charset="0"/>
              </a:rPr>
              <a:t>I</a:t>
            </a:r>
            <a:r>
              <a:rPr lang="en-US">
                <a:latin typeface="Times New Roman" pitchFamily="18" charset="0"/>
                <a:cs typeface="Arial" charset="0"/>
              </a:rPr>
              <a:t>(</a:t>
            </a:r>
            <a:r>
              <a:rPr lang="en-US" i="1">
                <a:latin typeface="Times New Roman" pitchFamily="18" charset="0"/>
                <a:cs typeface="Arial" charset="0"/>
              </a:rPr>
              <a:t>x</a:t>
            </a:r>
            <a:r>
              <a:rPr lang="en-US">
                <a:latin typeface="Times New Roman" pitchFamily="18" charset="0"/>
                <a:cs typeface="Arial" charset="0"/>
              </a:rPr>
              <a:t>,</a:t>
            </a:r>
            <a:r>
              <a:rPr lang="en-US" i="1">
                <a:latin typeface="Times New Roman" pitchFamily="18" charset="0"/>
                <a:cs typeface="Arial" charset="0"/>
              </a:rPr>
              <a:t>y</a:t>
            </a:r>
            <a:r>
              <a:rPr lang="en-US">
                <a:latin typeface="Times New Roman" pitchFamily="18" charset="0"/>
                <a:cs typeface="Arial" charset="0"/>
              </a:rPr>
              <a:t>,</a:t>
            </a:r>
            <a:r>
              <a:rPr lang="en-US" i="1">
                <a:latin typeface="Times New Roman" pitchFamily="18" charset="0"/>
                <a:cs typeface="Arial" charset="0"/>
              </a:rPr>
              <a:t>t</a:t>
            </a:r>
            <a:r>
              <a:rPr lang="en-US">
                <a:latin typeface="Times New Roman" pitchFamily="18" charset="0"/>
                <a:cs typeface="Arial" charset="0"/>
              </a:rPr>
              <a:t>)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928544" y="4337928"/>
            <a:ext cx="2586307" cy="368316"/>
            <a:chOff x="1399" y="3516"/>
            <a:chExt cx="2554" cy="342"/>
          </a:xfrm>
        </p:grpSpPr>
        <p:graphicFrame>
          <p:nvGraphicFramePr>
            <p:cNvPr id="3077" name="Object 19"/>
            <p:cNvGraphicFramePr>
              <a:graphicFrameLocks noChangeAspect="1"/>
            </p:cNvGraphicFramePr>
            <p:nvPr/>
          </p:nvGraphicFramePr>
          <p:xfrm>
            <a:off x="2211" y="3516"/>
            <a:ext cx="1742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Microsoft Equation 3.0" r:id="rId15" imgW="1218960" imgH="241200" progId="Equation.3">
                    <p:embed/>
                  </p:oleObj>
                </mc:Choice>
                <mc:Fallback>
                  <p:oleObj name="Microsoft Equation 3.0" r:id="rId15" imgW="1218960" imgH="241200" progId="Equation.3">
                    <p:embed/>
                    <p:pic>
                      <p:nvPicPr>
                        <p:cNvPr id="3077" name="Object 19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1" y="3516"/>
                          <a:ext cx="1742" cy="3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97" name="Rectangle 20"/>
            <p:cNvSpPr>
              <a:spLocks noChangeArrowheads="1"/>
            </p:cNvSpPr>
            <p:nvPr/>
          </p:nvSpPr>
          <p:spPr bwMode="auto">
            <a:xfrm>
              <a:off x="1399" y="3521"/>
              <a:ext cx="827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US" dirty="0">
                  <a:cs typeface="Arial" charset="0"/>
                </a:rPr>
                <a:t>Hence,</a:t>
              </a:r>
              <a:endParaRPr lang="en-US" dirty="0">
                <a:solidFill>
                  <a:schemeClr val="accent2"/>
                </a:solidFill>
                <a:cs typeface="Arial" charset="0"/>
              </a:endParaRPr>
            </a:p>
          </p:txBody>
        </p:sp>
      </p:grpSp>
      <p:sp>
        <p:nvSpPr>
          <p:cNvPr id="409621" name="Rectangle 21"/>
          <p:cNvSpPr>
            <a:spLocks noChangeArrowheads="1"/>
          </p:cNvSpPr>
          <p:nvPr/>
        </p:nvSpPr>
        <p:spPr bwMode="auto">
          <a:xfrm>
            <a:off x="4629150" y="3486150"/>
            <a:ext cx="285750" cy="40005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22" name="Text Box 22"/>
          <p:cNvSpPr txBox="1">
            <a:spLocks noChangeArrowheads="1"/>
          </p:cNvSpPr>
          <p:nvPr/>
        </p:nvSpPr>
        <p:spPr bwMode="auto">
          <a:xfrm>
            <a:off x="4743450" y="3314701"/>
            <a:ext cx="2286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/>
              <a:t>Image derivative along x</a:t>
            </a:r>
          </a:p>
        </p:txBody>
      </p:sp>
      <p:graphicFrame>
        <p:nvGraphicFramePr>
          <p:cNvPr id="409625" name="Object 25"/>
          <p:cNvGraphicFramePr>
            <a:graphicFrameLocks noChangeAspect="1"/>
          </p:cNvGraphicFramePr>
          <p:nvPr/>
        </p:nvGraphicFramePr>
        <p:xfrm>
          <a:off x="4686300" y="4267200"/>
          <a:ext cx="2000250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308100" imgH="279400" progId="Equation.3">
                  <p:embed/>
                </p:oleObj>
              </mc:Choice>
              <mc:Fallback>
                <p:oleObj name="Equation" r:id="rId17" imgW="1308100" imgH="279400" progId="Equation.3">
                  <p:embed/>
                  <p:pic>
                    <p:nvPicPr>
                      <p:cNvPr id="409625" name="Object 25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6300" y="4267200"/>
                        <a:ext cx="2000250" cy="42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6800850" y="3486150"/>
            <a:ext cx="285750" cy="40005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1834754" y="3931444"/>
          <a:ext cx="5189934" cy="350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3352800" imgH="228600" progId="Equation.3">
                  <p:embed/>
                </p:oleObj>
              </mc:Choice>
              <mc:Fallback>
                <p:oleObj name="Equation" r:id="rId19" imgW="3352800" imgH="228600" progId="Equation.3">
                  <p:embed/>
                  <p:pic>
                    <p:nvPicPr>
                      <p:cNvPr id="4" name="Object 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4754" y="3931444"/>
                        <a:ext cx="5189934" cy="3500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7050485" y="3837738"/>
            <a:ext cx="160653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Source: Silvio </a:t>
            </a:r>
            <a:r>
              <a:rPr lang="en-US" sz="1200" dirty="0" err="1"/>
              <a:t>Savarese</a:t>
            </a:r>
            <a:endParaRPr lang="en-US" sz="1200" dirty="0"/>
          </a:p>
        </p:txBody>
      </p:sp>
      <p:sp>
        <p:nvSpPr>
          <p:cNvPr id="33" name="Rectangle 7"/>
          <p:cNvSpPr txBox="1">
            <a:spLocks noChangeArrowheads="1"/>
          </p:cNvSpPr>
          <p:nvPr/>
        </p:nvSpPr>
        <p:spPr>
          <a:xfrm>
            <a:off x="1943143" y="10892"/>
            <a:ext cx="4857665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/>
              <a:t>The brightness constancy constraint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588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05" grpId="0"/>
      <p:bldP spid="409621" grpId="0" animBg="1"/>
      <p:bldP spid="409622" grpId="0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1825229" y="3495675"/>
          <a:ext cx="5208984" cy="351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365500" imgH="228600" progId="Equation.3">
                  <p:embed/>
                </p:oleObj>
              </mc:Choice>
              <mc:Fallback>
                <p:oleObj name="Equation" r:id="rId6" imgW="3365500" imgH="228600" progId="Equation.3">
                  <p:embed/>
                  <p:pic>
                    <p:nvPicPr>
                      <p:cNvPr id="3" name="Object 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5229" y="3495675"/>
                        <a:ext cx="5208984" cy="3512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38288" y="2139554"/>
            <a:ext cx="5829300" cy="1020365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Brightness Constancy Equation: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2278857" y="2514600"/>
          <a:ext cx="4246960" cy="37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260600" imgH="203200" progId="Equation.3">
                  <p:embed/>
                </p:oleObj>
              </mc:Choice>
              <mc:Fallback>
                <p:oleObj name="Equation" r:id="rId8" imgW="2260600" imgH="203200" progId="Equation.3">
                  <p:embed/>
                  <p:pic>
                    <p:nvPicPr>
                      <p:cNvPr id="3074" name="Object 3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8857" y="2514600"/>
                        <a:ext cx="4246960" cy="3786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05" name="Rectangle 5"/>
          <p:cNvSpPr>
            <a:spLocks noChangeArrowheads="1"/>
          </p:cNvSpPr>
          <p:nvPr/>
        </p:nvSpPr>
        <p:spPr bwMode="auto">
          <a:xfrm>
            <a:off x="1652587" y="2971800"/>
            <a:ext cx="6462713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>
              <a:spcBef>
                <a:spcPct val="20000"/>
              </a:spcBef>
            </a:pPr>
            <a:r>
              <a:rPr lang="en-US" dirty="0"/>
              <a:t>Linearizing the right side using Taylor expansion:</a:t>
            </a:r>
          </a:p>
        </p:txBody>
      </p:sp>
      <p:graphicFrame>
        <p:nvGraphicFramePr>
          <p:cNvPr id="3075" name="Object 6"/>
          <p:cNvGraphicFramePr>
            <a:graphicFrameLocks noChangeAspect="1"/>
          </p:cNvGraphicFramePr>
          <p:nvPr/>
        </p:nvGraphicFramePr>
        <p:xfrm>
          <a:off x="4647010" y="3300413"/>
          <a:ext cx="857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4120" imgH="215640" progId="Equation.3">
                  <p:embed/>
                </p:oleObj>
              </mc:Choice>
              <mc:Fallback>
                <p:oleObj name="Equation" r:id="rId10" imgW="114120" imgH="215640" progId="Equation.3">
                  <p:embed/>
                  <p:pic>
                    <p:nvPicPr>
                      <p:cNvPr id="3075" name="Object 6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7010" y="3300413"/>
                        <a:ext cx="857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3" name="Rectangle 8"/>
          <p:cNvSpPr>
            <a:spLocks noChangeArrowheads="1"/>
          </p:cNvSpPr>
          <p:nvPr/>
        </p:nvSpPr>
        <p:spPr bwMode="auto">
          <a:xfrm>
            <a:off x="2457450" y="742950"/>
            <a:ext cx="1657350" cy="1257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Oval 9"/>
          <p:cNvSpPr>
            <a:spLocks noChangeArrowheads="1"/>
          </p:cNvSpPr>
          <p:nvPr/>
        </p:nvSpPr>
        <p:spPr bwMode="auto">
          <a:xfrm>
            <a:off x="2857500" y="1028700"/>
            <a:ext cx="57150" cy="571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Line 10"/>
          <p:cNvSpPr>
            <a:spLocks noChangeShapeType="1"/>
          </p:cNvSpPr>
          <p:nvPr/>
        </p:nvSpPr>
        <p:spPr bwMode="auto">
          <a:xfrm>
            <a:off x="2913460" y="1085850"/>
            <a:ext cx="229790" cy="200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6" name="Rectangle 11"/>
          <p:cNvSpPr>
            <a:spLocks noChangeArrowheads="1"/>
          </p:cNvSpPr>
          <p:nvPr/>
        </p:nvSpPr>
        <p:spPr bwMode="auto">
          <a:xfrm>
            <a:off x="4972050" y="742950"/>
            <a:ext cx="1657350" cy="1257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Oval 12"/>
          <p:cNvSpPr>
            <a:spLocks noChangeArrowheads="1"/>
          </p:cNvSpPr>
          <p:nvPr/>
        </p:nvSpPr>
        <p:spPr bwMode="auto">
          <a:xfrm>
            <a:off x="5657850" y="1257300"/>
            <a:ext cx="57150" cy="571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88" name="Picture 13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11391" y="1341835"/>
            <a:ext cx="932259" cy="14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14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750344" y="879873"/>
            <a:ext cx="347663" cy="14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15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137298" y="1028700"/>
            <a:ext cx="1549003" cy="144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1" name="Text Box 16"/>
          <p:cNvSpPr txBox="1">
            <a:spLocks noChangeArrowheads="1"/>
          </p:cNvSpPr>
          <p:nvPr/>
        </p:nvSpPr>
        <p:spPr bwMode="auto">
          <a:xfrm>
            <a:off x="3143251" y="1658541"/>
            <a:ext cx="10310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i="1" dirty="0">
                <a:latin typeface="Times New Roman" pitchFamily="18" charset="0"/>
                <a:cs typeface="Arial" charset="0"/>
              </a:rPr>
              <a:t>I</a:t>
            </a:r>
            <a:r>
              <a:rPr lang="en-US" dirty="0">
                <a:latin typeface="Times New Roman" pitchFamily="18" charset="0"/>
                <a:cs typeface="Arial" charset="0"/>
              </a:rPr>
              <a:t>(</a:t>
            </a:r>
            <a:r>
              <a:rPr lang="en-US" i="1" dirty="0" err="1">
                <a:latin typeface="Times New Roman" pitchFamily="18" charset="0"/>
                <a:cs typeface="Arial" charset="0"/>
              </a:rPr>
              <a:t>x</a:t>
            </a:r>
            <a:r>
              <a:rPr lang="en-US" dirty="0" err="1">
                <a:latin typeface="Times New Roman" pitchFamily="18" charset="0"/>
                <a:cs typeface="Arial" charset="0"/>
              </a:rPr>
              <a:t>,</a:t>
            </a:r>
            <a:r>
              <a:rPr lang="en-US" i="1" dirty="0" err="1">
                <a:latin typeface="Times New Roman" pitchFamily="18" charset="0"/>
                <a:cs typeface="Arial" charset="0"/>
              </a:rPr>
              <a:t>y</a:t>
            </a:r>
            <a:r>
              <a:rPr lang="en-US" dirty="0" err="1">
                <a:latin typeface="Times New Roman" pitchFamily="18" charset="0"/>
                <a:cs typeface="Arial" charset="0"/>
              </a:rPr>
              <a:t>,</a:t>
            </a:r>
            <a:r>
              <a:rPr lang="en-US" i="1" dirty="0" err="1">
                <a:latin typeface="Times New Roman" pitchFamily="18" charset="0"/>
                <a:cs typeface="Arial" charset="0"/>
              </a:rPr>
              <a:t>t</a:t>
            </a:r>
            <a:r>
              <a:rPr lang="en-US" dirty="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3092" name="Text Box 17"/>
          <p:cNvSpPr txBox="1">
            <a:spLocks noChangeArrowheads="1"/>
          </p:cNvSpPr>
          <p:nvPr/>
        </p:nvSpPr>
        <p:spPr bwMode="auto">
          <a:xfrm>
            <a:off x="5886451" y="1658541"/>
            <a:ext cx="8002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i="1">
                <a:latin typeface="Times New Roman" pitchFamily="18" charset="0"/>
                <a:cs typeface="Arial" charset="0"/>
              </a:rPr>
              <a:t>I</a:t>
            </a:r>
            <a:r>
              <a:rPr lang="en-US">
                <a:latin typeface="Times New Roman" pitchFamily="18" charset="0"/>
                <a:cs typeface="Arial" charset="0"/>
              </a:rPr>
              <a:t>(</a:t>
            </a:r>
            <a:r>
              <a:rPr lang="en-US" i="1">
                <a:latin typeface="Times New Roman" pitchFamily="18" charset="0"/>
                <a:cs typeface="Arial" charset="0"/>
              </a:rPr>
              <a:t>x</a:t>
            </a:r>
            <a:r>
              <a:rPr lang="en-US">
                <a:latin typeface="Times New Roman" pitchFamily="18" charset="0"/>
                <a:cs typeface="Arial" charset="0"/>
              </a:rPr>
              <a:t>,</a:t>
            </a:r>
            <a:r>
              <a:rPr lang="en-US" i="1">
                <a:latin typeface="Times New Roman" pitchFamily="18" charset="0"/>
                <a:cs typeface="Arial" charset="0"/>
              </a:rPr>
              <a:t>y</a:t>
            </a:r>
            <a:r>
              <a:rPr lang="en-US">
                <a:latin typeface="Times New Roman" pitchFamily="18" charset="0"/>
                <a:cs typeface="Arial" charset="0"/>
              </a:rPr>
              <a:t>,</a:t>
            </a:r>
            <a:r>
              <a:rPr lang="en-US" i="1">
                <a:latin typeface="Times New Roman" pitchFamily="18" charset="0"/>
                <a:cs typeface="Arial" charset="0"/>
              </a:rPr>
              <a:t>t</a:t>
            </a:r>
            <a:r>
              <a:rPr lang="en-US">
                <a:latin typeface="Times New Roman" pitchFamily="18" charset="0"/>
                <a:cs typeface="Arial" charset="0"/>
              </a:rPr>
              <a:t>)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928544" y="4337928"/>
            <a:ext cx="2586307" cy="368316"/>
            <a:chOff x="1399" y="3516"/>
            <a:chExt cx="2554" cy="342"/>
          </a:xfrm>
        </p:grpSpPr>
        <p:graphicFrame>
          <p:nvGraphicFramePr>
            <p:cNvPr id="3077" name="Object 19"/>
            <p:cNvGraphicFramePr>
              <a:graphicFrameLocks noChangeAspect="1"/>
            </p:cNvGraphicFramePr>
            <p:nvPr/>
          </p:nvGraphicFramePr>
          <p:xfrm>
            <a:off x="2211" y="3516"/>
            <a:ext cx="1742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Microsoft Equation 3.0" r:id="rId15" imgW="1218960" imgH="241200" progId="Equation.3">
                    <p:embed/>
                  </p:oleObj>
                </mc:Choice>
                <mc:Fallback>
                  <p:oleObj name="Microsoft Equation 3.0" r:id="rId15" imgW="1218960" imgH="241200" progId="Equation.3">
                    <p:embed/>
                    <p:pic>
                      <p:nvPicPr>
                        <p:cNvPr id="3077" name="Object 19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1" y="3516"/>
                          <a:ext cx="1742" cy="3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97" name="Rectangle 20"/>
            <p:cNvSpPr>
              <a:spLocks noChangeArrowheads="1"/>
            </p:cNvSpPr>
            <p:nvPr/>
          </p:nvSpPr>
          <p:spPr bwMode="auto">
            <a:xfrm>
              <a:off x="1399" y="3521"/>
              <a:ext cx="827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US" dirty="0">
                  <a:cs typeface="Arial" charset="0"/>
                </a:rPr>
                <a:t>Hence,</a:t>
              </a:r>
              <a:endParaRPr lang="en-US" dirty="0">
                <a:solidFill>
                  <a:schemeClr val="accent2"/>
                </a:solidFill>
                <a:cs typeface="Arial" charset="0"/>
              </a:endParaRPr>
            </a:p>
          </p:txBody>
        </p:sp>
      </p:grpSp>
      <p:sp>
        <p:nvSpPr>
          <p:cNvPr id="409621" name="Rectangle 21"/>
          <p:cNvSpPr>
            <a:spLocks noChangeArrowheads="1"/>
          </p:cNvSpPr>
          <p:nvPr/>
        </p:nvSpPr>
        <p:spPr bwMode="auto">
          <a:xfrm>
            <a:off x="4629150" y="3486150"/>
            <a:ext cx="285750" cy="40005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22" name="Text Box 22"/>
          <p:cNvSpPr txBox="1">
            <a:spLocks noChangeArrowheads="1"/>
          </p:cNvSpPr>
          <p:nvPr/>
        </p:nvSpPr>
        <p:spPr bwMode="auto">
          <a:xfrm>
            <a:off x="4743450" y="3314701"/>
            <a:ext cx="2286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/>
              <a:t>Image derivative along x</a:t>
            </a:r>
          </a:p>
        </p:txBody>
      </p:sp>
      <p:graphicFrame>
        <p:nvGraphicFramePr>
          <p:cNvPr id="409625" name="Object 25"/>
          <p:cNvGraphicFramePr>
            <a:graphicFrameLocks noChangeAspect="1"/>
          </p:cNvGraphicFramePr>
          <p:nvPr/>
        </p:nvGraphicFramePr>
        <p:xfrm>
          <a:off x="4686300" y="4267200"/>
          <a:ext cx="2000250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308100" imgH="279400" progId="Equation.3">
                  <p:embed/>
                </p:oleObj>
              </mc:Choice>
              <mc:Fallback>
                <p:oleObj name="Equation" r:id="rId17" imgW="1308100" imgH="279400" progId="Equation.3">
                  <p:embed/>
                  <p:pic>
                    <p:nvPicPr>
                      <p:cNvPr id="409625" name="Object 25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6300" y="4267200"/>
                        <a:ext cx="2000250" cy="42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6800850" y="3486150"/>
            <a:ext cx="285750" cy="40005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1834754" y="3931444"/>
          <a:ext cx="5189934" cy="350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3352800" imgH="228600" progId="Equation.3">
                  <p:embed/>
                </p:oleObj>
              </mc:Choice>
              <mc:Fallback>
                <p:oleObj name="Equation" r:id="rId19" imgW="3352800" imgH="228600" progId="Equation.3">
                  <p:embed/>
                  <p:pic>
                    <p:nvPicPr>
                      <p:cNvPr id="4" name="Object 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4754" y="3931444"/>
                        <a:ext cx="5189934" cy="3500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7050485" y="3837738"/>
            <a:ext cx="160653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Source: Silvio </a:t>
            </a:r>
            <a:r>
              <a:rPr lang="en-US" sz="1200" dirty="0" err="1"/>
              <a:t>Savarese</a:t>
            </a:r>
            <a:endParaRPr lang="en-US" sz="1200" dirty="0"/>
          </a:p>
        </p:txBody>
      </p:sp>
      <p:sp>
        <p:nvSpPr>
          <p:cNvPr id="33" name="Rectangle 7"/>
          <p:cNvSpPr txBox="1">
            <a:spLocks noChangeArrowheads="1"/>
          </p:cNvSpPr>
          <p:nvPr/>
        </p:nvSpPr>
        <p:spPr>
          <a:xfrm>
            <a:off x="1943143" y="10892"/>
            <a:ext cx="4857665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/>
              <a:t>The brightness constancy constraint</a:t>
            </a:r>
            <a:endParaRPr lang="en-US" sz="2400" dirty="0"/>
          </a:p>
        </p:txBody>
      </p:sp>
      <p:sp>
        <p:nvSpPr>
          <p:cNvPr id="27" name="Rectangle 7">
            <a:extLst>
              <a:ext uri="{FF2B5EF4-FFF2-40B4-BE49-F238E27FC236}">
                <a16:creationId xmlns:a16="http://schemas.microsoft.com/office/drawing/2014/main" id="{2E18ECFB-877A-FD48-9FAC-64E6E2F92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4578" y="1191963"/>
            <a:ext cx="6280546" cy="267765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800" dirty="0">
                <a:solidFill>
                  <a:schemeClr val="tx1"/>
                </a:solidFill>
                <a:cs typeface="Arial" charset="0"/>
              </a:rPr>
              <a:t>B. Lucas and T. </a:t>
            </a:r>
            <a:r>
              <a:rPr lang="en-US" sz="2800" dirty="0" err="1">
                <a:solidFill>
                  <a:schemeClr val="tx1"/>
                </a:solidFill>
                <a:cs typeface="Arial" charset="0"/>
              </a:rPr>
              <a:t>Kanade</a:t>
            </a:r>
            <a:r>
              <a:rPr lang="en-US" sz="2800" dirty="0">
                <a:solidFill>
                  <a:schemeClr val="tx1"/>
                </a:solidFill>
                <a:cs typeface="Arial" charset="0"/>
              </a:rPr>
              <a:t>. An iterative image registration technique with an application to stereo vision. In </a:t>
            </a:r>
            <a:r>
              <a:rPr lang="en-US" sz="2800" i="1" dirty="0">
                <a:solidFill>
                  <a:schemeClr val="tx1"/>
                </a:solidFill>
                <a:cs typeface="Arial" charset="0"/>
              </a:rPr>
              <a:t>Proceedings of the International Joint Conference on Artificial Intelligence</a:t>
            </a:r>
            <a:r>
              <a:rPr lang="en-US" sz="2800" dirty="0">
                <a:solidFill>
                  <a:schemeClr val="tx1"/>
                </a:solidFill>
                <a:cs typeface="Arial" charset="0"/>
              </a:rPr>
              <a:t>, pp. 674–679, 1981.</a:t>
            </a:r>
          </a:p>
        </p:txBody>
      </p:sp>
    </p:spTree>
    <p:extLst>
      <p:ext uri="{BB962C8B-B14F-4D97-AF65-F5344CB8AC3E}">
        <p14:creationId xmlns:p14="http://schemas.microsoft.com/office/powerpoint/2010/main" val="287324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05" grpId="0"/>
      <p:bldP spid="409621" grpId="0" animBg="1"/>
      <p:bldP spid="409622" grpId="0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177EE8-A0CE-1C4F-AEDF-C073D72B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255" y="140631"/>
            <a:ext cx="7886700" cy="993775"/>
          </a:xfrm>
        </p:spPr>
        <p:txBody>
          <a:bodyPr/>
          <a:lstStyle/>
          <a:p>
            <a:r>
              <a:rPr lang="en-US" dirty="0"/>
              <a:t>Action Classification from Video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A18D15-42A6-B24F-A7E9-75B5705F7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18" y="2167210"/>
            <a:ext cx="7348391" cy="15954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1BC198-ED6A-B44B-9965-C37455562941}"/>
              </a:ext>
            </a:extLst>
          </p:cNvPr>
          <p:cNvSpPr txBox="1"/>
          <p:nvPr/>
        </p:nvSpPr>
        <p:spPr>
          <a:xfrm>
            <a:off x="2932549" y="1466142"/>
            <a:ext cx="3102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Recommended Paper to Read: </a:t>
            </a:r>
          </a:p>
        </p:txBody>
      </p:sp>
    </p:spTree>
    <p:extLst>
      <p:ext uri="{BB962C8B-B14F-4D97-AF65-F5344CB8AC3E}">
        <p14:creationId xmlns:p14="http://schemas.microsoft.com/office/powerpoint/2010/main" val="307172462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177EE8-A0CE-1C4F-AEDF-C073D72B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255" y="140631"/>
            <a:ext cx="7886700" cy="993775"/>
          </a:xfrm>
        </p:spPr>
        <p:txBody>
          <a:bodyPr/>
          <a:lstStyle/>
          <a:p>
            <a:r>
              <a:rPr lang="en-US" dirty="0"/>
              <a:t>Action Classification from Video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1BC198-ED6A-B44B-9965-C37455562941}"/>
              </a:ext>
            </a:extLst>
          </p:cNvPr>
          <p:cNvSpPr txBox="1"/>
          <p:nvPr/>
        </p:nvSpPr>
        <p:spPr>
          <a:xfrm>
            <a:off x="2643121" y="1238191"/>
            <a:ext cx="3716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CNN + LSTM over sequence of frames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97020C-F014-0B4E-B7E4-A6C7275E3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131" y="1973846"/>
            <a:ext cx="2536293" cy="27825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AA90BB-6ABD-B840-B2AC-A6B965BF5789}"/>
              </a:ext>
            </a:extLst>
          </p:cNvPr>
          <p:cNvSpPr txBox="1"/>
          <p:nvPr/>
        </p:nvSpPr>
        <p:spPr>
          <a:xfrm>
            <a:off x="6661103" y="4881890"/>
            <a:ext cx="25649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Figure from </a:t>
            </a:r>
            <a:r>
              <a:rPr lang="en-US" sz="1100" dirty="0" err="1"/>
              <a:t>Carreira</a:t>
            </a:r>
            <a:r>
              <a:rPr lang="en-US" sz="1100" dirty="0"/>
              <a:t> &amp; Zisserman, 2018</a:t>
            </a:r>
          </a:p>
        </p:txBody>
      </p:sp>
    </p:spTree>
    <p:extLst>
      <p:ext uri="{BB962C8B-B14F-4D97-AF65-F5344CB8AC3E}">
        <p14:creationId xmlns:p14="http://schemas.microsoft.com/office/powerpoint/2010/main" val="411660261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177EE8-A0CE-1C4F-AEDF-C073D72B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255" y="140631"/>
            <a:ext cx="7886700" cy="993775"/>
          </a:xfrm>
        </p:spPr>
        <p:txBody>
          <a:bodyPr/>
          <a:lstStyle/>
          <a:p>
            <a:r>
              <a:rPr lang="en-US" dirty="0"/>
              <a:t>Action Classification from Video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1BC198-ED6A-B44B-9965-C37455562941}"/>
              </a:ext>
            </a:extLst>
          </p:cNvPr>
          <p:cNvSpPr txBox="1"/>
          <p:nvPr/>
        </p:nvSpPr>
        <p:spPr>
          <a:xfrm>
            <a:off x="2117251" y="1120806"/>
            <a:ext cx="4161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3D CNN of consecutive frames across time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AA90BB-6ABD-B840-B2AC-A6B965BF5789}"/>
              </a:ext>
            </a:extLst>
          </p:cNvPr>
          <p:cNvSpPr txBox="1"/>
          <p:nvPr/>
        </p:nvSpPr>
        <p:spPr>
          <a:xfrm>
            <a:off x="6661103" y="4881890"/>
            <a:ext cx="25649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Figure from </a:t>
            </a:r>
            <a:r>
              <a:rPr lang="en-US" sz="1100" dirty="0" err="1"/>
              <a:t>Carreira</a:t>
            </a:r>
            <a:r>
              <a:rPr lang="en-US" sz="1100" dirty="0"/>
              <a:t> &amp; Zisserman, 2018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DF8319-B46C-3C4E-92F0-CE1E8E99B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775" y="1660918"/>
            <a:ext cx="2136043" cy="30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8393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177EE8-A0CE-1C4F-AEDF-C073D72B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255" y="140631"/>
            <a:ext cx="7886700" cy="993775"/>
          </a:xfrm>
        </p:spPr>
        <p:txBody>
          <a:bodyPr/>
          <a:lstStyle/>
          <a:p>
            <a:r>
              <a:rPr lang="en-US" dirty="0"/>
              <a:t>Action Classification from Video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1BC198-ED6A-B44B-9965-C37455562941}"/>
              </a:ext>
            </a:extLst>
          </p:cNvPr>
          <p:cNvSpPr txBox="1"/>
          <p:nvPr/>
        </p:nvSpPr>
        <p:spPr>
          <a:xfrm>
            <a:off x="2370879" y="1134406"/>
            <a:ext cx="3716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Stream CNN: Images + Flow 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AA90BB-6ABD-B840-B2AC-A6B965BF5789}"/>
              </a:ext>
            </a:extLst>
          </p:cNvPr>
          <p:cNvSpPr txBox="1"/>
          <p:nvPr/>
        </p:nvSpPr>
        <p:spPr>
          <a:xfrm>
            <a:off x="6661103" y="4881890"/>
            <a:ext cx="25649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Figure from </a:t>
            </a:r>
            <a:r>
              <a:rPr lang="en-US" sz="1100" dirty="0" err="1"/>
              <a:t>Carreira</a:t>
            </a:r>
            <a:r>
              <a:rPr lang="en-US" sz="1100" dirty="0"/>
              <a:t> &amp; Zisserman,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7C8DF1-92E3-8B42-8396-8CB5DBB46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983" y="1688636"/>
            <a:ext cx="2789243" cy="291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8643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E860A-7AB9-180E-0957-E3412D915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Explainability</a:t>
            </a:r>
            <a:r>
              <a:rPr lang="en-US" dirty="0"/>
              <a:t>: </a:t>
            </a:r>
            <a:r>
              <a:rPr lang="en-US" dirty="0" err="1"/>
              <a:t>GradCAM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AEF5A9-5E1C-1623-DD8B-7077474683A0}"/>
              </a:ext>
            </a:extLst>
          </p:cNvPr>
          <p:cNvSpPr txBox="1"/>
          <p:nvPr/>
        </p:nvSpPr>
        <p:spPr>
          <a:xfrm>
            <a:off x="0" y="477416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/abs/1610.02391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D93F28-E24F-6D75-79ED-E2C112AEC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243" y="1190353"/>
            <a:ext cx="3296935" cy="13813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257AD1-7834-D50E-AEDA-C621513D6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888" y="3399943"/>
            <a:ext cx="3511544" cy="12246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E38DFA-4E37-BD4E-E018-C21BA34DC5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6" t="2409" r="1"/>
          <a:stretch/>
        </p:blipFill>
        <p:spPr>
          <a:xfrm>
            <a:off x="378822" y="1561011"/>
            <a:ext cx="4016829" cy="23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74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177EE8-A0CE-1C4F-AEDF-C073D72B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255" y="140631"/>
            <a:ext cx="7886700" cy="993775"/>
          </a:xfrm>
        </p:spPr>
        <p:txBody>
          <a:bodyPr/>
          <a:lstStyle/>
          <a:p>
            <a:r>
              <a:rPr lang="en-US" dirty="0"/>
              <a:t>Action Classification from Video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AA90BB-6ABD-B840-B2AC-A6B965BF5789}"/>
              </a:ext>
            </a:extLst>
          </p:cNvPr>
          <p:cNvSpPr txBox="1"/>
          <p:nvPr/>
        </p:nvSpPr>
        <p:spPr>
          <a:xfrm>
            <a:off x="6661103" y="4881890"/>
            <a:ext cx="25649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Figure from </a:t>
            </a:r>
            <a:r>
              <a:rPr lang="en-US" sz="1100" dirty="0" err="1"/>
              <a:t>Carreira</a:t>
            </a:r>
            <a:r>
              <a:rPr lang="en-US" sz="1100" dirty="0"/>
              <a:t> &amp; Zisserman, 2018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2397D6-C8DC-8F43-B1ED-526C87DFE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127" y="1815451"/>
            <a:ext cx="3132955" cy="29008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3F39AB-8C11-6649-9216-E2D8F6885AB5}"/>
              </a:ext>
            </a:extLst>
          </p:cNvPr>
          <p:cNvSpPr/>
          <p:nvPr/>
        </p:nvSpPr>
        <p:spPr>
          <a:xfrm>
            <a:off x="2169197" y="4511930"/>
            <a:ext cx="780911" cy="369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4FB0C0-9EA0-CC48-897C-5B5F53502D67}"/>
              </a:ext>
            </a:extLst>
          </p:cNvPr>
          <p:cNvSpPr txBox="1"/>
          <p:nvPr/>
        </p:nvSpPr>
        <p:spPr>
          <a:xfrm>
            <a:off x="2097226" y="1134406"/>
            <a:ext cx="4028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Stream 3D CNN: Images + Flow Map</a:t>
            </a:r>
          </a:p>
        </p:txBody>
      </p:sp>
    </p:spTree>
    <p:extLst>
      <p:ext uri="{BB962C8B-B14F-4D97-AF65-F5344CB8AC3E}">
        <p14:creationId xmlns:p14="http://schemas.microsoft.com/office/powerpoint/2010/main" val="2934698852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7AE5FE-9F1F-464E-9B4F-025213B8E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UCF-101 Action Dataset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8559C5-5A5B-2449-BF0E-D42AA9FA2B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1095840"/>
            <a:ext cx="4949361" cy="34967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F249F1-0552-F449-8148-923804F44BD7}"/>
              </a:ext>
            </a:extLst>
          </p:cNvPr>
          <p:cNvSpPr/>
          <p:nvPr/>
        </p:nvSpPr>
        <p:spPr>
          <a:xfrm>
            <a:off x="4781908" y="4774168"/>
            <a:ext cx="4362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www.crcv.ucf.edu</a:t>
            </a:r>
            <a:r>
              <a:rPr lang="en-US" dirty="0"/>
              <a:t>/data/UCF101.php</a:t>
            </a:r>
          </a:p>
        </p:txBody>
      </p:sp>
    </p:spTree>
    <p:extLst>
      <p:ext uri="{BB962C8B-B14F-4D97-AF65-F5344CB8AC3E}">
        <p14:creationId xmlns:p14="http://schemas.microsoft.com/office/powerpoint/2010/main" val="339350641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177EE8-A0CE-1C4F-AEDF-C073D72B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255" y="140631"/>
            <a:ext cx="7886700" cy="993775"/>
          </a:xfrm>
        </p:spPr>
        <p:txBody>
          <a:bodyPr/>
          <a:lstStyle/>
          <a:p>
            <a:r>
              <a:rPr lang="en-US" dirty="0"/>
              <a:t>Action Classification from Video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AA90BB-6ABD-B840-B2AC-A6B965BF5789}"/>
              </a:ext>
            </a:extLst>
          </p:cNvPr>
          <p:cNvSpPr txBox="1"/>
          <p:nvPr/>
        </p:nvSpPr>
        <p:spPr>
          <a:xfrm>
            <a:off x="6661103" y="4881890"/>
            <a:ext cx="25649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Figure from </a:t>
            </a:r>
            <a:r>
              <a:rPr lang="en-US" sz="1100" dirty="0" err="1"/>
              <a:t>Carreira</a:t>
            </a:r>
            <a:r>
              <a:rPr lang="en-US" sz="1100" dirty="0"/>
              <a:t> &amp; Zisserman, 2018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3F39AB-8C11-6649-9216-E2D8F6885AB5}"/>
              </a:ext>
            </a:extLst>
          </p:cNvPr>
          <p:cNvSpPr/>
          <p:nvPr/>
        </p:nvSpPr>
        <p:spPr>
          <a:xfrm>
            <a:off x="2169197" y="4511930"/>
            <a:ext cx="780911" cy="369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967360-107F-0843-8790-F168B433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750" y="2047296"/>
            <a:ext cx="4141985" cy="1843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FC2430-632E-C945-B73F-8066A92DF246}"/>
              </a:ext>
            </a:extLst>
          </p:cNvPr>
          <p:cNvSpPr txBox="1"/>
          <p:nvPr/>
        </p:nvSpPr>
        <p:spPr>
          <a:xfrm>
            <a:off x="2749875" y="1426572"/>
            <a:ext cx="2715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Results on UCF101 actions</a:t>
            </a:r>
          </a:p>
        </p:txBody>
      </p:sp>
    </p:spTree>
    <p:extLst>
      <p:ext uri="{BB962C8B-B14F-4D97-AF65-F5344CB8AC3E}">
        <p14:creationId xmlns:p14="http://schemas.microsoft.com/office/powerpoint/2010/main" val="3147958601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2F1E98-0B2F-F746-81F0-396871B27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Movie Trailers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69D7F1-A0BF-C34F-B9A1-4E2656DB4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883" y="1108744"/>
            <a:ext cx="7531100" cy="1739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632184-A775-A74C-8EC9-37F210678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957" y="2848644"/>
            <a:ext cx="3553944" cy="19077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F376BF-00F2-6B46-90C7-17EF7201D9C3}"/>
              </a:ext>
            </a:extLst>
          </p:cNvPr>
          <p:cNvSpPr/>
          <p:nvPr/>
        </p:nvSpPr>
        <p:spPr>
          <a:xfrm>
            <a:off x="5801418" y="4774168"/>
            <a:ext cx="3342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/abs/1908.03180</a:t>
            </a:r>
          </a:p>
        </p:txBody>
      </p:sp>
    </p:spTree>
    <p:extLst>
      <p:ext uri="{BB962C8B-B14F-4D97-AF65-F5344CB8AC3E}">
        <p14:creationId xmlns:p14="http://schemas.microsoft.com/office/powerpoint/2010/main" val="378322319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2F1E98-0B2F-F746-81F0-396871B27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Movie Trailers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632184-A775-A74C-8EC9-37F210678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017" y="1617854"/>
            <a:ext cx="3553944" cy="19077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F376BF-00F2-6B46-90C7-17EF7201D9C3}"/>
              </a:ext>
            </a:extLst>
          </p:cNvPr>
          <p:cNvSpPr/>
          <p:nvPr/>
        </p:nvSpPr>
        <p:spPr>
          <a:xfrm>
            <a:off x="5801418" y="4774168"/>
            <a:ext cx="3342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/abs/1908.03180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A1763D-CEF6-754F-BFC5-520E24C8E186}"/>
              </a:ext>
            </a:extLst>
          </p:cNvPr>
          <p:cNvSpPr txBox="1"/>
          <p:nvPr/>
        </p:nvSpPr>
        <p:spPr>
          <a:xfrm>
            <a:off x="4868041" y="1820961"/>
            <a:ext cx="3181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Movie Trailers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Movie Plots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Movie Posters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Movie Metadata</a:t>
            </a:r>
          </a:p>
        </p:txBody>
      </p:sp>
    </p:spTree>
    <p:extLst>
      <p:ext uri="{BB962C8B-B14F-4D97-AF65-F5344CB8AC3E}">
        <p14:creationId xmlns:p14="http://schemas.microsoft.com/office/powerpoint/2010/main" val="29124143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9C2FC7-1F97-D34A-97C3-B0E7F5093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CNN + Temporal Pooling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825656-580A-C64F-9777-A54983B39C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0793" y="1268413"/>
            <a:ext cx="6722413" cy="20259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A796C40-7888-4144-A33E-9CD94E7CABDA}"/>
              </a:ext>
            </a:extLst>
          </p:cNvPr>
          <p:cNvSpPr/>
          <p:nvPr/>
        </p:nvSpPr>
        <p:spPr>
          <a:xfrm>
            <a:off x="1515649" y="2987458"/>
            <a:ext cx="1446756" cy="6137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D8B3FE-0694-3740-8229-0A1F590F6E23}"/>
              </a:ext>
            </a:extLst>
          </p:cNvPr>
          <p:cNvSpPr/>
          <p:nvPr/>
        </p:nvSpPr>
        <p:spPr>
          <a:xfrm>
            <a:off x="5901847" y="1417529"/>
            <a:ext cx="2089758" cy="84465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88537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9C2FC7-1F97-D34A-97C3-B0E7F5093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CNN + Temporal Pooling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825656-580A-C64F-9777-A54983B39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793" y="1268413"/>
            <a:ext cx="6722413" cy="37410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B401ED-0492-D54F-BD33-2F9C8FB95658}"/>
              </a:ext>
            </a:extLst>
          </p:cNvPr>
          <p:cNvSpPr/>
          <p:nvPr/>
        </p:nvSpPr>
        <p:spPr>
          <a:xfrm>
            <a:off x="5901847" y="1417529"/>
            <a:ext cx="2089758" cy="84465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83271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C965A5-9494-344E-8735-99B32004C4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919" y="481263"/>
            <a:ext cx="8563672" cy="446285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D12AE7B-10AC-2B4F-86F0-24CFF6AF8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6267164" cy="206625"/>
          </a:xfrm>
        </p:spPr>
        <p:txBody>
          <a:bodyPr>
            <a:normAutofit fontScale="90000"/>
          </a:bodyPr>
          <a:lstStyle/>
          <a:p>
            <a:r>
              <a:rPr lang="en-US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1370098240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318F00-DE4A-D642-8B12-1DF2E1DAD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50" y="839987"/>
            <a:ext cx="7099300" cy="41148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DA37413-1C8D-3B4B-83DC-208758DB1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6267164" cy="206625"/>
          </a:xfrm>
        </p:spPr>
        <p:txBody>
          <a:bodyPr>
            <a:normAutofit fontScale="90000"/>
          </a:bodyPr>
          <a:lstStyle/>
          <a:p>
            <a:r>
              <a:rPr lang="en-US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17626075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4AA1579-CED1-3046-BFA3-E723B6E65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350" y="1200151"/>
            <a:ext cx="8068849" cy="3394472"/>
          </a:xfrm>
        </p:spPr>
        <p:txBody>
          <a:bodyPr/>
          <a:lstStyle/>
          <a:p>
            <a:r>
              <a:rPr lang="en-US" dirty="0" err="1"/>
              <a:t>Youtube</a:t>
            </a:r>
            <a:r>
              <a:rPr lang="en-US" dirty="0"/>
              <a:t> videos with titles</a:t>
            </a:r>
          </a:p>
          <a:p>
            <a:pPr lvl="1"/>
            <a:r>
              <a:rPr lang="en-US" dirty="0">
                <a:hlinkClick r:id="rId2"/>
              </a:rPr>
              <a:t>http://aliensunmin.github.io/project/video-language/index.html#VTW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YouCook2 Dataset</a:t>
            </a:r>
          </a:p>
          <a:p>
            <a:pPr lvl="1"/>
            <a:r>
              <a:rPr lang="en-US" dirty="0">
                <a:hlinkClick r:id="rId3"/>
              </a:rPr>
              <a:t>http://youcook2.eecs.umich.edu/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MSRVTT: Microsoft Video and Text Dataset</a:t>
            </a:r>
          </a:p>
          <a:p>
            <a:pPr lvl="1"/>
            <a:r>
              <a:rPr lang="en-US" dirty="0">
                <a:hlinkClick r:id="rId4"/>
              </a:rPr>
              <a:t>https://www.microsoft.com/en-us/research/publication/msr-vtt-a-large-video-description-dataset-for-bridging-video-and-language/</a:t>
            </a:r>
            <a:endParaRPr lang="en-US" dirty="0"/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2C39D3-2741-894E-9F06-1F921A326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Video and Language</a:t>
            </a:r>
          </a:p>
        </p:txBody>
      </p:sp>
    </p:spTree>
    <p:extLst>
      <p:ext uri="{BB962C8B-B14F-4D97-AF65-F5344CB8AC3E}">
        <p14:creationId xmlns:p14="http://schemas.microsoft.com/office/powerpoint/2010/main" val="101438811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90AB2-97A9-4E2D-A555-88D6B1111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Explainability</a:t>
            </a:r>
            <a:r>
              <a:rPr lang="en-US" dirty="0"/>
              <a:t> with Vision-Language Models</a:t>
            </a:r>
            <a:br>
              <a:rPr lang="en-US" dirty="0"/>
            </a:br>
            <a:r>
              <a:rPr lang="en-US" dirty="0"/>
              <a:t>Case Study: The ALBEF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9148CE-6A15-755A-EB0B-0999D79E4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093" y="1268016"/>
            <a:ext cx="5348272" cy="32495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A07E90-5581-058D-5A4D-69A0A8250AFD}"/>
              </a:ext>
            </a:extLst>
          </p:cNvPr>
          <p:cNvSpPr txBox="1"/>
          <p:nvPr/>
        </p:nvSpPr>
        <p:spPr>
          <a:xfrm>
            <a:off x="91440" y="477416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/pdf/2107.07651.pdf</a:t>
            </a:r>
          </a:p>
        </p:txBody>
      </p:sp>
    </p:spTree>
    <p:extLst>
      <p:ext uri="{BB962C8B-B14F-4D97-AF65-F5344CB8AC3E}">
        <p14:creationId xmlns:p14="http://schemas.microsoft.com/office/powerpoint/2010/main" val="38196784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4FA8F-FF8F-D006-88EB-8D303064B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ViC</a:t>
            </a:r>
            <a:r>
              <a:rPr lang="en-US" sz="2800" dirty="0"/>
              <a:t>-MAE (Video Contrastive Masked Autoencoders)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0754DA-E863-08E5-6EFD-415F5A37DFDF}"/>
              </a:ext>
            </a:extLst>
          </p:cNvPr>
          <p:cNvSpPr txBox="1"/>
          <p:nvPr/>
        </p:nvSpPr>
        <p:spPr>
          <a:xfrm>
            <a:off x="377687" y="468499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/abs/2303.12001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6F27B3-DF0E-E81A-B910-D598F894D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429" y="1405165"/>
            <a:ext cx="4114800" cy="303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921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4FA8F-FF8F-D006-88EB-8D303064B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ViC</a:t>
            </a:r>
            <a:r>
              <a:rPr lang="en-US" sz="2800" dirty="0"/>
              <a:t>-MAE (Video Contrastive Masked Autoencoders)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0754DA-E863-08E5-6EFD-415F5A37DFDF}"/>
              </a:ext>
            </a:extLst>
          </p:cNvPr>
          <p:cNvSpPr txBox="1"/>
          <p:nvPr/>
        </p:nvSpPr>
        <p:spPr>
          <a:xfrm>
            <a:off x="377687" y="468499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/abs/2303.12001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C28746-CECE-B45B-4D86-1B711C2B3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505" y="1021456"/>
            <a:ext cx="6075523" cy="36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369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-25400" y="38100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Questions?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4294967295"/>
          </p:nvPr>
        </p:nvSpPr>
        <p:spPr>
          <a:xfrm>
            <a:off x="7010400" y="4852988"/>
            <a:ext cx="2133600" cy="2825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42</a:t>
            </a:fld>
            <a:endParaRPr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6017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45BDB-7091-8AF4-5C54-08BF1A574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4099"/>
            <a:ext cx="7886700" cy="994172"/>
          </a:xfrm>
        </p:spPr>
        <p:txBody>
          <a:bodyPr/>
          <a:lstStyle/>
          <a:p>
            <a:r>
              <a:rPr lang="en-US" dirty="0"/>
              <a:t>Attention Mask Consistency (AMC)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A1471B-526A-D60A-2318-1C940C091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43" y="1013633"/>
            <a:ext cx="7263493" cy="29717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3092D5-9EBF-A0C2-5C11-49AC696831E0}"/>
              </a:ext>
            </a:extLst>
          </p:cNvPr>
          <p:cNvSpPr txBox="1"/>
          <p:nvPr/>
        </p:nvSpPr>
        <p:spPr>
          <a:xfrm>
            <a:off x="63610" y="4804946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arxiv.org</a:t>
            </a:r>
            <a:r>
              <a:rPr lang="en-US" sz="1600" dirty="0"/>
              <a:t>/abs/2206.15462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EF87F7-7248-BB36-CACB-E95C51E24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238" y="4071016"/>
            <a:ext cx="6859704" cy="64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33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65900-E6C0-7C9A-0C80-9C03E09D0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Self-Supervised Learning vs Supervised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34C4B8-E4AB-F370-D479-4F54113D2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693" y="3143674"/>
            <a:ext cx="6343650" cy="1813435"/>
          </a:xfrm>
          <a:prstGeom prst="rect">
            <a:avLst/>
          </a:prstGeom>
        </p:spPr>
      </p:pic>
      <p:pic>
        <p:nvPicPr>
          <p:cNvPr id="5122" name="Picture 2" descr="Remote Sensing | Free Full-Text | Pre-Trained AlexNet Architecture with  Pyramid Pooling and Supervision for High Spatial Resolution Remote Sensing  Image Scene Classification">
            <a:extLst>
              <a:ext uri="{FF2B5EF4-FFF2-40B4-BE49-F238E27FC236}">
                <a16:creationId xmlns:a16="http://schemas.microsoft.com/office/drawing/2014/main" id="{EA0CAA46-4940-45AA-8660-8CB0DA6C6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57" y="1110925"/>
            <a:ext cx="5061857" cy="177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E63297-1B3A-3A51-D7E7-90BEEBA840D1}"/>
              </a:ext>
            </a:extLst>
          </p:cNvPr>
          <p:cNvSpPr txBox="1"/>
          <p:nvPr/>
        </p:nvSpPr>
        <p:spPr>
          <a:xfrm>
            <a:off x="6770914" y="1836513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Labels</a:t>
            </a:r>
          </a:p>
        </p:txBody>
      </p:sp>
    </p:spTree>
    <p:extLst>
      <p:ext uri="{BB962C8B-B14F-4D97-AF65-F5344CB8AC3E}">
        <p14:creationId xmlns:p14="http://schemas.microsoft.com/office/powerpoint/2010/main" val="249317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1CC8C-620E-32AF-207A-23F8AB8CF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Colorization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B4BCD1-3410-C936-4CD3-F9B8693EAAB5}"/>
              </a:ext>
            </a:extLst>
          </p:cNvPr>
          <p:cNvSpPr txBox="1"/>
          <p:nvPr/>
        </p:nvSpPr>
        <p:spPr>
          <a:xfrm>
            <a:off x="107342" y="473392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/pdf/1603.08511.pdf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889E81-714B-F4B8-8A99-FEC8BDCB9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588591"/>
            <a:ext cx="7772400" cy="223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48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1CC8C-620E-32AF-207A-23F8AB8CF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Prediction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F047A-602D-AD3A-36B9-5E446F956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110342"/>
            <a:ext cx="3824242" cy="3375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F17189-6E00-40B1-37AF-C6E0BA3F5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24542"/>
            <a:ext cx="4186237" cy="386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00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437BC-32BD-4A41-983F-E2A158595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Consistency Counting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FE6544-A2D7-5EE8-8283-F8C13AAAA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834414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292170-8D4F-DBDD-6832-693F20267375}"/>
              </a:ext>
            </a:extLst>
          </p:cNvPr>
          <p:cNvSpPr txBox="1"/>
          <p:nvPr/>
        </p:nvSpPr>
        <p:spPr>
          <a:xfrm>
            <a:off x="225157" y="4161011"/>
            <a:ext cx="37902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openaccess.thecvf.com</a:t>
            </a:r>
            <a:r>
              <a:rPr lang="en-US" sz="1600" dirty="0"/>
              <a:t>/content_ICCV_2017/papers/Noroozi_Representation_Learning_by_ICCV_2017_paper.pdf</a:t>
            </a:r>
          </a:p>
        </p:txBody>
      </p:sp>
    </p:spTree>
    <p:extLst>
      <p:ext uri="{BB962C8B-B14F-4D97-AF65-F5344CB8AC3E}">
        <p14:creationId xmlns:p14="http://schemas.microsoft.com/office/powerpoint/2010/main" val="20077841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ecture-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01" id="{75795CA0-C23F-2643-80D4-D734F2BEFF43}" vid="{36436803-54D7-414B-9BF0-60C473CCA8F0}"/>
    </a:ext>
  </a:extLst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4040"/>
      </a:accent1>
      <a:accent2>
        <a:srgbClr val="808080"/>
      </a:accent2>
      <a:accent3>
        <a:srgbClr val="BFBFBF"/>
      </a:accent3>
      <a:accent4>
        <a:srgbClr val="8F8F8F"/>
      </a:accent4>
      <a:accent5>
        <a:srgbClr val="6E6E6E"/>
      </a:accent5>
      <a:accent6>
        <a:srgbClr val="4D4D4D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04040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0404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17724</TotalTime>
  <Words>854</Words>
  <Application>Microsoft Macintosh PowerPoint</Application>
  <PresentationFormat>On-screen Show (16:9)</PresentationFormat>
  <Paragraphs>131</Paragraphs>
  <Slides>42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Arial</vt:lpstr>
      <vt:lpstr>Calibri</vt:lpstr>
      <vt:lpstr>Calibri Light</vt:lpstr>
      <vt:lpstr>Helvetica Neue</vt:lpstr>
      <vt:lpstr>Times New Roman</vt:lpstr>
      <vt:lpstr>Office Theme</vt:lpstr>
      <vt:lpstr>lecture-template</vt:lpstr>
      <vt:lpstr>Image</vt:lpstr>
      <vt:lpstr>Equation</vt:lpstr>
      <vt:lpstr>Microsoft Equation 3.0</vt:lpstr>
      <vt:lpstr>Deep Learning for Vision &amp; Language</vt:lpstr>
      <vt:lpstr>Explainability: GradCAM</vt:lpstr>
      <vt:lpstr>Explainability: GradCAM</vt:lpstr>
      <vt:lpstr>Explainability with Vision-Language Models Case Study: The ALBEF model</vt:lpstr>
      <vt:lpstr>Attention Mask Consistency (AMC)</vt:lpstr>
      <vt:lpstr>Self-Supervised Learning vs Supervised Learning</vt:lpstr>
      <vt:lpstr>Colorization</vt:lpstr>
      <vt:lpstr>Context Prediction</vt:lpstr>
      <vt:lpstr>Consistency Counting</vt:lpstr>
      <vt:lpstr>Training Vision models with Self-supervision Case: SimCLR</vt:lpstr>
      <vt:lpstr>Training Vision models with Self-supervision Case: SimCLR</vt:lpstr>
      <vt:lpstr>Training Vision models with Self-supervision Case: SimCLR</vt:lpstr>
      <vt:lpstr>Masked AutoEncoders</vt:lpstr>
      <vt:lpstr>Video</vt:lpstr>
      <vt:lpstr>From images to videos</vt:lpstr>
      <vt:lpstr>Why is motion useful?</vt:lpstr>
      <vt:lpstr>Why is motion useful?</vt:lpstr>
      <vt:lpstr>Optical flow</vt:lpstr>
      <vt:lpstr>PowerPoint Presentation</vt:lpstr>
      <vt:lpstr>Estimating optical flow</vt:lpstr>
      <vt:lpstr>Key Assumptions: small motions  </vt:lpstr>
      <vt:lpstr>Key Assumptions: spatial coherence  </vt:lpstr>
      <vt:lpstr>Key Assumptions: brightness Constancy</vt:lpstr>
      <vt:lpstr>PowerPoint Presentation</vt:lpstr>
      <vt:lpstr>PowerPoint Presentation</vt:lpstr>
      <vt:lpstr>Action Classification from Video</vt:lpstr>
      <vt:lpstr>Action Classification from Video</vt:lpstr>
      <vt:lpstr>Action Classification from Video</vt:lpstr>
      <vt:lpstr>Action Classification from Video</vt:lpstr>
      <vt:lpstr>Action Classification from Video</vt:lpstr>
      <vt:lpstr>UCF-101 Action Dataset</vt:lpstr>
      <vt:lpstr>Action Classification from Video</vt:lpstr>
      <vt:lpstr>Movie Trailers</vt:lpstr>
      <vt:lpstr>Movie Trailers</vt:lpstr>
      <vt:lpstr>CNN + Temporal Pooling</vt:lpstr>
      <vt:lpstr>CNN + Temporal Pooling</vt:lpstr>
      <vt:lpstr>Results</vt:lpstr>
      <vt:lpstr>Results</vt:lpstr>
      <vt:lpstr>Other Video and Language</vt:lpstr>
      <vt:lpstr>ViC-MAE (Video Contrastive Masked Autoencoders)</vt:lpstr>
      <vt:lpstr>ViC-MAE (Video Contrastive Masked Autoencoders)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Vicente Ordonez</cp:lastModifiedBy>
  <cp:revision>500</cp:revision>
  <cp:lastPrinted>2019-03-17T05:58:43Z</cp:lastPrinted>
  <dcterms:modified xsi:type="dcterms:W3CDTF">2023-04-13T20:59:06Z</dcterms:modified>
</cp:coreProperties>
</file>