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504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610" r:id="rId13"/>
    <p:sldId id="347" r:id="rId14"/>
    <p:sldId id="632" r:id="rId15"/>
    <p:sldId id="352" r:id="rId16"/>
    <p:sldId id="353" r:id="rId17"/>
    <p:sldId id="354" r:id="rId18"/>
    <p:sldId id="355" r:id="rId19"/>
    <p:sldId id="356" r:id="rId20"/>
    <p:sldId id="357" r:id="rId21"/>
    <p:sldId id="366" r:id="rId22"/>
    <p:sldId id="362" r:id="rId23"/>
    <p:sldId id="363" r:id="rId24"/>
    <p:sldId id="364" r:id="rId25"/>
    <p:sldId id="365" r:id="rId26"/>
    <p:sldId id="367" r:id="rId27"/>
    <p:sldId id="368" r:id="rId28"/>
    <p:sldId id="379" r:id="rId29"/>
    <p:sldId id="369" r:id="rId30"/>
    <p:sldId id="370" r:id="rId31"/>
    <p:sldId id="631" r:id="rId32"/>
    <p:sldId id="371" r:id="rId33"/>
    <p:sldId id="372" r:id="rId34"/>
    <p:sldId id="373" r:id="rId35"/>
    <p:sldId id="374" r:id="rId36"/>
    <p:sldId id="375" r:id="rId37"/>
    <p:sldId id="634" r:id="rId38"/>
    <p:sldId id="635" r:id="rId39"/>
    <p:sldId id="376" r:id="rId40"/>
    <p:sldId id="377" r:id="rId41"/>
    <p:sldId id="382" r:id="rId42"/>
    <p:sldId id="388" r:id="rId43"/>
    <p:sldId id="378" r:id="rId44"/>
    <p:sldId id="384" r:id="rId45"/>
    <p:sldId id="383" r:id="rId46"/>
    <p:sldId id="633" r:id="rId47"/>
    <p:sldId id="26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9"/>
    <p:restoredTop sz="94894"/>
  </p:normalViewPr>
  <p:slideViewPr>
    <p:cSldViewPr snapToGrid="0" snapToObjects="1">
      <p:cViewPr varScale="1">
        <p:scale>
          <a:sx n="125" d="100"/>
          <a:sy n="125" d="100"/>
        </p:scale>
        <p:origin x="48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1/30/24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710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2476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705" r:id="rId12"/>
    <p:sldLayoutId id="214748370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vision/blob/master/torchvision/models/alexnet.py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4896" TargetMode="External"/><Relationship Id="rId2" Type="http://schemas.openxmlformats.org/officeDocument/2006/relationships/hyperlink" Target="https://pytorch.org/vision/stable/transforms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5.09501" TargetMode="External"/><Relationship Id="rId7" Type="http://schemas.openxmlformats.org/officeDocument/2006/relationships/hyperlink" Target="https://arxiv.org/abs/2103.10158" TargetMode="External"/><Relationship Id="rId2" Type="http://schemas.openxmlformats.org/officeDocument/2006/relationships/hyperlink" Target="https://arxiv.org/abs/1710.094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12.02781" TargetMode="External"/><Relationship Id="rId5" Type="http://schemas.openxmlformats.org/officeDocument/2006/relationships/hyperlink" Target="https://arxiv.org/abs/1905.04899" TargetMode="External"/><Relationship Id="rId4" Type="http://schemas.openxmlformats.org/officeDocument/2006/relationships/hyperlink" Target="https://arxiv.org/abs/1909.13719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vgg.py" TargetMode="Externa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pdf/1409.1556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github.com/kuangliu/pytorch-cifar/blob/master/models/googlenet.py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s.unc.edu/~wliu/papers/GoogLeNet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resnet.py" TargetMode="External"/><Relationship Id="rId2" Type="http://schemas.openxmlformats.org/officeDocument/2006/relationships/hyperlink" Target="http://felixlaumon.github.io/assets/kaggle-right-whale/resnet.png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11.05431v2" TargetMode="External"/><Relationship Id="rId7" Type="http://schemas.openxmlformats.org/officeDocument/2006/relationships/hyperlink" Target="https://arxiv.org/abs/2201.03545" TargetMode="External"/><Relationship Id="rId2" Type="http://schemas.openxmlformats.org/officeDocument/2006/relationships/hyperlink" Target="https://arxiv.org/abs/1608.06993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abs/2003.13678" TargetMode="External"/><Relationship Id="rId5" Type="http://schemas.openxmlformats.org/officeDocument/2006/relationships/hyperlink" Target="https://arxiv.org/abs/1905.11946" TargetMode="External"/><Relationship Id="rId4" Type="http://schemas.openxmlformats.org/officeDocument/2006/relationships/hyperlink" Target="https://arxiv.org/abs/1707.07012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Computer Vision II: Convolutional Neural Network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F1AA9C-2104-B24A-8152-F7E46560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92" y="2074896"/>
            <a:ext cx="9432687" cy="42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789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>
                <a:solidFill>
                  <a:schemeClr val="accent5">
                    <a:lumMod val="50000"/>
                  </a:schemeClr>
                </a:solidFill>
              </a:rPr>
              <a:t>Convolutional Network: </a:t>
            </a:r>
            <a:r>
              <a:rPr lang="en-US" sz="4267" dirty="0" err="1">
                <a:solidFill>
                  <a:schemeClr val="accent5">
                    <a:lumMod val="50000"/>
                  </a:schemeClr>
                </a:solidFill>
              </a:rPr>
              <a:t>LeNet</a:t>
            </a:r>
            <a:endParaRPr sz="4267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72" y="1852268"/>
            <a:ext cx="10548769" cy="2904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E3A48-798E-1046-BCB2-BC3E99DA1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772" y="5488104"/>
            <a:ext cx="8365065" cy="12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27CAF-F9D5-E547-BC92-81BAAF635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824"/>
          <a:stretch/>
        </p:blipFill>
        <p:spPr>
          <a:xfrm>
            <a:off x="1371470" y="5381056"/>
            <a:ext cx="1224889" cy="1230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EE4BB-0B69-E140-82E1-502D7BE1C5F2}"/>
              </a:ext>
            </a:extLst>
          </p:cNvPr>
          <p:cNvSpPr txBox="1"/>
          <p:nvPr/>
        </p:nvSpPr>
        <p:spPr>
          <a:xfrm>
            <a:off x="1152057" y="6365558"/>
            <a:ext cx="1626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Yann </a:t>
            </a:r>
            <a:r>
              <a:rPr lang="en-US" sz="2400" dirty="0" err="1"/>
              <a:t>LeCun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03C62-8AC0-FC0A-9D6A-228DAFE34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941" y="6053731"/>
            <a:ext cx="8042002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43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 err="1"/>
              <a:t>LeNet</a:t>
            </a:r>
            <a:r>
              <a:rPr lang="en-US" sz="4267" dirty="0"/>
              <a:t>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35" y="1028273"/>
            <a:ext cx="7505831" cy="52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8070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 err="1"/>
              <a:t>SpatialMaxPooling</a:t>
            </a:r>
            <a:r>
              <a:rPr lang="en-US" sz="4267" dirty="0"/>
              <a:t> Layer</a:t>
            </a:r>
            <a:endParaRPr sz="4267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1312333" y="1121165"/>
            <a:ext cx="3403600" cy="2946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5723829" y="1896526"/>
            <a:ext cx="439774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the max in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neighborhood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50899" y="3944469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2033" y="4376581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57113" y="3878741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92098" y="4600279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88865" y="4526253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022600" y="1900099"/>
            <a:ext cx="5799667" cy="2777904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0334694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 err="1"/>
              <a:t>SpatialMaxPooling</a:t>
            </a:r>
            <a:r>
              <a:rPr lang="en-US" sz="4267" dirty="0"/>
              <a:t> Layer</a:t>
            </a:r>
            <a:endParaRPr sz="4267" dirty="0"/>
          </a:p>
        </p:txBody>
      </p:sp>
      <p:pic>
        <p:nvPicPr>
          <p:cNvPr id="1026" name="Picture 2" descr="Max Pooling Explained | Papers With Code">
            <a:extLst>
              <a:ext uri="{FF2B5EF4-FFF2-40B4-BE49-F238E27FC236}">
                <a16:creationId xmlns:a16="http://schemas.microsoft.com/office/drawing/2014/main" id="{C9450355-46E9-14FF-2C37-3203C890C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33" y="1704208"/>
            <a:ext cx="95250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0A3407-10A8-65AE-9F5A-C74617F4BD36}"/>
              </a:ext>
            </a:extLst>
          </p:cNvPr>
          <p:cNvSpPr txBox="1"/>
          <p:nvPr/>
        </p:nvSpPr>
        <p:spPr>
          <a:xfrm>
            <a:off x="6936329" y="6488668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paperswithcode.com</a:t>
            </a:r>
            <a:r>
              <a:rPr lang="en-US" dirty="0"/>
              <a:t>/method/max-pooling</a:t>
            </a:r>
          </a:p>
        </p:txBody>
      </p:sp>
    </p:spTree>
    <p:extLst>
      <p:ext uri="{BB962C8B-B14F-4D97-AF65-F5344CB8AC3E}">
        <p14:creationId xmlns:p14="http://schemas.microsoft.com/office/powerpoint/2010/main" val="21572919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E6D1-D885-CA42-B073-2C60BC1B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LeNet</a:t>
            </a:r>
            <a:r>
              <a:rPr lang="en-US" dirty="0"/>
              <a:t> 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A236-0278-404E-866C-55A9C9D2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Convolutional Layers + 3 Linear Layers</a:t>
            </a:r>
          </a:p>
          <a:p>
            <a:endParaRPr lang="en-US" dirty="0"/>
          </a:p>
          <a:p>
            <a:r>
              <a:rPr lang="en-US" dirty="0"/>
              <a:t>+ Non-linear functions: </a:t>
            </a:r>
            <a:r>
              <a:rPr lang="en-US" dirty="0" err="1"/>
              <a:t>ReLUs</a:t>
            </a:r>
            <a:r>
              <a:rPr lang="en-US" dirty="0"/>
              <a:t> or </a:t>
            </a:r>
            <a:r>
              <a:rPr lang="en-US" dirty="0" err="1"/>
              <a:t>Sigmoids</a:t>
            </a:r>
            <a:br>
              <a:rPr lang="en-US" dirty="0"/>
            </a:br>
            <a:r>
              <a:rPr lang="en-US" dirty="0"/>
              <a:t>+ Max-pooling operations</a:t>
            </a:r>
          </a:p>
        </p:txBody>
      </p:sp>
    </p:spTree>
    <p:extLst>
      <p:ext uri="{BB962C8B-B14F-4D97-AF65-F5344CB8AC3E}">
        <p14:creationId xmlns:p14="http://schemas.microsoft.com/office/powerpoint/2010/main" val="147854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BD3D-33BF-EE47-944A-14750BF2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Architectures Proposed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656B-1577-E241-BE87-62712274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Kriszhevsky</a:t>
            </a:r>
            <a:r>
              <a:rPr lang="en-US" dirty="0"/>
              <a:t> et al NIPS 2012)</a:t>
            </a:r>
            <a:r>
              <a:rPr lang="en-US" b="1" dirty="0"/>
              <a:t> [Required Reading]</a:t>
            </a:r>
            <a:br>
              <a:rPr lang="en-US" dirty="0"/>
            </a:br>
            <a:endParaRPr lang="en-US" dirty="0"/>
          </a:p>
          <a:p>
            <a:r>
              <a:rPr lang="en-US" dirty="0"/>
              <a:t>VGG (</a:t>
            </a:r>
            <a:r>
              <a:rPr lang="en-US" dirty="0" err="1"/>
              <a:t>Simonyan</a:t>
            </a:r>
            <a:r>
              <a:rPr lang="en-US" dirty="0"/>
              <a:t> and Zisserman 2014)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GoogLeNet</a:t>
            </a:r>
            <a:r>
              <a:rPr lang="en-US" dirty="0"/>
              <a:t> (</a:t>
            </a:r>
            <a:r>
              <a:rPr lang="en-US" dirty="0" err="1"/>
              <a:t>Szegedy</a:t>
            </a:r>
            <a:r>
              <a:rPr lang="en-US" dirty="0"/>
              <a:t> et al CVPR 2015)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DenseNet</a:t>
            </a:r>
            <a:r>
              <a:rPr lang="en-US" dirty="0"/>
              <a:t> (Huang et al CVPR 2017)</a:t>
            </a:r>
          </a:p>
        </p:txBody>
      </p:sp>
    </p:spTree>
    <p:extLst>
      <p:ext uri="{BB962C8B-B14F-4D97-AF65-F5344CB8AC3E}">
        <p14:creationId xmlns:p14="http://schemas.microsoft.com/office/powerpoint/2010/main" val="3137206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592" y="1404104"/>
            <a:ext cx="8642229" cy="4352541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9596068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50" y="1121166"/>
            <a:ext cx="10122964" cy="46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68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76" y="1417467"/>
            <a:ext cx="7186877" cy="4325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95283" y="2813540"/>
            <a:ext cx="87331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Pros?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Cons?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3781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8072-76A7-D14E-9B17-6F397663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2: Vision and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4A466-47E8-ED40-8267-04AEB5EB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2 is released and is available on the class website and to be submitted via Canvas.</a:t>
            </a:r>
          </a:p>
          <a:p>
            <a:endParaRPr lang="en-US" dirty="0"/>
          </a:p>
          <a:p>
            <a:r>
              <a:rPr lang="en-US" dirty="0"/>
              <a:t>Due: Monday February 12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53F5-6BE5-8A45-AFCC-E43C025D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364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45B2-8790-704F-BD0A-3A84C2E2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 Computations are Computationally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A9863-6B91-594E-AC90-759F7012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 highly parallelizable</a:t>
            </a:r>
          </a:p>
          <a:p>
            <a:r>
              <a:rPr lang="en-US" dirty="0"/>
              <a:t>GPU Computing is used in practice</a:t>
            </a:r>
          </a:p>
          <a:p>
            <a:r>
              <a:rPr lang="en-US" dirty="0"/>
              <a:t>CPU Computing in fact is prohibitive for training these models</a:t>
            </a:r>
          </a:p>
        </p:txBody>
      </p:sp>
    </p:spTree>
    <p:extLst>
      <p:ext uri="{BB962C8B-B14F-4D97-AF65-F5344CB8AC3E}">
        <p14:creationId xmlns:p14="http://schemas.microsoft.com/office/powerpoint/2010/main" val="326286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0E2C-E639-3848-A531-DB0F6960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Alexnet</a:t>
            </a:r>
            <a:r>
              <a:rPr lang="en-US" dirty="0"/>
              <a:t> network (</a:t>
            </a:r>
            <a:r>
              <a:rPr lang="en-US" dirty="0" err="1"/>
              <a:t>Krizhevsky</a:t>
            </a:r>
            <a:r>
              <a:rPr lang="en-US" dirty="0"/>
              <a:t> et al NIPS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D7FF7-9339-6C4C-93FA-DC383C27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62" y="2225909"/>
            <a:ext cx="9280340" cy="3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4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>
            <a:extLst>
              <a:ext uri="{FF2B5EF4-FFF2-40B4-BE49-F238E27FC236}">
                <a16:creationId xmlns:a16="http://schemas.microsoft.com/office/drawing/2014/main" id="{7AE590F1-A987-3943-BDF9-61E94A8890D2}"/>
              </a:ext>
            </a:extLst>
          </p:cNvPr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Problem: Classification</a:t>
            </a:r>
            <a:endParaRPr sz="42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76DB7-229F-934C-935E-25B33EF6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31" y="3492369"/>
            <a:ext cx="2989093" cy="2225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591E4-5728-F44F-872A-453DE5C3B578}"/>
              </a:ext>
            </a:extLst>
          </p:cNvPr>
          <p:cNvSpPr txBox="1"/>
          <p:nvPr/>
        </p:nvSpPr>
        <p:spPr>
          <a:xfrm>
            <a:off x="2033987" y="1333408"/>
            <a:ext cx="8434679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e.g. Abyssinian cat, Bulldog, French Terrier, Cormorant, Chickadee, </a:t>
            </a:r>
          </a:p>
          <a:p>
            <a:pPr algn="ctr" defTabSz="609585" latinLnBrk="1" hangingPunct="0"/>
            <a:r>
              <a:rPr lang="en-US" sz="2400" dirty="0">
                <a:solidFill>
                  <a:srgbClr val="7030A0"/>
                </a:solidFill>
              </a:rPr>
              <a:t>red fox, banjo, barbell, hourglass, knot, maze, viaduct, etc.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E288-C41E-BA44-99C3-1470C897EF92}"/>
              </a:ext>
            </a:extLst>
          </p:cNvPr>
          <p:cNvSpPr txBox="1"/>
          <p:nvPr/>
        </p:nvSpPr>
        <p:spPr>
          <a:xfrm>
            <a:off x="7437121" y="3657600"/>
            <a:ext cx="2662137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cat, tabby cat  (0.71)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Egyptian cat (0.22)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…..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0A4CBB-8BCB-4B4D-B82B-A830AD0AD5EC}"/>
              </a:ext>
            </a:extLst>
          </p:cNvPr>
          <p:cNvCxnSpPr>
            <a:stCxn id="8" idx="3"/>
          </p:cNvCxnSpPr>
          <p:nvPr/>
        </p:nvCxnSpPr>
        <p:spPr>
          <a:xfrm>
            <a:off x="5207725" y="4605329"/>
            <a:ext cx="170688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58128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Data: ILSVRC</a:t>
            </a:r>
            <a:endParaRPr sz="4267" dirty="0"/>
          </a:p>
        </p:txBody>
      </p:sp>
      <p:sp>
        <p:nvSpPr>
          <p:cNvPr id="2" name="Rectangle 1"/>
          <p:cNvSpPr/>
          <p:nvPr/>
        </p:nvSpPr>
        <p:spPr>
          <a:xfrm>
            <a:off x="881009" y="1387044"/>
            <a:ext cx="10235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Imagenet</a:t>
            </a:r>
            <a:r>
              <a:rPr lang="en-US" sz="2400" dirty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9714" y="2264229"/>
            <a:ext cx="213135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1000 Categories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9884" y="2980506"/>
            <a:ext cx="455092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~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1183" y="3696783"/>
            <a:ext cx="470481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</a:rPr>
              <a:t>~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1717" y="4413061"/>
            <a:ext cx="339765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~50k images </a:t>
            </a:r>
            <a:r>
              <a:rPr lang="en-US" sz="2400">
                <a:solidFill>
                  <a:srgbClr val="000000"/>
                </a:solidFill>
              </a:rPr>
              <a:t>for validation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384" y="5103201"/>
            <a:ext cx="867275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evaluation is </a:t>
            </a:r>
            <a:r>
              <a:rPr lang="en-US" sz="2400">
                <a:solidFill>
                  <a:srgbClr val="000000"/>
                </a:solidFill>
              </a:rPr>
              <a:t>performed centrally by the organizers (max 2 per week)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034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Evaluation Metric: Top K-error</a:t>
            </a:r>
            <a:endParaRPr sz="42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18" y="3788460"/>
            <a:ext cx="2989093" cy="2225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9107" y="3953691"/>
            <a:ext cx="2692530" cy="2339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cat, tabby cat  (0.61)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Egyptian cat (0.22)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Abyssinian cat (0.10)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French terrier (0.03)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89712" y="4901420"/>
            <a:ext cx="170688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658712" y="2012534"/>
            <a:ext cx="327294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True label: Abyssinian cat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303678" y="1411128"/>
            <a:ext cx="4060103" cy="410433"/>
            <a:chOff x="4727758" y="1058343"/>
            <a:chExt cx="3045077" cy="307824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03678" y="1862530"/>
            <a:ext cx="4060103" cy="410433"/>
            <a:chOff x="4727758" y="1396895"/>
            <a:chExt cx="3045077" cy="307824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03678" y="2302495"/>
            <a:ext cx="4060103" cy="410433"/>
            <a:chOff x="4727758" y="1726867"/>
            <a:chExt cx="3045077" cy="307824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03678" y="2707133"/>
            <a:ext cx="4060103" cy="416150"/>
            <a:chOff x="4727758" y="2030352"/>
            <a:chExt cx="3045077" cy="312113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03678" y="3117500"/>
            <a:ext cx="4060103" cy="410430"/>
            <a:chOff x="4727758" y="2338127"/>
            <a:chExt cx="3045077" cy="307823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739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Top-5 error on this competition (2012)</a:t>
            </a:r>
            <a:endParaRPr sz="42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947" y="1358100"/>
            <a:ext cx="4202187" cy="44897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667795" y="5881185"/>
            <a:ext cx="0" cy="36576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5219337" y="5881185"/>
            <a:ext cx="0" cy="36576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4723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23340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3DF4-F544-394D-95F4-830F1C0D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Code for </a:t>
            </a:r>
            <a:r>
              <a:rPr lang="en-US" dirty="0" err="1"/>
              <a:t>Alexnet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4633-6A09-254D-97FA-39DECFE3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analysis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https://github.com/pytorch/vision/blob/master/torchvision/models/alexnet.py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31347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77CD3-D79B-7542-BAB3-25D35005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84" y="1417640"/>
            <a:ext cx="8088673" cy="4028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4AD-2A7F-844E-888E-385D75D54C38}"/>
              </a:ext>
            </a:extLst>
          </p:cNvPr>
          <p:cNvSpPr txBox="1"/>
          <p:nvPr/>
        </p:nvSpPr>
        <p:spPr>
          <a:xfrm>
            <a:off x="4225873" y="6097038"/>
            <a:ext cx="272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Srivastava et al 2014</a:t>
            </a:r>
          </a:p>
        </p:txBody>
      </p:sp>
    </p:spTree>
    <p:extLst>
      <p:ext uri="{BB962C8B-B14F-4D97-AF65-F5344CB8AC3E}">
        <p14:creationId xmlns:p14="http://schemas.microsoft.com/office/powerpoint/2010/main" val="163076819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10" y="1154891"/>
            <a:ext cx="5935501" cy="48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322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38" y="1540934"/>
            <a:ext cx="11655789" cy="46327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2A56FF-FF42-114F-B55A-3B79B00003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08281363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9" y="1123637"/>
            <a:ext cx="2069592" cy="154118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90346" y="1940505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3135085" y="1278676"/>
            <a:ext cx="1706881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(SIFT)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3498" y="1278676"/>
            <a:ext cx="212878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encoding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(Bag of words)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3819" y="1463342"/>
            <a:ext cx="2320376" cy="861772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(SVM 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79102" y="1917281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7487674" y="1911646"/>
            <a:ext cx="293893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4477768" y="631197"/>
            <a:ext cx="37040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SIFT + FV + SVM (or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10266120" y="1894227"/>
            <a:ext cx="416534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F0FD6C9-C2F4-22DE-C0EB-BF4F10D0FAB0}"/>
              </a:ext>
            </a:extLst>
          </p:cNvPr>
          <p:cNvCxnSpPr>
            <a:cxnSpLocks/>
          </p:cNvCxnSpPr>
          <p:nvPr/>
        </p:nvCxnSpPr>
        <p:spPr>
          <a:xfrm>
            <a:off x="3229814" y="5248971"/>
            <a:ext cx="571500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6822D49-9A47-99D1-FE10-880B2A3D5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72" y="4308706"/>
            <a:ext cx="2069592" cy="1541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466BC-1384-80BF-E5FD-74267BF54EA4}"/>
              </a:ext>
            </a:extLst>
          </p:cNvPr>
          <p:cNvSpPr txBox="1"/>
          <p:nvPr/>
        </p:nvSpPr>
        <p:spPr>
          <a:xfrm>
            <a:off x="4054092" y="4648412"/>
            <a:ext cx="288303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95EC3-A871-8CC5-9F17-1FDF4E3E8201}"/>
              </a:ext>
            </a:extLst>
          </p:cNvPr>
          <p:cNvSpPr txBox="1"/>
          <p:nvPr/>
        </p:nvSpPr>
        <p:spPr>
          <a:xfrm>
            <a:off x="5249363" y="3816266"/>
            <a:ext cx="192809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Deep Learning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AC4A53-C5E3-BF74-58DE-5CD2F8F12F9E}"/>
              </a:ext>
            </a:extLst>
          </p:cNvPr>
          <p:cNvCxnSpPr>
            <a:cxnSpLocks/>
          </p:cNvCxnSpPr>
          <p:nvPr/>
        </p:nvCxnSpPr>
        <p:spPr>
          <a:xfrm>
            <a:off x="10266120" y="5320013"/>
            <a:ext cx="343876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67A374-3591-0464-C150-9A37033E7297}"/>
              </a:ext>
            </a:extLst>
          </p:cNvPr>
          <p:cNvSpPr txBox="1"/>
          <p:nvPr/>
        </p:nvSpPr>
        <p:spPr>
          <a:xfrm>
            <a:off x="7684458" y="5017744"/>
            <a:ext cx="2320376" cy="861772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Classifier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(SVM 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9D516-6C53-9078-1DB7-C92FEB7AA4A6}"/>
              </a:ext>
            </a:extLst>
          </p:cNvPr>
          <p:cNvCxnSpPr>
            <a:cxnSpLocks/>
          </p:cNvCxnSpPr>
          <p:nvPr/>
        </p:nvCxnSpPr>
        <p:spPr>
          <a:xfrm>
            <a:off x="7112958" y="5248971"/>
            <a:ext cx="404465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7326110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605560" y="2523355"/>
            <a:ext cx="571500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18" y="1583090"/>
            <a:ext cx="2069592" cy="154118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429838" y="1922796"/>
            <a:ext cx="288303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</a:t>
            </a:r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9407769" y="2576813"/>
            <a:ext cx="343876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70EA344-ABAB-2F29-9BCA-53009AB2E5CA}"/>
              </a:ext>
            </a:extLst>
          </p:cNvPr>
          <p:cNvSpPr txBox="1"/>
          <p:nvPr/>
        </p:nvSpPr>
        <p:spPr>
          <a:xfrm>
            <a:off x="7060204" y="2292128"/>
            <a:ext cx="1928092" cy="492440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DD9C83-EF36-72F0-5D59-46AC54574672}"/>
              </a:ext>
            </a:extLst>
          </p:cNvPr>
          <p:cNvCxnSpPr>
            <a:cxnSpLocks/>
          </p:cNvCxnSpPr>
          <p:nvPr/>
        </p:nvCxnSpPr>
        <p:spPr>
          <a:xfrm>
            <a:off x="6488704" y="2523355"/>
            <a:ext cx="404465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D269C2A8-B03B-829F-76E7-EA04A37C8CF1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Pre-training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1BB72AF-1680-738D-ADE9-E1C2AB8928F3}"/>
              </a:ext>
            </a:extLst>
          </p:cNvPr>
          <p:cNvSpPr txBox="1">
            <a:spLocks/>
          </p:cNvSpPr>
          <p:nvPr/>
        </p:nvSpPr>
        <p:spPr>
          <a:xfrm>
            <a:off x="609600" y="3879096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Fine-tuning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E0A01-B282-FB8B-35E1-EABCEDCAC215}"/>
              </a:ext>
            </a:extLst>
          </p:cNvPr>
          <p:cNvSpPr/>
          <p:nvPr/>
        </p:nvSpPr>
        <p:spPr>
          <a:xfrm>
            <a:off x="10058400" y="1688123"/>
            <a:ext cx="360485" cy="17408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FAFEF4-5768-63E8-8A1F-19AD0B8AD248}"/>
              </a:ext>
            </a:extLst>
          </p:cNvPr>
          <p:cNvSpPr txBox="1"/>
          <p:nvPr/>
        </p:nvSpPr>
        <p:spPr>
          <a:xfrm>
            <a:off x="9492908" y="981940"/>
            <a:ext cx="170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categories</a:t>
            </a:r>
            <a:br>
              <a:rPr lang="en-US" dirty="0"/>
            </a:br>
            <a:r>
              <a:rPr lang="en-US" dirty="0"/>
              <a:t>1 million images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67A1EE-CC79-1A12-66A7-755F57695209}"/>
              </a:ext>
            </a:extLst>
          </p:cNvPr>
          <p:cNvCxnSpPr>
            <a:cxnSpLocks/>
          </p:cNvCxnSpPr>
          <p:nvPr/>
        </p:nvCxnSpPr>
        <p:spPr>
          <a:xfrm>
            <a:off x="2837090" y="5901372"/>
            <a:ext cx="571500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B96C5BA-8C37-DAD8-AA2F-6848B2423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8" y="4961107"/>
            <a:ext cx="2069592" cy="15411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A01F6C-4047-AF68-17A1-EEF92A063998}"/>
              </a:ext>
            </a:extLst>
          </p:cNvPr>
          <p:cNvSpPr txBox="1"/>
          <p:nvPr/>
        </p:nvSpPr>
        <p:spPr>
          <a:xfrm>
            <a:off x="3661368" y="5300813"/>
            <a:ext cx="288303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2CCDC1-2F3A-0483-DC39-D4213947DE6F}"/>
              </a:ext>
            </a:extLst>
          </p:cNvPr>
          <p:cNvCxnSpPr>
            <a:cxnSpLocks/>
          </p:cNvCxnSpPr>
          <p:nvPr/>
        </p:nvCxnSpPr>
        <p:spPr>
          <a:xfrm>
            <a:off x="9639299" y="5954830"/>
            <a:ext cx="343876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E4DFDE-4A29-2FE9-1DC3-6EF938A88DCF}"/>
              </a:ext>
            </a:extLst>
          </p:cNvPr>
          <p:cNvSpPr txBox="1"/>
          <p:nvPr/>
        </p:nvSpPr>
        <p:spPr>
          <a:xfrm>
            <a:off x="7291734" y="5670145"/>
            <a:ext cx="1928092" cy="492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Classifier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508E6F-AE2B-46E6-6B48-4BB781FAA141}"/>
              </a:ext>
            </a:extLst>
          </p:cNvPr>
          <p:cNvCxnSpPr>
            <a:cxnSpLocks/>
          </p:cNvCxnSpPr>
          <p:nvPr/>
        </p:nvCxnSpPr>
        <p:spPr>
          <a:xfrm>
            <a:off x="6720234" y="5901372"/>
            <a:ext cx="404465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BEF5F6A-63D0-4B2F-59C8-F2D3DA0AB1BE}"/>
              </a:ext>
            </a:extLst>
          </p:cNvPr>
          <p:cNvSpPr/>
          <p:nvPr/>
        </p:nvSpPr>
        <p:spPr>
          <a:xfrm>
            <a:off x="10289930" y="5066140"/>
            <a:ext cx="360485" cy="17408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55D16C-BC0A-A11C-16C7-F981D20A28DA}"/>
              </a:ext>
            </a:extLst>
          </p:cNvPr>
          <p:cNvSpPr txBox="1"/>
          <p:nvPr/>
        </p:nvSpPr>
        <p:spPr>
          <a:xfrm>
            <a:off x="9724438" y="4359957"/>
            <a:ext cx="143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categories</a:t>
            </a:r>
            <a:br>
              <a:rPr lang="en-US" dirty="0"/>
            </a:br>
            <a:r>
              <a:rPr lang="en-US" dirty="0"/>
              <a:t>400 images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6F553AD-D902-5D46-BC3B-4E8032848213}"/>
              </a:ext>
            </a:extLst>
          </p:cNvPr>
          <p:cNvCxnSpPr>
            <a:cxnSpLocks/>
          </p:cNvCxnSpPr>
          <p:nvPr/>
        </p:nvCxnSpPr>
        <p:spPr>
          <a:xfrm>
            <a:off x="4970565" y="3429000"/>
            <a:ext cx="0" cy="163714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dash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5377825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4" y="1354667"/>
            <a:ext cx="6265333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</p:spTree>
    <p:extLst>
      <p:ext uri="{BB962C8B-B14F-4D97-AF65-F5344CB8AC3E}">
        <p14:creationId xmlns:p14="http://schemas.microsoft.com/office/powerpoint/2010/main" val="218631849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4" name="Left Brace 3"/>
          <p:cNvSpPr/>
          <p:nvPr/>
        </p:nvSpPr>
        <p:spPr>
          <a:xfrm>
            <a:off x="2629990" y="1354667"/>
            <a:ext cx="435428" cy="4148667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5461967" y="3810547"/>
            <a:ext cx="435428" cy="4148667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4466" y="3182781"/>
            <a:ext cx="58958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4088" y="6056875"/>
            <a:ext cx="58958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13511658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7" name="Rectangle 6"/>
          <p:cNvSpPr/>
          <p:nvPr/>
        </p:nvSpPr>
        <p:spPr>
          <a:xfrm>
            <a:off x="3675018" y="1554480"/>
            <a:ext cx="3640425" cy="36576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850" y="2941521"/>
            <a:ext cx="118910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3912304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7" name="Rectangle 6"/>
          <p:cNvSpPr/>
          <p:nvPr/>
        </p:nvSpPr>
        <p:spPr>
          <a:xfrm>
            <a:off x="3988528" y="2011680"/>
            <a:ext cx="3640425" cy="338328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850" y="2941521"/>
            <a:ext cx="118910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291295184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5" r="23539" b="12206"/>
          <a:stretch/>
        </p:blipFill>
        <p:spPr>
          <a:xfrm>
            <a:off x="2911565" y="4998477"/>
            <a:ext cx="1410304" cy="1498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46" r="33000" b="8817"/>
          <a:stretch/>
        </p:blipFill>
        <p:spPr>
          <a:xfrm>
            <a:off x="1045513" y="969554"/>
            <a:ext cx="1462556" cy="1555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21" t="7117" r="23538"/>
          <a:stretch/>
        </p:blipFill>
        <p:spPr>
          <a:xfrm flipH="1">
            <a:off x="3523583" y="955040"/>
            <a:ext cx="1444168" cy="1584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47" t="11214" r="37899"/>
          <a:stretch/>
        </p:blipFill>
        <p:spPr>
          <a:xfrm>
            <a:off x="4245667" y="3115971"/>
            <a:ext cx="1336284" cy="1515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81" t="3403" r="28818" b="6124"/>
          <a:stretch/>
        </p:blipFill>
        <p:spPr>
          <a:xfrm flipH="1">
            <a:off x="1738810" y="3201115"/>
            <a:ext cx="1538516" cy="1543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615" y="2954895"/>
            <a:ext cx="327294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True label: Abyssinian cat</a:t>
            </a:r>
          </a:p>
        </p:txBody>
      </p:sp>
    </p:spTree>
    <p:extLst>
      <p:ext uri="{BB962C8B-B14F-4D97-AF65-F5344CB8AC3E}">
        <p14:creationId xmlns:p14="http://schemas.microsoft.com/office/powerpoint/2010/main" val="396211195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11001-2D33-7859-E883-18E742F5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Data Augmentation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0773F-27EC-5189-96C5-7A89CADC4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Pytorch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https://pytorch.org/vision/stable/transforms.html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Basic: </a:t>
            </a:r>
            <a:r>
              <a:rPr lang="en-US" dirty="0" err="1"/>
              <a:t>RandomCrop</a:t>
            </a:r>
            <a:r>
              <a:rPr lang="en-US" dirty="0"/>
              <a:t>, </a:t>
            </a:r>
            <a:r>
              <a:rPr lang="en-US" dirty="0" err="1"/>
              <a:t>RandomResize</a:t>
            </a:r>
            <a:r>
              <a:rPr lang="en-US" dirty="0"/>
              <a:t>, </a:t>
            </a:r>
            <a:r>
              <a:rPr lang="en-US" dirty="0" err="1"/>
              <a:t>RandomHorizontalFlip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Geometric: </a:t>
            </a:r>
            <a:r>
              <a:rPr lang="en-US" dirty="0" err="1"/>
              <a:t>RandomRotation</a:t>
            </a:r>
            <a:r>
              <a:rPr lang="en-US" dirty="0"/>
              <a:t>, </a:t>
            </a:r>
            <a:r>
              <a:rPr lang="en-US" dirty="0" err="1"/>
              <a:t>RandomPerspective</a:t>
            </a:r>
            <a:r>
              <a:rPr lang="en-US" dirty="0"/>
              <a:t>, </a:t>
            </a:r>
            <a:r>
              <a:rPr lang="en-US" dirty="0" err="1"/>
              <a:t>RandomAffine</a:t>
            </a:r>
            <a:r>
              <a:rPr lang="en-US" dirty="0"/>
              <a:t>, etc.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Color:</a:t>
            </a:r>
            <a:r>
              <a:rPr lang="en-US" dirty="0"/>
              <a:t> </a:t>
            </a:r>
            <a:r>
              <a:rPr lang="en-US" dirty="0" err="1"/>
              <a:t>RandomAutoContrast</a:t>
            </a:r>
            <a:r>
              <a:rPr lang="en-US" dirty="0"/>
              <a:t>, </a:t>
            </a:r>
            <a:r>
              <a:rPr lang="en-US" dirty="0" err="1"/>
              <a:t>RandomEqualize</a:t>
            </a:r>
            <a:r>
              <a:rPr lang="en-US" dirty="0"/>
              <a:t>, </a:t>
            </a:r>
            <a:r>
              <a:rPr lang="en-US" dirty="0" err="1"/>
              <a:t>RandomPosterize</a:t>
            </a:r>
            <a:r>
              <a:rPr lang="en-US" dirty="0"/>
              <a:t>, etc.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Other: </a:t>
            </a:r>
            <a:r>
              <a:rPr lang="en-US" dirty="0" err="1"/>
              <a:t>RandomErasing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https://arxiv.org/abs/1708.04896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9EF2A-AC70-2E58-DB22-833AEC4E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1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E6CD-6A1D-E37F-5CCB-09958E8F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Data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499B8-34EA-A91C-A32F-C7D633455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MixUp</a:t>
            </a:r>
            <a:r>
              <a:rPr lang="en-US" dirty="0"/>
              <a:t> – 2017 (</a:t>
            </a:r>
            <a:r>
              <a:rPr lang="en-US" dirty="0">
                <a:hlinkClick r:id="rId2"/>
              </a:rPr>
              <a:t>https://arxiv.org/abs/1710.09412</a:t>
            </a:r>
            <a:r>
              <a:rPr lang="en-US" dirty="0"/>
              <a:t>)</a:t>
            </a:r>
          </a:p>
          <a:p>
            <a:r>
              <a:rPr lang="en-US" dirty="0" err="1"/>
              <a:t>AutoAugment</a:t>
            </a:r>
            <a:r>
              <a:rPr lang="en-US" dirty="0"/>
              <a:t> - 2018 (</a:t>
            </a:r>
            <a:r>
              <a:rPr lang="en-US" dirty="0">
                <a:hlinkClick r:id="rId3"/>
              </a:rPr>
              <a:t>https://arxiv.org/abs/1805.09501</a:t>
            </a:r>
            <a:r>
              <a:rPr lang="en-US" dirty="0"/>
              <a:t>)</a:t>
            </a:r>
          </a:p>
          <a:p>
            <a:r>
              <a:rPr lang="en-US" dirty="0" err="1"/>
              <a:t>RandAugment</a:t>
            </a:r>
            <a:r>
              <a:rPr lang="en-US" dirty="0"/>
              <a:t> - 2019 (</a:t>
            </a:r>
            <a:r>
              <a:rPr lang="en-US" dirty="0">
                <a:hlinkClick r:id="rId4"/>
              </a:rPr>
              <a:t>https://arxiv.org/abs/1909.13719</a:t>
            </a:r>
            <a:r>
              <a:rPr lang="en-US" dirty="0"/>
              <a:t>)</a:t>
            </a:r>
          </a:p>
          <a:p>
            <a:r>
              <a:rPr lang="en-US" dirty="0" err="1"/>
              <a:t>CutMix</a:t>
            </a:r>
            <a:r>
              <a:rPr lang="en-US" dirty="0"/>
              <a:t> – 2019 (</a:t>
            </a:r>
            <a:r>
              <a:rPr lang="en-US" dirty="0">
                <a:hlinkClick r:id="rId5"/>
              </a:rPr>
              <a:t>https://arxiv.org/abs/1905.04899</a:t>
            </a:r>
            <a:r>
              <a:rPr lang="en-US" dirty="0"/>
              <a:t>)</a:t>
            </a:r>
          </a:p>
          <a:p>
            <a:r>
              <a:rPr lang="en-US" dirty="0" err="1"/>
              <a:t>AugMix</a:t>
            </a:r>
            <a:r>
              <a:rPr lang="en-US" dirty="0"/>
              <a:t> – 2019 (</a:t>
            </a:r>
            <a:r>
              <a:rPr lang="en-US" dirty="0">
                <a:hlinkClick r:id="rId6"/>
              </a:rPr>
              <a:t>https://arxiv.org/abs/1912.02781</a:t>
            </a:r>
            <a:r>
              <a:rPr lang="en-US" dirty="0"/>
              <a:t>)</a:t>
            </a:r>
          </a:p>
          <a:p>
            <a:r>
              <a:rPr lang="en-US" dirty="0" err="1"/>
              <a:t>TrivialAugment</a:t>
            </a:r>
            <a:r>
              <a:rPr lang="en-US" dirty="0"/>
              <a:t> - 2021 (</a:t>
            </a:r>
            <a:r>
              <a:rPr lang="en-US" dirty="0">
                <a:hlinkClick r:id="rId7"/>
              </a:rPr>
              <a:t>https://arxiv.org/abs/2103.10158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CD733-CE1C-AC7B-19E7-28AC838F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80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745066" y="1538177"/>
            <a:ext cx="10634133" cy="4302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Using </a:t>
            </a:r>
            <a:r>
              <a:rPr lang="en-US" sz="3200" dirty="0" err="1">
                <a:sym typeface="Helvetica"/>
              </a:rPr>
              <a:t>ReLUs</a:t>
            </a:r>
            <a:r>
              <a:rPr lang="en-US" sz="3200" dirty="0">
                <a:sym typeface="Helvetica"/>
              </a:rPr>
              <a:t> instead of Sigmoid or </a:t>
            </a:r>
            <a:r>
              <a:rPr lang="en-US" sz="3200" dirty="0" err="1">
                <a:sym typeface="Helvetica"/>
              </a:rPr>
              <a:t>Tanh</a:t>
            </a:r>
            <a:endParaRPr lang="en-US" sz="3200" dirty="0">
              <a:sym typeface="Helvetica"/>
            </a:endParaRP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Momentum + Weight Decay</a:t>
            </a: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Dropout (Randomly sets Unit outputs to zero during training) </a:t>
            </a: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GPU Computation!</a:t>
            </a:r>
            <a:endParaRPr sz="3200" dirty="0"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Other Important Aspects</a:t>
            </a:r>
            <a:endParaRPr sz="4267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832" y="3994924"/>
            <a:ext cx="5215467" cy="18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380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333" y="1121165"/>
            <a:ext cx="3403600" cy="2946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933" y="2133601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3022600" y="1900099"/>
            <a:ext cx="5799667" cy="2777904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CE0AFE9-CAF8-AC44-8C47-F07FCCED5D8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4070123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60" y="1698543"/>
            <a:ext cx="9469619" cy="3541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2782" y="5274302"/>
            <a:ext cx="9761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pytorch</a:t>
            </a:r>
            <a:r>
              <a:rPr lang="en-US" sz="2400" dirty="0">
                <a:hlinkClick r:id="rId3"/>
              </a:rPr>
              <a:t>/vision/blob/master/</a:t>
            </a:r>
            <a:r>
              <a:rPr lang="en-US" sz="2400" dirty="0" err="1">
                <a:hlinkClick r:id="rId3"/>
              </a:rPr>
              <a:t>torchvision</a:t>
            </a:r>
            <a:r>
              <a:rPr lang="en-US" sz="2400" dirty="0">
                <a:hlinkClick r:id="rId3"/>
              </a:rPr>
              <a:t>/models/</a:t>
            </a:r>
            <a:r>
              <a:rPr lang="en-US" sz="2400" dirty="0" err="1">
                <a:hlinkClick r:id="rId3"/>
              </a:rPr>
              <a:t>vgg.py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36944" y="5939691"/>
            <a:ext cx="406733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Zisserman, 2014.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72062" y="604390"/>
            <a:ext cx="97096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Top-5: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C358E2-FC0E-C344-9366-21E4E098C9B4}"/>
              </a:ext>
            </a:extLst>
          </p:cNvPr>
          <p:cNvSpPr/>
          <p:nvPr/>
        </p:nvSpPr>
        <p:spPr>
          <a:xfrm>
            <a:off x="3786847" y="6358857"/>
            <a:ext cx="4680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arxiv.org</a:t>
            </a:r>
            <a:r>
              <a:rPr lang="en-US" sz="2400" dirty="0">
                <a:hlinkClick r:id="rId4"/>
              </a:rPr>
              <a:t>/pdf/1409.1556.pdf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407526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1454" y="5042222"/>
            <a:ext cx="11087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kuangliu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pytorch-cifar</a:t>
            </a:r>
            <a:r>
              <a:rPr lang="en-US" sz="2400" dirty="0">
                <a:hlinkClick r:id="rId2"/>
              </a:rPr>
              <a:t>/blob/master/models/</a:t>
            </a:r>
            <a:r>
              <a:rPr lang="en-US" sz="2400" dirty="0" err="1">
                <a:hlinkClick r:id="rId2"/>
              </a:rPr>
              <a:t>googlenet.py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25" y="1686715"/>
            <a:ext cx="11321887" cy="3332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4185" y="5856329"/>
            <a:ext cx="250844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5A41F-6ED7-994D-B940-74A034D97F65}"/>
              </a:ext>
            </a:extLst>
          </p:cNvPr>
          <p:cNvSpPr/>
          <p:nvPr/>
        </p:nvSpPr>
        <p:spPr>
          <a:xfrm>
            <a:off x="2119086" y="6311251"/>
            <a:ext cx="8171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www.cs.unc.edu</a:t>
            </a:r>
            <a:r>
              <a:rPr lang="en-US" sz="2400" dirty="0">
                <a:hlinkClick r:id="rId4"/>
              </a:rPr>
              <a:t>/~</a:t>
            </a:r>
            <a:r>
              <a:rPr lang="en-US" sz="2400" dirty="0" err="1">
                <a:hlinkClick r:id="rId4"/>
              </a:rPr>
              <a:t>wliu</a:t>
            </a:r>
            <a:r>
              <a:rPr lang="en-US" sz="2400" dirty="0">
                <a:hlinkClick r:id="rId4"/>
              </a:rPr>
              <a:t>/papers/</a:t>
            </a:r>
            <a:r>
              <a:rPr lang="en-US" sz="2400" dirty="0" err="1">
                <a:hlinkClick r:id="rId4"/>
              </a:rPr>
              <a:t>GoogLeNet.pdf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557442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EBC8-7566-5743-B02D-D84416F1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Refinements – Inception v3, e.g.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4B9CD-40FD-DC4F-8C84-08BEB756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76" y="1735810"/>
            <a:ext cx="4340483" cy="3577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FA388-0EBC-5B48-8ECC-BBC2527E479D}"/>
              </a:ext>
            </a:extLst>
          </p:cNvPr>
          <p:cNvSpPr txBox="1"/>
          <p:nvPr/>
        </p:nvSpPr>
        <p:spPr>
          <a:xfrm>
            <a:off x="1425845" y="5827364"/>
            <a:ext cx="330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GoogLeNet</a:t>
            </a:r>
            <a:r>
              <a:rPr lang="en-US" sz="2400" dirty="0"/>
              <a:t> (Inceptionv1)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BB3A8-C5D7-6F4D-B1FB-755F2AEC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65" y="1560162"/>
            <a:ext cx="4298497" cy="4108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7B5D7-4846-5F40-B877-A7A954C899A7}"/>
              </a:ext>
            </a:extLst>
          </p:cNvPr>
          <p:cNvSpPr txBox="1"/>
          <p:nvPr/>
        </p:nvSpPr>
        <p:spPr>
          <a:xfrm>
            <a:off x="7766374" y="5947906"/>
            <a:ext cx="1728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Inception v3</a:t>
            </a:r>
          </a:p>
        </p:txBody>
      </p:sp>
    </p:spTree>
    <p:extLst>
      <p:ext uri="{BB962C8B-B14F-4D97-AF65-F5344CB8AC3E}">
        <p14:creationId xmlns:p14="http://schemas.microsoft.com/office/powerpoint/2010/main" val="246728038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BatchNormalization</a:t>
            </a:r>
            <a:r>
              <a:rPr lang="en-US" dirty="0"/>
              <a:t>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86" y="1417639"/>
            <a:ext cx="6736397" cy="4856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558E61-E10E-344E-821F-CB29595F11EB}"/>
              </a:ext>
            </a:extLst>
          </p:cNvPr>
          <p:cNvSpPr/>
          <p:nvPr/>
        </p:nvSpPr>
        <p:spPr>
          <a:xfrm>
            <a:off x="8660907" y="6346288"/>
            <a:ext cx="343190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https://</a:t>
            </a:r>
            <a:r>
              <a:rPr lang="en-US" sz="1867" dirty="0" err="1"/>
              <a:t>arxiv.org</a:t>
            </a:r>
            <a:r>
              <a:rPr lang="en-US" sz="1867" dirty="0"/>
              <a:t>/abs/1502.03167</a:t>
            </a:r>
          </a:p>
        </p:txBody>
      </p:sp>
    </p:spTree>
    <p:extLst>
      <p:ext uri="{BB962C8B-B14F-4D97-AF65-F5344CB8AC3E}">
        <p14:creationId xmlns:p14="http://schemas.microsoft.com/office/powerpoint/2010/main" val="311351389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28" y="270934"/>
            <a:ext cx="7472277" cy="5574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1642" y="6002216"/>
            <a:ext cx="3069813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by Mohammad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Rastegari</a:t>
            </a:r>
            <a:endParaRPr lang="en-US"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06016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8378" y="3341991"/>
            <a:ext cx="8904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felixlaumon.github.io</a:t>
            </a:r>
            <a:r>
              <a:rPr lang="en-US" sz="2400" dirty="0">
                <a:hlinkClick r:id="rId2"/>
              </a:rPr>
              <a:t>/assets/</a:t>
            </a:r>
            <a:r>
              <a:rPr lang="en-US" sz="2400" dirty="0" err="1">
                <a:hlinkClick r:id="rId2"/>
              </a:rPr>
              <a:t>kaggle</a:t>
            </a:r>
            <a:r>
              <a:rPr lang="en-US" sz="2400" dirty="0">
                <a:hlinkClick r:id="rId2"/>
              </a:rPr>
              <a:t>-right-whale/</a:t>
            </a:r>
            <a:r>
              <a:rPr lang="en-US" sz="2400" dirty="0" err="1">
                <a:hlinkClick r:id="rId2"/>
              </a:rPr>
              <a:t>resnet.png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401521" y="2407138"/>
            <a:ext cx="33599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Sorry, does not fit in slide.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0627" y="5009273"/>
            <a:ext cx="10045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pytorch</a:t>
            </a:r>
            <a:r>
              <a:rPr lang="en-US" sz="2400" dirty="0">
                <a:hlinkClick r:id="rId3"/>
              </a:rPr>
              <a:t>/vision/blob/master/</a:t>
            </a:r>
            <a:r>
              <a:rPr lang="en-US" sz="2400" dirty="0" err="1">
                <a:hlinkClick r:id="rId3"/>
              </a:rPr>
              <a:t>torchvision</a:t>
            </a:r>
            <a:r>
              <a:rPr lang="en-US" sz="2400" dirty="0">
                <a:hlinkClick r:id="rId3"/>
              </a:rPr>
              <a:t>/models/</a:t>
            </a:r>
            <a:r>
              <a:rPr lang="en-US" sz="2400" dirty="0" err="1">
                <a:hlinkClick r:id="rId3"/>
              </a:rPr>
              <a:t>resnet.py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28226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43B2-4EB6-EC11-9D09-E01C428D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More Recent CNNs you can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CAE27-EC80-F59C-1556-D45D49DD6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DenseNet</a:t>
            </a:r>
            <a:r>
              <a:rPr lang="en-US" dirty="0"/>
              <a:t> - 2016 (Similar to </a:t>
            </a:r>
            <a:r>
              <a:rPr lang="en-US" dirty="0" err="1"/>
              <a:t>ResNet</a:t>
            </a:r>
            <a:r>
              <a:rPr lang="en-US" dirty="0"/>
              <a:t> but all layers connect to all next and previous layers) </a:t>
            </a:r>
            <a:r>
              <a:rPr lang="en-US" dirty="0">
                <a:hlinkClick r:id="rId2"/>
              </a:rPr>
              <a:t>https://arxiv.org/abs/1608.06993</a:t>
            </a:r>
            <a:endParaRPr lang="en-US" dirty="0"/>
          </a:p>
          <a:p>
            <a:r>
              <a:rPr lang="en-US" dirty="0" err="1"/>
              <a:t>ResNext</a:t>
            </a:r>
            <a:r>
              <a:rPr lang="en-US" dirty="0"/>
              <a:t> – 2016 (Combines ideas from </a:t>
            </a:r>
            <a:r>
              <a:rPr lang="en-US" dirty="0" err="1"/>
              <a:t>ResNet</a:t>
            </a:r>
            <a:r>
              <a:rPr lang="en-US" dirty="0"/>
              <a:t> and </a:t>
            </a:r>
            <a:r>
              <a:rPr lang="en-US" dirty="0" err="1"/>
              <a:t>InceptionNets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https://arxiv.org/abs/1611.05431v2</a:t>
            </a:r>
            <a:r>
              <a:rPr lang="en-US" dirty="0"/>
              <a:t>)</a:t>
            </a:r>
          </a:p>
          <a:p>
            <a:r>
              <a:rPr lang="en-US" dirty="0" err="1"/>
              <a:t>NASNet</a:t>
            </a:r>
            <a:r>
              <a:rPr lang="en-US" dirty="0"/>
              <a:t> – 2017 (Search the space of possible architectures) </a:t>
            </a:r>
            <a:r>
              <a:rPr lang="en-US" dirty="0">
                <a:hlinkClick r:id="rId4"/>
              </a:rPr>
              <a:t>https://arxiv.org/abs/1707.07012</a:t>
            </a:r>
            <a:endParaRPr lang="en-US" dirty="0"/>
          </a:p>
          <a:p>
            <a:r>
              <a:rPr lang="en-US" dirty="0" err="1"/>
              <a:t>EfficientNet</a:t>
            </a:r>
            <a:r>
              <a:rPr lang="en-US" dirty="0"/>
              <a:t> – 2019 (Scales up both width and depth of CNNs using a more principled approach) </a:t>
            </a:r>
            <a:r>
              <a:rPr lang="en-US" dirty="0">
                <a:hlinkClick r:id="rId5"/>
              </a:rPr>
              <a:t>https://arxiv.org/abs/1905.11946</a:t>
            </a:r>
            <a:endParaRPr lang="en-US" dirty="0"/>
          </a:p>
          <a:p>
            <a:r>
              <a:rPr lang="en-US" dirty="0" err="1"/>
              <a:t>RegNet</a:t>
            </a:r>
            <a:r>
              <a:rPr lang="en-US" dirty="0"/>
              <a:t> – 2020 (Paper has a more principled formula to decide on widths and depths) </a:t>
            </a:r>
            <a:r>
              <a:rPr lang="en-US" dirty="0">
                <a:hlinkClick r:id="rId6"/>
              </a:rPr>
              <a:t>https://arxiv.org/abs/2003.13678</a:t>
            </a:r>
            <a:endParaRPr lang="en-US" dirty="0"/>
          </a:p>
          <a:p>
            <a:r>
              <a:rPr lang="en-US" dirty="0" err="1"/>
              <a:t>ConvNext</a:t>
            </a:r>
            <a:r>
              <a:rPr lang="en-US" dirty="0"/>
              <a:t> – 2022 (Combines many tricks both at the architecture and optimization level) </a:t>
            </a:r>
            <a:r>
              <a:rPr lang="en-US" dirty="0">
                <a:hlinkClick r:id="rId7"/>
              </a:rPr>
              <a:t>https://arxiv.org/abs/2201.03545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3911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1A3A2-F571-A644-938E-D3DF1E32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46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6C0A3-D530-554B-A00D-E20A4C90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265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333" y="1121165"/>
            <a:ext cx="3403600" cy="2946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3022600" y="1900099"/>
            <a:ext cx="5799667" cy="2777904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14454B-908E-BB46-9B75-BE99FA88B19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7013154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667" y="1073038"/>
            <a:ext cx="3543816" cy="294105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574800" y="2377440"/>
            <a:ext cx="1744133" cy="155448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86468" y="2509697"/>
            <a:ext cx="6205266" cy="3024124"/>
            <a:chOff x="1339850" y="1882273"/>
            <a:chExt cx="4653950" cy="2268093"/>
          </a:xfrm>
        </p:grpSpPr>
        <p:grpSp>
          <p:nvGrpSpPr>
            <p:cNvPr id="36" name="Group 35"/>
            <p:cNvGrpSpPr/>
            <p:nvPr/>
          </p:nvGrpSpPr>
          <p:grpSpPr>
            <a:xfrm>
              <a:off x="13398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784850" y="3781036"/>
              <a:ext cx="20895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65B2E2"/>
                  </a:solidFill>
                </a:rPr>
                <a:t>4</a:t>
              </a:r>
              <a:endParaRPr lang="en-US" sz="2400">
                <a:solidFill>
                  <a:srgbClr val="65B2E2"/>
                </a:solidFill>
                <a:sym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E451BF-BF7C-5545-B5EC-E0E7A69CA58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28566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667" y="1073038"/>
            <a:ext cx="3543816" cy="294105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2163234" y="2194560"/>
            <a:ext cx="1744133" cy="173736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3134" y="5041382"/>
            <a:ext cx="27860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65B2E2"/>
                </a:solidFill>
              </a:rPr>
              <a:t>4</a:t>
            </a:r>
            <a:endParaRPr lang="en-US" sz="2400">
              <a:solidFill>
                <a:srgbClr val="65B2E2"/>
              </a:solidFill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46867" y="2509698"/>
            <a:ext cx="6108032" cy="2958672"/>
            <a:chOff x="1835150" y="1882273"/>
            <a:chExt cx="4581024" cy="2219004"/>
          </a:xfrm>
        </p:grpSpPr>
        <p:grpSp>
          <p:nvGrpSpPr>
            <p:cNvPr id="36" name="Group 35"/>
            <p:cNvGrpSpPr/>
            <p:nvPr/>
          </p:nvGrpSpPr>
          <p:grpSpPr>
            <a:xfrm>
              <a:off x="18351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6207224" y="3731947"/>
              <a:ext cx="20895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65B2E2"/>
                  </a:solidFill>
                </a:rPr>
                <a:t>1</a:t>
              </a:r>
              <a:endParaRPr lang="en-US" sz="2400" dirty="0">
                <a:solidFill>
                  <a:srgbClr val="65B2E2"/>
                </a:solidFill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28CD9A4-A331-2842-A951-1D267F2E25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6817923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085" y="1370776"/>
            <a:ext cx="5844639" cy="4952661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(with 4 filters)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7505206" y="277636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0203" y="122480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8554" y="4438610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8554" y="5750998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2" y="1989409"/>
            <a:ext cx="229357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6040" y="1916529"/>
            <a:ext cx="2584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sz="2400" dirty="0">
                <a:solidFill>
                  <a:srgbClr val="000000"/>
                </a:solidFill>
              </a:rPr>
              <a:t>Output: 4x224x224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42473" y="2477628"/>
            <a:ext cx="2049534" cy="1359559"/>
            <a:chOff x="6706853" y="1858220"/>
            <a:chExt cx="1537150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3715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</a:rPr>
                <a:t>if zero padding,</a:t>
              </a:r>
            </a:p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and stride = 1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4784526" y="1347137"/>
            <a:ext cx="117230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4x1x9x9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3959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085" y="1370776"/>
            <a:ext cx="5844639" cy="4952661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(with 4 filters)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7505206" y="277636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0203" y="122480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8554" y="4438610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8554" y="5750998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2" y="1989409"/>
            <a:ext cx="229357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6040" y="1916529"/>
            <a:ext cx="2584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sz="2400" dirty="0">
                <a:solidFill>
                  <a:srgbClr val="000000"/>
                </a:solidFill>
              </a:rPr>
              <a:t>Output: 4x112x112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42473" y="2477628"/>
            <a:ext cx="2049534" cy="1359559"/>
            <a:chOff x="6706853" y="1858220"/>
            <a:chExt cx="1537150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3715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</a:rPr>
                <a:t>if zero padding,</a:t>
              </a:r>
            </a:p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but stride = 2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4784526" y="1347137"/>
            <a:ext cx="117230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4x1x9x9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7102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546</TotalTime>
  <Words>1214</Words>
  <Application>Microsoft Macintosh PowerPoint</Application>
  <PresentationFormat>Widescreen</PresentationFormat>
  <Paragraphs>178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lecture-template</vt:lpstr>
      <vt:lpstr>Deep Learning for Vision &amp; Language</vt:lpstr>
      <vt:lpstr>Assignment 2: Vision and 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LeNet Summary </vt:lpstr>
      <vt:lpstr>New Architectures Proposed</vt:lpstr>
      <vt:lpstr>PowerPoint Presentation</vt:lpstr>
      <vt:lpstr>PowerPoint Presentation</vt:lpstr>
      <vt:lpstr>PowerPoint Presentation</vt:lpstr>
      <vt:lpstr>CNN Computations are Computationally Expensive</vt:lpstr>
      <vt:lpstr>The Alexnet network (Krizhevsky et al NIPS 2012)</vt:lpstr>
      <vt:lpstr>PowerPoint Presentation</vt:lpstr>
      <vt:lpstr>PowerPoint Presentation</vt:lpstr>
      <vt:lpstr>PowerPoint Presentation</vt:lpstr>
      <vt:lpstr>PowerPoint Presentation</vt:lpstr>
      <vt:lpstr>Alexnet</vt:lpstr>
      <vt:lpstr>Pytorch Code for Alexnet </vt:lpstr>
      <vt:lpstr>Dropout Layer</vt:lpstr>
      <vt:lpstr>What is happening?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Data Augmentation options</vt:lpstr>
      <vt:lpstr>Advanced Data Augmentation</vt:lpstr>
      <vt:lpstr>PowerPoint Presentation</vt:lpstr>
      <vt:lpstr>VGG Network</vt:lpstr>
      <vt:lpstr>GoogLeNet</vt:lpstr>
      <vt:lpstr>Further Refinements – Inception v3, e.g. </vt:lpstr>
      <vt:lpstr>BatchNormalization Layer</vt:lpstr>
      <vt:lpstr>PowerPoint Presentation</vt:lpstr>
      <vt:lpstr>ResNet (He et al CVPR 2016)</vt:lpstr>
      <vt:lpstr>More Recent CNNs you can learn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97</cp:revision>
  <dcterms:created xsi:type="dcterms:W3CDTF">2020-08-27T13:44:04Z</dcterms:created>
  <dcterms:modified xsi:type="dcterms:W3CDTF">2024-01-30T16:39:19Z</dcterms:modified>
</cp:coreProperties>
</file>