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40"/>
  </p:notesMasterIdLst>
  <p:sldIdLst>
    <p:sldId id="256" r:id="rId3"/>
    <p:sldId id="292" r:id="rId4"/>
    <p:sldId id="293" r:id="rId5"/>
    <p:sldId id="1029" r:id="rId6"/>
    <p:sldId id="294" r:id="rId7"/>
    <p:sldId id="295" r:id="rId8"/>
    <p:sldId id="296" r:id="rId9"/>
    <p:sldId id="298" r:id="rId10"/>
    <p:sldId id="299" r:id="rId11"/>
    <p:sldId id="1039" r:id="rId12"/>
    <p:sldId id="300" r:id="rId13"/>
    <p:sldId id="302" r:id="rId14"/>
    <p:sldId id="301" r:id="rId15"/>
    <p:sldId id="1033" r:id="rId16"/>
    <p:sldId id="1037" r:id="rId17"/>
    <p:sldId id="1040" r:id="rId18"/>
    <p:sldId id="1041" r:id="rId19"/>
    <p:sldId id="1038" r:id="rId20"/>
    <p:sldId id="1030" r:id="rId21"/>
    <p:sldId id="970" r:id="rId22"/>
    <p:sldId id="971" r:id="rId23"/>
    <p:sldId id="1042" r:id="rId24"/>
    <p:sldId id="1045" r:id="rId25"/>
    <p:sldId id="1043" r:id="rId26"/>
    <p:sldId id="983" r:id="rId27"/>
    <p:sldId id="984" r:id="rId28"/>
    <p:sldId id="990" r:id="rId29"/>
    <p:sldId id="985" r:id="rId30"/>
    <p:sldId id="991" r:id="rId31"/>
    <p:sldId id="994" r:id="rId32"/>
    <p:sldId id="996" r:id="rId33"/>
    <p:sldId id="986" r:id="rId34"/>
    <p:sldId id="997" r:id="rId35"/>
    <p:sldId id="999" r:id="rId36"/>
    <p:sldId id="998" r:id="rId37"/>
    <p:sldId id="1044" r:id="rId38"/>
    <p:sldId id="61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36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2/27/24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2/27/24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2/27/24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70767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2/27/24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2/27/24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2/27/24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  <p:sldLayoutId id="214748368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lesial/Pytorch-UNet/blob/master/unet/unet_model.py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jonlong/long_shelhamer_fcn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vlab.postech.ac.kr/research/deconvnet/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Continuation of Segmentation, </a:t>
            </a:r>
            <a:r>
              <a:rPr lang="en-US" dirty="0" err="1"/>
              <a:t>AutoEncoders</a:t>
            </a:r>
            <a:r>
              <a:rPr lang="en-US" dirty="0"/>
              <a:t>, Variational </a:t>
            </a:r>
            <a:r>
              <a:rPr lang="en-US" dirty="0" err="1"/>
              <a:t>AutoEncoders</a:t>
            </a:r>
            <a:r>
              <a:rPr lang="en-US" dirty="0"/>
              <a:t>, Introduction to Diffusion Models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26D6F-961D-14E1-5AED-793990056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31" y="1360092"/>
            <a:ext cx="10363408" cy="45362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049248-EA7C-6C7C-E793-1BE7DF37D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z="3200" dirty="0" err="1"/>
              <a:t>Pytorch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12231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119FC-0720-F649-846F-29FC513F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1646161"/>
            <a:ext cx="11001828" cy="373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3" y="5383962"/>
            <a:ext cx="5384799" cy="9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72" y="6183085"/>
            <a:ext cx="2079171" cy="6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28"/>
          <a:stretch/>
        </p:blipFill>
        <p:spPr>
          <a:xfrm>
            <a:off x="2456544" y="6249442"/>
            <a:ext cx="1738161" cy="542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4629730" y="6299201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ICLR 2016</a:t>
            </a:r>
          </a:p>
        </p:txBody>
      </p:sp>
    </p:spTree>
    <p:extLst>
      <p:ext uri="{BB962C8B-B14F-4D97-AF65-F5344CB8AC3E}">
        <p14:creationId xmlns:p14="http://schemas.microsoft.com/office/powerpoint/2010/main" val="5066046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3" y="5383962"/>
            <a:ext cx="5384799" cy="9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6183085"/>
            <a:ext cx="2079171" cy="6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28"/>
          <a:stretch/>
        </p:blipFill>
        <p:spPr>
          <a:xfrm>
            <a:off x="2456544" y="6249442"/>
            <a:ext cx="1738161" cy="542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4629730" y="6299201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ICLR 2016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849492-F8D5-B648-BD16-710D4899B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67" y="1820334"/>
            <a:ext cx="3335867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073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in </a:t>
            </a:r>
            <a:r>
              <a:rPr lang="en-US" sz="4267" dirty="0" err="1"/>
              <a:t>pytorch</a:t>
            </a:r>
            <a:endParaRPr sz="4267" dirty="0"/>
          </a:p>
        </p:txBody>
      </p:sp>
      <p:sp>
        <p:nvSpPr>
          <p:cNvPr id="5" name="Cube 4"/>
          <p:cNvSpPr/>
          <p:nvPr/>
        </p:nvSpPr>
        <p:spPr>
          <a:xfrm>
            <a:off x="1506406" y="3415811"/>
            <a:ext cx="1382817" cy="143541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620648" y="5621805"/>
            <a:ext cx="235976" cy="464457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1446" y="5972019"/>
            <a:ext cx="3462292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in_channels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(e.g. 3 for RGB inputs)</a:t>
            </a:r>
          </a:p>
        </p:txBody>
      </p:sp>
      <p:sp>
        <p:nvSpPr>
          <p:cNvPr id="8" name="Cube 7"/>
          <p:cNvSpPr/>
          <p:nvPr/>
        </p:nvSpPr>
        <p:spPr>
          <a:xfrm>
            <a:off x="7554889" y="3792157"/>
            <a:ext cx="2031111" cy="759139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8157963" y="4627744"/>
            <a:ext cx="321187" cy="1508387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5493" y="5542530"/>
            <a:ext cx="3699409" cy="69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out_channels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(equals the number of </a:t>
            </a:r>
            <a:b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759634" y="2372681"/>
            <a:ext cx="3795253" cy="1650410"/>
            <a:chOff x="2819725" y="1779510"/>
            <a:chExt cx="2846440" cy="1237807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2157324"/>
              <a:ext cx="2347081" cy="408621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778155" cy="1237807"/>
              <a:chOff x="2840509" y="2035059"/>
              <a:chExt cx="2778155" cy="1237807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9057"/>
                <a:ext cx="331351" cy="515776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082268" cy="253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>
                    <a:solidFill>
                      <a:srgbClr val="000000"/>
                    </a:solidFill>
                  </a:rPr>
                  <a:t>out_channels</a:t>
                </a:r>
                <a:r>
                  <a:rPr lang="en-US" sz="1600" dirty="0">
                    <a:solidFill>
                      <a:srgbClr val="000000"/>
                    </a:solidFill>
                  </a:rPr>
                  <a:t> x</a:t>
                </a:r>
                <a:endParaRPr lang="en-US" sz="16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23784" cy="238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67" dirty="0" err="1">
                    <a:solidFill>
                      <a:srgbClr val="000000"/>
                    </a:solidFill>
                  </a:rPr>
                  <a:t>in_channels</a:t>
                </a:r>
                <a:endParaRPr lang="en-US" sz="1467" dirty="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95306" y="2035059"/>
                <a:ext cx="916558" cy="230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kernel_size</a:t>
                </a:r>
                <a:endParaRPr lang="en-US" sz="140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1" y="2730859"/>
                <a:ext cx="848923" cy="230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kernel_size</a:t>
                </a:r>
                <a:endParaRPr lang="en-US" sz="140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840592" y="2707046"/>
            <a:ext cx="78835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75131" y="2875889"/>
            <a:ext cx="101758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03419" y="4370120"/>
            <a:ext cx="4275116" cy="31667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11" y="1209274"/>
            <a:ext cx="8569231" cy="7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94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25680-4D5A-7241-B133-498E5EA65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0"/>
            <a:ext cx="61722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7A2D0-9B7D-8145-BEE3-F0810337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4" y="1828800"/>
            <a:ext cx="7014117" cy="4739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8289BC-5A63-5A4B-B0B7-1FC093D601AC}"/>
              </a:ext>
            </a:extLst>
          </p:cNvPr>
          <p:cNvSpPr/>
          <p:nvPr/>
        </p:nvSpPr>
        <p:spPr>
          <a:xfrm>
            <a:off x="8204810" y="2954402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/abs/1505.04597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AE167-3E03-3D49-A545-E65B22C7C21B}"/>
              </a:ext>
            </a:extLst>
          </p:cNvPr>
          <p:cNvSpPr/>
          <p:nvPr/>
        </p:nvSpPr>
        <p:spPr>
          <a:xfrm>
            <a:off x="7755617" y="3534266"/>
            <a:ext cx="4135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milesial</a:t>
            </a:r>
            <a:r>
              <a:rPr lang="en-US" dirty="0"/>
              <a:t>/</a:t>
            </a:r>
            <a:r>
              <a:rPr lang="en-US" dirty="0" err="1"/>
              <a:t>Pytorch-UNet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0D546B-9C7B-9D41-B410-E28A222119BB}"/>
              </a:ext>
            </a:extLst>
          </p:cNvPr>
          <p:cNvSpPr/>
          <p:nvPr/>
        </p:nvSpPr>
        <p:spPr>
          <a:xfrm>
            <a:off x="7755617" y="3912401"/>
            <a:ext cx="4211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usuyama</a:t>
            </a:r>
            <a:r>
              <a:rPr lang="en-US" dirty="0"/>
              <a:t>/</a:t>
            </a:r>
            <a:r>
              <a:rPr lang="en-US" dirty="0" err="1"/>
              <a:t>pytorch-unet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1762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0F87-69F6-7923-AE4A-56BACDFEA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UNet</a:t>
            </a:r>
            <a:r>
              <a:rPr lang="en-US" dirty="0"/>
              <a:t> in </a:t>
            </a:r>
            <a:r>
              <a:rPr lang="en-US" dirty="0" err="1"/>
              <a:t>Pytorch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51D7A-D1F2-7202-4EFC-0DA982472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35" y="130475"/>
            <a:ext cx="4591505" cy="6360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0B7B1F-6945-A8EA-9976-5022DB5ABBFA}"/>
              </a:ext>
            </a:extLst>
          </p:cNvPr>
          <p:cNvSpPr txBox="1"/>
          <p:nvPr/>
        </p:nvSpPr>
        <p:spPr>
          <a:xfrm>
            <a:off x="157655" y="6465651"/>
            <a:ext cx="10117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err="1">
                <a:hlinkClick r:id="rId3"/>
              </a:rPr>
              <a:t>github.com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milesial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Pytorch-UNet</a:t>
            </a:r>
            <a:r>
              <a:rPr lang="en-US" sz="1600" dirty="0">
                <a:hlinkClick r:id="rId3"/>
              </a:rPr>
              <a:t>/blob/master/</a:t>
            </a:r>
            <a:r>
              <a:rPr lang="en-US" sz="1600" dirty="0" err="1">
                <a:hlinkClick r:id="rId3"/>
              </a:rPr>
              <a:t>unet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unet_model.py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597241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0F30E-8014-9A3A-6299-D9C2EAC59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10" y="2129672"/>
            <a:ext cx="2971800" cy="303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962A84-BA77-2F57-8B68-91AB07CCD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021" y="2280213"/>
            <a:ext cx="4568715" cy="30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6042AC-84BA-9D1D-CE2D-B81778BC6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948" y="2280213"/>
            <a:ext cx="2946400" cy="2984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2F1734-E0BB-E2E9-5BCB-0B5DED07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Chair segmentation - Training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1CD0B3-FCF0-B792-DBC7-DB17AE91B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706" y="5703641"/>
            <a:ext cx="5108294" cy="11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083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62A84-BA77-2F57-8B68-91AB07CCD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021" y="2280213"/>
            <a:ext cx="4568715" cy="3087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2F1734-E0BB-E2E9-5BCB-0B5DED07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Chair segmentation -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1CD0B3-FCF0-B792-DBC7-DB17AE91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706" y="5703641"/>
            <a:ext cx="5108294" cy="1110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83ED56-70FF-F828-FD6D-5F7E2BC16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2" t="15002" r="7421" b="7242"/>
          <a:stretch/>
        </p:blipFill>
        <p:spPr>
          <a:xfrm>
            <a:off x="1608880" y="2280213"/>
            <a:ext cx="1377387" cy="1412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F74C8-50EF-4F93-BA76-39D6A54FA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312" y="2268719"/>
            <a:ext cx="13589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127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7771D-6045-99CF-E5A1-74A561C6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</a:t>
            </a:r>
            <a:r>
              <a:rPr lang="en-US" dirty="0" err="1"/>
              <a:t>Upsampling</a:t>
            </a:r>
            <a:r>
              <a:rPr lang="en-US" dirty="0"/>
              <a:t> Layer</a:t>
            </a:r>
          </a:p>
        </p:txBody>
      </p:sp>
      <p:pic>
        <p:nvPicPr>
          <p:cNvPr id="1026" name="Picture 2" descr="Upsampling in Core ML">
            <a:extLst>
              <a:ext uri="{FF2B5EF4-FFF2-40B4-BE49-F238E27FC236}">
                <a16:creationId xmlns:a16="http://schemas.microsoft.com/office/drawing/2014/main" id="{3B7DB9ED-5A70-DC14-4F85-0956DC10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2" y="1990846"/>
            <a:ext cx="8170296" cy="402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94FF5-42F5-F5C9-C6C9-1EEB74847097}"/>
              </a:ext>
            </a:extLst>
          </p:cNvPr>
          <p:cNvSpPr txBox="1"/>
          <p:nvPr/>
        </p:nvSpPr>
        <p:spPr>
          <a:xfrm>
            <a:off x="2794788" y="6214029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machinethink.net</a:t>
            </a:r>
            <a:r>
              <a:rPr lang="en-US" dirty="0"/>
              <a:t>/blog/</a:t>
            </a:r>
            <a:r>
              <a:rPr lang="en-US" dirty="0" err="1"/>
              <a:t>coreml-upsampling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18415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4152A7-8D1C-F149-A7D1-DEA843676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2073352"/>
            <a:ext cx="7734300" cy="367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CC2FAB-A008-0142-A22A-4FBC45F30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049" y="235693"/>
            <a:ext cx="6385157" cy="17573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4A3A89-6A0B-5B4E-8533-6AAC615C9D94}"/>
              </a:ext>
            </a:extLst>
          </p:cNvPr>
          <p:cNvSpPr/>
          <p:nvPr/>
        </p:nvSpPr>
        <p:spPr>
          <a:xfrm>
            <a:off x="4238927" y="612134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/abs/1703.06870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DE3CD3-D65C-FB49-887F-ABF1D8EF4786}"/>
              </a:ext>
            </a:extLst>
          </p:cNvPr>
          <p:cNvSpPr/>
          <p:nvPr/>
        </p:nvSpPr>
        <p:spPr>
          <a:xfrm>
            <a:off x="3470736" y="5743652"/>
            <a:ext cx="4849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facebookresearch</a:t>
            </a:r>
            <a:r>
              <a:rPr lang="en-US" dirty="0"/>
              <a:t>/detectron2</a:t>
            </a:r>
          </a:p>
        </p:txBody>
      </p:sp>
    </p:spTree>
    <p:extLst>
      <p:ext uri="{BB962C8B-B14F-4D97-AF65-F5344CB8AC3E}">
        <p14:creationId xmlns:p14="http://schemas.microsoft.com/office/powerpoint/2010/main" val="15930795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/ Image Parsing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811119" y="1869418"/>
            <a:ext cx="5925879" cy="3615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0581" y="2671174"/>
            <a:ext cx="757065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</a:rPr>
              <a:t>cat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</a:rPr>
              <a:t>trees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</a:p>
        </p:txBody>
      </p:sp>
      <p:cxnSp>
        <p:nvCxnSpPr>
          <p:cNvPr id="6" name="Straight Arrow Connector 5"/>
          <p:cNvCxnSpPr>
            <a:stCxn id="8" idx="16"/>
          </p:cNvCxnSpPr>
          <p:nvPr/>
        </p:nvCxnSpPr>
        <p:spPr>
          <a:xfrm flipV="1">
            <a:off x="7116207" y="2498365"/>
            <a:ext cx="2264373" cy="286271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>
            <a:stCxn id="6" idx="21"/>
          </p:cNvCxnSpPr>
          <p:nvPr/>
        </p:nvCxnSpPr>
        <p:spPr>
          <a:xfrm flipV="1">
            <a:off x="4741975" y="2960027"/>
            <a:ext cx="4638605" cy="260412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Freeform 7"/>
          <p:cNvSpPr/>
          <p:nvPr/>
        </p:nvSpPr>
        <p:spPr>
          <a:xfrm>
            <a:off x="1790228" y="3383280"/>
            <a:ext cx="5956969" cy="2103120"/>
          </a:xfrm>
          <a:custGeom>
            <a:avLst/>
            <a:gdLst>
              <a:gd name="connsiteX0" fmla="*/ 0 w 4467727"/>
              <a:gd name="connsiteY0" fmla="*/ 288758 h 1652337"/>
              <a:gd name="connsiteX1" fmla="*/ 16042 w 4467727"/>
              <a:gd name="connsiteY1" fmla="*/ 1652337 h 1652337"/>
              <a:gd name="connsiteX2" fmla="*/ 4467727 w 4467727"/>
              <a:gd name="connsiteY2" fmla="*/ 1620253 h 1652337"/>
              <a:gd name="connsiteX3" fmla="*/ 4451685 w 4467727"/>
              <a:gd name="connsiteY3" fmla="*/ 0 h 1652337"/>
              <a:gd name="connsiteX4" fmla="*/ 2671011 w 4467727"/>
              <a:gd name="connsiteY4" fmla="*/ 64168 h 1652337"/>
              <a:gd name="connsiteX5" fmla="*/ 770021 w 4467727"/>
              <a:gd name="connsiteY5" fmla="*/ 176463 h 1652337"/>
              <a:gd name="connsiteX6" fmla="*/ 0 w 4467727"/>
              <a:gd name="connsiteY6" fmla="*/ 288758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7727" h="1652337">
                <a:moveTo>
                  <a:pt x="0" y="288758"/>
                </a:moveTo>
                <a:lnTo>
                  <a:pt x="16042" y="1652337"/>
                </a:lnTo>
                <a:lnTo>
                  <a:pt x="4467727" y="1620253"/>
                </a:lnTo>
                <a:lnTo>
                  <a:pt x="4451685" y="0"/>
                </a:lnTo>
                <a:lnTo>
                  <a:pt x="2671011" y="64168"/>
                </a:lnTo>
                <a:lnTo>
                  <a:pt x="770021" y="176463"/>
                </a:lnTo>
                <a:lnTo>
                  <a:pt x="0" y="288758"/>
                </a:lnTo>
                <a:close/>
              </a:path>
            </a:pathLst>
          </a:custGeom>
          <a:solidFill>
            <a:srgbClr val="C682F8">
              <a:alpha val="21961"/>
            </a:srgbClr>
          </a:solidFill>
          <a:ln w="25400" cap="flat">
            <a:solidFill>
              <a:srgbClr val="7030A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025511" y="2377440"/>
            <a:ext cx="3251200" cy="2194560"/>
          </a:xfrm>
          <a:custGeom>
            <a:avLst/>
            <a:gdLst>
              <a:gd name="connsiteX0" fmla="*/ 72190 w 2438400"/>
              <a:gd name="connsiteY0" fmla="*/ 1716505 h 1716505"/>
              <a:gd name="connsiteX1" fmla="*/ 0 w 2438400"/>
              <a:gd name="connsiteY1" fmla="*/ 1676400 h 1716505"/>
              <a:gd name="connsiteX2" fmla="*/ 136358 w 2438400"/>
              <a:gd name="connsiteY2" fmla="*/ 1564105 h 1716505"/>
              <a:gd name="connsiteX3" fmla="*/ 360948 w 2438400"/>
              <a:gd name="connsiteY3" fmla="*/ 1387642 h 1716505"/>
              <a:gd name="connsiteX4" fmla="*/ 561474 w 2438400"/>
              <a:gd name="connsiteY4" fmla="*/ 1074821 h 1716505"/>
              <a:gd name="connsiteX5" fmla="*/ 697832 w 2438400"/>
              <a:gd name="connsiteY5" fmla="*/ 1010653 h 1716505"/>
              <a:gd name="connsiteX6" fmla="*/ 665748 w 2438400"/>
              <a:gd name="connsiteY6" fmla="*/ 810126 h 1716505"/>
              <a:gd name="connsiteX7" fmla="*/ 577516 w 2438400"/>
              <a:gd name="connsiteY7" fmla="*/ 601579 h 1716505"/>
              <a:gd name="connsiteX8" fmla="*/ 489285 w 2438400"/>
              <a:gd name="connsiteY8" fmla="*/ 569495 h 1716505"/>
              <a:gd name="connsiteX9" fmla="*/ 473243 w 2438400"/>
              <a:gd name="connsiteY9" fmla="*/ 481263 h 1716505"/>
              <a:gd name="connsiteX10" fmla="*/ 505327 w 2438400"/>
              <a:gd name="connsiteY10" fmla="*/ 288758 h 1716505"/>
              <a:gd name="connsiteX11" fmla="*/ 585537 w 2438400"/>
              <a:gd name="connsiteY11" fmla="*/ 96253 h 1716505"/>
              <a:gd name="connsiteX12" fmla="*/ 665748 w 2438400"/>
              <a:gd name="connsiteY12" fmla="*/ 0 h 1716505"/>
              <a:gd name="connsiteX13" fmla="*/ 729916 w 2438400"/>
              <a:gd name="connsiteY13" fmla="*/ 128337 h 1716505"/>
              <a:gd name="connsiteX14" fmla="*/ 882316 w 2438400"/>
              <a:gd name="connsiteY14" fmla="*/ 0 h 1716505"/>
              <a:gd name="connsiteX15" fmla="*/ 890337 w 2438400"/>
              <a:gd name="connsiteY15" fmla="*/ 240632 h 1716505"/>
              <a:gd name="connsiteX16" fmla="*/ 802106 w 2438400"/>
              <a:gd name="connsiteY16" fmla="*/ 328863 h 1716505"/>
              <a:gd name="connsiteX17" fmla="*/ 818148 w 2438400"/>
              <a:gd name="connsiteY17" fmla="*/ 473242 h 1716505"/>
              <a:gd name="connsiteX18" fmla="*/ 986590 w 2438400"/>
              <a:gd name="connsiteY18" fmla="*/ 577516 h 1716505"/>
              <a:gd name="connsiteX19" fmla="*/ 1692443 w 2438400"/>
              <a:gd name="connsiteY19" fmla="*/ 521369 h 1716505"/>
              <a:gd name="connsiteX20" fmla="*/ 2037348 w 2438400"/>
              <a:gd name="connsiteY20" fmla="*/ 529390 h 1716505"/>
              <a:gd name="connsiteX21" fmla="*/ 2037348 w 2438400"/>
              <a:gd name="connsiteY21" fmla="*/ 681790 h 1716505"/>
              <a:gd name="connsiteX22" fmla="*/ 2029327 w 2438400"/>
              <a:gd name="connsiteY22" fmla="*/ 914400 h 1716505"/>
              <a:gd name="connsiteX23" fmla="*/ 2149643 w 2438400"/>
              <a:gd name="connsiteY23" fmla="*/ 994611 h 1716505"/>
              <a:gd name="connsiteX24" fmla="*/ 2277979 w 2438400"/>
              <a:gd name="connsiteY24" fmla="*/ 1066800 h 1716505"/>
              <a:gd name="connsiteX25" fmla="*/ 2438400 w 2438400"/>
              <a:gd name="connsiteY25" fmla="*/ 1548063 h 1716505"/>
              <a:gd name="connsiteX26" fmla="*/ 2302043 w 2438400"/>
              <a:gd name="connsiteY26" fmla="*/ 1524000 h 1716505"/>
              <a:gd name="connsiteX27" fmla="*/ 2165685 w 2438400"/>
              <a:gd name="connsiteY27" fmla="*/ 1451811 h 1716505"/>
              <a:gd name="connsiteX28" fmla="*/ 2053390 w 2438400"/>
              <a:gd name="connsiteY28" fmla="*/ 1130969 h 1716505"/>
              <a:gd name="connsiteX29" fmla="*/ 1812758 w 2438400"/>
              <a:gd name="connsiteY29" fmla="*/ 1106905 h 1716505"/>
              <a:gd name="connsiteX30" fmla="*/ 1620253 w 2438400"/>
              <a:gd name="connsiteY30" fmla="*/ 994611 h 1716505"/>
              <a:gd name="connsiteX31" fmla="*/ 1251285 w 2438400"/>
              <a:gd name="connsiteY31" fmla="*/ 1098884 h 1716505"/>
              <a:gd name="connsiteX32" fmla="*/ 906379 w 2438400"/>
              <a:gd name="connsiteY32" fmla="*/ 1163053 h 1716505"/>
              <a:gd name="connsiteX33" fmla="*/ 745958 w 2438400"/>
              <a:gd name="connsiteY33" fmla="*/ 1163053 h 1716505"/>
              <a:gd name="connsiteX34" fmla="*/ 481264 w 2438400"/>
              <a:gd name="connsiteY34" fmla="*/ 1427747 h 1716505"/>
              <a:gd name="connsiteX35" fmla="*/ 457200 w 2438400"/>
              <a:gd name="connsiteY35" fmla="*/ 1572126 h 1716505"/>
              <a:gd name="connsiteX36" fmla="*/ 385011 w 2438400"/>
              <a:gd name="connsiteY36" fmla="*/ 1628274 h 1716505"/>
              <a:gd name="connsiteX37" fmla="*/ 344906 w 2438400"/>
              <a:gd name="connsiteY37" fmla="*/ 1515979 h 1716505"/>
              <a:gd name="connsiteX38" fmla="*/ 168443 w 2438400"/>
              <a:gd name="connsiteY38" fmla="*/ 1684421 h 1716505"/>
              <a:gd name="connsiteX39" fmla="*/ 72190 w 2438400"/>
              <a:gd name="connsiteY39" fmla="*/ 1716505 h 171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38400" h="1716505">
                <a:moveTo>
                  <a:pt x="72190" y="1716505"/>
                </a:moveTo>
                <a:lnTo>
                  <a:pt x="0" y="1676400"/>
                </a:lnTo>
                <a:lnTo>
                  <a:pt x="136358" y="1564105"/>
                </a:lnTo>
                <a:lnTo>
                  <a:pt x="360948" y="1387642"/>
                </a:lnTo>
                <a:lnTo>
                  <a:pt x="561474" y="1074821"/>
                </a:lnTo>
                <a:lnTo>
                  <a:pt x="697832" y="1010653"/>
                </a:lnTo>
                <a:lnTo>
                  <a:pt x="665748" y="810126"/>
                </a:lnTo>
                <a:lnTo>
                  <a:pt x="577516" y="601579"/>
                </a:lnTo>
                <a:lnTo>
                  <a:pt x="489285" y="569495"/>
                </a:lnTo>
                <a:lnTo>
                  <a:pt x="473243" y="481263"/>
                </a:lnTo>
                <a:lnTo>
                  <a:pt x="505327" y="288758"/>
                </a:lnTo>
                <a:lnTo>
                  <a:pt x="585537" y="96253"/>
                </a:lnTo>
                <a:lnTo>
                  <a:pt x="665748" y="0"/>
                </a:lnTo>
                <a:lnTo>
                  <a:pt x="729916" y="128337"/>
                </a:lnTo>
                <a:lnTo>
                  <a:pt x="882316" y="0"/>
                </a:lnTo>
                <a:lnTo>
                  <a:pt x="890337" y="240632"/>
                </a:lnTo>
                <a:lnTo>
                  <a:pt x="802106" y="328863"/>
                </a:lnTo>
                <a:lnTo>
                  <a:pt x="818148" y="473242"/>
                </a:lnTo>
                <a:lnTo>
                  <a:pt x="986590" y="577516"/>
                </a:lnTo>
                <a:lnTo>
                  <a:pt x="1692443" y="521369"/>
                </a:lnTo>
                <a:lnTo>
                  <a:pt x="2037348" y="529390"/>
                </a:lnTo>
                <a:lnTo>
                  <a:pt x="2037348" y="681790"/>
                </a:lnTo>
                <a:lnTo>
                  <a:pt x="2029327" y="914400"/>
                </a:lnTo>
                <a:lnTo>
                  <a:pt x="2149643" y="994611"/>
                </a:lnTo>
                <a:lnTo>
                  <a:pt x="2277979" y="1066800"/>
                </a:lnTo>
                <a:lnTo>
                  <a:pt x="2438400" y="1548063"/>
                </a:lnTo>
                <a:lnTo>
                  <a:pt x="2302043" y="1524000"/>
                </a:lnTo>
                <a:lnTo>
                  <a:pt x="2165685" y="1451811"/>
                </a:lnTo>
                <a:lnTo>
                  <a:pt x="2053390" y="1130969"/>
                </a:lnTo>
                <a:lnTo>
                  <a:pt x="1812758" y="1106905"/>
                </a:lnTo>
                <a:lnTo>
                  <a:pt x="1620253" y="994611"/>
                </a:lnTo>
                <a:lnTo>
                  <a:pt x="1251285" y="1098884"/>
                </a:lnTo>
                <a:lnTo>
                  <a:pt x="906379" y="1163053"/>
                </a:lnTo>
                <a:lnTo>
                  <a:pt x="745958" y="1163053"/>
                </a:lnTo>
                <a:lnTo>
                  <a:pt x="481264" y="1427747"/>
                </a:lnTo>
                <a:lnTo>
                  <a:pt x="457200" y="1572126"/>
                </a:lnTo>
                <a:lnTo>
                  <a:pt x="385011" y="1628274"/>
                </a:lnTo>
                <a:lnTo>
                  <a:pt x="344906" y="1515979"/>
                </a:lnTo>
                <a:lnTo>
                  <a:pt x="168443" y="1684421"/>
                </a:lnTo>
                <a:lnTo>
                  <a:pt x="72190" y="1716505"/>
                </a:lnTo>
                <a:close/>
              </a:path>
            </a:pathLst>
          </a:custGeom>
          <a:solidFill>
            <a:srgbClr val="FFFCD6">
              <a:alpha val="23922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132291" y="3108960"/>
            <a:ext cx="1165725" cy="1188720"/>
          </a:xfrm>
          <a:custGeom>
            <a:avLst/>
            <a:gdLst>
              <a:gd name="connsiteX0" fmla="*/ 160421 w 874294"/>
              <a:gd name="connsiteY0" fmla="*/ 537411 h 826169"/>
              <a:gd name="connsiteX1" fmla="*/ 104273 w 874294"/>
              <a:gd name="connsiteY1" fmla="*/ 457200 h 826169"/>
              <a:gd name="connsiteX2" fmla="*/ 0 w 874294"/>
              <a:gd name="connsiteY2" fmla="*/ 401053 h 826169"/>
              <a:gd name="connsiteX3" fmla="*/ 40105 w 874294"/>
              <a:gd name="connsiteY3" fmla="*/ 272716 h 826169"/>
              <a:gd name="connsiteX4" fmla="*/ 32084 w 874294"/>
              <a:gd name="connsiteY4" fmla="*/ 176463 h 826169"/>
              <a:gd name="connsiteX5" fmla="*/ 112294 w 874294"/>
              <a:gd name="connsiteY5" fmla="*/ 256674 h 826169"/>
              <a:gd name="connsiteX6" fmla="*/ 160421 w 874294"/>
              <a:gd name="connsiteY6" fmla="*/ 192505 h 826169"/>
              <a:gd name="connsiteX7" fmla="*/ 216568 w 874294"/>
              <a:gd name="connsiteY7" fmla="*/ 248653 h 826169"/>
              <a:gd name="connsiteX8" fmla="*/ 280737 w 874294"/>
              <a:gd name="connsiteY8" fmla="*/ 320842 h 826169"/>
              <a:gd name="connsiteX9" fmla="*/ 425115 w 874294"/>
              <a:gd name="connsiteY9" fmla="*/ 393032 h 826169"/>
              <a:gd name="connsiteX10" fmla="*/ 633663 w 874294"/>
              <a:gd name="connsiteY10" fmla="*/ 352926 h 826169"/>
              <a:gd name="connsiteX11" fmla="*/ 633663 w 874294"/>
              <a:gd name="connsiteY11" fmla="*/ 176463 h 826169"/>
              <a:gd name="connsiteX12" fmla="*/ 721894 w 874294"/>
              <a:gd name="connsiteY12" fmla="*/ 16042 h 826169"/>
              <a:gd name="connsiteX13" fmla="*/ 818147 w 874294"/>
              <a:gd name="connsiteY13" fmla="*/ 0 h 826169"/>
              <a:gd name="connsiteX14" fmla="*/ 874294 w 874294"/>
              <a:gd name="connsiteY14" fmla="*/ 32084 h 826169"/>
              <a:gd name="connsiteX15" fmla="*/ 786063 w 874294"/>
              <a:gd name="connsiteY15" fmla="*/ 160421 h 826169"/>
              <a:gd name="connsiteX16" fmla="*/ 737937 w 874294"/>
              <a:gd name="connsiteY16" fmla="*/ 336884 h 826169"/>
              <a:gd name="connsiteX17" fmla="*/ 786063 w 874294"/>
              <a:gd name="connsiteY17" fmla="*/ 505326 h 826169"/>
              <a:gd name="connsiteX18" fmla="*/ 858252 w 874294"/>
              <a:gd name="connsiteY18" fmla="*/ 657726 h 826169"/>
              <a:gd name="connsiteX19" fmla="*/ 834189 w 874294"/>
              <a:gd name="connsiteY19" fmla="*/ 826169 h 826169"/>
              <a:gd name="connsiteX20" fmla="*/ 713873 w 874294"/>
              <a:gd name="connsiteY20" fmla="*/ 689811 h 826169"/>
              <a:gd name="connsiteX21" fmla="*/ 609600 w 874294"/>
              <a:gd name="connsiteY21" fmla="*/ 617621 h 826169"/>
              <a:gd name="connsiteX22" fmla="*/ 441158 w 874294"/>
              <a:gd name="connsiteY22" fmla="*/ 665747 h 826169"/>
              <a:gd name="connsiteX23" fmla="*/ 248652 w 874294"/>
              <a:gd name="connsiteY23" fmla="*/ 641684 h 826169"/>
              <a:gd name="connsiteX24" fmla="*/ 208547 w 874294"/>
              <a:gd name="connsiteY24" fmla="*/ 713874 h 826169"/>
              <a:gd name="connsiteX25" fmla="*/ 112294 w 874294"/>
              <a:gd name="connsiteY25" fmla="*/ 689811 h 826169"/>
              <a:gd name="connsiteX26" fmla="*/ 112294 w 874294"/>
              <a:gd name="connsiteY26" fmla="*/ 601579 h 826169"/>
              <a:gd name="connsiteX27" fmla="*/ 160421 w 874294"/>
              <a:gd name="connsiteY27" fmla="*/ 537411 h 82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4294" h="826169">
                <a:moveTo>
                  <a:pt x="160421" y="537411"/>
                </a:moveTo>
                <a:lnTo>
                  <a:pt x="104273" y="457200"/>
                </a:lnTo>
                <a:lnTo>
                  <a:pt x="0" y="401053"/>
                </a:lnTo>
                <a:lnTo>
                  <a:pt x="40105" y="272716"/>
                </a:lnTo>
                <a:lnTo>
                  <a:pt x="32084" y="176463"/>
                </a:lnTo>
                <a:lnTo>
                  <a:pt x="112294" y="256674"/>
                </a:lnTo>
                <a:lnTo>
                  <a:pt x="160421" y="192505"/>
                </a:lnTo>
                <a:lnTo>
                  <a:pt x="216568" y="248653"/>
                </a:lnTo>
                <a:lnTo>
                  <a:pt x="280737" y="320842"/>
                </a:lnTo>
                <a:lnTo>
                  <a:pt x="425115" y="393032"/>
                </a:lnTo>
                <a:lnTo>
                  <a:pt x="633663" y="352926"/>
                </a:lnTo>
                <a:lnTo>
                  <a:pt x="633663" y="176463"/>
                </a:lnTo>
                <a:lnTo>
                  <a:pt x="721894" y="16042"/>
                </a:lnTo>
                <a:lnTo>
                  <a:pt x="818147" y="0"/>
                </a:lnTo>
                <a:lnTo>
                  <a:pt x="874294" y="32084"/>
                </a:lnTo>
                <a:lnTo>
                  <a:pt x="786063" y="160421"/>
                </a:lnTo>
                <a:lnTo>
                  <a:pt x="737937" y="336884"/>
                </a:lnTo>
                <a:lnTo>
                  <a:pt x="786063" y="505326"/>
                </a:lnTo>
                <a:lnTo>
                  <a:pt x="858252" y="657726"/>
                </a:lnTo>
                <a:lnTo>
                  <a:pt x="834189" y="826169"/>
                </a:lnTo>
                <a:lnTo>
                  <a:pt x="713873" y="689811"/>
                </a:lnTo>
                <a:lnTo>
                  <a:pt x="609600" y="617621"/>
                </a:lnTo>
                <a:lnTo>
                  <a:pt x="441158" y="665747"/>
                </a:lnTo>
                <a:lnTo>
                  <a:pt x="248652" y="641684"/>
                </a:lnTo>
                <a:lnTo>
                  <a:pt x="208547" y="713874"/>
                </a:lnTo>
                <a:lnTo>
                  <a:pt x="112294" y="689811"/>
                </a:lnTo>
                <a:lnTo>
                  <a:pt x="112294" y="601579"/>
                </a:lnTo>
                <a:lnTo>
                  <a:pt x="160421" y="537411"/>
                </a:lnTo>
                <a:close/>
              </a:path>
            </a:pathLst>
          </a:custGeom>
          <a:solidFill>
            <a:srgbClr val="FFFCD6">
              <a:alpha val="27059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298017" y="4100269"/>
            <a:ext cx="2082564" cy="786063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260627" y="2307647"/>
            <a:ext cx="3109755" cy="1390299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6653264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A0914-1047-63B7-B804-8061F66D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AutoEncoder</a:t>
            </a:r>
            <a:r>
              <a:rPr lang="en-US" dirty="0"/>
              <a:t> Models (</a:t>
            </a:r>
            <a:r>
              <a:rPr lang="en-US" dirty="0" err="1"/>
              <a:t>Downsample</a:t>
            </a:r>
            <a:r>
              <a:rPr lang="en-US" dirty="0"/>
              <a:t>, </a:t>
            </a:r>
            <a:r>
              <a:rPr lang="en-US" dirty="0" err="1"/>
              <a:t>Upsample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A2341-732C-66D0-0396-7DEC5774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7CFBF-577E-F266-A6D4-9DD0935AC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06" y="2047654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58804-0C4D-A64D-A8F6-014ED5B9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0" y="2082800"/>
            <a:ext cx="2628900" cy="2667000"/>
          </a:xfrm>
          <a:prstGeom prst="rect">
            <a:avLst/>
          </a:prstGeom>
        </p:spPr>
      </p:pic>
      <p:pic>
        <p:nvPicPr>
          <p:cNvPr id="1026" name="Picture 2" descr="What is an Autoencoder?">
            <a:extLst>
              <a:ext uri="{FF2B5EF4-FFF2-40B4-BE49-F238E27FC236}">
                <a16:creationId xmlns:a16="http://schemas.microsoft.com/office/drawing/2014/main" id="{3DB750D6-72DC-0A90-722B-CC314429F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389" y="2256212"/>
            <a:ext cx="4408050" cy="25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36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502-FCDA-8763-0F73-3C39CA3D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</a:t>
            </a:r>
            <a:r>
              <a:rPr lang="en-US" dirty="0" err="1"/>
              <a:t>AutoEncoders</a:t>
            </a:r>
            <a:r>
              <a:rPr lang="en-US" dirty="0"/>
              <a:t> (VAE)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7FB07-B8DE-1F93-C7F8-2893171C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7D03A-1F69-17A8-775B-04B04F2D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46" y="2364887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DC8DD-98A8-02F0-45D5-365AD65B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43" y="2440668"/>
            <a:ext cx="2628900" cy="2667000"/>
          </a:xfrm>
          <a:prstGeom prst="rect">
            <a:avLst/>
          </a:prstGeom>
        </p:spPr>
      </p:pic>
      <p:pic>
        <p:nvPicPr>
          <p:cNvPr id="2052" name="Picture 4" descr="enter image description here">
            <a:extLst>
              <a:ext uri="{FF2B5EF4-FFF2-40B4-BE49-F238E27FC236}">
                <a16:creationId xmlns:a16="http://schemas.microsoft.com/office/drawing/2014/main" id="{E5C781E2-081B-38EA-DBD5-DB250AE1A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6"/>
          <a:stretch/>
        </p:blipFill>
        <p:spPr bwMode="auto">
          <a:xfrm>
            <a:off x="2687135" y="2835797"/>
            <a:ext cx="6392221" cy="24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AF0D8-4CA7-DC5B-56ED-47FD347CA264}"/>
              </a:ext>
            </a:extLst>
          </p:cNvPr>
          <p:cNvSpPr txBox="1"/>
          <p:nvPr/>
        </p:nvSpPr>
        <p:spPr>
          <a:xfrm>
            <a:off x="214631" y="6506468"/>
            <a:ext cx="11762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ai.stackexchange.com</a:t>
            </a:r>
            <a:r>
              <a:rPr lang="en-US" sz="1600" dirty="0"/>
              <a:t>/questions/30176/are-mean-and-standard-deviation-in-variational-autoencoders-unique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8E65A-AE8A-EA80-65C7-1C029F7D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138" y="5655682"/>
            <a:ext cx="3860800" cy="520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9D6CF-8D07-4049-D251-92E0A49DD237}"/>
              </a:ext>
            </a:extLst>
          </p:cNvPr>
          <p:cNvSpPr txBox="1"/>
          <p:nvPr/>
        </p:nvSpPr>
        <p:spPr>
          <a:xfrm>
            <a:off x="214631" y="627752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pytorch.org</a:t>
            </a:r>
            <a:r>
              <a:rPr lang="en-US" sz="1400" dirty="0"/>
              <a:t>/docs/stable/generated/</a:t>
            </a:r>
            <a:r>
              <a:rPr lang="en-US" sz="1400" dirty="0" err="1"/>
              <a:t>torch.normal.html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EED485-7000-CDEA-A410-C041F3FF557B}"/>
              </a:ext>
            </a:extLst>
          </p:cNvPr>
          <p:cNvSpPr/>
          <p:nvPr/>
        </p:nvSpPr>
        <p:spPr>
          <a:xfrm>
            <a:off x="5945642" y="4600571"/>
            <a:ext cx="1022718" cy="507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502-FCDA-8763-0F73-3C39CA3D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Reparameterization “trick”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7FB07-B8DE-1F93-C7F8-2893171C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7D03A-1F69-17A8-775B-04B04F2D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46" y="2364887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DC8DD-98A8-02F0-45D5-365AD65B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43" y="2440668"/>
            <a:ext cx="2628900" cy="2667000"/>
          </a:xfrm>
          <a:prstGeom prst="rect">
            <a:avLst/>
          </a:prstGeom>
        </p:spPr>
      </p:pic>
      <p:pic>
        <p:nvPicPr>
          <p:cNvPr id="2052" name="Picture 4" descr="enter image description here">
            <a:extLst>
              <a:ext uri="{FF2B5EF4-FFF2-40B4-BE49-F238E27FC236}">
                <a16:creationId xmlns:a16="http://schemas.microsoft.com/office/drawing/2014/main" id="{E5C781E2-081B-38EA-DBD5-DB250AE1A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6"/>
          <a:stretch/>
        </p:blipFill>
        <p:spPr bwMode="auto">
          <a:xfrm>
            <a:off x="2687135" y="2835797"/>
            <a:ext cx="6392221" cy="24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AF0D8-4CA7-DC5B-56ED-47FD347CA264}"/>
              </a:ext>
            </a:extLst>
          </p:cNvPr>
          <p:cNvSpPr txBox="1"/>
          <p:nvPr/>
        </p:nvSpPr>
        <p:spPr>
          <a:xfrm>
            <a:off x="214631" y="6506468"/>
            <a:ext cx="11762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ai.stackexchange.com</a:t>
            </a:r>
            <a:r>
              <a:rPr lang="en-US" sz="1600" dirty="0"/>
              <a:t>/questions/30176/are-mean-and-standard-deviation-in-variational-autoencoders-unique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8E65A-AE8A-EA80-65C7-1C029F7D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138" y="5655682"/>
            <a:ext cx="3860800" cy="520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9D6CF-8D07-4049-D251-92E0A49DD237}"/>
              </a:ext>
            </a:extLst>
          </p:cNvPr>
          <p:cNvSpPr txBox="1"/>
          <p:nvPr/>
        </p:nvSpPr>
        <p:spPr>
          <a:xfrm>
            <a:off x="214631" y="627752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pytorch.org</a:t>
            </a:r>
            <a:r>
              <a:rPr lang="en-US" sz="1400" dirty="0"/>
              <a:t>/docs/stable/generated/</a:t>
            </a:r>
            <a:r>
              <a:rPr lang="en-US" sz="1400" dirty="0" err="1"/>
              <a:t>torch.normal.html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EED485-7000-CDEA-A410-C041F3FF557B}"/>
              </a:ext>
            </a:extLst>
          </p:cNvPr>
          <p:cNvSpPr/>
          <p:nvPr/>
        </p:nvSpPr>
        <p:spPr>
          <a:xfrm>
            <a:off x="5945642" y="4600571"/>
            <a:ext cx="1022718" cy="507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66A160-ACBF-BB45-F318-1D026DBB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99" y="1442367"/>
            <a:ext cx="3759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7C288-AC13-8E3F-4192-77D9B055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6808" y="1973485"/>
            <a:ext cx="2617668" cy="320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E7A03-16A5-5D0D-507B-BE227253E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4290" y="2348173"/>
            <a:ext cx="2221046" cy="3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0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860C-BA5D-CB7B-5FAA-31E6485A5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Kullback-Leibler</a:t>
            </a:r>
            <a:r>
              <a:rPr lang="en-US" dirty="0"/>
              <a:t> Divergence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DB150-8693-1971-B450-F56C5BF0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F59E90-94FE-5976-D721-D4BCF221C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344342"/>
            <a:ext cx="73533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10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0F319B-5BA1-12E9-E289-1D8E77453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69" y="674468"/>
            <a:ext cx="10348106" cy="55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43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AE936-633F-E9AD-2EA3-ACB02FD4C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351"/>
            <a:ext cx="10515600" cy="4417611"/>
          </a:xfrm>
        </p:spPr>
        <p:txBody>
          <a:bodyPr/>
          <a:lstStyle/>
          <a:p>
            <a:r>
              <a:rPr lang="en-US" dirty="0"/>
              <a:t>Diffusion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8D793-8866-F33C-C30C-37EEF76B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B44C1-C663-803F-323C-B198C41AE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06" y="0"/>
            <a:ext cx="10308587" cy="550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78143-C8FD-8544-006E-272A397B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36" y="4594124"/>
            <a:ext cx="6244806" cy="21273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5438FD-136C-105A-D51C-AB3A41DEFF32}"/>
              </a:ext>
            </a:extLst>
          </p:cNvPr>
          <p:cNvSpPr txBox="1"/>
          <p:nvPr/>
        </p:nvSpPr>
        <p:spPr>
          <a:xfrm>
            <a:off x="73572" y="6511378"/>
            <a:ext cx="3728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Slides compiled by my student Aman Shrivastava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0E995-DF11-70A3-5374-2C3A8B571519}"/>
              </a:ext>
            </a:extLst>
          </p:cNvPr>
          <p:cNvSpPr txBox="1"/>
          <p:nvPr/>
        </p:nvSpPr>
        <p:spPr>
          <a:xfrm>
            <a:off x="73572" y="623852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571721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25AB-5383-35CC-5A58-95E12336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B4ABE-55E4-53DA-F8D5-EE5DC714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96AE9-84BE-C7F9-C9FB-78586D17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E4A90-2C05-4B30-AC48-E9D030BFC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52" y="365124"/>
            <a:ext cx="11417056" cy="5991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BA664E-B3AF-7467-4433-6E41E6904F58}"/>
              </a:ext>
            </a:extLst>
          </p:cNvPr>
          <p:cNvSpPr txBox="1"/>
          <p:nvPr/>
        </p:nvSpPr>
        <p:spPr>
          <a:xfrm>
            <a:off x="73572" y="650506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287866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C7BA-9ED3-508A-D8FD-A8A355B7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F8D46-91E2-759A-7A16-18D997B4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904AC-8223-9DE3-7C14-BE5452A1E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95" b="40988"/>
          <a:stretch/>
        </p:blipFill>
        <p:spPr>
          <a:xfrm>
            <a:off x="265253" y="136525"/>
            <a:ext cx="11417056" cy="252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8D582-6619-D52E-EEF9-EA3B300DB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54"/>
          <a:stretch/>
        </p:blipFill>
        <p:spPr>
          <a:xfrm>
            <a:off x="387472" y="2930364"/>
            <a:ext cx="11417056" cy="997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20E26-60E5-933F-D063-8622DEB5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28" y="4192178"/>
            <a:ext cx="10378960" cy="13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69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44D286-078B-34B1-7EC4-BC66A6FD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" r="3242" b="1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D86CE77-089A-3E3D-354C-6090409C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3315DE8-E84B-A141-B26C-CDB1CE99E00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CE3D7-C564-C707-FF15-1A5304225FBB}"/>
              </a:ext>
            </a:extLst>
          </p:cNvPr>
          <p:cNvSpPr txBox="1"/>
          <p:nvPr/>
        </p:nvSpPr>
        <p:spPr>
          <a:xfrm>
            <a:off x="0" y="65502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3320941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44D286-078B-34B1-7EC4-BC66A6FD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" r="3242" b="1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D86CE77-089A-3E3D-354C-6090409C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3315DE8-E84B-A141-B26C-CDB1CE99E005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CE3D7-C564-C707-FF15-1A5304225FBB}"/>
              </a:ext>
            </a:extLst>
          </p:cNvPr>
          <p:cNvSpPr txBox="1"/>
          <p:nvPr/>
        </p:nvSpPr>
        <p:spPr>
          <a:xfrm>
            <a:off x="0" y="65502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273644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711" y="1050196"/>
            <a:ext cx="7096019" cy="4031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3722" y="5948791"/>
            <a:ext cx="9117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people.eecs.berkeley.edu</a:t>
            </a:r>
            <a:r>
              <a:rPr lang="en-US" sz="2400" dirty="0">
                <a:hlinkClick r:id="rId3"/>
              </a:rPr>
              <a:t>/~</a:t>
            </a:r>
            <a:r>
              <a:rPr lang="en-US" sz="2400" dirty="0" err="1">
                <a:hlinkClick r:id="rId3"/>
              </a:rPr>
              <a:t>jonlong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long_shelhamer_fcn.pdf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49366" y="5364858"/>
            <a:ext cx="663970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However resolution of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segmentation map is low.</a:t>
            </a:r>
          </a:p>
        </p:txBody>
      </p:sp>
    </p:spTree>
    <p:extLst>
      <p:ext uri="{BB962C8B-B14F-4D97-AF65-F5344CB8AC3E}">
        <p14:creationId xmlns:p14="http://schemas.microsoft.com/office/powerpoint/2010/main" val="621116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76"/>
          <a:stretch/>
        </p:blipFill>
        <p:spPr>
          <a:xfrm>
            <a:off x="755207" y="3429000"/>
            <a:ext cx="4893239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655D7-68AD-EEFB-0143-269E0ECBA89C}"/>
              </a:ext>
            </a:extLst>
          </p:cNvPr>
          <p:cNvSpPr txBox="1"/>
          <p:nvPr/>
        </p:nvSpPr>
        <p:spPr>
          <a:xfrm>
            <a:off x="73572" y="648324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3807980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73F1B-E77C-5CF8-055D-B06899A1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Unet</a:t>
            </a:r>
            <a:r>
              <a:rPr lang="en-US" dirty="0"/>
              <a:t> to model transition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A644B-B3D9-7F4C-C62D-0AA790B3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8B661-4557-9106-7D56-C8025A794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8"/>
          <a:stretch/>
        </p:blipFill>
        <p:spPr>
          <a:xfrm>
            <a:off x="838200" y="1611010"/>
            <a:ext cx="9976145" cy="4326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940E0D-BD55-2A21-92E7-0E8E6494FB03}"/>
              </a:ext>
            </a:extLst>
          </p:cNvPr>
          <p:cNvSpPr txBox="1"/>
          <p:nvPr/>
        </p:nvSpPr>
        <p:spPr>
          <a:xfrm>
            <a:off x="0" y="65502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3371780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44"/>
          <a:stretch/>
        </p:blipFill>
        <p:spPr>
          <a:xfrm>
            <a:off x="5660020" y="3429000"/>
            <a:ext cx="4704144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655D7-68AD-EEFB-0143-269E0ECBA89C}"/>
              </a:ext>
            </a:extLst>
          </p:cNvPr>
          <p:cNvSpPr txBox="1"/>
          <p:nvPr/>
        </p:nvSpPr>
        <p:spPr>
          <a:xfrm>
            <a:off x="73572" y="648324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4259935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B1DA-5055-3371-2775-3053F2B68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07" y="3429000"/>
            <a:ext cx="9608957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655D7-68AD-EEFB-0143-269E0ECBA89C}"/>
              </a:ext>
            </a:extLst>
          </p:cNvPr>
          <p:cNvSpPr txBox="1"/>
          <p:nvPr/>
        </p:nvSpPr>
        <p:spPr>
          <a:xfrm>
            <a:off x="73572" y="648324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97621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C8AA3-BABC-E0DC-334E-A16EAAF1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by Google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5F727-18E7-D5FD-663B-DB323345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F9EF7-B943-26A4-8DB6-25D337555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77" y="1556483"/>
            <a:ext cx="7772400" cy="443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03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226F-79FE-E993-391F-C4AB60B5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by Google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D4F0-6F07-DEA2-C230-3EF37ED4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9D900-B9D4-6B0A-E959-09401D45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04" y="1418338"/>
            <a:ext cx="10714391" cy="4554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6C61F-954A-BD29-DAD2-9C8495A1189A}"/>
              </a:ext>
            </a:extLst>
          </p:cNvPr>
          <p:cNvSpPr txBox="1"/>
          <p:nvPr/>
        </p:nvSpPr>
        <p:spPr>
          <a:xfrm>
            <a:off x="6095999" y="6352143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/pdf/2205.11487.pdf</a:t>
            </a:r>
          </a:p>
        </p:txBody>
      </p:sp>
    </p:spTree>
    <p:extLst>
      <p:ext uri="{BB962C8B-B14F-4D97-AF65-F5344CB8AC3E}">
        <p14:creationId xmlns:p14="http://schemas.microsoft.com/office/powerpoint/2010/main" val="743036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EEB25-91DA-3242-D2D1-238D8F73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7180-836A-A3AC-6056-F2B2685A5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AEE8A-D44A-0115-15BE-B956D180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985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5" y="1417640"/>
            <a:ext cx="10462195" cy="4321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6483574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3942"/>
            <a:ext cx="4215789" cy="2626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87" y="3534311"/>
            <a:ext cx="5556213" cy="1930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48049" y="4028990"/>
                <a:ext cx="532197" cy="6566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67" i="1">
                          <a:solidFill>
                            <a:srgbClr val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  <a:sym typeface="Calibri"/>
                        </a:rPr>
                        <m:t>≡</m:t>
                      </m:r>
                    </m:oMath>
                  </m:oMathPara>
                </a14:m>
                <a:endParaRPr lang="en-US" sz="4267" dirty="0">
                  <a:solidFill>
                    <a:srgbClr val="000000"/>
                  </a:solidFill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049" y="4028990"/>
                <a:ext cx="532197" cy="656655"/>
              </a:xfrm>
              <a:prstGeom prst="rect">
                <a:avLst/>
              </a:prstGeom>
              <a:blipFill>
                <a:blip r:embed="rId5"/>
                <a:stretch>
                  <a:fillRect l="-13953" r="-139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7D65F1-AFB5-0B74-3B38-FFBD1BBD4F54}"/>
              </a:ext>
            </a:extLst>
          </p:cNvPr>
          <p:cNvSpPr txBox="1"/>
          <p:nvPr/>
        </p:nvSpPr>
        <p:spPr>
          <a:xfrm>
            <a:off x="1891103" y="1859304"/>
            <a:ext cx="775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nn.Linear</a:t>
            </a:r>
            <a:r>
              <a:rPr lang="en-US" dirty="0"/>
              <a:t>(4096, 1000)      ==     nn.Conv2D(4096, 1000, </a:t>
            </a:r>
            <a:r>
              <a:rPr lang="en-US" dirty="0" err="1"/>
              <a:t>kernel_size</a:t>
            </a:r>
            <a:r>
              <a:rPr lang="en-US" dirty="0"/>
              <a:t> = 1, stride = 1)</a:t>
            </a:r>
          </a:p>
        </p:txBody>
      </p:sp>
    </p:spTree>
    <p:extLst>
      <p:ext uri="{BB962C8B-B14F-4D97-AF65-F5344CB8AC3E}">
        <p14:creationId xmlns:p14="http://schemas.microsoft.com/office/powerpoint/2010/main" val="239722460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0311-9D7F-0345-ACE3-5FC9A07E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 (CVPR 2015)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F64AA-B8D8-0A47-81C1-E8FE9E49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23" y="1174448"/>
            <a:ext cx="9381067" cy="2912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E9502-6190-1D4E-A001-5C0A355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6" y="3737429"/>
            <a:ext cx="5486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20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78" y="2043416"/>
            <a:ext cx="10822823" cy="27072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5750" y="6365558"/>
            <a:ext cx="6486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err="1">
                <a:hlinkClick r:id="rId3"/>
              </a:rPr>
              <a:t>cvlab.postech.ac.kr</a:t>
            </a:r>
            <a:r>
              <a:rPr lang="en-US" sz="2400" dirty="0">
                <a:hlinkClick r:id="rId3"/>
              </a:rPr>
              <a:t>/research/</a:t>
            </a:r>
            <a:r>
              <a:rPr lang="en-US" sz="2400" dirty="0" err="1">
                <a:hlinkClick r:id="rId3"/>
              </a:rPr>
              <a:t>deconvnet</a:t>
            </a:r>
            <a:r>
              <a:rPr lang="en-US" sz="2400" dirty="0">
                <a:hlinkClick r:id="rId3"/>
              </a:rPr>
              <a:t>/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52902-C9DA-7546-B828-6881B9F03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70" y="4873351"/>
            <a:ext cx="5736772" cy="15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5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7448" y="5696793"/>
            <a:ext cx="6637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vdumoulin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conv_arithmetic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469" y="1278922"/>
            <a:ext cx="4008580" cy="45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457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14677" y="1417639"/>
            <a:ext cx="3418273" cy="4728447"/>
            <a:chOff x="2850776" y="1452282"/>
            <a:chExt cx="3732904" cy="5163671"/>
          </a:xfrm>
        </p:grpSpPr>
        <p:grpSp>
          <p:nvGrpSpPr>
            <p:cNvPr id="9" name="Group 8"/>
            <p:cNvGrpSpPr/>
            <p:nvPr/>
          </p:nvGrpSpPr>
          <p:grpSpPr>
            <a:xfrm>
              <a:off x="2850776" y="1452282"/>
              <a:ext cx="3732904" cy="5163671"/>
              <a:chOff x="2850776" y="1452282"/>
              <a:chExt cx="3732904" cy="516367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850776" y="1452282"/>
                <a:ext cx="3732904" cy="51636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67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91258" y="1761708"/>
                <a:ext cx="2651942" cy="414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67" dirty="0" err="1"/>
                  <a:t>Deconvolutional</a:t>
                </a:r>
                <a:r>
                  <a:rPr lang="en-US" sz="1867" dirty="0"/>
                  <a:t> Layers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357591" y="2318516"/>
              <a:ext cx="2665947" cy="41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67" dirty="0" err="1"/>
                <a:t>Upconvolutional</a:t>
              </a:r>
              <a:r>
                <a:rPr lang="en-US" sz="1867" dirty="0"/>
                <a:t> Layers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5199" y="2881909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Backwards </a:t>
              </a:r>
              <a:r>
                <a:rPr lang="en-US" sz="1867" dirty="0" err="1"/>
                <a:t>Strided</a:t>
              </a:r>
              <a:r>
                <a:rPr lang="en-US" sz="1867" dirty="0"/>
                <a:t> Convolutional Layers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8536" y="374975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Fractionally </a:t>
              </a:r>
              <a:r>
                <a:rPr lang="en-US" sz="1867" dirty="0" err="1"/>
                <a:t>Strided</a:t>
              </a:r>
              <a:r>
                <a:rPr lang="en-US" sz="1867" dirty="0"/>
                <a:t> Convolutional Layers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68172" y="464564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Transposed Convolutional Layers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8509" y="561950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/>
                <a:t>Spatial Full Convolutional Layers</a:t>
              </a:r>
              <a:endParaRPr lang="en-US" sz="1867" dirty="0"/>
            </a:p>
          </p:txBody>
        </p:sp>
      </p:grpSp>
    </p:spTree>
    <p:extLst>
      <p:ext uri="{BB962C8B-B14F-4D97-AF65-F5344CB8AC3E}">
        <p14:creationId xmlns:p14="http://schemas.microsoft.com/office/powerpoint/2010/main" val="28847281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7577</TotalTime>
  <Words>541</Words>
  <Application>Microsoft Macintosh PowerPoint</Application>
  <PresentationFormat>Widescreen</PresentationFormat>
  <Paragraphs>95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lecture-template</vt:lpstr>
      <vt:lpstr>Office Theme</vt:lpstr>
      <vt:lpstr>Deep Learning for Vision &amp; Language</vt:lpstr>
      <vt:lpstr>Semantic Segmentation / Image Parsing</vt:lpstr>
      <vt:lpstr>Idea 1: Convolutionalization</vt:lpstr>
      <vt:lpstr>Alexnet</vt:lpstr>
      <vt:lpstr>Idea 1: Convolutionalization</vt:lpstr>
      <vt:lpstr>Fully Convolutional Networks (CVPR 2015)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Pytorch</vt:lpstr>
      <vt:lpstr>Idea 3: Dilated Convolutions</vt:lpstr>
      <vt:lpstr>Idea 3: Dilated Convolutions</vt:lpstr>
      <vt:lpstr>PowerPoint Presentation</vt:lpstr>
      <vt:lpstr>PowerPoint Presentation</vt:lpstr>
      <vt:lpstr>UNet in Pytorch</vt:lpstr>
      <vt:lpstr>Chair segmentation - Training</vt:lpstr>
      <vt:lpstr>Chair segmentation - Prediction</vt:lpstr>
      <vt:lpstr>Bilinear Upsampling Layer</vt:lpstr>
      <vt:lpstr>PowerPoint Presentation</vt:lpstr>
      <vt:lpstr>AutoEncoder Models (Downsample, Upsample)</vt:lpstr>
      <vt:lpstr>Variational AutoEncoders (VAE)</vt:lpstr>
      <vt:lpstr>Reparameterization “trick”</vt:lpstr>
      <vt:lpstr>Kullback-Leibler Divergence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train?</vt:lpstr>
      <vt:lpstr>Unet to model transition </vt:lpstr>
      <vt:lpstr>How do we train?</vt:lpstr>
      <vt:lpstr>How do we train?</vt:lpstr>
      <vt:lpstr>Imagen by Google</vt:lpstr>
      <vt:lpstr>Imagen by Google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108</cp:revision>
  <dcterms:created xsi:type="dcterms:W3CDTF">2020-08-27T13:44:04Z</dcterms:created>
  <dcterms:modified xsi:type="dcterms:W3CDTF">2024-02-27T21:52:47Z</dcterms:modified>
</cp:coreProperties>
</file>