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35"/>
  </p:notesMasterIdLst>
  <p:sldIdLst>
    <p:sldId id="256" r:id="rId3"/>
    <p:sldId id="922" r:id="rId4"/>
    <p:sldId id="965" r:id="rId5"/>
    <p:sldId id="970" r:id="rId6"/>
    <p:sldId id="971" r:id="rId7"/>
    <p:sldId id="973" r:id="rId8"/>
    <p:sldId id="974" r:id="rId9"/>
    <p:sldId id="1000" r:id="rId10"/>
    <p:sldId id="976" r:id="rId11"/>
    <p:sldId id="977" r:id="rId12"/>
    <p:sldId id="978" r:id="rId13"/>
    <p:sldId id="979" r:id="rId14"/>
    <p:sldId id="980" r:id="rId15"/>
    <p:sldId id="981" r:id="rId16"/>
    <p:sldId id="982" r:id="rId17"/>
    <p:sldId id="983" r:id="rId18"/>
    <p:sldId id="984" r:id="rId19"/>
    <p:sldId id="990" r:id="rId20"/>
    <p:sldId id="985" r:id="rId21"/>
    <p:sldId id="991" r:id="rId22"/>
    <p:sldId id="992" r:id="rId23"/>
    <p:sldId id="993" r:id="rId24"/>
    <p:sldId id="994" r:id="rId25"/>
    <p:sldId id="996" r:id="rId26"/>
    <p:sldId id="986" r:id="rId27"/>
    <p:sldId id="997" r:id="rId28"/>
    <p:sldId id="988" r:id="rId29"/>
    <p:sldId id="989" r:id="rId30"/>
    <p:sldId id="999" r:id="rId31"/>
    <p:sldId id="998" r:id="rId32"/>
    <p:sldId id="1001" r:id="rId33"/>
    <p:sldId id="61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480800" cy="4525963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tx1"/>
                </a:solidFill>
                <a:latin typeface="+mn-lt"/>
              </a:defRPr>
            </a:lvl1pPr>
            <a:lvl2pPr algn="l">
              <a:defRPr sz="2000" b="0">
                <a:solidFill>
                  <a:schemeClr val="tx1"/>
                </a:solidFill>
                <a:latin typeface="+mn-lt"/>
              </a:defRPr>
            </a:lvl2pPr>
            <a:lvl3pPr algn="l">
              <a:defRPr sz="1800" b="0">
                <a:solidFill>
                  <a:schemeClr val="tx1"/>
                </a:solidFill>
                <a:latin typeface="+mj-lt"/>
              </a:defRPr>
            </a:lvl3pPr>
            <a:lvl4pPr algn="l">
              <a:defRPr sz="1467" b="0">
                <a:solidFill>
                  <a:schemeClr val="tx1"/>
                </a:solidFill>
                <a:latin typeface="+mj-lt"/>
              </a:defRPr>
            </a:lvl4pPr>
            <a:lvl5pPr algn="l">
              <a:defRPr sz="1467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75615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6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3/19/24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Diffusion Models II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A74FB-E9A0-7245-5F8B-31110F3B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4ACC-5870-1D18-EA64-512AD161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974" y="1673065"/>
            <a:ext cx="9069555" cy="23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B387-EEC4-485B-D1A9-4086ED02E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E149A-1774-6878-9230-717613318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A3177-8362-832D-4A3A-E7A0A0EA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D825-BF2D-977B-A9FF-B197D5BB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11" y="296113"/>
            <a:ext cx="11665577" cy="65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A846-DC7D-C9D8-0E69-8A385732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F1C9C-2866-3551-3B89-826AFE156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402F8-7CAD-5494-4A64-814C0EB4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374DD-ABBE-0DA5-5977-FF37052E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5" y="136525"/>
            <a:ext cx="1154288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0749-8DCD-03CF-B981-CEDFA57A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0272-089D-313D-51BB-EC70A2FF6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C5587-1A37-2EA4-20FE-32C87711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9109-C82D-740B-F15E-6A970B28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57" y="250825"/>
            <a:ext cx="11252286" cy="635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B3866-BB38-5AE5-8D4E-718FA6D15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50824"/>
            <a:ext cx="7067309" cy="49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04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073B1-B11F-D15D-F7DC-A884D201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61529-E6D1-462A-00C7-84CFDAB47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D5865-7ABA-A51F-8538-D7293999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D503D-5C30-1001-FFDD-936E1149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85" y="97384"/>
            <a:ext cx="11514729" cy="64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84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39E7-C634-E30C-AB17-9D64F28C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8144C-3993-6C2C-B3E0-EAE7A691F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59566-EEDB-2FE8-7860-7AD290C1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D9441-0604-874F-F520-4518895D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22" y="131842"/>
            <a:ext cx="11556359" cy="650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E936-633F-E9AD-2EA3-ACB02FD4C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351"/>
            <a:ext cx="10515600" cy="4417611"/>
          </a:xfrm>
        </p:spPr>
        <p:txBody>
          <a:bodyPr/>
          <a:lstStyle/>
          <a:p>
            <a:r>
              <a:rPr lang="en-US" dirty="0"/>
              <a:t>Diffusion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8D793-8866-F33C-C30C-37EEF76B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B44C1-C663-803F-323C-B198C41AE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6" y="0"/>
            <a:ext cx="10308587" cy="550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78143-C8FD-8544-006E-272A397B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36" y="4594124"/>
            <a:ext cx="6244806" cy="2127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438FD-136C-105A-D51C-AB3A41DEFF32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0E995-DF11-70A3-5374-2C3A8B571519}"/>
              </a:ext>
            </a:extLst>
          </p:cNvPr>
          <p:cNvSpPr txBox="1"/>
          <p:nvPr/>
        </p:nvSpPr>
        <p:spPr>
          <a:xfrm>
            <a:off x="73572" y="623852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57172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25AB-5383-35CC-5A58-95E12336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B4ABE-55E4-53DA-F8D5-EE5DC714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96AE9-84BE-C7F9-C9FB-78586D17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E4A90-2C05-4B30-AC48-E9D030BF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2" y="365124"/>
            <a:ext cx="11417056" cy="5991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A664E-B3AF-7467-4433-6E41E6904F58}"/>
              </a:ext>
            </a:extLst>
          </p:cNvPr>
          <p:cNvSpPr txBox="1"/>
          <p:nvPr/>
        </p:nvSpPr>
        <p:spPr>
          <a:xfrm>
            <a:off x="73572" y="650506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87866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C7BA-9ED3-508A-D8FD-A8A355B7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F8D46-91E2-759A-7A16-18D997B4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04AC-8223-9DE3-7C14-BE5452A1E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5" b="40988"/>
          <a:stretch/>
        </p:blipFill>
        <p:spPr>
          <a:xfrm>
            <a:off x="265253" y="136525"/>
            <a:ext cx="11417056" cy="252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8D582-6619-D52E-EEF9-EA3B300DB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54"/>
          <a:stretch/>
        </p:blipFill>
        <p:spPr>
          <a:xfrm>
            <a:off x="387472" y="2930364"/>
            <a:ext cx="11417056" cy="997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20E26-60E5-933F-D063-8622DEB5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28" y="4192178"/>
            <a:ext cx="10378960" cy="13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69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CE3D7-C564-C707-FF15-1A5304225FBB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32094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4057" y="1600201"/>
            <a:ext cx="10711543" cy="4525963"/>
          </a:xfrm>
        </p:spPr>
        <p:txBody>
          <a:bodyPr/>
          <a:lstStyle/>
          <a:p>
            <a:r>
              <a:rPr lang="en-US" dirty="0"/>
              <a:t>Text to image Models</a:t>
            </a:r>
          </a:p>
          <a:p>
            <a:r>
              <a:rPr lang="en-US" dirty="0"/>
              <a:t>Sequence-to-sequence based text-to-image models</a:t>
            </a:r>
          </a:p>
          <a:p>
            <a:r>
              <a:rPr lang="en-US" dirty="0"/>
              <a:t>Detour: Style Transfer – Input Feature Optimization.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Today:</a:t>
            </a:r>
          </a:p>
          <a:p>
            <a:r>
              <a:rPr lang="en-US" dirty="0"/>
              <a:t>Reverse Diffusion Models</a:t>
            </a:r>
          </a:p>
          <a:p>
            <a:r>
              <a:rPr lang="en-US" dirty="0"/>
              <a:t>Other Topics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CE3D7-C564-C707-FF15-1A5304225FBB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73644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AE3768-DC0D-B4CA-F74B-757DE657A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41"/>
          <a:stretch/>
        </p:blipFill>
        <p:spPr>
          <a:xfrm>
            <a:off x="3059577" y="1764489"/>
            <a:ext cx="5285768" cy="1097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07B0F-1E2F-5A6A-E6C7-5B7341E0C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22" b="1"/>
          <a:stretch/>
        </p:blipFill>
        <p:spPr>
          <a:xfrm>
            <a:off x="2531561" y="509285"/>
            <a:ext cx="6388100" cy="5772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1B660-F317-3599-2FE7-72E5BA55D753}"/>
              </a:ext>
            </a:extLst>
          </p:cNvPr>
          <p:cNvSpPr/>
          <p:nvPr/>
        </p:nvSpPr>
        <p:spPr>
          <a:xfrm>
            <a:off x="6574421" y="509285"/>
            <a:ext cx="1412111" cy="5787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1334E-D1F1-1AF4-2DB9-BCC26B2D2947}"/>
              </a:ext>
            </a:extLst>
          </p:cNvPr>
          <p:cNvSpPr txBox="1"/>
          <p:nvPr/>
        </p:nvSpPr>
        <p:spPr>
          <a:xfrm>
            <a:off x="6909028" y="138506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U-Net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8759F-B2A8-96D3-32F6-F909E67B0258}"/>
              </a:ext>
            </a:extLst>
          </p:cNvPr>
          <p:cNvSpPr txBox="1"/>
          <p:nvPr/>
        </p:nvSpPr>
        <p:spPr>
          <a:xfrm>
            <a:off x="1469775" y="2036430"/>
            <a:ext cx="118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Objective: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0A7A1-2EFC-1203-4249-A22C397A8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197" y="2571866"/>
            <a:ext cx="4965152" cy="10040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8B69483-898F-B67A-6F3E-91B71311C6BF}"/>
              </a:ext>
            </a:extLst>
          </p:cNvPr>
          <p:cNvGrpSpPr/>
          <p:nvPr/>
        </p:nvGrpSpPr>
        <p:grpSpPr>
          <a:xfrm>
            <a:off x="428264" y="3961901"/>
            <a:ext cx="8287085" cy="2896099"/>
            <a:chOff x="428264" y="3961901"/>
            <a:chExt cx="8287085" cy="28960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CE63C0-864A-0CA1-92C8-4D66FDF06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8401" y="5654504"/>
              <a:ext cx="5326948" cy="12034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24F389-03A7-F935-2F37-0329EBAAC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3202" y="4748594"/>
              <a:ext cx="4483330" cy="905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3E21D5-86EE-348C-8AFB-16BB3D9B5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421" y="3961901"/>
              <a:ext cx="3168811" cy="5925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91F8B5-0A26-9D8C-251B-86C8D1313887}"/>
                </a:ext>
              </a:extLst>
            </p:cNvPr>
            <p:cNvSpPr txBox="1"/>
            <p:nvPr/>
          </p:nvSpPr>
          <p:spPr>
            <a:xfrm>
              <a:off x="428264" y="4100443"/>
              <a:ext cx="1275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Given that: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1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D4D4-58D0-76DB-DEA5-F3CD471A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Replacing on the equation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1676B-C9A7-284B-1914-A90F0525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11EB4-3831-08FF-A943-9318028C8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401" y="1620662"/>
            <a:ext cx="9447198" cy="1808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8B93F-28AC-37E0-D6BB-629F45EA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37" y="4943202"/>
            <a:ext cx="9606890" cy="1520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0AB8E-FB43-6364-2B01-4A7B907AA8AC}"/>
              </a:ext>
            </a:extLst>
          </p:cNvPr>
          <p:cNvSpPr txBox="1"/>
          <p:nvPr/>
        </p:nvSpPr>
        <p:spPr>
          <a:xfrm>
            <a:off x="1261641" y="4338677"/>
            <a:ext cx="175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in practice:</a:t>
            </a:r>
          </a:p>
        </p:txBody>
      </p:sp>
    </p:spTree>
    <p:extLst>
      <p:ext uri="{BB962C8B-B14F-4D97-AF65-F5344CB8AC3E}">
        <p14:creationId xmlns:p14="http://schemas.microsoft.com/office/powerpoint/2010/main" val="847434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76"/>
          <a:stretch/>
        </p:blipFill>
        <p:spPr>
          <a:xfrm>
            <a:off x="755207" y="3429000"/>
            <a:ext cx="4893239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807980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3F1B-E77C-5CF8-055D-B06899A1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to model transition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A644B-B3D9-7F4C-C62D-0AA790B3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8B661-4557-9106-7D56-C8025A794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8"/>
          <a:stretch/>
        </p:blipFill>
        <p:spPr>
          <a:xfrm>
            <a:off x="838200" y="1611010"/>
            <a:ext cx="9976145" cy="4326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40E0D-BD55-2A21-92E7-0E8E6494FB03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37178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44"/>
          <a:stretch/>
        </p:blipFill>
        <p:spPr>
          <a:xfrm>
            <a:off x="5660020" y="3429000"/>
            <a:ext cx="4704144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4259935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B1DA-5055-3371-2775-3053F2B68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7" y="3429000"/>
            <a:ext cx="9608957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97621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66B8C-767A-1340-95C2-036B34DA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AA82A-4607-6FB3-8469-FB215645A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C6121-452F-A50B-72DB-0F993DAB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B0C2B-8514-9372-B283-EFBDB2EAA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04" y="182562"/>
            <a:ext cx="1149199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69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8517-8846-D9E8-F8A3-E1291130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765B-375E-BFB5-4A85-E6C94D8E8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CA82B-894B-B100-CD8D-36206E91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10187-16A7-3A87-B507-1963428E5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3" y="365125"/>
            <a:ext cx="11484734" cy="5924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F51FC-8F53-0E78-F4F8-4DFDE14251B6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DE384-3749-351F-B8EC-5F1D90B7E864}"/>
              </a:ext>
            </a:extLst>
          </p:cNvPr>
          <p:cNvSpPr txBox="1"/>
          <p:nvPr/>
        </p:nvSpPr>
        <p:spPr>
          <a:xfrm>
            <a:off x="4729655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150508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C8AA3-BABC-E0DC-334E-A16EAAF1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by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5F727-18E7-D5FD-663B-DB323345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F9EF7-B943-26A4-8DB6-25D33755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77" y="1556483"/>
            <a:ext cx="7772400" cy="44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(1) Hierarchical Conditional GANs / Text-conditioned (</a:t>
            </a:r>
            <a:r>
              <a:rPr lang="en-US" sz="3200" dirty="0" err="1"/>
              <a:t>AttnGAN</a:t>
            </a:r>
            <a:r>
              <a:rPr lang="en-US" sz="32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69B1-0DF9-A04E-89F5-CE03CDB2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62" y="1615164"/>
            <a:ext cx="9473076" cy="3978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B5D2EF-9311-B191-5041-761BD1DA8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1" y="6099912"/>
            <a:ext cx="7772400" cy="7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226F-79FE-E993-391F-C4AB60B5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by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D4F0-6F07-DEA2-C230-3EF37ED4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9D900-B9D4-6B0A-E959-09401D45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4" y="1418338"/>
            <a:ext cx="10714391" cy="4554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6C61F-954A-BD29-DAD2-9C8495A1189A}"/>
              </a:ext>
            </a:extLst>
          </p:cNvPr>
          <p:cNvSpPr txBox="1"/>
          <p:nvPr/>
        </p:nvSpPr>
        <p:spPr>
          <a:xfrm>
            <a:off x="6095999" y="635214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/pdf/2205.11487.pdf</a:t>
            </a:r>
          </a:p>
        </p:txBody>
      </p:sp>
    </p:spTree>
    <p:extLst>
      <p:ext uri="{BB962C8B-B14F-4D97-AF65-F5344CB8AC3E}">
        <p14:creationId xmlns:p14="http://schemas.microsoft.com/office/powerpoint/2010/main" val="743036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BD60-A3E1-53F9-1A6F-726B7953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C059D-8DDE-77F7-6AB7-816616AB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Stable Diffusion: Diffusion in the Latent Space</a:t>
            </a:r>
          </a:p>
          <a:p>
            <a:r>
              <a:rPr lang="en-US"/>
              <a:t>DALLE-3: Larger Model, Larger Resolution, Recaptioned Data</a:t>
            </a:r>
          </a:p>
          <a:p>
            <a:r>
              <a:rPr lang="en-US"/>
              <a:t>SORA: Text-to-Video Generation</a:t>
            </a:r>
          </a:p>
          <a:p>
            <a:r>
              <a:rPr lang="en-US"/>
              <a:t>Stable Diffusion Video</a:t>
            </a:r>
          </a:p>
          <a:p>
            <a:r>
              <a:rPr lang="en-US"/>
              <a:t>Other modalities: Audio, Audio+Video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60D90-FDC1-9693-DF0A-D4C435D2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3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A0914-1047-63B7-B804-8061F66D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AutoEncoder</a:t>
            </a:r>
            <a:r>
              <a:rPr lang="en-US" dirty="0"/>
              <a:t>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2341-732C-66D0-0396-7DEC5774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7CFBF-577E-F266-A6D4-9DD0935A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06" y="2047654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58804-0C4D-A64D-A8F6-014ED5B9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2082800"/>
            <a:ext cx="2628900" cy="2667000"/>
          </a:xfrm>
          <a:prstGeom prst="rect">
            <a:avLst/>
          </a:prstGeom>
        </p:spPr>
      </p:pic>
      <p:pic>
        <p:nvPicPr>
          <p:cNvPr id="1026" name="Picture 2" descr="What is an Autoencoder?">
            <a:extLst>
              <a:ext uri="{FF2B5EF4-FFF2-40B4-BE49-F238E27FC236}">
                <a16:creationId xmlns:a16="http://schemas.microsoft.com/office/drawing/2014/main" id="{3DB750D6-72DC-0A90-722B-CC314429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89" y="2256212"/>
            <a:ext cx="4408050" cy="2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3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502-FCDA-8763-0F73-3C39CA3D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</a:t>
            </a:r>
            <a:r>
              <a:rPr lang="en-US" dirty="0" err="1"/>
              <a:t>AutoEncoder</a:t>
            </a:r>
            <a:r>
              <a:rPr lang="en-US" dirty="0"/>
              <a:t> (VAE)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FB07-B8DE-1F93-C7F8-2893171C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7D03A-1F69-17A8-775B-04B04F2D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6" y="2364887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C8DD-98A8-02F0-45D5-365AD65B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3" y="2440668"/>
            <a:ext cx="2628900" cy="2667000"/>
          </a:xfrm>
          <a:prstGeom prst="rect">
            <a:avLst/>
          </a:prstGeom>
        </p:spPr>
      </p:pic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E5C781E2-081B-38EA-DBD5-DB250AE1A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 bwMode="auto">
          <a:xfrm>
            <a:off x="2687135" y="2835797"/>
            <a:ext cx="6392221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AF0D8-4CA7-DC5B-56ED-47FD347CA264}"/>
              </a:ext>
            </a:extLst>
          </p:cNvPr>
          <p:cNvSpPr txBox="1"/>
          <p:nvPr/>
        </p:nvSpPr>
        <p:spPr>
          <a:xfrm>
            <a:off x="214631" y="6506468"/>
            <a:ext cx="1176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ai.stackexchange.com</a:t>
            </a:r>
            <a:r>
              <a:rPr lang="en-US" sz="1600" dirty="0"/>
              <a:t>/questions/30176/are-mean-and-standard-deviation-in-variational-autoencoders-unique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8E65A-AE8A-EA80-65C7-1C029F7D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38" y="5655682"/>
            <a:ext cx="3860800" cy="52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9D6CF-8D07-4049-D251-92E0A49DD237}"/>
              </a:ext>
            </a:extLst>
          </p:cNvPr>
          <p:cNvSpPr txBox="1"/>
          <p:nvPr/>
        </p:nvSpPr>
        <p:spPr>
          <a:xfrm>
            <a:off x="214631" y="627752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pytorch.org</a:t>
            </a:r>
            <a:r>
              <a:rPr lang="en-US" sz="1400" dirty="0"/>
              <a:t>/docs/stable/generated/</a:t>
            </a:r>
            <a:r>
              <a:rPr lang="en-US" sz="1400" dirty="0" err="1"/>
              <a:t>torch.normal.html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D485-7000-CDEA-A410-C041F3FF557B}"/>
              </a:ext>
            </a:extLst>
          </p:cNvPr>
          <p:cNvSpPr/>
          <p:nvPr/>
        </p:nvSpPr>
        <p:spPr>
          <a:xfrm>
            <a:off x="5945642" y="4600571"/>
            <a:ext cx="1022718" cy="507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28C9-9024-FE48-3E99-028555E8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Quantized - 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21433-2CFC-FBBB-6209-077296B4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8F1E0-98C0-4725-6EC0-49C4B7964FDE}"/>
              </a:ext>
            </a:extLst>
          </p:cNvPr>
          <p:cNvSpPr txBox="1"/>
          <p:nvPr/>
        </p:nvSpPr>
        <p:spPr>
          <a:xfrm>
            <a:off x="533401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/abs/2012.09841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C5656-B8A2-551C-3524-DFE3517709BC}"/>
              </a:ext>
            </a:extLst>
          </p:cNvPr>
          <p:cNvSpPr txBox="1"/>
          <p:nvPr/>
        </p:nvSpPr>
        <p:spPr>
          <a:xfrm>
            <a:off x="4046483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/pdf/2110.04627.pdf</a:t>
            </a:r>
          </a:p>
        </p:txBody>
      </p:sp>
      <p:pic>
        <p:nvPicPr>
          <p:cNvPr id="3074" name="Picture 2" descr="Taming Transformers for High-Resolution Image Synthesis">
            <a:extLst>
              <a:ext uri="{FF2B5EF4-FFF2-40B4-BE49-F238E27FC236}">
                <a16:creationId xmlns:a16="http://schemas.microsoft.com/office/drawing/2014/main" id="{75129BF3-0D89-800C-FA05-C162534D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8" y="1520360"/>
            <a:ext cx="10773103" cy="42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2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28C9-9024-FE48-3E99-028555E8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6820"/>
            <a:ext cx="10515600" cy="826861"/>
          </a:xfrm>
        </p:spPr>
        <p:txBody>
          <a:bodyPr/>
          <a:lstStyle/>
          <a:p>
            <a:r>
              <a:rPr lang="en-US" dirty="0"/>
              <a:t>Vector Quantized GAN (VQGAN)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21433-2CFC-FBBB-6209-077296B4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8F1E0-98C0-4725-6EC0-49C4B7964FDE}"/>
              </a:ext>
            </a:extLst>
          </p:cNvPr>
          <p:cNvSpPr txBox="1"/>
          <p:nvPr/>
        </p:nvSpPr>
        <p:spPr>
          <a:xfrm>
            <a:off x="533401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/abs/2012.09841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C5656-B8A2-551C-3524-DFE3517709BC}"/>
              </a:ext>
            </a:extLst>
          </p:cNvPr>
          <p:cNvSpPr txBox="1"/>
          <p:nvPr/>
        </p:nvSpPr>
        <p:spPr>
          <a:xfrm>
            <a:off x="4046483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/pdf/2110.04627.pdf</a:t>
            </a:r>
          </a:p>
        </p:txBody>
      </p:sp>
      <p:pic>
        <p:nvPicPr>
          <p:cNvPr id="3074" name="Picture 2" descr="Taming Transformers for High-Resolution Image Synthesis">
            <a:extLst>
              <a:ext uri="{FF2B5EF4-FFF2-40B4-BE49-F238E27FC236}">
                <a16:creationId xmlns:a16="http://schemas.microsoft.com/office/drawing/2014/main" id="{75129BF3-0D89-800C-FA05-C162534D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98" y="1567722"/>
            <a:ext cx="9129344" cy="35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4DD38-5018-7EA4-3A62-C1BB0B56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19" y="5262994"/>
            <a:ext cx="4169001" cy="1016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A05C6-9E18-CDA2-7077-B04151BD8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829" y="5222198"/>
            <a:ext cx="3513082" cy="617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ECB9B-ACFC-304F-C0E3-B74C04887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199" y="5855612"/>
            <a:ext cx="4338802" cy="3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2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4C32-9985-D310-A79E-379240DA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(v1)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082A9-3D07-A0AE-E4D3-73F94666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1FD60-2E9F-4568-25A1-9C5B46D8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6"/>
          <a:stretch/>
        </p:blipFill>
        <p:spPr>
          <a:xfrm>
            <a:off x="677685" y="1139023"/>
            <a:ext cx="11186366" cy="5353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BE218-B77D-2151-08DF-4B12FD29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249" y="31422"/>
            <a:ext cx="5625662" cy="1232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C2A07-A263-9075-ED30-2BCA66ABBFBD}"/>
              </a:ext>
            </a:extLst>
          </p:cNvPr>
          <p:cNvSpPr txBox="1"/>
          <p:nvPr/>
        </p:nvSpPr>
        <p:spPr>
          <a:xfrm>
            <a:off x="10063750" y="352375"/>
            <a:ext cx="180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OpenAI Feb 2021</a:t>
            </a:r>
          </a:p>
        </p:txBody>
      </p:sp>
    </p:spTree>
    <p:extLst>
      <p:ext uri="{BB962C8B-B14F-4D97-AF65-F5344CB8AC3E}">
        <p14:creationId xmlns:p14="http://schemas.microsoft.com/office/powerpoint/2010/main" val="263393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4C32-9985-D310-A79E-379240DA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(v1)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082A9-3D07-A0AE-E4D3-73F94666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1FD60-2E9F-4568-25A1-9C5B46D8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6"/>
          <a:stretch/>
        </p:blipFill>
        <p:spPr>
          <a:xfrm>
            <a:off x="677685" y="1139023"/>
            <a:ext cx="11186366" cy="53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37544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7809</TotalTime>
  <Words>345</Words>
  <Application>Microsoft Macintosh PowerPoint</Application>
  <PresentationFormat>Widescreen</PresentationFormat>
  <Paragraphs>83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lecture-template</vt:lpstr>
      <vt:lpstr>Office Theme</vt:lpstr>
      <vt:lpstr>Deep Learning for Vision &amp; Language</vt:lpstr>
      <vt:lpstr>Last Class</vt:lpstr>
      <vt:lpstr>(1) Hierarchical Conditional GANs / Text-conditioned (AttnGAN)</vt:lpstr>
      <vt:lpstr>AutoEncoder Models</vt:lpstr>
      <vt:lpstr>Variational AutoEncoder (VAE)</vt:lpstr>
      <vt:lpstr>Vector Quantized - GAN</vt:lpstr>
      <vt:lpstr>Vector Quantized GAN (VQGAN)</vt:lpstr>
      <vt:lpstr>DALL-E (v1)</vt:lpstr>
      <vt:lpstr>DALL-E (v1)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Replacing on the equation</vt:lpstr>
      <vt:lpstr>How do we train?</vt:lpstr>
      <vt:lpstr>Unet to model transition </vt:lpstr>
      <vt:lpstr>How do we train?</vt:lpstr>
      <vt:lpstr>How do we train?</vt:lpstr>
      <vt:lpstr>PowerPoint Presentation</vt:lpstr>
      <vt:lpstr>PowerPoint Presentation</vt:lpstr>
      <vt:lpstr>Imagen by Google</vt:lpstr>
      <vt:lpstr>Imagen by Google</vt:lpstr>
      <vt:lpstr>Now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132</cp:revision>
  <dcterms:created xsi:type="dcterms:W3CDTF">2020-08-27T13:44:04Z</dcterms:created>
  <dcterms:modified xsi:type="dcterms:W3CDTF">2024-03-19T19:49:55Z</dcterms:modified>
</cp:coreProperties>
</file>