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70" r:id="rId2"/>
  </p:sldMasterIdLst>
  <p:notesMasterIdLst>
    <p:notesMasterId r:id="rId20"/>
  </p:notesMasterIdLst>
  <p:sldIdLst>
    <p:sldId id="256" r:id="rId3"/>
    <p:sldId id="1056" r:id="rId4"/>
    <p:sldId id="1052" r:id="rId5"/>
    <p:sldId id="1053" r:id="rId6"/>
    <p:sldId id="1057" r:id="rId7"/>
    <p:sldId id="1058" r:id="rId8"/>
    <p:sldId id="1049" r:id="rId9"/>
    <p:sldId id="1040" r:id="rId10"/>
    <p:sldId id="1038" r:id="rId11"/>
    <p:sldId id="1043" r:id="rId12"/>
    <p:sldId id="1045" r:id="rId13"/>
    <p:sldId id="1046" r:id="rId14"/>
    <p:sldId id="1041" r:id="rId15"/>
    <p:sldId id="1042" r:id="rId16"/>
    <p:sldId id="1054" r:id="rId17"/>
    <p:sldId id="1055" r:id="rId18"/>
    <p:sldId id="6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1"/>
    <p:restoredTop sz="94710"/>
  </p:normalViewPr>
  <p:slideViewPr>
    <p:cSldViewPr snapToGrid="0" snapToObjects="1">
      <p:cViewPr varScale="1">
        <p:scale>
          <a:sx n="177" d="100"/>
          <a:sy n="177" d="100"/>
        </p:scale>
        <p:origin x="200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6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13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50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8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9648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4/11/24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Other Topics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D625-5AC4-0C4F-84CA-89601C5A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Features to use as input visual features?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EF38A-6919-D942-8148-DF8703DEF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780"/>
          <a:stretch/>
        </p:blipFill>
        <p:spPr>
          <a:xfrm>
            <a:off x="2864285" y="1472485"/>
            <a:ext cx="2772427" cy="4751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A14917-2BEE-F14D-A4D7-BA447A6DD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73"/>
          <a:stretch/>
        </p:blipFill>
        <p:spPr>
          <a:xfrm>
            <a:off x="7298499" y="1472485"/>
            <a:ext cx="2247227" cy="47519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1E5FF5-F445-FF44-ACFA-E804B259ECD2}"/>
              </a:ext>
            </a:extLst>
          </p:cNvPr>
          <p:cNvSpPr/>
          <p:nvPr/>
        </p:nvSpPr>
        <p:spPr>
          <a:xfrm>
            <a:off x="6906017" y="3073053"/>
            <a:ext cx="826719" cy="13945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4118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8F4C-1DC0-8242-87EA-7068552F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CVPR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66A12-9570-4140-B9E7-73B071D42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08" y="1331608"/>
            <a:ext cx="8790784" cy="2423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93FCD-EB54-CC4C-9604-1F603AEA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12" y="3755014"/>
            <a:ext cx="3900465" cy="2883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43182-C0C3-3143-8CF3-27AC27B30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693" y="3997030"/>
            <a:ext cx="5813096" cy="263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6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8F4C-1DC0-8242-87EA-7068552F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CVPR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21D02-F032-5A48-AD4A-54D4D6919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29"/>
          <a:stretch/>
        </p:blipFill>
        <p:spPr>
          <a:xfrm>
            <a:off x="917893" y="2432712"/>
            <a:ext cx="10435908" cy="19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7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9E01-C612-864F-A648-3BCDA7A3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VQA Solution today?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F7DD0-CFD4-194F-BE7F-21468DDA5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" t="10408" r="81263" b="59993"/>
          <a:stretch/>
        </p:blipFill>
        <p:spPr>
          <a:xfrm>
            <a:off x="1271752" y="1765738"/>
            <a:ext cx="2427888" cy="1832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FF847-41FB-6349-B5E6-BFAB6986CEE7}"/>
              </a:ext>
            </a:extLst>
          </p:cNvPr>
          <p:cNvSpPr txBox="1"/>
          <p:nvPr/>
        </p:nvSpPr>
        <p:spPr>
          <a:xfrm>
            <a:off x="1138826" y="4781919"/>
            <a:ext cx="302816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/>
              <a:t>What is the color of the jacket of the man on this picture?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79E1B-13CF-E24F-98AE-64D263A7E0F4}"/>
              </a:ext>
            </a:extLst>
          </p:cNvPr>
          <p:cNvSpPr/>
          <p:nvPr/>
        </p:nvSpPr>
        <p:spPr>
          <a:xfrm>
            <a:off x="5252582" y="2029216"/>
            <a:ext cx="1444668" cy="1569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60A51F-42C9-CF4A-84D7-414543982F36}"/>
              </a:ext>
            </a:extLst>
          </p:cNvPr>
          <p:cNvSpPr/>
          <p:nvPr/>
        </p:nvSpPr>
        <p:spPr>
          <a:xfrm>
            <a:off x="5265107" y="4345140"/>
            <a:ext cx="1444668" cy="1569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B60DA8-5608-344B-ACC5-B6D560F083DE}"/>
              </a:ext>
            </a:extLst>
          </p:cNvPr>
          <p:cNvCxnSpPr/>
          <p:nvPr/>
        </p:nvCxnSpPr>
        <p:spPr>
          <a:xfrm>
            <a:off x="3949873" y="2747376"/>
            <a:ext cx="1169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FCCA36-9449-0C4B-9701-DE233FA4985E}"/>
              </a:ext>
            </a:extLst>
          </p:cNvPr>
          <p:cNvCxnSpPr/>
          <p:nvPr/>
        </p:nvCxnSpPr>
        <p:spPr>
          <a:xfrm>
            <a:off x="3810695" y="5129733"/>
            <a:ext cx="1169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A70C7B-17B9-344C-82CE-AF930CE404FF}"/>
              </a:ext>
            </a:extLst>
          </p:cNvPr>
          <p:cNvCxnSpPr>
            <a:cxnSpLocks/>
          </p:cNvCxnSpPr>
          <p:nvPr/>
        </p:nvCxnSpPr>
        <p:spPr>
          <a:xfrm>
            <a:off x="6950553" y="2813810"/>
            <a:ext cx="865688" cy="910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6371E0-642F-B54A-9E18-A6640BF60C7A}"/>
              </a:ext>
            </a:extLst>
          </p:cNvPr>
          <p:cNvCxnSpPr>
            <a:cxnSpLocks/>
          </p:cNvCxnSpPr>
          <p:nvPr/>
        </p:nvCxnSpPr>
        <p:spPr>
          <a:xfrm flipV="1">
            <a:off x="6942201" y="4166992"/>
            <a:ext cx="865688" cy="962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6BA0A-949F-0547-B673-9DFD0CE90D70}"/>
              </a:ext>
            </a:extLst>
          </p:cNvPr>
          <p:cNvSpPr/>
          <p:nvPr/>
        </p:nvSpPr>
        <p:spPr>
          <a:xfrm>
            <a:off x="8061195" y="3079176"/>
            <a:ext cx="715376" cy="1569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B48291-6ED4-ED44-91AE-3C69DA568549}"/>
              </a:ext>
            </a:extLst>
          </p:cNvPr>
          <p:cNvCxnSpPr>
            <a:cxnSpLocks/>
          </p:cNvCxnSpPr>
          <p:nvPr/>
        </p:nvCxnSpPr>
        <p:spPr>
          <a:xfrm>
            <a:off x="8899046" y="3912620"/>
            <a:ext cx="796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15FA91-86E3-0D46-BB28-C0F8AFC7806D}"/>
              </a:ext>
            </a:extLst>
          </p:cNvPr>
          <p:cNvSpPr txBox="1"/>
          <p:nvPr/>
        </p:nvSpPr>
        <p:spPr>
          <a:xfrm>
            <a:off x="9817621" y="3474744"/>
            <a:ext cx="1957196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/>
              <a:t>Cross Entroy Loss </a:t>
            </a:r>
          </a:p>
          <a:p>
            <a:r>
              <a:rPr lang="en-US" sz="1867"/>
              <a:t>Across 5000 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3390466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9E01-C612-864F-A648-3BCDA7A3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VQA Solution today?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F7DD0-CFD4-194F-BE7F-21468DDA5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" t="10408" r="81263" b="59993"/>
          <a:stretch/>
        </p:blipFill>
        <p:spPr>
          <a:xfrm>
            <a:off x="1185176" y="1831044"/>
            <a:ext cx="2427888" cy="1832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FF847-41FB-6349-B5E6-BFAB6986CEE7}"/>
              </a:ext>
            </a:extLst>
          </p:cNvPr>
          <p:cNvSpPr txBox="1"/>
          <p:nvPr/>
        </p:nvSpPr>
        <p:spPr>
          <a:xfrm>
            <a:off x="1138826" y="4781919"/>
            <a:ext cx="302816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/>
              <a:t>What is the color of the jacket of the man on this picture?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79E1B-13CF-E24F-98AE-64D263A7E0F4}"/>
              </a:ext>
            </a:extLst>
          </p:cNvPr>
          <p:cNvSpPr/>
          <p:nvPr/>
        </p:nvSpPr>
        <p:spPr>
          <a:xfrm>
            <a:off x="5252582" y="2029215"/>
            <a:ext cx="1444668" cy="37375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B60DA8-5608-344B-ACC5-B6D560F083DE}"/>
              </a:ext>
            </a:extLst>
          </p:cNvPr>
          <p:cNvCxnSpPr>
            <a:cxnSpLocks/>
          </p:cNvCxnSpPr>
          <p:nvPr/>
        </p:nvCxnSpPr>
        <p:spPr>
          <a:xfrm>
            <a:off x="3810695" y="2747376"/>
            <a:ext cx="1308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FCCA36-9449-0C4B-9701-DE233FA4985E}"/>
              </a:ext>
            </a:extLst>
          </p:cNvPr>
          <p:cNvCxnSpPr/>
          <p:nvPr/>
        </p:nvCxnSpPr>
        <p:spPr>
          <a:xfrm>
            <a:off x="3810695" y="5129733"/>
            <a:ext cx="1169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B48291-6ED4-ED44-91AE-3C69DA568549}"/>
              </a:ext>
            </a:extLst>
          </p:cNvPr>
          <p:cNvCxnSpPr>
            <a:cxnSpLocks/>
          </p:cNvCxnSpPr>
          <p:nvPr/>
        </p:nvCxnSpPr>
        <p:spPr>
          <a:xfrm>
            <a:off x="6894881" y="2275887"/>
            <a:ext cx="796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15FA91-86E3-0D46-BB28-C0F8AFC7806D}"/>
              </a:ext>
            </a:extLst>
          </p:cNvPr>
          <p:cNvSpPr txBox="1"/>
          <p:nvPr/>
        </p:nvSpPr>
        <p:spPr>
          <a:xfrm>
            <a:off x="8189238" y="1681705"/>
            <a:ext cx="1957196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/>
              <a:t>Cross Entroy Loss </a:t>
            </a:r>
          </a:p>
          <a:p>
            <a:r>
              <a:rPr lang="en-US" sz="1867"/>
              <a:t>Across 5000 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35037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6D38-4465-A1BE-33CC-C47AB636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Spotlight: Visual Interface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FFA39-7F15-76CC-934D-98F344FB6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2A425-B02F-DCB7-89E5-2BEA2622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B913A-33CF-8A9A-B229-87D8FA2D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89956"/>
            <a:ext cx="10042589" cy="47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6D38-4465-A1BE-33CC-C47AB636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Spotlight: Visual Interface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FFA39-7F15-76CC-934D-98F344FB6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2A425-B02F-DCB7-89E5-2BEA2622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BA4E1-35F5-9CC7-7264-60461903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6" y="1860286"/>
            <a:ext cx="10625452" cy="41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3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256F-3708-DD4F-91FE-9C82BB52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8065-B422-9C45-8292-8AFBB5D4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548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5291-9D62-C97B-6716-4CD08507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088F-A5D1-F304-CCD2-E845E39E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GradCAM</a:t>
            </a:r>
            <a:r>
              <a:rPr lang="en-US" dirty="0"/>
              <a:t>: Explaining Predictions</a:t>
            </a:r>
          </a:p>
          <a:p>
            <a:r>
              <a:rPr lang="en-US" dirty="0"/>
              <a:t>ALBEF</a:t>
            </a:r>
          </a:p>
          <a:p>
            <a:r>
              <a:rPr lang="en-US" dirty="0"/>
              <a:t>ALBEF + AMC</a:t>
            </a:r>
          </a:p>
          <a:p>
            <a:r>
              <a:rPr lang="en-US" dirty="0"/>
              <a:t>Two-step Optimization for Object Detection</a:t>
            </a:r>
          </a:p>
          <a:p>
            <a:r>
              <a:rPr lang="en-US" dirty="0"/>
              <a:t>Visual Question Answering: General Framework</a:t>
            </a:r>
          </a:p>
          <a:p>
            <a:r>
              <a:rPr lang="en-US" dirty="0"/>
              <a:t>Mobile UI Navigation: Spotlight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7FA8A-778E-74F4-0062-790E7140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8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860A-7AB9-180E-0957-E3412D91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Explainability</a:t>
            </a:r>
            <a:r>
              <a:rPr lang="en-US" dirty="0"/>
              <a:t>: </a:t>
            </a:r>
            <a:r>
              <a:rPr lang="en-US" dirty="0" err="1"/>
              <a:t>GradCAM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EF5A9-5E1C-1623-DD8B-7077474683A0}"/>
              </a:ext>
            </a:extLst>
          </p:cNvPr>
          <p:cNvSpPr txBox="1"/>
          <p:nvPr/>
        </p:nvSpPr>
        <p:spPr>
          <a:xfrm>
            <a:off x="0" y="63655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arxiv.org</a:t>
            </a:r>
            <a:r>
              <a:rPr lang="en-US" sz="2400" dirty="0"/>
              <a:t>/abs/1610.02391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6AC36-9F7A-00A0-176C-F56DC95C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60" y="2017485"/>
            <a:ext cx="3019365" cy="3234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63F89-8F49-42B5-1634-C806BD4D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19" y="2017485"/>
            <a:ext cx="2870144" cy="3234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5069F-E83B-C985-C377-981E99C67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356" y="2017485"/>
            <a:ext cx="2927285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860A-7AB9-180E-0957-E3412D91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Explainability</a:t>
            </a:r>
            <a:r>
              <a:rPr lang="en-US" dirty="0"/>
              <a:t>: </a:t>
            </a:r>
            <a:r>
              <a:rPr lang="en-US" dirty="0" err="1"/>
              <a:t>GradCAM</a:t>
            </a:r>
            <a:r>
              <a:rPr lang="en-US" dirty="0"/>
              <a:t> (2017)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EF5A9-5E1C-1623-DD8B-7077474683A0}"/>
              </a:ext>
            </a:extLst>
          </p:cNvPr>
          <p:cNvSpPr txBox="1"/>
          <p:nvPr/>
        </p:nvSpPr>
        <p:spPr>
          <a:xfrm>
            <a:off x="0" y="63655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arxiv.org</a:t>
            </a:r>
            <a:r>
              <a:rPr lang="en-US" sz="2400" dirty="0"/>
              <a:t>/abs/1610.02391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93F28-E24F-6D75-79ED-E2C112AEC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992" y="1587138"/>
            <a:ext cx="4395913" cy="1841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257AD1-7834-D50E-AEDA-C621513D6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51" y="4533258"/>
            <a:ext cx="4682059" cy="163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E38DFA-4E37-BD4E-E018-C21BA34DC5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" t="2409" r="1"/>
          <a:stretch/>
        </p:blipFill>
        <p:spPr>
          <a:xfrm>
            <a:off x="505097" y="2081348"/>
            <a:ext cx="5355772" cy="311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7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0AB2-97A9-4E2D-A555-88D6B111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Explainability</a:t>
            </a:r>
            <a:r>
              <a:rPr lang="en-US" dirty="0"/>
              <a:t> with Vision-Language Models</a:t>
            </a:r>
            <a:br>
              <a:rPr lang="en-US" dirty="0"/>
            </a:br>
            <a:r>
              <a:rPr lang="en-US" dirty="0"/>
              <a:t>Case Study: The ALBEF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148CE-6A15-755A-EB0B-0999D79E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124" y="1690688"/>
            <a:ext cx="7131029" cy="4332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A07E90-5581-058D-5A4D-69A0A8250AFD}"/>
              </a:ext>
            </a:extLst>
          </p:cNvPr>
          <p:cNvSpPr txBox="1"/>
          <p:nvPr/>
        </p:nvSpPr>
        <p:spPr>
          <a:xfrm>
            <a:off x="121920" y="63655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arxiv.org</a:t>
            </a:r>
            <a:r>
              <a:rPr lang="en-US" sz="2400" dirty="0"/>
              <a:t>/pdf/2107.07651.pdf</a:t>
            </a:r>
          </a:p>
        </p:txBody>
      </p:sp>
    </p:spTree>
    <p:extLst>
      <p:ext uri="{BB962C8B-B14F-4D97-AF65-F5344CB8AC3E}">
        <p14:creationId xmlns:p14="http://schemas.microsoft.com/office/powerpoint/2010/main" val="381967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5BDB-7091-8AF4-5C54-08BF1A5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9"/>
            <a:ext cx="10515600" cy="1325563"/>
          </a:xfrm>
        </p:spPr>
        <p:txBody>
          <a:bodyPr/>
          <a:lstStyle/>
          <a:p>
            <a:r>
              <a:rPr lang="en-US" dirty="0"/>
              <a:t>Attention Mask Consistency (AMC)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1471B-526A-D60A-2318-1C940C09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92" y="1351511"/>
            <a:ext cx="9684657" cy="3962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092D5-9EBF-A0C2-5C11-49AC696831E0}"/>
              </a:ext>
            </a:extLst>
          </p:cNvPr>
          <p:cNvSpPr txBox="1"/>
          <p:nvPr/>
        </p:nvSpPr>
        <p:spPr>
          <a:xfrm>
            <a:off x="84813" y="6406595"/>
            <a:ext cx="6096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dirty="0"/>
              <a:t>https://</a:t>
            </a:r>
            <a:r>
              <a:rPr lang="en-US" sz="2133" dirty="0" err="1"/>
              <a:t>arxiv.org</a:t>
            </a:r>
            <a:r>
              <a:rPr lang="en-US" sz="2133" dirty="0"/>
              <a:t>/abs/2206.15462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F87F7-7248-BB36-CACB-E95C51E24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984" y="5428021"/>
            <a:ext cx="9146272" cy="86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3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A10E-F031-31D3-5239-7DF1A21D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 Detection with </a:t>
            </a:r>
            <a:r>
              <a:rPr lang="en-US" sz="3200" dirty="0" err="1"/>
              <a:t>Transfromers</a:t>
            </a:r>
            <a:r>
              <a:rPr lang="en-US" sz="3200" dirty="0"/>
              <a:t> (DETR) (2020)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AFE4D-802C-6B0B-D021-F734F025FEB8}"/>
              </a:ext>
            </a:extLst>
          </p:cNvPr>
          <p:cNvSpPr txBox="1"/>
          <p:nvPr/>
        </p:nvSpPr>
        <p:spPr>
          <a:xfrm>
            <a:off x="7060019" y="6446508"/>
            <a:ext cx="6096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dirty="0"/>
              <a:t>https://</a:t>
            </a:r>
            <a:r>
              <a:rPr lang="en-US" sz="2133" dirty="0" err="1"/>
              <a:t>github.com</a:t>
            </a:r>
            <a:r>
              <a:rPr lang="en-US" sz="2133" dirty="0"/>
              <a:t>/</a:t>
            </a:r>
            <a:r>
              <a:rPr lang="en-US" sz="2133" dirty="0" err="1"/>
              <a:t>facebookresearch</a:t>
            </a:r>
            <a:r>
              <a:rPr lang="en-US" sz="2133" dirty="0"/>
              <a:t>/</a:t>
            </a:r>
            <a:r>
              <a:rPr lang="en-US" sz="2133" dirty="0" err="1"/>
              <a:t>detr</a:t>
            </a:r>
            <a:endParaRPr lang="en-US" sz="213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FA312-0F61-259F-601F-3525599FD9E1}"/>
              </a:ext>
            </a:extLst>
          </p:cNvPr>
          <p:cNvSpPr txBox="1"/>
          <p:nvPr/>
        </p:nvSpPr>
        <p:spPr>
          <a:xfrm>
            <a:off x="99239" y="6446507"/>
            <a:ext cx="6578008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dirty="0"/>
              <a:t>https://</a:t>
            </a:r>
            <a:r>
              <a:rPr lang="en-US" sz="1867" dirty="0" err="1"/>
              <a:t>arxiv.org</a:t>
            </a:r>
            <a:r>
              <a:rPr lang="en-US" sz="1867" dirty="0"/>
              <a:t>/abs/2005.12872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57211D-2CBF-A37C-91B8-3A39E666E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9"/>
            <a:ext cx="10363200" cy="2665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2377D6-E0B6-9E8C-C4B6-73B59C3E0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179" y="4418435"/>
            <a:ext cx="8491871" cy="113493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79C2B55-44EC-0145-833A-BC5FA52E3096}"/>
              </a:ext>
            </a:extLst>
          </p:cNvPr>
          <p:cNvGrpSpPr/>
          <p:nvPr/>
        </p:nvGrpSpPr>
        <p:grpSpPr>
          <a:xfrm>
            <a:off x="6698511" y="5417624"/>
            <a:ext cx="5263509" cy="956200"/>
            <a:chOff x="5023883" y="4063218"/>
            <a:chExt cx="3947632" cy="7171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506C7D-259A-FEAE-DB13-AC3867AB7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1822" y="4063218"/>
              <a:ext cx="2889693" cy="7171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48AC2E-BFE3-4AA6-191F-7B97DFC23716}"/>
                </a:ext>
              </a:extLst>
            </p:cNvPr>
            <p:cNvSpPr txBox="1"/>
            <p:nvPr/>
          </p:nvSpPr>
          <p:spPr>
            <a:xfrm>
              <a:off x="5023883" y="4307944"/>
              <a:ext cx="73298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9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89669-825F-F346-ACEA-C749148C7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8"/>
          <a:stretch/>
        </p:blipFill>
        <p:spPr>
          <a:xfrm>
            <a:off x="558052" y="2114719"/>
            <a:ext cx="5012267" cy="4587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B56E0-AD91-964A-B815-81AF36A1D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6"/>
          <a:stretch/>
        </p:blipFill>
        <p:spPr>
          <a:xfrm>
            <a:off x="6484418" y="2114719"/>
            <a:ext cx="4944533" cy="4570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5062F-E4F9-BE45-8461-4616F73E1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711" y="341623"/>
            <a:ext cx="6096000" cy="12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0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EB6C-5517-F24C-86E9-74D3D0CD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 Grounded Question Answering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F43E5-20CB-F549-B19D-7AA06D72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A6151-F7B6-E540-9DFD-5E6F6D7BBCE3}"/>
              </a:ext>
            </a:extLst>
          </p:cNvPr>
          <p:cNvSpPr/>
          <p:nvPr/>
        </p:nvSpPr>
        <p:spPr>
          <a:xfrm>
            <a:off x="7184861" y="6488669"/>
            <a:ext cx="4835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arxiv.org</a:t>
            </a:r>
            <a:r>
              <a:rPr lang="en-US" sz="2400" dirty="0"/>
              <a:t>/pdf/1505.00468.pdf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2924F2-72DB-0A42-86EA-CAA06FCF6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17" y="1690688"/>
            <a:ext cx="10321167" cy="41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058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7969</TotalTime>
  <Words>224</Words>
  <Application>Microsoft Macintosh PowerPoint</Application>
  <PresentationFormat>Widescreen</PresentationFormat>
  <Paragraphs>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lecture-template</vt:lpstr>
      <vt:lpstr>Office Theme</vt:lpstr>
      <vt:lpstr>Deep Learning for Vision &amp; Language</vt:lpstr>
      <vt:lpstr>Today</vt:lpstr>
      <vt:lpstr>Explainability: GradCAM</vt:lpstr>
      <vt:lpstr>Explainability: GradCAM (2017)</vt:lpstr>
      <vt:lpstr>Explainability with Vision-Language Models Case Study: The ALBEF model</vt:lpstr>
      <vt:lpstr>Attention Mask Consistency (AMC)</vt:lpstr>
      <vt:lpstr>Object Detection with Transfromers (DETR) (2020)</vt:lpstr>
      <vt:lpstr>PowerPoint Presentation</vt:lpstr>
      <vt:lpstr>Visually Grounded Question Answering</vt:lpstr>
      <vt:lpstr>What Features to use as input visual features?</vt:lpstr>
      <vt:lpstr>CVPR 2017</vt:lpstr>
      <vt:lpstr>CVPR 2020</vt:lpstr>
      <vt:lpstr>VQA Solution today?</vt:lpstr>
      <vt:lpstr>VQA Solution today?</vt:lpstr>
      <vt:lpstr>Spotlight: Visual Interface Navigation</vt:lpstr>
      <vt:lpstr>Spotlight: Visual Interface Navigation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149</cp:revision>
  <dcterms:created xsi:type="dcterms:W3CDTF">2020-08-27T13:44:04Z</dcterms:created>
  <dcterms:modified xsi:type="dcterms:W3CDTF">2024-04-11T20:53:39Z</dcterms:modified>
</cp:coreProperties>
</file>