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1052" r:id="rId4"/>
    <p:sldId id="1053" r:id="rId5"/>
    <p:sldId id="1048" r:id="rId6"/>
    <p:sldId id="258" r:id="rId7"/>
    <p:sldId id="1049" r:id="rId8"/>
    <p:sldId id="1050" r:id="rId9"/>
    <p:sldId id="1055" r:id="rId10"/>
    <p:sldId id="1054" r:id="rId11"/>
    <p:sldId id="1056" r:id="rId12"/>
    <p:sldId id="1057" r:id="rId13"/>
    <p:sldId id="1058" r:id="rId14"/>
    <p:sldId id="1064" r:id="rId15"/>
    <p:sldId id="1065" r:id="rId16"/>
    <p:sldId id="1059" r:id="rId17"/>
    <p:sldId id="1060" r:id="rId18"/>
    <p:sldId id="1061" r:id="rId19"/>
    <p:sldId id="1062" r:id="rId20"/>
    <p:sldId id="1063" r:id="rId21"/>
    <p:sldId id="10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63957-781E-43AB-AAFF-5D163A5CAC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F61CB3-2128-4D8D-9F74-92EDC9227389}">
      <dgm:prSet/>
      <dgm:spPr/>
      <dgm:t>
        <a:bodyPr/>
        <a:lstStyle/>
        <a:p>
          <a:r>
            <a:rPr lang="en-US"/>
            <a:t>Explainability: GradCAM</a:t>
          </a:r>
        </a:p>
      </dgm:t>
    </dgm:pt>
    <dgm:pt modelId="{C0F0E451-8062-4C67-8216-888728030CD8}" type="parTrans" cxnId="{3A903CC3-92F4-440B-A5D1-600B43FC3FFD}">
      <dgm:prSet/>
      <dgm:spPr/>
      <dgm:t>
        <a:bodyPr/>
        <a:lstStyle/>
        <a:p>
          <a:endParaRPr lang="en-US"/>
        </a:p>
      </dgm:t>
    </dgm:pt>
    <dgm:pt modelId="{3FC1E3DC-0A1B-47AA-A421-FD88CA20DEA6}" type="sibTrans" cxnId="{3A903CC3-92F4-440B-A5D1-600B43FC3FFD}">
      <dgm:prSet/>
      <dgm:spPr/>
      <dgm:t>
        <a:bodyPr/>
        <a:lstStyle/>
        <a:p>
          <a:endParaRPr lang="en-US"/>
        </a:p>
      </dgm:t>
    </dgm:pt>
    <dgm:pt modelId="{3EA854DD-0DB0-4145-8CAC-AF8010118F3B}">
      <dgm:prSet/>
      <dgm:spPr/>
      <dgm:t>
        <a:bodyPr/>
        <a:lstStyle/>
        <a:p>
          <a:r>
            <a:rPr lang="en-US"/>
            <a:t>Anatomy of a “Multimodal LLM” also know as “Visual LLM” or “LMM” Large Multimodal Model: Frozen, Flamingo, LlaVA.</a:t>
          </a:r>
        </a:p>
      </dgm:t>
    </dgm:pt>
    <dgm:pt modelId="{4F23BD91-4E90-4E28-81FF-0002EDC00833}" type="parTrans" cxnId="{4EB58EBE-1121-47CC-A1D2-ECBF7ED0A8DB}">
      <dgm:prSet/>
      <dgm:spPr/>
      <dgm:t>
        <a:bodyPr/>
        <a:lstStyle/>
        <a:p>
          <a:endParaRPr lang="en-US"/>
        </a:p>
      </dgm:t>
    </dgm:pt>
    <dgm:pt modelId="{2EACBC57-D140-473A-BD1A-A13A552415E1}" type="sibTrans" cxnId="{4EB58EBE-1121-47CC-A1D2-ECBF7ED0A8DB}">
      <dgm:prSet/>
      <dgm:spPr/>
      <dgm:t>
        <a:bodyPr/>
        <a:lstStyle/>
        <a:p>
          <a:endParaRPr lang="en-US"/>
        </a:p>
      </dgm:t>
    </dgm:pt>
    <dgm:pt modelId="{F7ECFFCA-001C-48DE-B98C-E26479B57472}">
      <dgm:prSet/>
      <dgm:spPr/>
      <dgm:t>
        <a:bodyPr/>
        <a:lstStyle/>
        <a:p>
          <a:r>
            <a:rPr lang="en-US"/>
            <a:t>Recent VLMS: QwenVL, DeepSeekVL, Gemma-3</a:t>
          </a:r>
        </a:p>
      </dgm:t>
    </dgm:pt>
    <dgm:pt modelId="{92968243-8AFA-407E-B70E-D294E68E66EE}" type="parTrans" cxnId="{91D43311-8639-4711-97A2-FD7FFAA6D862}">
      <dgm:prSet/>
      <dgm:spPr/>
      <dgm:t>
        <a:bodyPr/>
        <a:lstStyle/>
        <a:p>
          <a:endParaRPr lang="en-US"/>
        </a:p>
      </dgm:t>
    </dgm:pt>
    <dgm:pt modelId="{64A67A2C-4C32-4A67-AF77-6F9EDB4F9C8F}" type="sibTrans" cxnId="{91D43311-8639-4711-97A2-FD7FFAA6D862}">
      <dgm:prSet/>
      <dgm:spPr/>
      <dgm:t>
        <a:bodyPr/>
        <a:lstStyle/>
        <a:p>
          <a:endParaRPr lang="en-US"/>
        </a:p>
      </dgm:t>
    </dgm:pt>
    <dgm:pt modelId="{66E75994-4A48-CF47-B11D-FE8FB2469377}" type="pres">
      <dgm:prSet presAssocID="{DE263957-781E-43AB-AAFF-5D163A5CACB3}" presName="linear" presStyleCnt="0">
        <dgm:presLayoutVars>
          <dgm:animLvl val="lvl"/>
          <dgm:resizeHandles val="exact"/>
        </dgm:presLayoutVars>
      </dgm:prSet>
      <dgm:spPr/>
    </dgm:pt>
    <dgm:pt modelId="{91ACB64E-8033-BB4B-8E8B-9E51D73E3981}" type="pres">
      <dgm:prSet presAssocID="{B9F61CB3-2128-4D8D-9F74-92EDC92273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DF84D1-785F-AA4F-9357-902B04E802C6}" type="pres">
      <dgm:prSet presAssocID="{3FC1E3DC-0A1B-47AA-A421-FD88CA20DEA6}" presName="spacer" presStyleCnt="0"/>
      <dgm:spPr/>
    </dgm:pt>
    <dgm:pt modelId="{82E2AA81-15F4-3144-885E-091269824F72}" type="pres">
      <dgm:prSet presAssocID="{3EA854DD-0DB0-4145-8CAC-AF8010118F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A56AFE-FB88-664D-9B1A-C678CA15A7B5}" type="pres">
      <dgm:prSet presAssocID="{2EACBC57-D140-473A-BD1A-A13A552415E1}" presName="spacer" presStyleCnt="0"/>
      <dgm:spPr/>
    </dgm:pt>
    <dgm:pt modelId="{E0FD7EFE-0C9A-9C4D-AF0B-0F226C9323A5}" type="pres">
      <dgm:prSet presAssocID="{F7ECFFCA-001C-48DE-B98C-E26479B5747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1D43311-8639-4711-97A2-FD7FFAA6D862}" srcId="{DE263957-781E-43AB-AAFF-5D163A5CACB3}" destId="{F7ECFFCA-001C-48DE-B98C-E26479B57472}" srcOrd="2" destOrd="0" parTransId="{92968243-8AFA-407E-B70E-D294E68E66EE}" sibTransId="{64A67A2C-4C32-4A67-AF77-6F9EDB4F9C8F}"/>
    <dgm:cxn modelId="{A6171C6F-9279-0E4E-AE5A-CAF86C81AD19}" type="presOf" srcId="{DE263957-781E-43AB-AAFF-5D163A5CACB3}" destId="{66E75994-4A48-CF47-B11D-FE8FB2469377}" srcOrd="0" destOrd="0" presId="urn:microsoft.com/office/officeart/2005/8/layout/vList2"/>
    <dgm:cxn modelId="{47CA0286-1B34-8347-A3EE-EFC042A107BE}" type="presOf" srcId="{3EA854DD-0DB0-4145-8CAC-AF8010118F3B}" destId="{82E2AA81-15F4-3144-885E-091269824F72}" srcOrd="0" destOrd="0" presId="urn:microsoft.com/office/officeart/2005/8/layout/vList2"/>
    <dgm:cxn modelId="{E680C495-9D87-194C-BE63-719E079F1C78}" type="presOf" srcId="{F7ECFFCA-001C-48DE-B98C-E26479B57472}" destId="{E0FD7EFE-0C9A-9C4D-AF0B-0F226C9323A5}" srcOrd="0" destOrd="0" presId="urn:microsoft.com/office/officeart/2005/8/layout/vList2"/>
    <dgm:cxn modelId="{4EB58EBE-1121-47CC-A1D2-ECBF7ED0A8DB}" srcId="{DE263957-781E-43AB-AAFF-5D163A5CACB3}" destId="{3EA854DD-0DB0-4145-8CAC-AF8010118F3B}" srcOrd="1" destOrd="0" parTransId="{4F23BD91-4E90-4E28-81FF-0002EDC00833}" sibTransId="{2EACBC57-D140-473A-BD1A-A13A552415E1}"/>
    <dgm:cxn modelId="{3A903CC3-92F4-440B-A5D1-600B43FC3FFD}" srcId="{DE263957-781E-43AB-AAFF-5D163A5CACB3}" destId="{B9F61CB3-2128-4D8D-9F74-92EDC9227389}" srcOrd="0" destOrd="0" parTransId="{C0F0E451-8062-4C67-8216-888728030CD8}" sibTransId="{3FC1E3DC-0A1B-47AA-A421-FD88CA20DEA6}"/>
    <dgm:cxn modelId="{FCD967E1-E27D-A241-B11E-087C497C32AD}" type="presOf" srcId="{B9F61CB3-2128-4D8D-9F74-92EDC9227389}" destId="{91ACB64E-8033-BB4B-8E8B-9E51D73E3981}" srcOrd="0" destOrd="0" presId="urn:microsoft.com/office/officeart/2005/8/layout/vList2"/>
    <dgm:cxn modelId="{1275891F-1750-7C45-9775-753391B96F12}" type="presParOf" srcId="{66E75994-4A48-CF47-B11D-FE8FB2469377}" destId="{91ACB64E-8033-BB4B-8E8B-9E51D73E3981}" srcOrd="0" destOrd="0" presId="urn:microsoft.com/office/officeart/2005/8/layout/vList2"/>
    <dgm:cxn modelId="{21E1C5CA-581F-7C40-86F0-3C875487A892}" type="presParOf" srcId="{66E75994-4A48-CF47-B11D-FE8FB2469377}" destId="{33DF84D1-785F-AA4F-9357-902B04E802C6}" srcOrd="1" destOrd="0" presId="urn:microsoft.com/office/officeart/2005/8/layout/vList2"/>
    <dgm:cxn modelId="{5A9E7AF2-790A-F54F-9563-0AE8AB5CA653}" type="presParOf" srcId="{66E75994-4A48-CF47-B11D-FE8FB2469377}" destId="{82E2AA81-15F4-3144-885E-091269824F72}" srcOrd="2" destOrd="0" presId="urn:microsoft.com/office/officeart/2005/8/layout/vList2"/>
    <dgm:cxn modelId="{BC3CD242-F566-7A4E-9C36-EA0BDDB076AA}" type="presParOf" srcId="{66E75994-4A48-CF47-B11D-FE8FB2469377}" destId="{81A56AFE-FB88-664D-9B1A-C678CA15A7B5}" srcOrd="3" destOrd="0" presId="urn:microsoft.com/office/officeart/2005/8/layout/vList2"/>
    <dgm:cxn modelId="{F25AFC5F-1CCF-9948-9B19-356D0B2606E5}" type="presParOf" srcId="{66E75994-4A48-CF47-B11D-FE8FB2469377}" destId="{E0FD7EFE-0C9A-9C4D-AF0B-0F226C9323A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CB64E-8033-BB4B-8E8B-9E51D73E3981}">
      <dsp:nvSpPr>
        <dsp:cNvPr id="0" name=""/>
        <dsp:cNvSpPr/>
      </dsp:nvSpPr>
      <dsp:spPr>
        <a:xfrm>
          <a:off x="0" y="2837"/>
          <a:ext cx="6140449" cy="1271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Explainability: GradCAM</a:t>
          </a:r>
        </a:p>
      </dsp:txBody>
      <dsp:txXfrm>
        <a:off x="62069" y="64906"/>
        <a:ext cx="6016311" cy="1147359"/>
      </dsp:txXfrm>
    </dsp:sp>
    <dsp:sp modelId="{82E2AA81-15F4-3144-885E-091269824F72}">
      <dsp:nvSpPr>
        <dsp:cNvPr id="0" name=""/>
        <dsp:cNvSpPr/>
      </dsp:nvSpPr>
      <dsp:spPr>
        <a:xfrm>
          <a:off x="0" y="1340575"/>
          <a:ext cx="6140449" cy="1271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Anatomy of a “Multimodal LLM” also know as “Visual LLM” or “LMM” Large Multimodal Model: Frozen, Flamingo, LlaVA.</a:t>
          </a:r>
        </a:p>
      </dsp:txBody>
      <dsp:txXfrm>
        <a:off x="62069" y="1402644"/>
        <a:ext cx="6016311" cy="1147359"/>
      </dsp:txXfrm>
    </dsp:sp>
    <dsp:sp modelId="{E0FD7EFE-0C9A-9C4D-AF0B-0F226C9323A5}">
      <dsp:nvSpPr>
        <dsp:cNvPr id="0" name=""/>
        <dsp:cNvSpPr/>
      </dsp:nvSpPr>
      <dsp:spPr>
        <a:xfrm>
          <a:off x="0" y="2678312"/>
          <a:ext cx="6140449" cy="1271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Recent VLMS: QwenVL, DeepSeekVL, Gemma-3</a:t>
          </a:r>
        </a:p>
      </dsp:txBody>
      <dsp:txXfrm>
        <a:off x="62069" y="2740381"/>
        <a:ext cx="6016311" cy="1147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DCC3-1246-A29E-D959-456BAEEBD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F3254-367F-E743-1622-0F1E2AF89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0BD0-2875-6558-1345-44F48D34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F69B-249D-094C-B2FA-AD1D5B0221B4}" type="datetimeFigureOut"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04420-0CF1-60A7-C1A5-A105E184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C11C9-C305-EFD0-FD86-9B370B81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509-0EF3-7941-B78C-68B2F6A6F0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2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E40A-9EAB-3633-228F-DE1B2D76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03AAA-9EEC-252F-0DB9-59258C126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B3F79-8741-A3D3-1D79-CD68F9BE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F69B-249D-094C-B2FA-AD1D5B0221B4}" type="datetimeFigureOut"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8EF40-D5D1-6D81-CF89-165D0A60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C64C2-4F70-42B0-B7EB-9B74FF03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509-0EF3-7941-B78C-68B2F6A6F0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8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B7AC5F-3696-538C-D2F0-00196C932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3135C-8B48-4780-FBD8-B5F6AA3F1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112A6-37D4-3357-277D-8B922A59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F69B-249D-094C-B2FA-AD1D5B0221B4}" type="datetimeFigureOut"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667C1-0391-D5D7-E96C-EAF3AC85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0A6F7-6505-9AB3-1E63-98F9736C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509-0EF3-7941-B78C-68B2F6A6F0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A7E9A-DE4A-AC5C-AF14-9E4C590F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1C95D-DC63-BC33-9F62-CF7D17D9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F7063-7C3A-CB4B-AA7E-1287667C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F69B-249D-094C-B2FA-AD1D5B0221B4}" type="datetimeFigureOut"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979B3-625A-551E-68AE-F17B64E1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45BEF-E325-4FBB-41B2-72EEF0D6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509-0EF3-7941-B78C-68B2F6A6F0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AABFC-481A-8180-2A6F-B4F3CC5A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BBAB0-3CA0-8990-4AC5-9DEFC754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74EDB-73B7-CADE-2593-7E1BF1B4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F69B-249D-094C-B2FA-AD1D5B0221B4}" type="datetimeFigureOut"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3BB3D-9D65-8CC1-9EB3-FEF1F608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1825-7F8E-EC81-C568-0A040642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509-0EF3-7941-B78C-68B2F6A6F0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8593-8F2F-0C9E-0D12-532E2B6B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A4115-A8CD-78D9-C49D-D26CF0BE1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DB0EF-BFDD-CBBD-4985-254FCE6B8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4260F-D551-A087-C0F1-DD5A066B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F69B-249D-094C-B2FA-AD1D5B0221B4}" type="datetimeFigureOut"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6F4F4-6473-E5E5-400E-30F7D472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E9AEC-C214-A126-2179-6ACB9F8D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509-0EF3-7941-B78C-68B2F6A6F0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D231-28EF-837E-92B0-FE03A1B5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E7C2B-C577-A7C9-9658-20B8486D5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35AC7-988C-523E-2D47-6DB61B42C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58FEA-445C-858B-C79B-097151D66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F0DA4-D4A8-AAE4-B470-03A466080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19574-0B81-672C-6CF9-7824F4DD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F69B-249D-094C-B2FA-AD1D5B0221B4}" type="datetimeFigureOut">
              <a:t>4/15/25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81A682-3CAC-6ECF-D5BF-069A68CC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2A03C-87E0-A8D0-E302-BFB9081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509-0EF3-7941-B78C-68B2F6A6F0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7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C24E-6EC1-97DB-F4BA-57EE6870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C1A48-E81A-11D9-44D6-7DE8ED7C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F69B-249D-094C-B2FA-AD1D5B0221B4}" type="datetimeFigureOut">
              <a:t>4/15/25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672B3-084B-86F0-6550-F2E83514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84665-D08B-C8B0-3199-F92D6047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509-0EF3-7941-B78C-68B2F6A6F0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9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BDE12-526F-D0FD-DB4B-0DB68964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F69B-249D-094C-B2FA-AD1D5B0221B4}" type="datetimeFigureOut">
              <a:t>4/15/25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B1873-A728-ADCB-6DB2-D28C092E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D681B-DF27-FF87-BC1F-F11DA22F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509-0EF3-7941-B78C-68B2F6A6F0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8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6C4D-C35D-E5E5-615D-D669AFB7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63A22-3C37-F526-E24C-A0365582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42EFC-B0CA-15B4-F2CF-80E4C0047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4A08D-4F9E-298B-27D6-66001EA5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F69B-249D-094C-B2FA-AD1D5B0221B4}" type="datetimeFigureOut"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8940C-23CC-D790-F7C6-995DFB58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BF3E2-5DE2-6DE7-9123-508A3440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509-0EF3-7941-B78C-68B2F6A6F0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6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8D99-CC92-365B-02D4-063DD7A7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07387-C712-EE33-69B8-B8082BBB1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7C13D-5F85-1CCE-3B73-CF1FE6CF6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7E38D-2C4A-CC77-39C2-03F3AFE5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F69B-249D-094C-B2FA-AD1D5B0221B4}" type="datetimeFigureOut"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3F6D7-99F9-3847-2165-E8EDA117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42D5C-F1F7-2AF5-BFC5-43D2F36C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509-0EF3-7941-B78C-68B2F6A6F0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0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F842DF-1DD2-F991-2CA3-F7221135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734BE-1E1C-EFA0-1466-9BDD18614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15EFF-9649-740A-ECF5-B608C477F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32F69B-249D-094C-B2FA-AD1D5B0221B4}" type="datetimeFigureOut"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B47AE-E4AE-A0D1-0617-4D346C52C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B35F4-E89F-9A26-EE00-85940BEDF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0A2509-0EF3-7941-B78C-68B2F6A6F0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44B3A7-9CCD-297D-3781-E88E09974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Missing Topics in </a:t>
            </a: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Multimodal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A85D7-9B99-F063-EB88-47C79C9E0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Vision and Language and Beyond</a:t>
            </a:r>
          </a:p>
        </p:txBody>
      </p:sp>
    </p:spTree>
    <p:extLst>
      <p:ext uri="{BB962C8B-B14F-4D97-AF65-F5344CB8AC3E}">
        <p14:creationId xmlns:p14="http://schemas.microsoft.com/office/powerpoint/2010/main" val="350114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D827-3A1A-97E8-BB8E-1C70E0DE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LLaVA-1.5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19B21-7695-C690-38CA-18242D21323D}"/>
              </a:ext>
            </a:extLst>
          </p:cNvPr>
          <p:cNvSpPr txBox="1"/>
          <p:nvPr/>
        </p:nvSpPr>
        <p:spPr>
          <a:xfrm>
            <a:off x="472966" y="62318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https://arxiv.org/pdf/2310.03744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41EEB9-960D-6D06-A34A-1D921D526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90" y="1814255"/>
            <a:ext cx="11000220" cy="351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4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D827-3A1A-97E8-BB8E-1C70E0DE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LLaVA-1.5</a:t>
            </a:r>
            <a:br>
              <a:rPr lang="en-US"/>
            </a:br>
            <a:r>
              <a:rPr lang="en-US"/>
              <a:t>LLaVA-Next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19B21-7695-C690-38CA-18242D21323D}"/>
              </a:ext>
            </a:extLst>
          </p:cNvPr>
          <p:cNvSpPr txBox="1"/>
          <p:nvPr/>
        </p:nvSpPr>
        <p:spPr>
          <a:xfrm>
            <a:off x="472966" y="60472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https://arxiv.org/pdf/2310.03744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9E10D9-0571-EE8A-F5F4-E710929EE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303" y="172170"/>
            <a:ext cx="4555285" cy="65052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D57D0A-3DD0-264D-9502-20D6D5C1AE9E}"/>
              </a:ext>
            </a:extLst>
          </p:cNvPr>
          <p:cNvSpPr txBox="1"/>
          <p:nvPr/>
        </p:nvSpPr>
        <p:spPr>
          <a:xfrm>
            <a:off x="472966" y="6416565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https://llava-vl.github.io/blog/2024-01-30-llava-next/</a:t>
            </a:r>
          </a:p>
        </p:txBody>
      </p:sp>
    </p:spTree>
    <p:extLst>
      <p:ext uri="{BB962C8B-B14F-4D97-AF65-F5344CB8AC3E}">
        <p14:creationId xmlns:p14="http://schemas.microsoft.com/office/powerpoint/2010/main" val="281701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7F00-0660-E0D5-072E-707684AB1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GenLLaVA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59FD-AAEB-87AD-83B1-198E235A974A}"/>
              </a:ext>
            </a:extLst>
          </p:cNvPr>
          <p:cNvSpPr txBox="1"/>
          <p:nvPr/>
        </p:nvSpPr>
        <p:spPr>
          <a:xfrm>
            <a:off x="504496" y="6311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https://arxiv.org/abs/2406.11262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8E3524-DA6C-0E4B-2D6A-1C6AD82E6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430" y="1690688"/>
            <a:ext cx="8493140" cy="41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259EEF-4EFA-F268-A46C-30BCBA7B2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0" y="893200"/>
            <a:ext cx="12067530" cy="50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0D8B-996C-101E-4E12-392F364F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Qwen-VL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93013-8C93-FC0C-C841-EBA2BF875E72}"/>
              </a:ext>
            </a:extLst>
          </p:cNvPr>
          <p:cNvSpPr txBox="1"/>
          <p:nvPr/>
        </p:nvSpPr>
        <p:spPr>
          <a:xfrm>
            <a:off x="447773" y="6395242"/>
            <a:ext cx="6099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https://arxiv.org/pdf/2308.12966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CBD79A-FBD5-360B-A039-D15FB5AF9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183" y="1530050"/>
            <a:ext cx="9757634" cy="43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2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AAAE-0D15-2071-3ABD-7BF6007E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DeepSeek-VL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0843E-E4BD-B85E-C64D-4A106027CDC1}"/>
              </a:ext>
            </a:extLst>
          </p:cNvPr>
          <p:cNvSpPr txBox="1"/>
          <p:nvPr/>
        </p:nvSpPr>
        <p:spPr>
          <a:xfrm>
            <a:off x="569781" y="6488668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https://arxiv.org/pdf/2403.05525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10713-5832-1D4E-7A4C-73FFE817B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241" y="1865316"/>
            <a:ext cx="7772400" cy="444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74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E4E0-A748-C5AD-031F-691506B6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Gemma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9FEB0E-6301-7E46-A08A-A74CD8858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10" y="2010977"/>
            <a:ext cx="8643741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13BBBC-BBE3-7D11-6A18-2020F9582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225" y="0"/>
            <a:ext cx="4288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BCABE-3D45-ED52-345B-39E46E04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Gemma3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0EB317-A88D-1543-800C-FBEC33175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622474"/>
            <a:ext cx="6780700" cy="361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0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2D36-F6B4-34BB-2208-8C35F400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8F842-FE68-8FFB-2A62-A2BD7B780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A7B7-3036-ECEC-2973-70ECDE370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811" y="111211"/>
            <a:ext cx="8657196" cy="67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34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63E1-B71C-CB9C-3642-98F3A1CC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4C0D-E487-DA8C-53DB-797F25EC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B00BE-F48B-6627-DF00-58A8A089C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50" y="487277"/>
            <a:ext cx="9645283" cy="56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1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92711C-0B3E-3980-A7F6-A2EEAF19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en-US" sz="4000"/>
              <a:t>Vision-Language Models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A78AB91-1065-371D-2A14-C3A955B0CF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32401" y="1721579"/>
          <a:ext cx="6140449" cy="395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114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B818-BCA0-6F32-6046-E1A59E46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F9E70-B3DA-A01A-108D-12376BD9C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A5BE7-94E0-61AF-7D3C-3D475F2CF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9" y="105032"/>
            <a:ext cx="10930741" cy="66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60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7E7F-BA42-AB52-D5B2-2EE4DC0D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95CA4-011C-B94D-0264-FAA19ED0D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Vision-Language Models + Robotics? </a:t>
            </a:r>
          </a:p>
          <a:p>
            <a:r>
              <a:rPr lang="en-US"/>
              <a:t>Vision-Language Models + Video?</a:t>
            </a:r>
          </a:p>
          <a:p>
            <a:r>
              <a:rPr lang="en-US"/>
              <a:t>Vision-Language Models + Agents (Web Agents)</a:t>
            </a:r>
          </a:p>
          <a:p>
            <a:r>
              <a:rPr lang="en-US"/>
              <a:t>Vision-Language Models + Agents (Cooperative-tasks)</a:t>
            </a:r>
          </a:p>
          <a:p>
            <a:r>
              <a:rPr lang="en-US"/>
              <a:t>Vision-Language Models + Search?</a:t>
            </a:r>
          </a:p>
          <a:p>
            <a:r>
              <a:rPr lang="en-US"/>
              <a:t>Vision-Language Models + Reinforcement Learning more generally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8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860A-7AB9-180E-0957-E3412D91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Explainability</a:t>
            </a:r>
            <a:r>
              <a:rPr lang="en-US" dirty="0"/>
              <a:t>: </a:t>
            </a:r>
            <a:r>
              <a:rPr lang="en-US" dirty="0" err="1"/>
              <a:t>GradCAM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EF5A9-5E1C-1623-DD8B-7077474683A0}"/>
              </a:ext>
            </a:extLst>
          </p:cNvPr>
          <p:cNvSpPr txBox="1"/>
          <p:nvPr/>
        </p:nvSpPr>
        <p:spPr>
          <a:xfrm>
            <a:off x="0" y="636555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arxiv.org</a:t>
            </a:r>
            <a:r>
              <a:rPr lang="en-US" sz="2400" dirty="0"/>
              <a:t>/abs/1610.02391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6AC36-9F7A-00A0-176C-F56DC95C9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60" y="2017485"/>
            <a:ext cx="3019365" cy="3234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63F89-8F49-42B5-1634-C806BD4DF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19" y="2017485"/>
            <a:ext cx="2870144" cy="3234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35069F-E83B-C985-C377-981E99C67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356" y="2017485"/>
            <a:ext cx="2927285" cy="32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7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860A-7AB9-180E-0957-E3412D91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Explainability</a:t>
            </a:r>
            <a:r>
              <a:rPr lang="en-US" dirty="0"/>
              <a:t>: </a:t>
            </a:r>
            <a:r>
              <a:rPr lang="en-US" dirty="0" err="1"/>
              <a:t>GradCAM</a:t>
            </a:r>
            <a:r>
              <a:rPr lang="en-US" dirty="0"/>
              <a:t> (2017)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EF5A9-5E1C-1623-DD8B-7077474683A0}"/>
              </a:ext>
            </a:extLst>
          </p:cNvPr>
          <p:cNvSpPr txBox="1"/>
          <p:nvPr/>
        </p:nvSpPr>
        <p:spPr>
          <a:xfrm>
            <a:off x="0" y="636555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arxiv.org</a:t>
            </a:r>
            <a:r>
              <a:rPr lang="en-US" sz="2400" dirty="0"/>
              <a:t>/abs/1610.02391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93F28-E24F-6D75-79ED-E2C112AEC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992" y="1587138"/>
            <a:ext cx="4395913" cy="18418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257AD1-7834-D50E-AEDA-C621513D6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851" y="4533258"/>
            <a:ext cx="4682059" cy="1632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E38DFA-4E37-BD4E-E018-C21BA34DC5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6" t="2409" r="1"/>
          <a:stretch/>
        </p:blipFill>
        <p:spPr>
          <a:xfrm>
            <a:off x="505097" y="2081348"/>
            <a:ext cx="5355772" cy="311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7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523122-8022-A988-E3B9-B2F5C7FA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49923"/>
            <a:ext cx="7772400" cy="4074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A93CD-CEE7-1FB1-3417-91CD27411268}"/>
              </a:ext>
            </a:extLst>
          </p:cNvPr>
          <p:cNvSpPr txBox="1"/>
          <p:nvPr/>
        </p:nvSpPr>
        <p:spPr>
          <a:xfrm>
            <a:off x="5147733" y="524933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NeurIPS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32984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4C1912-E9DD-32F9-035D-D682F682F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67" y="3245555"/>
            <a:ext cx="11270864" cy="3527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112D2-5F66-B7E4-ACF4-EF36B20AF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3" b="21626"/>
          <a:stretch/>
        </p:blipFill>
        <p:spPr>
          <a:xfrm>
            <a:off x="4317999" y="84665"/>
            <a:ext cx="4165601" cy="3008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485640-3BA1-85F2-303C-57481CDEE88D}"/>
              </a:ext>
            </a:extLst>
          </p:cNvPr>
          <p:cNvSpPr txBox="1"/>
          <p:nvPr/>
        </p:nvSpPr>
        <p:spPr>
          <a:xfrm>
            <a:off x="2540000" y="1552216"/>
            <a:ext cx="98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Training:</a:t>
            </a:r>
          </a:p>
        </p:txBody>
      </p:sp>
    </p:spTree>
    <p:extLst>
      <p:ext uri="{BB962C8B-B14F-4D97-AF65-F5344CB8AC3E}">
        <p14:creationId xmlns:p14="http://schemas.microsoft.com/office/powerpoint/2010/main" val="19380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BAE4-5006-61F7-06C5-05DB1FF7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Flamingo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BD136-712D-39E3-47B6-9B3EE0655BB6}"/>
              </a:ext>
            </a:extLst>
          </p:cNvPr>
          <p:cNvSpPr txBox="1"/>
          <p:nvPr/>
        </p:nvSpPr>
        <p:spPr>
          <a:xfrm>
            <a:off x="326986" y="630820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arxiv.org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/pdf/2204.14198.pdf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7AAF4-3452-F436-1CC1-12F606E5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885" y="1375441"/>
            <a:ext cx="8566230" cy="443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3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BAE4-5006-61F7-06C5-05DB1FF7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Flamingo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BD136-712D-39E3-47B6-9B3EE0655BB6}"/>
              </a:ext>
            </a:extLst>
          </p:cNvPr>
          <p:cNvSpPr txBox="1"/>
          <p:nvPr/>
        </p:nvSpPr>
        <p:spPr>
          <a:xfrm>
            <a:off x="326986" y="630820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arxiv.org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/pdf/2204.14198.pdf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48909-8E7B-2B11-51E2-45F619839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08" y="1438125"/>
            <a:ext cx="10613983" cy="44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4A39-31F3-D147-13D5-702123F6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LLaVA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FC99C5-C2A1-6982-7247-49CCC88EB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250" y="484900"/>
            <a:ext cx="7772400" cy="6007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51CA03-5D8E-CF33-FF9C-6DD418949391}"/>
              </a:ext>
            </a:extLst>
          </p:cNvPr>
          <p:cNvSpPr txBox="1"/>
          <p:nvPr/>
        </p:nvSpPr>
        <p:spPr>
          <a:xfrm>
            <a:off x="442464" y="6488668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https://arxiv.org/pdf/2304.08485</a:t>
            </a:r>
          </a:p>
        </p:txBody>
      </p:sp>
    </p:spTree>
    <p:extLst>
      <p:ext uri="{BB962C8B-B14F-4D97-AF65-F5344CB8AC3E}">
        <p14:creationId xmlns:p14="http://schemas.microsoft.com/office/powerpoint/2010/main" val="328687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224</Words>
  <Application>Microsoft Macintosh PowerPoint</Application>
  <PresentationFormat>Widescreen</PresentationFormat>
  <Paragraphs>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Office Theme</vt:lpstr>
      <vt:lpstr>Missing Topics in  Multimodal AI</vt:lpstr>
      <vt:lpstr>Vision-Language Models</vt:lpstr>
      <vt:lpstr>Explainability: GradCAM</vt:lpstr>
      <vt:lpstr>Explainability: GradCAM (2017)</vt:lpstr>
      <vt:lpstr>PowerPoint Presentation</vt:lpstr>
      <vt:lpstr>PowerPoint Presentation</vt:lpstr>
      <vt:lpstr>Flamingo</vt:lpstr>
      <vt:lpstr>Flamingo</vt:lpstr>
      <vt:lpstr>LLaVA</vt:lpstr>
      <vt:lpstr>LLaVA-1.5</vt:lpstr>
      <vt:lpstr>LLaVA-1.5 LLaVA-Next</vt:lpstr>
      <vt:lpstr>GenLLaVA</vt:lpstr>
      <vt:lpstr>PowerPoint Presentation</vt:lpstr>
      <vt:lpstr>Qwen-VL</vt:lpstr>
      <vt:lpstr>DeepSeek-VL</vt:lpstr>
      <vt:lpstr>Gemma 3</vt:lpstr>
      <vt:lpstr>Gemma3</vt:lpstr>
      <vt:lpstr>PowerPoint Presentation</vt:lpstr>
      <vt:lpstr>PowerPoint Presentation</vt:lpstr>
      <vt:lpstr>PowerPoint Presentation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Multimodal AI</dc:title>
  <dc:creator>Vicente Ordonez Roman</dc:creator>
  <cp:lastModifiedBy>Vicente Ordonez Roman</cp:lastModifiedBy>
  <cp:revision>10</cp:revision>
  <dcterms:created xsi:type="dcterms:W3CDTF">2025-04-15T18:32:17Z</dcterms:created>
  <dcterms:modified xsi:type="dcterms:W3CDTF">2025-04-15T19:37:53Z</dcterms:modified>
</cp:coreProperties>
</file>