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5"/>
  </p:notesMasterIdLst>
  <p:sldIdLst>
    <p:sldId id="298" r:id="rId2"/>
    <p:sldId id="257" r:id="rId3"/>
    <p:sldId id="276" r:id="rId4"/>
    <p:sldId id="258" r:id="rId5"/>
    <p:sldId id="280" r:id="rId6"/>
    <p:sldId id="261" r:id="rId7"/>
    <p:sldId id="262" r:id="rId8"/>
    <p:sldId id="268" r:id="rId9"/>
    <p:sldId id="320" r:id="rId10"/>
    <p:sldId id="322" r:id="rId11"/>
    <p:sldId id="323" r:id="rId12"/>
    <p:sldId id="324" r:id="rId13"/>
    <p:sldId id="303" r:id="rId14"/>
    <p:sldId id="304" r:id="rId15"/>
    <p:sldId id="305" r:id="rId16"/>
    <p:sldId id="306" r:id="rId17"/>
    <p:sldId id="307" r:id="rId18"/>
    <p:sldId id="308" r:id="rId19"/>
    <p:sldId id="310" r:id="rId20"/>
    <p:sldId id="325" r:id="rId21"/>
    <p:sldId id="326" r:id="rId22"/>
    <p:sldId id="288" r:id="rId23"/>
    <p:sldId id="289" r:id="rId24"/>
    <p:sldId id="292" r:id="rId25"/>
    <p:sldId id="291" r:id="rId26"/>
    <p:sldId id="311" r:id="rId27"/>
    <p:sldId id="327" r:id="rId28"/>
    <p:sldId id="314" r:id="rId29"/>
    <p:sldId id="315" r:id="rId30"/>
    <p:sldId id="317" r:id="rId31"/>
    <p:sldId id="316" r:id="rId32"/>
    <p:sldId id="318" r:id="rId33"/>
    <p:sldId id="319" r:id="rId34"/>
    <p:sldId id="301" r:id="rId35"/>
    <p:sldId id="293" r:id="rId36"/>
    <p:sldId id="328" r:id="rId37"/>
    <p:sldId id="312" r:id="rId38"/>
    <p:sldId id="313" r:id="rId39"/>
    <p:sldId id="295" r:id="rId40"/>
    <p:sldId id="296" r:id="rId41"/>
    <p:sldId id="321" r:id="rId42"/>
    <p:sldId id="297" r:id="rId43"/>
    <p:sldId id="29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6"/>
    <p:restoredTop sz="94699"/>
  </p:normalViewPr>
  <p:slideViewPr>
    <p:cSldViewPr snapToGrid="0" snapToObjects="1">
      <p:cViewPr>
        <p:scale>
          <a:sx n="125" d="100"/>
          <a:sy n="125" d="100"/>
        </p:scale>
        <p:origin x="1440" y="1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1758568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1/14/25</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06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1/14/25</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00365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1/14/25</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46440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1/14/25</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1/14/25</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1/14/25</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207644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1/14/25</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4818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1/14/25</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260800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1/14/25</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98973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arxiv.org/abs/2303.12001" TargetMode="External"/><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rxiv.org/abs/2406.11262" TargetMode="Externa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abs/2311.18822" TargetMode="Externa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hyperlink" Target="https://www.cs.rice.edu/~vo9/deep-visla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s.rice.edu/~vo9/deep-visla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s.rice.edu/~vo9/deep-vislang/"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tiff"/></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colab.research.google.com/drive/14P5V9LqYeWbDrlFBu21S9jvjSivcdwYI" TargetMode="External"/><Relationship Id="rId2" Type="http://schemas.openxmlformats.org/officeDocument/2006/relationships/hyperlink" Target="https://colab.research.google.com/drive/1fI8_ga1ZG1vGPpJUwBMdxnPX6ntrUgrh"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hyperlink" Target="https://vislang.ai/sbu-explorer"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hyperlink" Target="https://vislang.ai/text2scene"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rxiv.org/abs/2206.15462" TargetMode="External"/><Relationship Id="rId1" Type="http://schemas.openxmlformats.org/officeDocument/2006/relationships/slideLayout" Target="../slideLayouts/slideLayout5.xml"/><Relationship Id="rId6" Type="http://schemas.openxmlformats.org/officeDocument/2006/relationships/hyperlink" Target="https://arxiv.org/abs/2312.04554" TargetMode="Externa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B8B75-2770-7948-AFF7-3DE0EE0C9280}"/>
              </a:ext>
            </a:extLst>
          </p:cNvPr>
          <p:cNvSpPr>
            <a:spLocks noGrp="1"/>
          </p:cNvSpPr>
          <p:nvPr>
            <p:ph type="ctrTitle"/>
          </p:nvPr>
        </p:nvSpPr>
        <p:spPr/>
        <p:txBody>
          <a:bodyPr/>
          <a:lstStyle/>
          <a:p>
            <a:r>
              <a:rPr lang="en-US"/>
              <a:t>Deep Learning for </a:t>
            </a:r>
            <a:br>
              <a:rPr lang="en-US"/>
            </a:br>
            <a:r>
              <a:rPr lang="en-US"/>
              <a:t>Vision and Language</a:t>
            </a:r>
          </a:p>
        </p:txBody>
      </p:sp>
      <p:sp>
        <p:nvSpPr>
          <p:cNvPr id="3" name="Subtitle 2">
            <a:extLst>
              <a:ext uri="{FF2B5EF4-FFF2-40B4-BE49-F238E27FC236}">
                <a16:creationId xmlns:a16="http://schemas.microsoft.com/office/drawing/2014/main" id="{BC79E5F9-0E62-8749-9DA6-DAC192797E9D}"/>
              </a:ext>
            </a:extLst>
          </p:cNvPr>
          <p:cNvSpPr>
            <a:spLocks noGrp="1"/>
          </p:cNvSpPr>
          <p:nvPr>
            <p:ph type="subTitle" idx="1"/>
          </p:nvPr>
        </p:nvSpPr>
        <p:spPr/>
        <p:txBody>
          <a:bodyPr/>
          <a:lstStyle/>
          <a:p>
            <a:r>
              <a:rPr lang="en-US"/>
              <a:t>Welcome and Introduction</a:t>
            </a:r>
            <a:endParaRPr lang="en-US" dirty="0"/>
          </a:p>
        </p:txBody>
      </p:sp>
    </p:spTree>
    <p:extLst>
      <p:ext uri="{BB962C8B-B14F-4D97-AF65-F5344CB8AC3E}">
        <p14:creationId xmlns:p14="http://schemas.microsoft.com/office/powerpoint/2010/main" val="120896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FD8AE-BDBD-CA7B-7652-BD3AD535905E}"/>
              </a:ext>
            </a:extLst>
          </p:cNvPr>
          <p:cNvSpPr>
            <a:spLocks noGrp="1"/>
          </p:cNvSpPr>
          <p:nvPr>
            <p:ph type="sldNum" sz="quarter" idx="12"/>
          </p:nvPr>
        </p:nvSpPr>
        <p:spPr/>
        <p:txBody>
          <a:bodyPr/>
          <a:lstStyle/>
          <a:p>
            <a:fld id="{03315DE8-E84B-A141-B26C-CDB1CE99E005}" type="slidenum">
              <a:rPr lang="en-US" smtClean="0"/>
              <a:t>9</a:t>
            </a:fld>
            <a:endParaRPr lang="en-US"/>
          </a:p>
        </p:txBody>
      </p:sp>
      <p:sp>
        <p:nvSpPr>
          <p:cNvPr id="3" name="Title 2">
            <a:extLst>
              <a:ext uri="{FF2B5EF4-FFF2-40B4-BE49-F238E27FC236}">
                <a16:creationId xmlns:a16="http://schemas.microsoft.com/office/drawing/2014/main" id="{4B02FAE8-1305-144E-3DE8-B044482CAC9D}"/>
              </a:ext>
            </a:extLst>
          </p:cNvPr>
          <p:cNvSpPr>
            <a:spLocks noGrp="1"/>
          </p:cNvSpPr>
          <p:nvPr>
            <p:ph type="title"/>
          </p:nvPr>
        </p:nvSpPr>
        <p:spPr/>
        <p:txBody>
          <a:bodyPr/>
          <a:lstStyle/>
          <a:p>
            <a:r>
              <a:rPr lang="en-US"/>
              <a:t>Probing LLMs for Visual Reasoning</a:t>
            </a:r>
          </a:p>
        </p:txBody>
      </p:sp>
      <p:pic>
        <p:nvPicPr>
          <p:cNvPr id="4" name="Picture 3">
            <a:extLst>
              <a:ext uri="{FF2B5EF4-FFF2-40B4-BE49-F238E27FC236}">
                <a16:creationId xmlns:a16="http://schemas.microsoft.com/office/drawing/2014/main" id="{37CE19B7-4AD6-3B0D-CD0A-C3927D2531B1}"/>
              </a:ext>
            </a:extLst>
          </p:cNvPr>
          <p:cNvPicPr>
            <a:picLocks noChangeAspect="1"/>
          </p:cNvPicPr>
          <p:nvPr/>
        </p:nvPicPr>
        <p:blipFill>
          <a:blip r:embed="rId2"/>
          <a:stretch>
            <a:fillRect/>
          </a:stretch>
        </p:blipFill>
        <p:spPr>
          <a:xfrm>
            <a:off x="2444291" y="2400097"/>
            <a:ext cx="7772400" cy="2237217"/>
          </a:xfrm>
          <a:prstGeom prst="rect">
            <a:avLst/>
          </a:prstGeom>
        </p:spPr>
      </p:pic>
      <p:pic>
        <p:nvPicPr>
          <p:cNvPr id="5" name="Picture 4">
            <a:extLst>
              <a:ext uri="{FF2B5EF4-FFF2-40B4-BE49-F238E27FC236}">
                <a16:creationId xmlns:a16="http://schemas.microsoft.com/office/drawing/2014/main" id="{68C61647-794B-9515-46FF-743EF936BC81}"/>
              </a:ext>
            </a:extLst>
          </p:cNvPr>
          <p:cNvPicPr>
            <a:picLocks noChangeAspect="1"/>
          </p:cNvPicPr>
          <p:nvPr/>
        </p:nvPicPr>
        <p:blipFill rotWithShape="1">
          <a:blip r:embed="rId3"/>
          <a:srcRect l="11232"/>
          <a:stretch/>
        </p:blipFill>
        <p:spPr>
          <a:xfrm>
            <a:off x="130628" y="2301229"/>
            <a:ext cx="2858895" cy="639861"/>
          </a:xfrm>
          <a:prstGeom prst="rect">
            <a:avLst/>
          </a:prstGeom>
        </p:spPr>
      </p:pic>
      <p:pic>
        <p:nvPicPr>
          <p:cNvPr id="6" name="Picture 5">
            <a:extLst>
              <a:ext uri="{FF2B5EF4-FFF2-40B4-BE49-F238E27FC236}">
                <a16:creationId xmlns:a16="http://schemas.microsoft.com/office/drawing/2014/main" id="{1D916C90-969E-86C0-779B-9DE35F78F439}"/>
              </a:ext>
            </a:extLst>
          </p:cNvPr>
          <p:cNvPicPr>
            <a:picLocks noChangeAspect="1"/>
          </p:cNvPicPr>
          <p:nvPr/>
        </p:nvPicPr>
        <p:blipFill>
          <a:blip r:embed="rId4"/>
          <a:stretch>
            <a:fillRect/>
          </a:stretch>
        </p:blipFill>
        <p:spPr>
          <a:xfrm>
            <a:off x="246743" y="3078832"/>
            <a:ext cx="2371176" cy="2035779"/>
          </a:xfrm>
          <a:prstGeom prst="rect">
            <a:avLst/>
          </a:prstGeom>
        </p:spPr>
      </p:pic>
      <p:pic>
        <p:nvPicPr>
          <p:cNvPr id="8" name="Picture 7">
            <a:extLst>
              <a:ext uri="{FF2B5EF4-FFF2-40B4-BE49-F238E27FC236}">
                <a16:creationId xmlns:a16="http://schemas.microsoft.com/office/drawing/2014/main" id="{40AB43FD-69BA-8547-3632-B56AED1278A9}"/>
              </a:ext>
            </a:extLst>
          </p:cNvPr>
          <p:cNvPicPr>
            <a:picLocks noChangeAspect="1"/>
          </p:cNvPicPr>
          <p:nvPr/>
        </p:nvPicPr>
        <p:blipFill>
          <a:blip r:embed="rId5"/>
          <a:stretch>
            <a:fillRect/>
          </a:stretch>
        </p:blipFill>
        <p:spPr>
          <a:xfrm>
            <a:off x="4346088" y="4837996"/>
            <a:ext cx="4142433" cy="2014857"/>
          </a:xfrm>
          <a:prstGeom prst="rect">
            <a:avLst/>
          </a:prstGeom>
        </p:spPr>
      </p:pic>
      <p:cxnSp>
        <p:nvCxnSpPr>
          <p:cNvPr id="10" name="Straight Arrow Connector 9">
            <a:extLst>
              <a:ext uri="{FF2B5EF4-FFF2-40B4-BE49-F238E27FC236}">
                <a16:creationId xmlns:a16="http://schemas.microsoft.com/office/drawing/2014/main" id="{03B5C4AE-ECA5-76DE-B53A-8EBA873352D1}"/>
              </a:ext>
            </a:extLst>
          </p:cNvPr>
          <p:cNvCxnSpPr>
            <a:cxnSpLocks/>
          </p:cNvCxnSpPr>
          <p:nvPr/>
        </p:nvCxnSpPr>
        <p:spPr>
          <a:xfrm>
            <a:off x="7080531" y="4256411"/>
            <a:ext cx="1078731" cy="1390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859E2C5-EC5A-25B4-833A-5F8BD2B8696D}"/>
              </a:ext>
            </a:extLst>
          </p:cNvPr>
          <p:cNvPicPr>
            <a:picLocks noChangeAspect="1"/>
          </p:cNvPicPr>
          <p:nvPr/>
        </p:nvPicPr>
        <p:blipFill rotWithShape="1">
          <a:blip r:embed="rId6"/>
          <a:srcRect l="30804"/>
          <a:stretch/>
        </p:blipFill>
        <p:spPr>
          <a:xfrm>
            <a:off x="10216691" y="3078832"/>
            <a:ext cx="1561763" cy="417697"/>
          </a:xfrm>
          <a:prstGeom prst="rect">
            <a:avLst/>
          </a:prstGeom>
        </p:spPr>
      </p:pic>
      <p:sp>
        <p:nvSpPr>
          <p:cNvPr id="14" name="Rounded Rectangle 13">
            <a:extLst>
              <a:ext uri="{FF2B5EF4-FFF2-40B4-BE49-F238E27FC236}">
                <a16:creationId xmlns:a16="http://schemas.microsoft.com/office/drawing/2014/main" id="{24779FBA-8A8C-524E-A25B-214255E5AD10}"/>
              </a:ext>
            </a:extLst>
          </p:cNvPr>
          <p:cNvSpPr/>
          <p:nvPr/>
        </p:nvSpPr>
        <p:spPr>
          <a:xfrm>
            <a:off x="10160001" y="3206751"/>
            <a:ext cx="1346200" cy="241300"/>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155699-AED0-06C9-8D45-BCD0480CA9C3}"/>
              </a:ext>
            </a:extLst>
          </p:cNvPr>
          <p:cNvSpPr txBox="1"/>
          <p:nvPr/>
        </p:nvSpPr>
        <p:spPr>
          <a:xfrm>
            <a:off x="6417304" y="1377737"/>
            <a:ext cx="5537200" cy="646331"/>
          </a:xfrm>
          <a:prstGeom prst="rect">
            <a:avLst/>
          </a:prstGeom>
          <a:noFill/>
        </p:spPr>
        <p:txBody>
          <a:bodyPr wrap="square">
            <a:spAutoFit/>
          </a:bodyPr>
          <a:lstStyle/>
          <a:p>
            <a:r>
              <a:rPr lang="en-US" sz="1200">
                <a:hlinkClick r:id="rId7"/>
              </a:rPr>
              <a:t>PropTest: Automatic Property Testing for Improved Visual Programming </a:t>
            </a:r>
            <a:br>
              <a:rPr lang="en-US" sz="1200"/>
            </a:br>
            <a:r>
              <a:rPr lang="en-US" sz="1200"/>
              <a:t>Jaywon Koo, Ziyan Yang, Paola Cascante-Bonilla, Baishakhi Ray, Vicente Ordonez. Conf. on Empirical Methods in Natural Language Processing. </a:t>
            </a:r>
            <a:r>
              <a:rPr lang="en-US" sz="1200" b="1"/>
              <a:t>EMNLP 2024</a:t>
            </a:r>
            <a:r>
              <a:rPr lang="en-US" sz="1200"/>
              <a:t> (Findings). </a:t>
            </a:r>
          </a:p>
        </p:txBody>
      </p:sp>
    </p:spTree>
    <p:extLst>
      <p:ext uri="{BB962C8B-B14F-4D97-AF65-F5344CB8AC3E}">
        <p14:creationId xmlns:p14="http://schemas.microsoft.com/office/powerpoint/2010/main" val="240005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A66E6E-26BE-DA0C-EB92-000E887687D9}"/>
              </a:ext>
            </a:extLst>
          </p:cNvPr>
          <p:cNvSpPr>
            <a:spLocks noGrp="1"/>
          </p:cNvSpPr>
          <p:nvPr>
            <p:ph type="sldNum" sz="quarter" idx="12"/>
          </p:nvPr>
        </p:nvSpPr>
        <p:spPr/>
        <p:txBody>
          <a:bodyPr/>
          <a:lstStyle/>
          <a:p>
            <a:fld id="{03315DE8-E84B-A141-B26C-CDB1CE99E005}" type="slidenum">
              <a:rPr lang="en-US" smtClean="0"/>
              <a:t>10</a:t>
            </a:fld>
            <a:endParaRPr lang="en-US"/>
          </a:p>
        </p:txBody>
      </p:sp>
      <p:sp>
        <p:nvSpPr>
          <p:cNvPr id="3" name="Title 2">
            <a:extLst>
              <a:ext uri="{FF2B5EF4-FFF2-40B4-BE49-F238E27FC236}">
                <a16:creationId xmlns:a16="http://schemas.microsoft.com/office/drawing/2014/main" id="{9EE9B7C3-F9E2-DCD5-85C3-4D62DB222DD0}"/>
              </a:ext>
            </a:extLst>
          </p:cNvPr>
          <p:cNvSpPr>
            <a:spLocks noGrp="1"/>
          </p:cNvSpPr>
          <p:nvPr>
            <p:ph type="title"/>
          </p:nvPr>
        </p:nvSpPr>
        <p:spPr/>
        <p:txBody>
          <a:bodyPr>
            <a:normAutofit fontScale="90000"/>
          </a:bodyPr>
          <a:lstStyle/>
          <a:p>
            <a:r>
              <a:rPr lang="en-US"/>
              <a:t>Combining LLMs with Vision Models: GenLLaVA</a:t>
            </a:r>
          </a:p>
        </p:txBody>
      </p:sp>
      <p:sp>
        <p:nvSpPr>
          <p:cNvPr id="5" name="TextBox 4">
            <a:extLst>
              <a:ext uri="{FF2B5EF4-FFF2-40B4-BE49-F238E27FC236}">
                <a16:creationId xmlns:a16="http://schemas.microsoft.com/office/drawing/2014/main" id="{74635DEF-8D8C-E882-BDF3-C584A812F840}"/>
              </a:ext>
            </a:extLst>
          </p:cNvPr>
          <p:cNvSpPr txBox="1"/>
          <p:nvPr/>
        </p:nvSpPr>
        <p:spPr>
          <a:xfrm>
            <a:off x="558800" y="5915549"/>
            <a:ext cx="5537200" cy="738664"/>
          </a:xfrm>
          <a:prstGeom prst="rect">
            <a:avLst/>
          </a:prstGeom>
          <a:noFill/>
        </p:spPr>
        <p:txBody>
          <a:bodyPr wrap="square">
            <a:spAutoFit/>
          </a:bodyPr>
          <a:lstStyle/>
          <a:p>
            <a:r>
              <a:rPr lang="en-US" sz="1400">
                <a:hlinkClick r:id="rId2"/>
              </a:rPr>
              <a:t>Generative Visual Instruction Tuning </a:t>
            </a:r>
            <a:br>
              <a:rPr lang="en-US" sz="1400"/>
            </a:br>
            <a:r>
              <a:rPr lang="en-US" sz="1400"/>
              <a:t>Jefferson Hernandez, Ruben Villegas, Vicente Ordonez. arXiv:2406.11262 June 2024. </a:t>
            </a:r>
          </a:p>
        </p:txBody>
      </p:sp>
      <p:pic>
        <p:nvPicPr>
          <p:cNvPr id="6" name="Picture 5">
            <a:extLst>
              <a:ext uri="{FF2B5EF4-FFF2-40B4-BE49-F238E27FC236}">
                <a16:creationId xmlns:a16="http://schemas.microsoft.com/office/drawing/2014/main" id="{9DD4E0B2-E2FC-42E2-FA45-AD9F64767C5C}"/>
              </a:ext>
            </a:extLst>
          </p:cNvPr>
          <p:cNvPicPr>
            <a:picLocks noChangeAspect="1"/>
          </p:cNvPicPr>
          <p:nvPr/>
        </p:nvPicPr>
        <p:blipFill>
          <a:blip r:embed="rId3"/>
          <a:stretch>
            <a:fillRect/>
          </a:stretch>
        </p:blipFill>
        <p:spPr>
          <a:xfrm>
            <a:off x="558800" y="1191986"/>
            <a:ext cx="3534589" cy="4450080"/>
          </a:xfrm>
          <a:prstGeom prst="rect">
            <a:avLst/>
          </a:prstGeom>
        </p:spPr>
      </p:pic>
      <p:pic>
        <p:nvPicPr>
          <p:cNvPr id="7" name="Picture 6">
            <a:extLst>
              <a:ext uri="{FF2B5EF4-FFF2-40B4-BE49-F238E27FC236}">
                <a16:creationId xmlns:a16="http://schemas.microsoft.com/office/drawing/2014/main" id="{E9D4B5CC-A4B1-DFAE-B78C-D5579A15F7EF}"/>
              </a:ext>
            </a:extLst>
          </p:cNvPr>
          <p:cNvPicPr>
            <a:picLocks noChangeAspect="1"/>
          </p:cNvPicPr>
          <p:nvPr/>
        </p:nvPicPr>
        <p:blipFill>
          <a:blip r:embed="rId4"/>
          <a:stretch>
            <a:fillRect/>
          </a:stretch>
        </p:blipFill>
        <p:spPr>
          <a:xfrm>
            <a:off x="4093389" y="2018847"/>
            <a:ext cx="7671070" cy="2569770"/>
          </a:xfrm>
          <a:prstGeom prst="rect">
            <a:avLst/>
          </a:prstGeom>
        </p:spPr>
      </p:pic>
      <p:sp>
        <p:nvSpPr>
          <p:cNvPr id="8" name="Rectangle 7">
            <a:extLst>
              <a:ext uri="{FF2B5EF4-FFF2-40B4-BE49-F238E27FC236}">
                <a16:creationId xmlns:a16="http://schemas.microsoft.com/office/drawing/2014/main" id="{CEE4446B-30E4-3A9B-0078-1A6B2B30C9E6}"/>
              </a:ext>
            </a:extLst>
          </p:cNvPr>
          <p:cNvSpPr/>
          <p:nvPr/>
        </p:nvSpPr>
        <p:spPr>
          <a:xfrm>
            <a:off x="4093389" y="3942080"/>
            <a:ext cx="7763331" cy="6465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33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DF28A1-6303-4A41-FA5D-7AFC981B45F1}"/>
              </a:ext>
            </a:extLst>
          </p:cNvPr>
          <p:cNvSpPr>
            <a:spLocks noGrp="1"/>
          </p:cNvSpPr>
          <p:nvPr>
            <p:ph type="sldNum" sz="quarter" idx="12"/>
          </p:nvPr>
        </p:nvSpPr>
        <p:spPr/>
        <p:txBody>
          <a:bodyPr/>
          <a:lstStyle/>
          <a:p>
            <a:fld id="{03315DE8-E84B-A141-B26C-CDB1CE99E005}" type="slidenum">
              <a:rPr lang="en-US" smtClean="0"/>
              <a:t>11</a:t>
            </a:fld>
            <a:endParaRPr lang="en-US"/>
          </a:p>
        </p:txBody>
      </p:sp>
      <p:sp>
        <p:nvSpPr>
          <p:cNvPr id="3" name="Title 2">
            <a:extLst>
              <a:ext uri="{FF2B5EF4-FFF2-40B4-BE49-F238E27FC236}">
                <a16:creationId xmlns:a16="http://schemas.microsoft.com/office/drawing/2014/main" id="{8C0683A3-FBF1-7B23-3366-ECD1B5DCA964}"/>
              </a:ext>
            </a:extLst>
          </p:cNvPr>
          <p:cNvSpPr>
            <a:spLocks noGrp="1"/>
          </p:cNvSpPr>
          <p:nvPr>
            <p:ph type="title"/>
          </p:nvPr>
        </p:nvSpPr>
        <p:spPr/>
        <p:txBody>
          <a:bodyPr>
            <a:normAutofit fontScale="90000"/>
          </a:bodyPr>
          <a:lstStyle/>
          <a:p>
            <a:r>
              <a:rPr lang="en-US"/>
              <a:t>Generative AI: Text-to-Image and Text-to-Video</a:t>
            </a:r>
          </a:p>
        </p:txBody>
      </p:sp>
      <p:sp>
        <p:nvSpPr>
          <p:cNvPr id="5" name="TextBox 4">
            <a:extLst>
              <a:ext uri="{FF2B5EF4-FFF2-40B4-BE49-F238E27FC236}">
                <a16:creationId xmlns:a16="http://schemas.microsoft.com/office/drawing/2014/main" id="{60CAB1BB-0879-5D9F-9836-B32AEE8E3D31}"/>
              </a:ext>
            </a:extLst>
          </p:cNvPr>
          <p:cNvSpPr txBox="1"/>
          <p:nvPr/>
        </p:nvSpPr>
        <p:spPr>
          <a:xfrm>
            <a:off x="533401" y="6356350"/>
            <a:ext cx="6096000" cy="369332"/>
          </a:xfrm>
          <a:prstGeom prst="rect">
            <a:avLst/>
          </a:prstGeom>
          <a:noFill/>
        </p:spPr>
        <p:txBody>
          <a:bodyPr wrap="square">
            <a:spAutoFit/>
          </a:bodyPr>
          <a:lstStyle/>
          <a:p>
            <a:r>
              <a:rPr lang="en-US"/>
              <a:t>https://elasticdiffusion.github.io/</a:t>
            </a:r>
          </a:p>
        </p:txBody>
      </p:sp>
      <p:sp>
        <p:nvSpPr>
          <p:cNvPr id="7" name="TextBox 6">
            <a:extLst>
              <a:ext uri="{FF2B5EF4-FFF2-40B4-BE49-F238E27FC236}">
                <a16:creationId xmlns:a16="http://schemas.microsoft.com/office/drawing/2014/main" id="{904A19BE-15C4-8984-A6A2-646343076BF9}"/>
              </a:ext>
            </a:extLst>
          </p:cNvPr>
          <p:cNvSpPr txBox="1"/>
          <p:nvPr/>
        </p:nvSpPr>
        <p:spPr>
          <a:xfrm>
            <a:off x="533401" y="5710019"/>
            <a:ext cx="6644640" cy="646331"/>
          </a:xfrm>
          <a:prstGeom prst="rect">
            <a:avLst/>
          </a:prstGeom>
          <a:noFill/>
        </p:spPr>
        <p:txBody>
          <a:bodyPr wrap="square">
            <a:spAutoFit/>
          </a:bodyPr>
          <a:lstStyle/>
          <a:p>
            <a:r>
              <a:rPr lang="en-US" sz="1200">
                <a:hlinkClick r:id="rId2"/>
              </a:rPr>
              <a:t>ElasticDiffusion: Training-free Arbitrary Size Image Generation through Global-Local Content Separation </a:t>
            </a:r>
            <a:br>
              <a:rPr lang="en-US" sz="1200"/>
            </a:br>
            <a:r>
              <a:rPr lang="en-US" sz="1200"/>
              <a:t>Moayed Haji Ali, Guha Balakrishnan, Vicente Ordonez Conf. on Computer Vision and Pattern Recognition.</a:t>
            </a:r>
            <a:r>
              <a:rPr lang="en-US" sz="1200" b="1"/>
              <a:t> CVPR 2024</a:t>
            </a:r>
            <a:r>
              <a:rPr lang="en-US" sz="1200"/>
              <a:t>. Seattle, WA.</a:t>
            </a:r>
          </a:p>
        </p:txBody>
      </p:sp>
      <p:pic>
        <p:nvPicPr>
          <p:cNvPr id="8" name="Picture 7">
            <a:extLst>
              <a:ext uri="{FF2B5EF4-FFF2-40B4-BE49-F238E27FC236}">
                <a16:creationId xmlns:a16="http://schemas.microsoft.com/office/drawing/2014/main" id="{2260A7DD-27E2-6220-1ACB-0F30A7D94B9B}"/>
              </a:ext>
            </a:extLst>
          </p:cNvPr>
          <p:cNvPicPr>
            <a:picLocks noChangeAspect="1"/>
          </p:cNvPicPr>
          <p:nvPr/>
        </p:nvPicPr>
        <p:blipFill>
          <a:blip r:embed="rId3"/>
          <a:stretch>
            <a:fillRect/>
          </a:stretch>
        </p:blipFill>
        <p:spPr>
          <a:xfrm>
            <a:off x="6977660" y="1233269"/>
            <a:ext cx="4090389" cy="4476750"/>
          </a:xfrm>
          <a:prstGeom prst="rect">
            <a:avLst/>
          </a:prstGeom>
        </p:spPr>
      </p:pic>
      <p:pic>
        <p:nvPicPr>
          <p:cNvPr id="9" name="Picture 8">
            <a:extLst>
              <a:ext uri="{FF2B5EF4-FFF2-40B4-BE49-F238E27FC236}">
                <a16:creationId xmlns:a16="http://schemas.microsoft.com/office/drawing/2014/main" id="{63578BCE-E3A0-327B-A860-0F5C5B47B842}"/>
              </a:ext>
            </a:extLst>
          </p:cNvPr>
          <p:cNvPicPr>
            <a:picLocks noChangeAspect="1"/>
          </p:cNvPicPr>
          <p:nvPr/>
        </p:nvPicPr>
        <p:blipFill>
          <a:blip r:embed="rId4"/>
          <a:stretch>
            <a:fillRect/>
          </a:stretch>
        </p:blipFill>
        <p:spPr>
          <a:xfrm rot="5400000">
            <a:off x="1966868" y="860286"/>
            <a:ext cx="2422892" cy="5137429"/>
          </a:xfrm>
          <a:prstGeom prst="rect">
            <a:avLst/>
          </a:prstGeom>
        </p:spPr>
      </p:pic>
      <p:cxnSp>
        <p:nvCxnSpPr>
          <p:cNvPr id="10" name="Straight Arrow Connector 9">
            <a:extLst>
              <a:ext uri="{FF2B5EF4-FFF2-40B4-BE49-F238E27FC236}">
                <a16:creationId xmlns:a16="http://schemas.microsoft.com/office/drawing/2014/main" id="{0F4C98CB-E8E6-E2B4-9EB2-8521E604678F}"/>
              </a:ext>
            </a:extLst>
          </p:cNvPr>
          <p:cNvCxnSpPr>
            <a:cxnSpLocks/>
          </p:cNvCxnSpPr>
          <p:nvPr/>
        </p:nvCxnSpPr>
        <p:spPr>
          <a:xfrm>
            <a:off x="5852777" y="3299747"/>
            <a:ext cx="77662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28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D076-2B6A-734E-8387-B4A45D27C472}"/>
              </a:ext>
            </a:extLst>
          </p:cNvPr>
          <p:cNvSpPr>
            <a:spLocks noGrp="1"/>
          </p:cNvSpPr>
          <p:nvPr>
            <p:ph type="title"/>
          </p:nvPr>
        </p:nvSpPr>
        <p:spPr/>
        <p:txBody>
          <a:bodyPr/>
          <a:lstStyle/>
          <a:p>
            <a:r>
              <a:rPr lang="en-US"/>
              <a:t>Why Vision and Language Together?</a:t>
            </a:r>
          </a:p>
        </p:txBody>
      </p:sp>
      <p:sp>
        <p:nvSpPr>
          <p:cNvPr id="3" name="Content Placeholder 2">
            <a:extLst>
              <a:ext uri="{FF2B5EF4-FFF2-40B4-BE49-F238E27FC236}">
                <a16:creationId xmlns:a16="http://schemas.microsoft.com/office/drawing/2014/main" id="{2734CB64-BAAC-0C49-B552-9F5184896C81}"/>
              </a:ext>
            </a:extLst>
          </p:cNvPr>
          <p:cNvSpPr>
            <a:spLocks noGrp="1"/>
          </p:cNvSpPr>
          <p:nvPr>
            <p:ph idx="1"/>
          </p:nvPr>
        </p:nvSpPr>
        <p:spPr>
          <a:xfrm>
            <a:off x="838200" y="1289957"/>
            <a:ext cx="3708400" cy="4887006"/>
          </a:xfrm>
        </p:spPr>
        <p:txBody>
          <a:bodyPr/>
          <a:lstStyle/>
          <a:p>
            <a:r>
              <a:rPr lang="en-US"/>
              <a:t>What makes us intelligent?</a:t>
            </a:r>
          </a:p>
        </p:txBody>
      </p:sp>
      <p:sp>
        <p:nvSpPr>
          <p:cNvPr id="4" name="Slide Number Placeholder 3">
            <a:extLst>
              <a:ext uri="{FF2B5EF4-FFF2-40B4-BE49-F238E27FC236}">
                <a16:creationId xmlns:a16="http://schemas.microsoft.com/office/drawing/2014/main" id="{22861F3F-1EBD-FB4E-B5F1-6F2E0275FDC0}"/>
              </a:ext>
            </a:extLst>
          </p:cNvPr>
          <p:cNvSpPr>
            <a:spLocks noGrp="1"/>
          </p:cNvSpPr>
          <p:nvPr>
            <p:ph type="sldNum" sz="quarter" idx="12"/>
          </p:nvPr>
        </p:nvSpPr>
        <p:spPr/>
        <p:txBody>
          <a:bodyPr/>
          <a:lstStyle/>
          <a:p>
            <a:fld id="{03315DE8-E84B-A141-B26C-CDB1CE99E005}" type="slidenum">
              <a:rPr lang="en-US" smtClean="0"/>
              <a:t>12</a:t>
            </a:fld>
            <a:endParaRPr lang="en-US" dirty="0"/>
          </a:p>
        </p:txBody>
      </p:sp>
      <p:pic>
        <p:nvPicPr>
          <p:cNvPr id="7170" name="Picture 2" descr="NOVA - Official Website | What Is Intelligence?">
            <a:extLst>
              <a:ext uri="{FF2B5EF4-FFF2-40B4-BE49-F238E27FC236}">
                <a16:creationId xmlns:a16="http://schemas.microsoft.com/office/drawing/2014/main" id="{A817E4FD-9BFE-2F44-8188-433E42D119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29" r="8223"/>
          <a:stretch/>
        </p:blipFill>
        <p:spPr bwMode="auto">
          <a:xfrm>
            <a:off x="5054602" y="1347757"/>
            <a:ext cx="5181600" cy="485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37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D076-2B6A-734E-8387-B4A45D27C472}"/>
              </a:ext>
            </a:extLst>
          </p:cNvPr>
          <p:cNvSpPr>
            <a:spLocks noGrp="1"/>
          </p:cNvSpPr>
          <p:nvPr>
            <p:ph type="title"/>
          </p:nvPr>
        </p:nvSpPr>
        <p:spPr/>
        <p:txBody>
          <a:bodyPr/>
          <a:lstStyle/>
          <a:p>
            <a:r>
              <a:rPr lang="en-US"/>
              <a:t>Why Vision and Language Together?</a:t>
            </a:r>
          </a:p>
        </p:txBody>
      </p:sp>
      <p:sp>
        <p:nvSpPr>
          <p:cNvPr id="3" name="Content Placeholder 2">
            <a:extLst>
              <a:ext uri="{FF2B5EF4-FFF2-40B4-BE49-F238E27FC236}">
                <a16:creationId xmlns:a16="http://schemas.microsoft.com/office/drawing/2014/main" id="{2734CB64-BAAC-0C49-B552-9F5184896C81}"/>
              </a:ext>
            </a:extLst>
          </p:cNvPr>
          <p:cNvSpPr>
            <a:spLocks noGrp="1"/>
          </p:cNvSpPr>
          <p:nvPr>
            <p:ph idx="1"/>
          </p:nvPr>
        </p:nvSpPr>
        <p:spPr>
          <a:xfrm>
            <a:off x="838200" y="1289957"/>
            <a:ext cx="3708400" cy="4887006"/>
          </a:xfrm>
        </p:spPr>
        <p:txBody>
          <a:bodyPr/>
          <a:lstStyle/>
          <a:p>
            <a:r>
              <a:rPr lang="en-US"/>
              <a:t>What makes us intelligent?</a:t>
            </a:r>
          </a:p>
          <a:p>
            <a:r>
              <a:rPr lang="en-US"/>
              <a:t>Vision is not just sensing – but interpreting what our eyes capture</a:t>
            </a:r>
          </a:p>
        </p:txBody>
      </p:sp>
      <p:sp>
        <p:nvSpPr>
          <p:cNvPr id="4" name="Slide Number Placeholder 3">
            <a:extLst>
              <a:ext uri="{FF2B5EF4-FFF2-40B4-BE49-F238E27FC236}">
                <a16:creationId xmlns:a16="http://schemas.microsoft.com/office/drawing/2014/main" id="{22861F3F-1EBD-FB4E-B5F1-6F2E0275FDC0}"/>
              </a:ext>
            </a:extLst>
          </p:cNvPr>
          <p:cNvSpPr>
            <a:spLocks noGrp="1"/>
          </p:cNvSpPr>
          <p:nvPr>
            <p:ph type="sldNum" sz="quarter" idx="12"/>
          </p:nvPr>
        </p:nvSpPr>
        <p:spPr/>
        <p:txBody>
          <a:bodyPr/>
          <a:lstStyle/>
          <a:p>
            <a:fld id="{03315DE8-E84B-A141-B26C-CDB1CE99E005}" type="slidenum">
              <a:rPr lang="en-US" smtClean="0"/>
              <a:t>13</a:t>
            </a:fld>
            <a:endParaRPr lang="en-US" dirty="0"/>
          </a:p>
        </p:txBody>
      </p:sp>
      <p:pic>
        <p:nvPicPr>
          <p:cNvPr id="9218" name="Picture 2" descr="Machine Vision vs. Computer Vision — What&amp;#39;s the Difference?">
            <a:extLst>
              <a:ext uri="{FF2B5EF4-FFF2-40B4-BE49-F238E27FC236}">
                <a16:creationId xmlns:a16="http://schemas.microsoft.com/office/drawing/2014/main" id="{787408BF-D85B-A542-AC89-F38B8437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333" y="1921933"/>
            <a:ext cx="7202252" cy="3853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A5A653A-3064-814C-B31F-40F1C575D5B0}"/>
              </a:ext>
            </a:extLst>
          </p:cNvPr>
          <p:cNvSpPr/>
          <p:nvPr/>
        </p:nvSpPr>
        <p:spPr>
          <a:xfrm>
            <a:off x="5913687" y="5992297"/>
            <a:ext cx="5902898" cy="369332"/>
          </a:xfrm>
          <a:prstGeom prst="rect">
            <a:avLst/>
          </a:prstGeom>
        </p:spPr>
        <p:txBody>
          <a:bodyPr wrap="none">
            <a:spAutoFit/>
          </a:bodyPr>
          <a:lstStyle/>
          <a:p>
            <a:r>
              <a:rPr lang="en-US"/>
              <a:t>https://appen.com/blog/computer-vision-vs-machine-vision/</a:t>
            </a:r>
          </a:p>
        </p:txBody>
      </p:sp>
    </p:spTree>
    <p:extLst>
      <p:ext uri="{BB962C8B-B14F-4D97-AF65-F5344CB8AC3E}">
        <p14:creationId xmlns:p14="http://schemas.microsoft.com/office/powerpoint/2010/main" val="507440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D076-2B6A-734E-8387-B4A45D27C472}"/>
              </a:ext>
            </a:extLst>
          </p:cNvPr>
          <p:cNvSpPr>
            <a:spLocks noGrp="1"/>
          </p:cNvSpPr>
          <p:nvPr>
            <p:ph type="title"/>
          </p:nvPr>
        </p:nvSpPr>
        <p:spPr/>
        <p:txBody>
          <a:bodyPr/>
          <a:lstStyle/>
          <a:p>
            <a:r>
              <a:rPr lang="en-US"/>
              <a:t>Why Vision and Language Together?</a:t>
            </a:r>
          </a:p>
        </p:txBody>
      </p:sp>
      <p:sp>
        <p:nvSpPr>
          <p:cNvPr id="3" name="Content Placeholder 2">
            <a:extLst>
              <a:ext uri="{FF2B5EF4-FFF2-40B4-BE49-F238E27FC236}">
                <a16:creationId xmlns:a16="http://schemas.microsoft.com/office/drawing/2014/main" id="{2734CB64-BAAC-0C49-B552-9F5184896C81}"/>
              </a:ext>
            </a:extLst>
          </p:cNvPr>
          <p:cNvSpPr>
            <a:spLocks noGrp="1"/>
          </p:cNvSpPr>
          <p:nvPr>
            <p:ph idx="1"/>
          </p:nvPr>
        </p:nvSpPr>
        <p:spPr>
          <a:xfrm>
            <a:off x="838200" y="1289957"/>
            <a:ext cx="3708400" cy="4887006"/>
          </a:xfrm>
        </p:spPr>
        <p:txBody>
          <a:bodyPr>
            <a:normAutofit lnSpcReduction="10000"/>
          </a:bodyPr>
          <a:lstStyle/>
          <a:p>
            <a:r>
              <a:rPr lang="en-US"/>
              <a:t>What makes us intelligent?</a:t>
            </a:r>
          </a:p>
          <a:p>
            <a:r>
              <a:rPr lang="en-US"/>
              <a:t>Vision is not just sensing – but interpreting what our eyes capture</a:t>
            </a:r>
          </a:p>
          <a:p>
            <a:r>
              <a:rPr lang="en-US"/>
              <a:t>Language is not just a sequence of symbols – but interpreting what do they mean – think of a foreign language to you</a:t>
            </a:r>
          </a:p>
        </p:txBody>
      </p:sp>
      <p:sp>
        <p:nvSpPr>
          <p:cNvPr id="4" name="Slide Number Placeholder 3">
            <a:extLst>
              <a:ext uri="{FF2B5EF4-FFF2-40B4-BE49-F238E27FC236}">
                <a16:creationId xmlns:a16="http://schemas.microsoft.com/office/drawing/2014/main" id="{22861F3F-1EBD-FB4E-B5F1-6F2E0275FDC0}"/>
              </a:ext>
            </a:extLst>
          </p:cNvPr>
          <p:cNvSpPr>
            <a:spLocks noGrp="1"/>
          </p:cNvSpPr>
          <p:nvPr>
            <p:ph type="sldNum" sz="quarter" idx="12"/>
          </p:nvPr>
        </p:nvSpPr>
        <p:spPr/>
        <p:txBody>
          <a:bodyPr/>
          <a:lstStyle/>
          <a:p>
            <a:fld id="{03315DE8-E84B-A141-B26C-CDB1CE99E005}" type="slidenum">
              <a:rPr lang="en-US" smtClean="0"/>
              <a:t>14</a:t>
            </a:fld>
            <a:endParaRPr lang="en-US" dirty="0"/>
          </a:p>
        </p:txBody>
      </p:sp>
      <p:pic>
        <p:nvPicPr>
          <p:cNvPr id="11266" name="Picture 2" descr="How the Rosetta Stone unlocked the secrets of ancient civilisations |  National Geographic">
            <a:extLst>
              <a:ext uri="{FF2B5EF4-FFF2-40B4-BE49-F238E27FC236}">
                <a16:creationId xmlns:a16="http://schemas.microsoft.com/office/drawing/2014/main" id="{ADCB42B2-135A-674F-8C66-BB2C8022F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466" y="1191986"/>
            <a:ext cx="4309004" cy="56306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verything you ever wanted to know about the Rosetta Stone - British Museum  Blog">
            <a:extLst>
              <a:ext uri="{FF2B5EF4-FFF2-40B4-BE49-F238E27FC236}">
                <a16:creationId xmlns:a16="http://schemas.microsoft.com/office/drawing/2014/main" id="{FBC953C7-E5E7-DF49-ACB5-F4C81566B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025" y="2709334"/>
            <a:ext cx="5174641" cy="185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3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DDE9-6E69-5848-96E2-891228BF6CAD}"/>
              </a:ext>
            </a:extLst>
          </p:cNvPr>
          <p:cNvSpPr>
            <a:spLocks noGrp="1"/>
          </p:cNvSpPr>
          <p:nvPr>
            <p:ph type="title"/>
          </p:nvPr>
        </p:nvSpPr>
        <p:spPr/>
        <p:txBody>
          <a:bodyPr/>
          <a:lstStyle/>
          <a:p>
            <a:r>
              <a:rPr lang="en-US"/>
              <a:t>Can we learn language through pictures?</a:t>
            </a:r>
          </a:p>
        </p:txBody>
      </p:sp>
      <p:sp>
        <p:nvSpPr>
          <p:cNvPr id="4" name="Slide Number Placeholder 3">
            <a:extLst>
              <a:ext uri="{FF2B5EF4-FFF2-40B4-BE49-F238E27FC236}">
                <a16:creationId xmlns:a16="http://schemas.microsoft.com/office/drawing/2014/main" id="{4785C1F8-0F12-1942-B34F-FDE6DA7B1DA4}"/>
              </a:ext>
            </a:extLst>
          </p:cNvPr>
          <p:cNvSpPr>
            <a:spLocks noGrp="1"/>
          </p:cNvSpPr>
          <p:nvPr>
            <p:ph type="sldNum" sz="quarter" idx="12"/>
          </p:nvPr>
        </p:nvSpPr>
        <p:spPr/>
        <p:txBody>
          <a:bodyPr/>
          <a:lstStyle/>
          <a:p>
            <a:fld id="{03315DE8-E84B-A141-B26C-CDB1CE99E005}" type="slidenum">
              <a:rPr lang="en-US" smtClean="0"/>
              <a:t>15</a:t>
            </a:fld>
            <a:endParaRPr lang="en-US" dirty="0"/>
          </a:p>
        </p:txBody>
      </p:sp>
      <p:pic>
        <p:nvPicPr>
          <p:cNvPr id="12290" name="Picture 2" descr="Teaching Kids About the Structure of the Spanish Language – Hameray  Publishing">
            <a:extLst>
              <a:ext uri="{FF2B5EF4-FFF2-40B4-BE49-F238E27FC236}">
                <a16:creationId xmlns:a16="http://schemas.microsoft.com/office/drawing/2014/main" id="{F4738594-7347-3244-8E75-9B0B1E4B6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7867" y="1600200"/>
            <a:ext cx="6536266" cy="39217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15AC5F-8FB0-C04A-9D51-A6FE20F74BE0}"/>
              </a:ext>
            </a:extLst>
          </p:cNvPr>
          <p:cNvSpPr/>
          <p:nvPr/>
        </p:nvSpPr>
        <p:spPr>
          <a:xfrm>
            <a:off x="1701801" y="5930174"/>
            <a:ext cx="10718800" cy="307777"/>
          </a:xfrm>
          <a:prstGeom prst="rect">
            <a:avLst/>
          </a:prstGeom>
        </p:spPr>
        <p:txBody>
          <a:bodyPr wrap="square">
            <a:spAutoFit/>
          </a:bodyPr>
          <a:lstStyle/>
          <a:p>
            <a:r>
              <a:rPr lang="en-US" sz="1400"/>
              <a:t>https://www.hameraypublishing.com/blogs/all/teaching-kids-about-the-structure-of-the-spanish-language</a:t>
            </a:r>
          </a:p>
        </p:txBody>
      </p:sp>
    </p:spTree>
    <p:extLst>
      <p:ext uri="{BB962C8B-B14F-4D97-AF65-F5344CB8AC3E}">
        <p14:creationId xmlns:p14="http://schemas.microsoft.com/office/powerpoint/2010/main" val="6125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79F3-5603-DE4E-AB8D-46F9EDD4CF5D}"/>
              </a:ext>
            </a:extLst>
          </p:cNvPr>
          <p:cNvSpPr>
            <a:spLocks noGrp="1"/>
          </p:cNvSpPr>
          <p:nvPr>
            <p:ph type="title"/>
          </p:nvPr>
        </p:nvSpPr>
        <p:spPr/>
        <p:txBody>
          <a:bodyPr/>
          <a:lstStyle/>
          <a:p>
            <a:r>
              <a:rPr lang="en-US"/>
              <a:t>Vision and Language in Practice</a:t>
            </a:r>
          </a:p>
        </p:txBody>
      </p:sp>
      <p:sp>
        <p:nvSpPr>
          <p:cNvPr id="4" name="Slide Number Placeholder 3">
            <a:extLst>
              <a:ext uri="{FF2B5EF4-FFF2-40B4-BE49-F238E27FC236}">
                <a16:creationId xmlns:a16="http://schemas.microsoft.com/office/drawing/2014/main" id="{7D95A00D-367F-3C48-8099-418961E2602C}"/>
              </a:ext>
            </a:extLst>
          </p:cNvPr>
          <p:cNvSpPr>
            <a:spLocks noGrp="1"/>
          </p:cNvSpPr>
          <p:nvPr>
            <p:ph type="sldNum" sz="quarter" idx="12"/>
          </p:nvPr>
        </p:nvSpPr>
        <p:spPr/>
        <p:txBody>
          <a:bodyPr/>
          <a:lstStyle/>
          <a:p>
            <a:fld id="{03315DE8-E84B-A141-B26C-CDB1CE99E005}" type="slidenum">
              <a:rPr lang="en-US" smtClean="0"/>
              <a:t>16</a:t>
            </a:fld>
            <a:endParaRPr lang="en-US" dirty="0"/>
          </a:p>
        </p:txBody>
      </p:sp>
      <p:sp>
        <p:nvSpPr>
          <p:cNvPr id="7" name="Content Placeholder 6">
            <a:extLst>
              <a:ext uri="{FF2B5EF4-FFF2-40B4-BE49-F238E27FC236}">
                <a16:creationId xmlns:a16="http://schemas.microsoft.com/office/drawing/2014/main" id="{02EA63A9-090D-9C43-86D1-46F6F9DA1F4C}"/>
              </a:ext>
            </a:extLst>
          </p:cNvPr>
          <p:cNvSpPr>
            <a:spLocks noGrp="1"/>
          </p:cNvSpPr>
          <p:nvPr>
            <p:ph idx="1"/>
          </p:nvPr>
        </p:nvSpPr>
        <p:spPr/>
        <p:txBody>
          <a:bodyPr/>
          <a:lstStyle/>
          <a:p>
            <a:r>
              <a:rPr lang="en-US"/>
              <a:t>Searching products using language can be hard – e.g. I want to find a “rustic vintage curio with dark cherry finishes”</a:t>
            </a:r>
          </a:p>
        </p:txBody>
      </p:sp>
      <p:pic>
        <p:nvPicPr>
          <p:cNvPr id="8" name="Picture 7">
            <a:extLst>
              <a:ext uri="{FF2B5EF4-FFF2-40B4-BE49-F238E27FC236}">
                <a16:creationId xmlns:a16="http://schemas.microsoft.com/office/drawing/2014/main" id="{DD01672D-1FB4-BB43-9A25-433722382CBA}"/>
              </a:ext>
            </a:extLst>
          </p:cNvPr>
          <p:cNvPicPr>
            <a:picLocks noChangeAspect="1"/>
          </p:cNvPicPr>
          <p:nvPr/>
        </p:nvPicPr>
        <p:blipFill rotWithShape="1">
          <a:blip r:embed="rId2"/>
          <a:srcRect l="3613" t="5087" r="2551"/>
          <a:stretch/>
        </p:blipFill>
        <p:spPr>
          <a:xfrm>
            <a:off x="660400" y="2243667"/>
            <a:ext cx="10515600" cy="4423416"/>
          </a:xfrm>
          <a:prstGeom prst="rect">
            <a:avLst/>
          </a:prstGeom>
        </p:spPr>
      </p:pic>
    </p:spTree>
    <p:extLst>
      <p:ext uri="{BB962C8B-B14F-4D97-AF65-F5344CB8AC3E}">
        <p14:creationId xmlns:p14="http://schemas.microsoft.com/office/powerpoint/2010/main" val="787628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79F3-5603-DE4E-AB8D-46F9EDD4CF5D}"/>
              </a:ext>
            </a:extLst>
          </p:cNvPr>
          <p:cNvSpPr>
            <a:spLocks noGrp="1"/>
          </p:cNvSpPr>
          <p:nvPr>
            <p:ph type="title"/>
          </p:nvPr>
        </p:nvSpPr>
        <p:spPr/>
        <p:txBody>
          <a:bodyPr/>
          <a:lstStyle/>
          <a:p>
            <a:r>
              <a:rPr lang="en-US"/>
              <a:t>Vision and Language in Practice</a:t>
            </a:r>
          </a:p>
        </p:txBody>
      </p:sp>
      <p:sp>
        <p:nvSpPr>
          <p:cNvPr id="4" name="Slide Number Placeholder 3">
            <a:extLst>
              <a:ext uri="{FF2B5EF4-FFF2-40B4-BE49-F238E27FC236}">
                <a16:creationId xmlns:a16="http://schemas.microsoft.com/office/drawing/2014/main" id="{7D95A00D-367F-3C48-8099-418961E2602C}"/>
              </a:ext>
            </a:extLst>
          </p:cNvPr>
          <p:cNvSpPr>
            <a:spLocks noGrp="1"/>
          </p:cNvSpPr>
          <p:nvPr>
            <p:ph type="sldNum" sz="quarter" idx="12"/>
          </p:nvPr>
        </p:nvSpPr>
        <p:spPr/>
        <p:txBody>
          <a:bodyPr/>
          <a:lstStyle/>
          <a:p>
            <a:fld id="{03315DE8-E84B-A141-B26C-CDB1CE99E005}" type="slidenum">
              <a:rPr lang="en-US" smtClean="0"/>
              <a:t>17</a:t>
            </a:fld>
            <a:endParaRPr lang="en-US" dirty="0"/>
          </a:p>
        </p:txBody>
      </p:sp>
      <p:sp>
        <p:nvSpPr>
          <p:cNvPr id="7" name="Content Placeholder 6">
            <a:extLst>
              <a:ext uri="{FF2B5EF4-FFF2-40B4-BE49-F238E27FC236}">
                <a16:creationId xmlns:a16="http://schemas.microsoft.com/office/drawing/2014/main" id="{02EA63A9-090D-9C43-86D1-46F6F9DA1F4C}"/>
              </a:ext>
            </a:extLst>
          </p:cNvPr>
          <p:cNvSpPr>
            <a:spLocks noGrp="1"/>
          </p:cNvSpPr>
          <p:nvPr>
            <p:ph idx="1"/>
          </p:nvPr>
        </p:nvSpPr>
        <p:spPr/>
        <p:txBody>
          <a:bodyPr/>
          <a:lstStyle/>
          <a:p>
            <a:r>
              <a:rPr lang="en-US"/>
              <a:t>Robotics: Instruction Following</a:t>
            </a:r>
          </a:p>
        </p:txBody>
      </p:sp>
      <p:pic>
        <p:nvPicPr>
          <p:cNvPr id="9" name="Picture 8">
            <a:extLst>
              <a:ext uri="{FF2B5EF4-FFF2-40B4-BE49-F238E27FC236}">
                <a16:creationId xmlns:a16="http://schemas.microsoft.com/office/drawing/2014/main" id="{AA2A1E25-860A-F74D-9292-B2B9B2388F8A}"/>
              </a:ext>
            </a:extLst>
          </p:cNvPr>
          <p:cNvPicPr>
            <a:picLocks noChangeAspect="1"/>
          </p:cNvPicPr>
          <p:nvPr/>
        </p:nvPicPr>
        <p:blipFill>
          <a:blip r:embed="rId2"/>
          <a:stretch>
            <a:fillRect/>
          </a:stretch>
        </p:blipFill>
        <p:spPr>
          <a:xfrm>
            <a:off x="3208676" y="1950832"/>
            <a:ext cx="5148118" cy="4770643"/>
          </a:xfrm>
          <a:prstGeom prst="rect">
            <a:avLst/>
          </a:prstGeom>
        </p:spPr>
      </p:pic>
    </p:spTree>
    <p:extLst>
      <p:ext uri="{BB962C8B-B14F-4D97-AF65-F5344CB8AC3E}">
        <p14:creationId xmlns:p14="http://schemas.microsoft.com/office/powerpoint/2010/main" val="184996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79F3-5603-DE4E-AB8D-46F9EDD4CF5D}"/>
              </a:ext>
            </a:extLst>
          </p:cNvPr>
          <p:cNvSpPr>
            <a:spLocks noGrp="1"/>
          </p:cNvSpPr>
          <p:nvPr>
            <p:ph type="title"/>
          </p:nvPr>
        </p:nvSpPr>
        <p:spPr/>
        <p:txBody>
          <a:bodyPr/>
          <a:lstStyle/>
          <a:p>
            <a:r>
              <a:rPr lang="en-US"/>
              <a:t>Vision and Language in Practice</a:t>
            </a:r>
          </a:p>
        </p:txBody>
      </p:sp>
      <p:sp>
        <p:nvSpPr>
          <p:cNvPr id="4" name="Slide Number Placeholder 3">
            <a:extLst>
              <a:ext uri="{FF2B5EF4-FFF2-40B4-BE49-F238E27FC236}">
                <a16:creationId xmlns:a16="http://schemas.microsoft.com/office/drawing/2014/main" id="{7D95A00D-367F-3C48-8099-418961E2602C}"/>
              </a:ext>
            </a:extLst>
          </p:cNvPr>
          <p:cNvSpPr>
            <a:spLocks noGrp="1"/>
          </p:cNvSpPr>
          <p:nvPr>
            <p:ph type="sldNum" sz="quarter" idx="12"/>
          </p:nvPr>
        </p:nvSpPr>
        <p:spPr/>
        <p:txBody>
          <a:bodyPr/>
          <a:lstStyle/>
          <a:p>
            <a:fld id="{03315DE8-E84B-A141-B26C-CDB1CE99E005}" type="slidenum">
              <a:rPr lang="en-US" smtClean="0"/>
              <a:t>18</a:t>
            </a:fld>
            <a:endParaRPr lang="en-US" dirty="0"/>
          </a:p>
        </p:txBody>
      </p:sp>
      <p:sp>
        <p:nvSpPr>
          <p:cNvPr id="7" name="Content Placeholder 6">
            <a:extLst>
              <a:ext uri="{FF2B5EF4-FFF2-40B4-BE49-F238E27FC236}">
                <a16:creationId xmlns:a16="http://schemas.microsoft.com/office/drawing/2014/main" id="{02EA63A9-090D-9C43-86D1-46F6F9DA1F4C}"/>
              </a:ext>
            </a:extLst>
          </p:cNvPr>
          <p:cNvSpPr>
            <a:spLocks noGrp="1"/>
          </p:cNvSpPr>
          <p:nvPr>
            <p:ph idx="1"/>
          </p:nvPr>
        </p:nvSpPr>
        <p:spPr/>
        <p:txBody>
          <a:bodyPr/>
          <a:lstStyle/>
          <a:p>
            <a:r>
              <a:rPr lang="en-US"/>
              <a:t>Assistive Technologies</a:t>
            </a:r>
          </a:p>
        </p:txBody>
      </p:sp>
      <p:pic>
        <p:nvPicPr>
          <p:cNvPr id="3" name="Picture 2">
            <a:extLst>
              <a:ext uri="{FF2B5EF4-FFF2-40B4-BE49-F238E27FC236}">
                <a16:creationId xmlns:a16="http://schemas.microsoft.com/office/drawing/2014/main" id="{698BCD8F-7C71-464A-8C9F-5DC5AC171BAD}"/>
              </a:ext>
            </a:extLst>
          </p:cNvPr>
          <p:cNvPicPr>
            <a:picLocks noChangeAspect="1"/>
          </p:cNvPicPr>
          <p:nvPr/>
        </p:nvPicPr>
        <p:blipFill>
          <a:blip r:embed="rId2"/>
          <a:stretch>
            <a:fillRect/>
          </a:stretch>
        </p:blipFill>
        <p:spPr>
          <a:xfrm>
            <a:off x="1913466" y="2135792"/>
            <a:ext cx="4875769" cy="4139142"/>
          </a:xfrm>
          <a:prstGeom prst="rect">
            <a:avLst/>
          </a:prstGeom>
        </p:spPr>
      </p:pic>
      <p:pic>
        <p:nvPicPr>
          <p:cNvPr id="5" name="Picture 4">
            <a:extLst>
              <a:ext uri="{FF2B5EF4-FFF2-40B4-BE49-F238E27FC236}">
                <a16:creationId xmlns:a16="http://schemas.microsoft.com/office/drawing/2014/main" id="{E5459FB9-22C7-1043-8DC6-25FC84307B61}"/>
              </a:ext>
            </a:extLst>
          </p:cNvPr>
          <p:cNvPicPr>
            <a:picLocks noChangeAspect="1"/>
          </p:cNvPicPr>
          <p:nvPr/>
        </p:nvPicPr>
        <p:blipFill>
          <a:blip r:embed="rId3"/>
          <a:stretch>
            <a:fillRect/>
          </a:stretch>
        </p:blipFill>
        <p:spPr>
          <a:xfrm>
            <a:off x="7027118" y="1886856"/>
            <a:ext cx="2195017" cy="2161117"/>
          </a:xfrm>
          <a:prstGeom prst="rect">
            <a:avLst/>
          </a:prstGeom>
        </p:spPr>
      </p:pic>
      <p:pic>
        <p:nvPicPr>
          <p:cNvPr id="6" name="Picture 5">
            <a:extLst>
              <a:ext uri="{FF2B5EF4-FFF2-40B4-BE49-F238E27FC236}">
                <a16:creationId xmlns:a16="http://schemas.microsoft.com/office/drawing/2014/main" id="{7844604D-CDE8-2B44-9224-C30B250B555E}"/>
              </a:ext>
            </a:extLst>
          </p:cNvPr>
          <p:cNvPicPr>
            <a:picLocks noChangeAspect="1"/>
          </p:cNvPicPr>
          <p:nvPr/>
        </p:nvPicPr>
        <p:blipFill>
          <a:blip r:embed="rId4"/>
          <a:stretch>
            <a:fillRect/>
          </a:stretch>
        </p:blipFill>
        <p:spPr>
          <a:xfrm>
            <a:off x="6868188" y="4137667"/>
            <a:ext cx="2512879" cy="2355208"/>
          </a:xfrm>
          <a:prstGeom prst="rect">
            <a:avLst/>
          </a:prstGeom>
        </p:spPr>
      </p:pic>
    </p:spTree>
    <p:extLst>
      <p:ext uri="{BB962C8B-B14F-4D97-AF65-F5344CB8AC3E}">
        <p14:creationId xmlns:p14="http://schemas.microsoft.com/office/powerpoint/2010/main" val="1805883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5B4F186-0A96-A94B-BEB9-B0A866E2A2B2}"/>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About the class</a:t>
            </a:r>
          </a:p>
        </p:txBody>
      </p:sp>
      <p:sp>
        <p:nvSpPr>
          <p:cNvPr id="3" name="Content Placeholder 2">
            <a:extLst>
              <a:ext uri="{FF2B5EF4-FFF2-40B4-BE49-F238E27FC236}">
                <a16:creationId xmlns:a16="http://schemas.microsoft.com/office/drawing/2014/main" id="{C70CE99F-5901-5E48-82A1-D1BFCC76A7B0}"/>
              </a:ext>
            </a:extLst>
          </p:cNvPr>
          <p:cNvSpPr>
            <a:spLocks noGrp="1"/>
          </p:cNvSpPr>
          <p:nvPr>
            <p:ph idx="1"/>
          </p:nvPr>
        </p:nvSpPr>
        <p:spPr>
          <a:xfrm>
            <a:off x="5506497" y="804672"/>
            <a:ext cx="5886927" cy="5230368"/>
          </a:xfrm>
        </p:spPr>
        <p:txBody>
          <a:bodyPr anchor="ctr">
            <a:normAutofit/>
          </a:bodyPr>
          <a:lstStyle/>
          <a:p>
            <a:r>
              <a:rPr lang="en-US" sz="1800" dirty="0">
                <a:solidFill>
                  <a:schemeClr val="tx2"/>
                </a:solidFill>
              </a:rPr>
              <a:t>COMP 646: Deep Learning for Vision and Language</a:t>
            </a:r>
          </a:p>
          <a:p>
            <a:r>
              <a:rPr lang="en-US" sz="1800" dirty="0">
                <a:solidFill>
                  <a:schemeClr val="tx2"/>
                </a:solidFill>
              </a:rPr>
              <a:t>Instructor: </a:t>
            </a:r>
            <a:r>
              <a:rPr lang="en-US" sz="1800" b="1" dirty="0">
                <a:solidFill>
                  <a:schemeClr val="tx2"/>
                </a:solidFill>
              </a:rPr>
              <a:t>Vicente</a:t>
            </a:r>
            <a:r>
              <a:rPr lang="en-US" sz="1800" dirty="0">
                <a:solidFill>
                  <a:schemeClr val="tx2"/>
                </a:solidFill>
              </a:rPr>
              <a:t> </a:t>
            </a:r>
            <a:r>
              <a:rPr lang="en-US" sz="1800" dirty="0" err="1">
                <a:solidFill>
                  <a:schemeClr val="tx2"/>
                </a:solidFill>
              </a:rPr>
              <a:t>Ordóñez</a:t>
            </a:r>
            <a:r>
              <a:rPr lang="en-US" sz="1800" dirty="0">
                <a:solidFill>
                  <a:schemeClr val="tx2"/>
                </a:solidFill>
              </a:rPr>
              <a:t> (Vicente </a:t>
            </a:r>
            <a:r>
              <a:rPr lang="en-US" sz="1800" dirty="0" err="1">
                <a:solidFill>
                  <a:schemeClr val="tx2"/>
                </a:solidFill>
              </a:rPr>
              <a:t>Ordóñez</a:t>
            </a:r>
            <a:r>
              <a:rPr lang="en-US" sz="1800" dirty="0">
                <a:solidFill>
                  <a:schemeClr val="tx2"/>
                </a:solidFill>
              </a:rPr>
              <a:t> Román)</a:t>
            </a:r>
          </a:p>
          <a:p>
            <a:r>
              <a:rPr lang="en-US" sz="1800" dirty="0">
                <a:solidFill>
                  <a:schemeClr val="tx2"/>
                </a:solidFill>
              </a:rPr>
              <a:t>Website: </a:t>
            </a:r>
            <a:r>
              <a:rPr lang="en-US" sz="1800" dirty="0">
                <a:solidFill>
                  <a:schemeClr val="tx2"/>
                </a:solidFill>
                <a:hlinkClick r:id="rId2"/>
              </a:rPr>
              <a:t>https://www.cs.rice.edu/~vo9/deep-vislang</a:t>
            </a:r>
            <a:endParaRPr lang="en-US" sz="1800" dirty="0">
              <a:solidFill>
                <a:schemeClr val="tx2"/>
              </a:solidFill>
            </a:endParaRPr>
          </a:p>
          <a:p>
            <a:r>
              <a:rPr lang="en-US" sz="1800" dirty="0">
                <a:solidFill>
                  <a:schemeClr val="tx2"/>
                </a:solidFill>
              </a:rPr>
              <a:t>Location: Keck Hall 100</a:t>
            </a:r>
          </a:p>
          <a:p>
            <a:r>
              <a:rPr lang="en-US" sz="1800" dirty="0">
                <a:solidFill>
                  <a:schemeClr val="tx2"/>
                </a:solidFill>
              </a:rPr>
              <a:t>Times: Tuesdays and Thursdays</a:t>
            </a:r>
            <a:br>
              <a:rPr lang="en-US" sz="1800" dirty="0">
                <a:solidFill>
                  <a:schemeClr val="tx2"/>
                </a:solidFill>
              </a:rPr>
            </a:br>
            <a:r>
              <a:rPr lang="en-US" sz="1800" dirty="0">
                <a:solidFill>
                  <a:schemeClr val="tx2"/>
                </a:solidFill>
              </a:rPr>
              <a:t>             from 4pm to 5:15pm</a:t>
            </a:r>
          </a:p>
          <a:p>
            <a:r>
              <a:rPr lang="en-US" sz="1800" dirty="0">
                <a:solidFill>
                  <a:schemeClr val="tx2"/>
                </a:solidFill>
              </a:rPr>
              <a:t>Office Hours: TBD (Duncan Hall 2080)</a:t>
            </a:r>
          </a:p>
          <a:p>
            <a:r>
              <a:rPr lang="en-US" sz="1800" dirty="0">
                <a:solidFill>
                  <a:schemeClr val="tx2"/>
                </a:solidFill>
              </a:rPr>
              <a:t>Teaching Assistants: Jaywon Koo, Catherine He, Ruidi Chang, Jason Uwaeze</a:t>
            </a:r>
          </a:p>
          <a:p>
            <a:r>
              <a:rPr lang="en-US" sz="1800" dirty="0">
                <a:solidFill>
                  <a:schemeClr val="tx2"/>
                </a:solidFill>
              </a:rPr>
              <a:t>Discussion Forum: TBD</a:t>
            </a:r>
          </a:p>
        </p:txBody>
      </p:sp>
      <p:sp>
        <p:nvSpPr>
          <p:cNvPr id="4" name="Slide Number Placeholder 3">
            <a:extLst>
              <a:ext uri="{FF2B5EF4-FFF2-40B4-BE49-F238E27FC236}">
                <a16:creationId xmlns:a16="http://schemas.microsoft.com/office/drawing/2014/main" id="{5425129B-48F5-1E44-A1EF-324E02AE1F3B}"/>
              </a:ext>
            </a:extLst>
          </p:cNvPr>
          <p:cNvSpPr>
            <a:spLocks noGrp="1"/>
          </p:cNvSpPr>
          <p:nvPr>
            <p:ph type="sldNum" sz="quarter" idx="12"/>
          </p:nvPr>
        </p:nvSpPr>
        <p:spPr>
          <a:xfrm>
            <a:off x="8610600" y="6356350"/>
            <a:ext cx="2743200" cy="365125"/>
          </a:xfrm>
        </p:spPr>
        <p:txBody>
          <a:bodyPr>
            <a:normAutofit/>
          </a:bodyPr>
          <a:lstStyle/>
          <a:p>
            <a:pPr>
              <a:spcAft>
                <a:spcPts val="600"/>
              </a:spcAft>
            </a:pPr>
            <a:fld id="{03315DE8-E84B-A141-B26C-CDB1CE99E005}" type="slidenum">
              <a:rPr lang="en-US" smtClean="0"/>
              <a:pPr>
                <a:spcAft>
                  <a:spcPts val="600"/>
                </a:spcAft>
              </a:pPr>
              <a:t>1</a:t>
            </a:fld>
            <a:endParaRPr lang="en-US"/>
          </a:p>
        </p:txBody>
      </p:sp>
    </p:spTree>
    <p:extLst>
      <p:ext uri="{BB962C8B-B14F-4D97-AF65-F5344CB8AC3E}">
        <p14:creationId xmlns:p14="http://schemas.microsoft.com/office/powerpoint/2010/main" val="2347186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6A3F-B801-5C02-0BCF-12DA31C0FA6C}"/>
              </a:ext>
            </a:extLst>
          </p:cNvPr>
          <p:cNvSpPr>
            <a:spLocks noGrp="1"/>
          </p:cNvSpPr>
          <p:nvPr>
            <p:ph type="title"/>
          </p:nvPr>
        </p:nvSpPr>
        <p:spPr/>
        <p:txBody>
          <a:bodyPr/>
          <a:lstStyle/>
          <a:p>
            <a:r>
              <a:rPr lang="en-US"/>
              <a:t>Generative for Advertising and Marketing</a:t>
            </a:r>
          </a:p>
        </p:txBody>
      </p:sp>
      <p:sp>
        <p:nvSpPr>
          <p:cNvPr id="4" name="Slide Number Placeholder 3">
            <a:extLst>
              <a:ext uri="{FF2B5EF4-FFF2-40B4-BE49-F238E27FC236}">
                <a16:creationId xmlns:a16="http://schemas.microsoft.com/office/drawing/2014/main" id="{42E57A1B-4EE8-120D-DCE3-50815214FF13}"/>
              </a:ext>
            </a:extLst>
          </p:cNvPr>
          <p:cNvSpPr>
            <a:spLocks noGrp="1"/>
          </p:cNvSpPr>
          <p:nvPr>
            <p:ph type="sldNum" sz="quarter" idx="12"/>
          </p:nvPr>
        </p:nvSpPr>
        <p:spPr/>
        <p:txBody>
          <a:bodyPr/>
          <a:lstStyle/>
          <a:p>
            <a:fld id="{03315DE8-E84B-A141-B26C-CDB1CE99E005}" type="slidenum">
              <a:rPr lang="en-US" smtClean="0"/>
              <a:t>19</a:t>
            </a:fld>
            <a:endParaRPr lang="en-US" dirty="0"/>
          </a:p>
        </p:txBody>
      </p:sp>
      <p:pic>
        <p:nvPicPr>
          <p:cNvPr id="5" name="Picture 4">
            <a:extLst>
              <a:ext uri="{FF2B5EF4-FFF2-40B4-BE49-F238E27FC236}">
                <a16:creationId xmlns:a16="http://schemas.microsoft.com/office/drawing/2014/main" id="{DA8E3A43-D8BB-CA41-C364-20E6B1ED7A67}"/>
              </a:ext>
            </a:extLst>
          </p:cNvPr>
          <p:cNvPicPr>
            <a:picLocks noChangeAspect="1"/>
          </p:cNvPicPr>
          <p:nvPr/>
        </p:nvPicPr>
        <p:blipFill>
          <a:blip r:embed="rId2"/>
          <a:stretch>
            <a:fillRect/>
          </a:stretch>
        </p:blipFill>
        <p:spPr>
          <a:xfrm>
            <a:off x="5969104" y="2107565"/>
            <a:ext cx="4281524" cy="3642360"/>
          </a:xfrm>
          <a:prstGeom prst="rect">
            <a:avLst/>
          </a:prstGeom>
        </p:spPr>
      </p:pic>
      <p:pic>
        <p:nvPicPr>
          <p:cNvPr id="7" name="Picture 6">
            <a:extLst>
              <a:ext uri="{FF2B5EF4-FFF2-40B4-BE49-F238E27FC236}">
                <a16:creationId xmlns:a16="http://schemas.microsoft.com/office/drawing/2014/main" id="{3681EA97-619B-3777-8BCB-1F39678C07AE}"/>
              </a:ext>
            </a:extLst>
          </p:cNvPr>
          <p:cNvPicPr>
            <a:picLocks noChangeAspect="1"/>
          </p:cNvPicPr>
          <p:nvPr/>
        </p:nvPicPr>
        <p:blipFill rotWithShape="1">
          <a:blip r:embed="rId3"/>
          <a:srcRect b="22537"/>
          <a:stretch/>
        </p:blipFill>
        <p:spPr>
          <a:xfrm>
            <a:off x="655536" y="1295682"/>
            <a:ext cx="3885984" cy="5197193"/>
          </a:xfrm>
          <a:prstGeom prst="rect">
            <a:avLst/>
          </a:prstGeom>
        </p:spPr>
      </p:pic>
    </p:spTree>
    <p:extLst>
      <p:ext uri="{BB962C8B-B14F-4D97-AF65-F5344CB8AC3E}">
        <p14:creationId xmlns:p14="http://schemas.microsoft.com/office/powerpoint/2010/main" val="3890602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6CC3-FEAB-F4F2-787D-31C5E1E3FF80}"/>
              </a:ext>
            </a:extLst>
          </p:cNvPr>
          <p:cNvSpPr>
            <a:spLocks noGrp="1"/>
          </p:cNvSpPr>
          <p:nvPr>
            <p:ph type="title"/>
          </p:nvPr>
        </p:nvSpPr>
        <p:spPr/>
        <p:txBody>
          <a:bodyPr/>
          <a:lstStyle/>
          <a:p>
            <a:r>
              <a:rPr lang="en-US"/>
              <a:t>Image and Media Editing and Generation</a:t>
            </a:r>
          </a:p>
        </p:txBody>
      </p:sp>
      <p:sp>
        <p:nvSpPr>
          <p:cNvPr id="4" name="Slide Number Placeholder 3">
            <a:extLst>
              <a:ext uri="{FF2B5EF4-FFF2-40B4-BE49-F238E27FC236}">
                <a16:creationId xmlns:a16="http://schemas.microsoft.com/office/drawing/2014/main" id="{C35A3126-57D4-84C4-6B47-3C98F349BCE7}"/>
              </a:ext>
            </a:extLst>
          </p:cNvPr>
          <p:cNvSpPr>
            <a:spLocks noGrp="1"/>
          </p:cNvSpPr>
          <p:nvPr>
            <p:ph type="sldNum" sz="quarter" idx="12"/>
          </p:nvPr>
        </p:nvSpPr>
        <p:spPr/>
        <p:txBody>
          <a:bodyPr/>
          <a:lstStyle/>
          <a:p>
            <a:fld id="{03315DE8-E84B-A141-B26C-CDB1CE99E005}" type="slidenum">
              <a:rPr lang="en-US" smtClean="0"/>
              <a:t>20</a:t>
            </a:fld>
            <a:endParaRPr lang="en-US" dirty="0"/>
          </a:p>
        </p:txBody>
      </p:sp>
      <p:pic>
        <p:nvPicPr>
          <p:cNvPr id="5" name="Picture 4">
            <a:extLst>
              <a:ext uri="{FF2B5EF4-FFF2-40B4-BE49-F238E27FC236}">
                <a16:creationId xmlns:a16="http://schemas.microsoft.com/office/drawing/2014/main" id="{37455682-4361-AFAE-BBEE-16AFC28A866A}"/>
              </a:ext>
            </a:extLst>
          </p:cNvPr>
          <p:cNvPicPr>
            <a:picLocks noChangeAspect="1"/>
          </p:cNvPicPr>
          <p:nvPr/>
        </p:nvPicPr>
        <p:blipFill>
          <a:blip r:embed="rId2"/>
          <a:stretch>
            <a:fillRect/>
          </a:stretch>
        </p:blipFill>
        <p:spPr>
          <a:xfrm>
            <a:off x="589279" y="1191986"/>
            <a:ext cx="5742887" cy="5471427"/>
          </a:xfrm>
          <a:prstGeom prst="rect">
            <a:avLst/>
          </a:prstGeom>
        </p:spPr>
      </p:pic>
      <p:pic>
        <p:nvPicPr>
          <p:cNvPr id="6" name="Picture 5">
            <a:extLst>
              <a:ext uri="{FF2B5EF4-FFF2-40B4-BE49-F238E27FC236}">
                <a16:creationId xmlns:a16="http://schemas.microsoft.com/office/drawing/2014/main" id="{C1D0E40B-0D19-68DF-C9C0-CC6DC2DA0739}"/>
              </a:ext>
            </a:extLst>
          </p:cNvPr>
          <p:cNvPicPr>
            <a:picLocks noChangeAspect="1"/>
          </p:cNvPicPr>
          <p:nvPr/>
        </p:nvPicPr>
        <p:blipFill>
          <a:blip r:embed="rId3"/>
          <a:stretch>
            <a:fillRect/>
          </a:stretch>
        </p:blipFill>
        <p:spPr>
          <a:xfrm>
            <a:off x="5926196" y="1717040"/>
            <a:ext cx="5986403" cy="4531424"/>
          </a:xfrm>
          <a:prstGeom prst="rect">
            <a:avLst/>
          </a:prstGeom>
        </p:spPr>
      </p:pic>
    </p:spTree>
    <p:extLst>
      <p:ext uri="{BB962C8B-B14F-4D97-AF65-F5344CB8AC3E}">
        <p14:creationId xmlns:p14="http://schemas.microsoft.com/office/powerpoint/2010/main" val="299004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What will we cover in this class?</a:t>
            </a:r>
          </a:p>
        </p:txBody>
      </p:sp>
      <p:sp>
        <p:nvSpPr>
          <p:cNvPr id="3" name="Content Placeholder 2">
            <a:extLst>
              <a:ext uri="{FF2B5EF4-FFF2-40B4-BE49-F238E27FC236}">
                <a16:creationId xmlns:a16="http://schemas.microsoft.com/office/drawing/2014/main" id="{9B8334A1-97F6-9E4A-8B60-BA3531484153}"/>
              </a:ext>
            </a:extLst>
          </p:cNvPr>
          <p:cNvSpPr>
            <a:spLocks noGrp="1"/>
          </p:cNvSpPr>
          <p:nvPr>
            <p:ph idx="1"/>
          </p:nvPr>
        </p:nvSpPr>
        <p:spPr>
          <a:xfrm>
            <a:off x="3014133" y="2031999"/>
            <a:ext cx="8339666" cy="4144963"/>
          </a:xfrm>
        </p:spPr>
        <p:txBody>
          <a:bodyPr>
            <a:normAutofit lnSpcReduction="10000"/>
          </a:bodyPr>
          <a:lstStyle/>
          <a:p>
            <a:r>
              <a:rPr lang="en-US" dirty="0"/>
              <a:t>Introduction to ML / Vision / NLP</a:t>
            </a:r>
          </a:p>
          <a:p>
            <a:r>
              <a:rPr lang="en-US" dirty="0"/>
              <a:t>Neural Networks (NNs) / Deep Learning.</a:t>
            </a:r>
          </a:p>
          <a:p>
            <a:r>
              <a:rPr lang="en-US" dirty="0"/>
              <a:t>Convolutional Neural Networks (CNNs)</a:t>
            </a:r>
          </a:p>
          <a:p>
            <a:r>
              <a:rPr lang="en-US" dirty="0"/>
              <a:t>Recurrent Neural Networks (RNNs, LSTMs, GRUs)</a:t>
            </a:r>
          </a:p>
          <a:p>
            <a:r>
              <a:rPr lang="en-US" dirty="0"/>
              <a:t>Transformers (e.g. BERT, GPT, FLAN-T5, LLaMA, </a:t>
            </a:r>
            <a:r>
              <a:rPr lang="en-US" dirty="0" err="1"/>
              <a:t>etc</a:t>
            </a:r>
            <a:r>
              <a:rPr lang="en-US" dirty="0"/>
              <a:t>)</a:t>
            </a:r>
          </a:p>
          <a:p>
            <a:r>
              <a:rPr lang="en-US" dirty="0"/>
              <a:t>Diffusion Models (e.g. Stable Diffusion, ControlNet)</a:t>
            </a:r>
            <a:br>
              <a:rPr lang="en-US" dirty="0"/>
            </a:br>
            <a:br>
              <a:rPr lang="en-US" dirty="0"/>
            </a:br>
            <a:endParaRPr lang="en-US" dirty="0"/>
          </a:p>
          <a:p>
            <a:r>
              <a:rPr lang="en-US" dirty="0"/>
              <a:t>State-of-the-art and Recent Developments</a:t>
            </a:r>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21</a:t>
            </a:fld>
            <a:endParaRPr lang="en-US" dirty="0"/>
          </a:p>
        </p:txBody>
      </p:sp>
      <p:sp>
        <p:nvSpPr>
          <p:cNvPr id="5" name="TextBox 4">
            <a:extLst>
              <a:ext uri="{FF2B5EF4-FFF2-40B4-BE49-F238E27FC236}">
                <a16:creationId xmlns:a16="http://schemas.microsoft.com/office/drawing/2014/main" id="{B3709CB6-DF3D-C94F-8FB4-86D75EB27A68}"/>
              </a:ext>
            </a:extLst>
          </p:cNvPr>
          <p:cNvSpPr txBox="1"/>
          <p:nvPr/>
        </p:nvSpPr>
        <p:spPr>
          <a:xfrm>
            <a:off x="4481689" y="1309511"/>
            <a:ext cx="2915735" cy="584775"/>
          </a:xfrm>
          <a:prstGeom prst="rect">
            <a:avLst/>
          </a:prstGeom>
          <a:noFill/>
        </p:spPr>
        <p:txBody>
          <a:bodyPr wrap="none" rtlCol="0">
            <a:spAutoFit/>
          </a:bodyPr>
          <a:lstStyle/>
          <a:p>
            <a:r>
              <a:rPr lang="en-US" sz="3200" dirty="0">
                <a:solidFill>
                  <a:schemeClr val="accent1">
                    <a:lumMod val="75000"/>
                  </a:schemeClr>
                </a:solidFill>
              </a:rPr>
              <a:t>In terms of tools</a:t>
            </a:r>
          </a:p>
        </p:txBody>
      </p:sp>
      <p:sp>
        <p:nvSpPr>
          <p:cNvPr id="6" name="Rectangle 5">
            <a:extLst>
              <a:ext uri="{FF2B5EF4-FFF2-40B4-BE49-F238E27FC236}">
                <a16:creationId xmlns:a16="http://schemas.microsoft.com/office/drawing/2014/main" id="{9F325226-1B70-BD4B-BA70-1033D2B28D82}"/>
              </a:ext>
            </a:extLst>
          </p:cNvPr>
          <p:cNvSpPr/>
          <p:nvPr/>
        </p:nvSpPr>
        <p:spPr>
          <a:xfrm>
            <a:off x="389467" y="2142067"/>
            <a:ext cx="2480733" cy="7559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3 weeks</a:t>
            </a:r>
          </a:p>
        </p:txBody>
      </p:sp>
      <p:sp>
        <p:nvSpPr>
          <p:cNvPr id="7" name="Rectangle 6">
            <a:extLst>
              <a:ext uri="{FF2B5EF4-FFF2-40B4-BE49-F238E27FC236}">
                <a16:creationId xmlns:a16="http://schemas.microsoft.com/office/drawing/2014/main" id="{4622E1E7-CB5F-B34E-A784-AD337D059530}"/>
              </a:ext>
            </a:extLst>
          </p:cNvPr>
          <p:cNvSpPr/>
          <p:nvPr/>
        </p:nvSpPr>
        <p:spPr>
          <a:xfrm>
            <a:off x="389465" y="3691468"/>
            <a:ext cx="2480733" cy="711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2 weeks</a:t>
            </a:r>
          </a:p>
        </p:txBody>
      </p:sp>
      <p:sp>
        <p:nvSpPr>
          <p:cNvPr id="8" name="Rectangle 7">
            <a:extLst>
              <a:ext uri="{FF2B5EF4-FFF2-40B4-BE49-F238E27FC236}">
                <a16:creationId xmlns:a16="http://schemas.microsoft.com/office/drawing/2014/main" id="{3F5E6D15-0598-3A4B-A281-D4BC7A728CB3}"/>
              </a:ext>
            </a:extLst>
          </p:cNvPr>
          <p:cNvSpPr/>
          <p:nvPr/>
        </p:nvSpPr>
        <p:spPr>
          <a:xfrm>
            <a:off x="389465" y="2990549"/>
            <a:ext cx="2480733" cy="5896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2 weeks</a:t>
            </a:r>
          </a:p>
        </p:txBody>
      </p:sp>
      <p:sp>
        <p:nvSpPr>
          <p:cNvPr id="9" name="Rectangle 8">
            <a:extLst>
              <a:ext uri="{FF2B5EF4-FFF2-40B4-BE49-F238E27FC236}">
                <a16:creationId xmlns:a16="http://schemas.microsoft.com/office/drawing/2014/main" id="{D035D5D7-56DA-1B4B-AF4B-081F521A26BE}"/>
              </a:ext>
            </a:extLst>
          </p:cNvPr>
          <p:cNvSpPr/>
          <p:nvPr/>
        </p:nvSpPr>
        <p:spPr>
          <a:xfrm>
            <a:off x="389464" y="4513943"/>
            <a:ext cx="2480733" cy="2140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8 weeks</a:t>
            </a:r>
          </a:p>
        </p:txBody>
      </p:sp>
    </p:spTree>
    <p:extLst>
      <p:ext uri="{BB962C8B-B14F-4D97-AF65-F5344CB8AC3E}">
        <p14:creationId xmlns:p14="http://schemas.microsoft.com/office/powerpoint/2010/main" val="30998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What will we cover in this class?</a:t>
            </a:r>
          </a:p>
        </p:txBody>
      </p:sp>
      <p:sp>
        <p:nvSpPr>
          <p:cNvPr id="3" name="Content Placeholder 2">
            <a:extLst>
              <a:ext uri="{FF2B5EF4-FFF2-40B4-BE49-F238E27FC236}">
                <a16:creationId xmlns:a16="http://schemas.microsoft.com/office/drawing/2014/main" id="{9B8334A1-97F6-9E4A-8B60-BA3531484153}"/>
              </a:ext>
            </a:extLst>
          </p:cNvPr>
          <p:cNvSpPr>
            <a:spLocks noGrp="1"/>
          </p:cNvSpPr>
          <p:nvPr>
            <p:ph idx="1"/>
          </p:nvPr>
        </p:nvSpPr>
        <p:spPr>
          <a:xfrm>
            <a:off x="838200" y="2031999"/>
            <a:ext cx="10515600" cy="4144963"/>
          </a:xfrm>
        </p:spPr>
        <p:txBody>
          <a:bodyPr>
            <a:noAutofit/>
          </a:bodyPr>
          <a:lstStyle/>
          <a:p>
            <a:r>
              <a:rPr lang="en-US" sz="1800" dirty="0"/>
              <a:t>Image Captioning</a:t>
            </a:r>
          </a:p>
          <a:p>
            <a:r>
              <a:rPr lang="en-US" sz="1800" dirty="0"/>
              <a:t>Referring Expression Comprehension</a:t>
            </a:r>
          </a:p>
          <a:p>
            <a:r>
              <a:rPr lang="en-US" sz="1800" dirty="0"/>
              <a:t>Visually-grounded Question Answering</a:t>
            </a:r>
          </a:p>
          <a:p>
            <a:r>
              <a:rPr lang="en-US" sz="1800" dirty="0"/>
              <a:t>Learning from Text and Images</a:t>
            </a:r>
          </a:p>
          <a:p>
            <a:r>
              <a:rPr lang="en-US" sz="1800" dirty="0"/>
              <a:t>Retrieving Images from Natural Language Queries</a:t>
            </a:r>
          </a:p>
          <a:p>
            <a:r>
              <a:rPr lang="en-US" sz="1800" dirty="0"/>
              <a:t>Generating Images from Text</a:t>
            </a:r>
          </a:p>
          <a:p>
            <a:r>
              <a:rPr lang="en-US" sz="1800" dirty="0"/>
              <a:t>Multimodal Translation using both Images and Text</a:t>
            </a:r>
          </a:p>
          <a:p>
            <a:r>
              <a:rPr lang="en-US" sz="1800" dirty="0"/>
              <a:t>Vision-Language Navigation</a:t>
            </a:r>
          </a:p>
          <a:p>
            <a:r>
              <a:rPr lang="en-US" sz="1800" dirty="0"/>
              <a:t>Biases in Vision and Language Tasks</a:t>
            </a:r>
          </a:p>
          <a:p>
            <a:r>
              <a:rPr lang="en-US" sz="1800" dirty="0"/>
              <a:t>Possibly more topics…</a:t>
            </a:r>
          </a:p>
          <a:p>
            <a:pPr marL="0" indent="0">
              <a:buNone/>
            </a:pPr>
            <a:endParaRPr lang="en-US" sz="1800" dirty="0"/>
          </a:p>
          <a:p>
            <a:pPr marL="0" indent="0">
              <a:buNone/>
            </a:pPr>
            <a:endParaRPr lang="en-US" sz="1800" dirty="0"/>
          </a:p>
          <a:p>
            <a:endParaRPr lang="en-US" sz="1800" dirty="0"/>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22</a:t>
            </a:fld>
            <a:endParaRPr lang="en-US" dirty="0"/>
          </a:p>
        </p:txBody>
      </p:sp>
      <p:sp>
        <p:nvSpPr>
          <p:cNvPr id="5" name="TextBox 4">
            <a:extLst>
              <a:ext uri="{FF2B5EF4-FFF2-40B4-BE49-F238E27FC236}">
                <a16:creationId xmlns:a16="http://schemas.microsoft.com/office/drawing/2014/main" id="{B3709CB6-DF3D-C94F-8FB4-86D75EB27A68}"/>
              </a:ext>
            </a:extLst>
          </p:cNvPr>
          <p:cNvSpPr txBox="1"/>
          <p:nvPr/>
        </p:nvSpPr>
        <p:spPr>
          <a:xfrm>
            <a:off x="4481689" y="1309511"/>
            <a:ext cx="3088859" cy="584775"/>
          </a:xfrm>
          <a:prstGeom prst="rect">
            <a:avLst/>
          </a:prstGeom>
          <a:noFill/>
        </p:spPr>
        <p:txBody>
          <a:bodyPr wrap="none" rtlCol="0">
            <a:spAutoFit/>
          </a:bodyPr>
          <a:lstStyle/>
          <a:p>
            <a:r>
              <a:rPr lang="en-US" sz="3200" dirty="0">
                <a:solidFill>
                  <a:schemeClr val="accent1">
                    <a:lumMod val="75000"/>
                  </a:schemeClr>
                </a:solidFill>
              </a:rPr>
              <a:t>In terms of topics</a:t>
            </a:r>
          </a:p>
        </p:txBody>
      </p:sp>
      <p:sp>
        <p:nvSpPr>
          <p:cNvPr id="6" name="Rectangle 5">
            <a:extLst>
              <a:ext uri="{FF2B5EF4-FFF2-40B4-BE49-F238E27FC236}">
                <a16:creationId xmlns:a16="http://schemas.microsoft.com/office/drawing/2014/main" id="{FA7722C6-D90D-A84C-87F9-A613A5B0ECFD}"/>
              </a:ext>
            </a:extLst>
          </p:cNvPr>
          <p:cNvSpPr/>
          <p:nvPr/>
        </p:nvSpPr>
        <p:spPr>
          <a:xfrm>
            <a:off x="4823455" y="6169580"/>
            <a:ext cx="4373890" cy="369332"/>
          </a:xfrm>
          <a:prstGeom prst="rect">
            <a:avLst/>
          </a:prstGeom>
        </p:spPr>
        <p:txBody>
          <a:bodyPr wrap="none">
            <a:spAutoFit/>
          </a:bodyPr>
          <a:lstStyle/>
          <a:p>
            <a:r>
              <a:rPr lang="en-US">
                <a:hlinkClick r:id="rId2"/>
              </a:rPr>
              <a:t>https://www.cs.rice.edu/~vo9/deep-vislang/</a:t>
            </a:r>
            <a:endParaRPr lang="en-US"/>
          </a:p>
        </p:txBody>
      </p:sp>
    </p:spTree>
    <p:extLst>
      <p:ext uri="{BB962C8B-B14F-4D97-AF65-F5344CB8AC3E}">
        <p14:creationId xmlns:p14="http://schemas.microsoft.com/office/powerpoint/2010/main" val="120265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10BD-8060-C04C-A1F9-55E01A1FBE87}"/>
              </a:ext>
            </a:extLst>
          </p:cNvPr>
          <p:cNvSpPr>
            <a:spLocks noGrp="1"/>
          </p:cNvSpPr>
          <p:nvPr>
            <p:ph type="title"/>
          </p:nvPr>
        </p:nvSpPr>
        <p:spPr/>
        <p:txBody>
          <a:bodyPr/>
          <a:lstStyle/>
          <a:p>
            <a:r>
              <a:rPr lang="en-US" dirty="0"/>
              <a:t>Pre-requisites</a:t>
            </a:r>
          </a:p>
        </p:txBody>
      </p:sp>
      <p:sp>
        <p:nvSpPr>
          <p:cNvPr id="3" name="Content Placeholder 2">
            <a:extLst>
              <a:ext uri="{FF2B5EF4-FFF2-40B4-BE49-F238E27FC236}">
                <a16:creationId xmlns:a16="http://schemas.microsoft.com/office/drawing/2014/main" id="{B1AF1FB7-F981-DD40-8BA4-CB2BDF8C6856}"/>
              </a:ext>
            </a:extLst>
          </p:cNvPr>
          <p:cNvSpPr>
            <a:spLocks noGrp="1"/>
          </p:cNvSpPr>
          <p:nvPr>
            <p:ph idx="1"/>
          </p:nvPr>
        </p:nvSpPr>
        <p:spPr/>
        <p:txBody>
          <a:bodyPr/>
          <a:lstStyle/>
          <a:p>
            <a:r>
              <a:rPr lang="en-US" dirty="0">
                <a:latin typeface="+mj-lt"/>
              </a:rPr>
              <a:t>No formal pre-requisites but…</a:t>
            </a:r>
          </a:p>
          <a:p>
            <a:r>
              <a:rPr lang="en-US" dirty="0">
                <a:latin typeface="+mj-lt"/>
              </a:rPr>
              <a:t>You need to know how to program with Python or be VERY motivated to learn as you go. Definitely know how to program at a college graduate level. </a:t>
            </a:r>
          </a:p>
          <a:p>
            <a:r>
              <a:rPr lang="en-US" dirty="0">
                <a:latin typeface="+mj-lt"/>
              </a:rPr>
              <a:t>You will benefit from knowing some Machine Learning or be VERY motivated to do some self-learning as you go.</a:t>
            </a:r>
          </a:p>
          <a:p>
            <a:r>
              <a:rPr lang="en-US" dirty="0">
                <a:latin typeface="+mj-lt"/>
              </a:rPr>
              <a:t>You need to be proficient on basic calculus, linear algebra, and statistics. Nothing advanced but the right basic terminology and concepts are needed. (matrices, vectors, vector spaces, chain rule of calculus, derivatives, gradients, maximum likelihood estimation, least squares regression)</a:t>
            </a:r>
          </a:p>
        </p:txBody>
      </p:sp>
      <p:sp>
        <p:nvSpPr>
          <p:cNvPr id="4" name="Slide Number Placeholder 3">
            <a:extLst>
              <a:ext uri="{FF2B5EF4-FFF2-40B4-BE49-F238E27FC236}">
                <a16:creationId xmlns:a16="http://schemas.microsoft.com/office/drawing/2014/main" id="{AE7D1A1A-1607-4542-8855-E2E3558B681F}"/>
              </a:ext>
            </a:extLst>
          </p:cNvPr>
          <p:cNvSpPr>
            <a:spLocks noGrp="1"/>
          </p:cNvSpPr>
          <p:nvPr>
            <p:ph type="sldNum" sz="quarter" idx="12"/>
          </p:nvPr>
        </p:nvSpPr>
        <p:spPr/>
        <p:txBody>
          <a:bodyPr/>
          <a:lstStyle/>
          <a:p>
            <a:fld id="{03315DE8-E84B-A141-B26C-CDB1CE99E005}" type="slidenum">
              <a:rPr lang="en-US" smtClean="0"/>
              <a:t>23</a:t>
            </a:fld>
            <a:endParaRPr lang="en-US" dirty="0"/>
          </a:p>
        </p:txBody>
      </p:sp>
    </p:spTree>
    <p:extLst>
      <p:ext uri="{BB962C8B-B14F-4D97-AF65-F5344CB8AC3E}">
        <p14:creationId xmlns:p14="http://schemas.microsoft.com/office/powerpoint/2010/main" val="2220696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Grading for this class: COMP 646</a:t>
            </a:r>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24</a:t>
            </a:fld>
            <a:endParaRPr lang="en-US" dirty="0"/>
          </a:p>
        </p:txBody>
      </p:sp>
      <p:sp>
        <p:nvSpPr>
          <p:cNvPr id="7" name="Content Placeholder 6">
            <a:extLst>
              <a:ext uri="{FF2B5EF4-FFF2-40B4-BE49-F238E27FC236}">
                <a16:creationId xmlns:a16="http://schemas.microsoft.com/office/drawing/2014/main" id="{D1F4E11C-315B-2845-9289-32BD270EB496}"/>
              </a:ext>
            </a:extLst>
          </p:cNvPr>
          <p:cNvSpPr>
            <a:spLocks noGrp="1"/>
          </p:cNvSpPr>
          <p:nvPr>
            <p:ph idx="1"/>
          </p:nvPr>
        </p:nvSpPr>
        <p:spPr/>
        <p:txBody>
          <a:bodyPr/>
          <a:lstStyle/>
          <a:p>
            <a:r>
              <a:rPr lang="en-US" dirty="0">
                <a:latin typeface="+mj-lt"/>
              </a:rPr>
              <a:t>Assignments: 30pts (3 assignments: 10pts + 10pts + 10pts)</a:t>
            </a:r>
          </a:p>
          <a:p>
            <a:r>
              <a:rPr lang="en-US" b="1" dirty="0">
                <a:latin typeface="+mj-lt"/>
              </a:rPr>
              <a:t>Class Project: 60pts</a:t>
            </a:r>
          </a:p>
          <a:p>
            <a:r>
              <a:rPr lang="en-US" dirty="0">
                <a:latin typeface="+mj-lt"/>
              </a:rPr>
              <a:t>Quiz: 10pts</a:t>
            </a:r>
            <a:br>
              <a:rPr lang="en-US" dirty="0">
                <a:latin typeface="+mj-lt"/>
              </a:rPr>
            </a:br>
            <a:endParaRPr lang="en-US" dirty="0">
              <a:latin typeface="+mj-lt"/>
            </a:endParaRPr>
          </a:p>
          <a:p>
            <a:pPr marL="0" indent="0">
              <a:buNone/>
            </a:pPr>
            <a:r>
              <a:rPr lang="en-US" dirty="0">
                <a:latin typeface="+mj-lt"/>
              </a:rPr>
              <a:t>Total: 100pts</a:t>
            </a:r>
          </a:p>
          <a:p>
            <a:endParaRPr lang="en-US" dirty="0">
              <a:latin typeface="+mj-lt"/>
            </a:endParaRPr>
          </a:p>
          <a:p>
            <a:r>
              <a:rPr lang="en-US" dirty="0">
                <a:latin typeface="+mj-lt"/>
              </a:rPr>
              <a:t>Grade cutoffs: TBD but no harsher than those indicated in our syllabus.</a:t>
            </a:r>
          </a:p>
        </p:txBody>
      </p:sp>
    </p:spTree>
    <p:extLst>
      <p:ext uri="{BB962C8B-B14F-4D97-AF65-F5344CB8AC3E}">
        <p14:creationId xmlns:p14="http://schemas.microsoft.com/office/powerpoint/2010/main" val="275016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Class Project Timeline</a:t>
            </a:r>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25</a:t>
            </a:fld>
            <a:endParaRPr lang="en-US" dirty="0"/>
          </a:p>
        </p:txBody>
      </p:sp>
      <p:sp>
        <p:nvSpPr>
          <p:cNvPr id="7" name="Content Placeholder 6">
            <a:extLst>
              <a:ext uri="{FF2B5EF4-FFF2-40B4-BE49-F238E27FC236}">
                <a16:creationId xmlns:a16="http://schemas.microsoft.com/office/drawing/2014/main" id="{D1F4E11C-315B-2845-9289-32BD270EB496}"/>
              </a:ext>
            </a:extLst>
          </p:cNvPr>
          <p:cNvSpPr>
            <a:spLocks noGrp="1"/>
          </p:cNvSpPr>
          <p:nvPr>
            <p:ph idx="1"/>
          </p:nvPr>
        </p:nvSpPr>
        <p:spPr/>
        <p:txBody>
          <a:bodyPr/>
          <a:lstStyle/>
          <a:p>
            <a:r>
              <a:rPr lang="en-US" b="1" dirty="0">
                <a:latin typeface="+mj-lt"/>
              </a:rPr>
              <a:t>Class Project: 60pts</a:t>
            </a:r>
          </a:p>
          <a:p>
            <a:pPr lvl="1"/>
            <a:r>
              <a:rPr lang="en-US" b="1" dirty="0">
                <a:latin typeface="+mj-lt"/>
              </a:rPr>
              <a:t>You can form a group: 3 students maximum per group</a:t>
            </a:r>
          </a:p>
          <a:p>
            <a:pPr lvl="1"/>
            <a:r>
              <a:rPr lang="en-US" b="1" dirty="0">
                <a:latin typeface="+mj-lt"/>
              </a:rPr>
              <a:t>You can also work solo – 1 student groups.</a:t>
            </a:r>
          </a:p>
          <a:p>
            <a:r>
              <a:rPr lang="en-US" b="1" dirty="0">
                <a:latin typeface="+mj-lt"/>
              </a:rPr>
              <a:t>In ~4 weeks: Submit as a group a project proposal (1 page PDF)</a:t>
            </a:r>
          </a:p>
          <a:p>
            <a:r>
              <a:rPr lang="en-US" b="1" dirty="0">
                <a:latin typeface="+mj-lt"/>
              </a:rPr>
              <a:t>In ~6 weeks: Submit as a group a final project proposal (1 page PDF)</a:t>
            </a:r>
          </a:p>
          <a:p>
            <a:r>
              <a:rPr lang="en-US" b="1" dirty="0">
                <a:latin typeface="+mj-lt"/>
              </a:rPr>
              <a:t>In ~10 weeks: Submit a project progress report (2 page PDF)</a:t>
            </a:r>
          </a:p>
          <a:p>
            <a:r>
              <a:rPr lang="en-US" b="1" dirty="0">
                <a:latin typeface="+mj-lt"/>
              </a:rPr>
              <a:t>End of semester: Submit the following:</a:t>
            </a:r>
          </a:p>
          <a:p>
            <a:pPr lvl="1"/>
            <a:r>
              <a:rPr lang="en-US" b="1" dirty="0">
                <a:latin typeface="+mj-lt"/>
              </a:rPr>
              <a:t>Project report PDF (4 pages)</a:t>
            </a:r>
          </a:p>
          <a:p>
            <a:pPr lvl="1"/>
            <a:r>
              <a:rPr lang="en-US" b="1" dirty="0">
                <a:latin typeface="+mj-lt"/>
              </a:rPr>
              <a:t>Slides + Presentation (Video / Demo)</a:t>
            </a:r>
          </a:p>
          <a:p>
            <a:pPr lvl="1"/>
            <a:r>
              <a:rPr lang="en-US" b="1" dirty="0">
                <a:latin typeface="+mj-lt"/>
              </a:rPr>
              <a:t>Source code + ideally an online demo (if appropriate)</a:t>
            </a:r>
          </a:p>
        </p:txBody>
      </p:sp>
    </p:spTree>
    <p:extLst>
      <p:ext uri="{BB962C8B-B14F-4D97-AF65-F5344CB8AC3E}">
        <p14:creationId xmlns:p14="http://schemas.microsoft.com/office/powerpoint/2010/main" val="2081115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FA27-2773-2A27-EBE5-3E55EE5CE7FC}"/>
              </a:ext>
            </a:extLst>
          </p:cNvPr>
          <p:cNvSpPr>
            <a:spLocks noGrp="1"/>
          </p:cNvSpPr>
          <p:nvPr>
            <p:ph type="title"/>
          </p:nvPr>
        </p:nvSpPr>
        <p:spPr/>
        <p:txBody>
          <a:bodyPr/>
          <a:lstStyle/>
          <a:p>
            <a:r>
              <a:rPr lang="en-US"/>
              <a:t>Project Requirements</a:t>
            </a:r>
          </a:p>
        </p:txBody>
      </p:sp>
      <p:sp>
        <p:nvSpPr>
          <p:cNvPr id="3" name="Content Placeholder 2">
            <a:extLst>
              <a:ext uri="{FF2B5EF4-FFF2-40B4-BE49-F238E27FC236}">
                <a16:creationId xmlns:a16="http://schemas.microsoft.com/office/drawing/2014/main" id="{3FD29FB1-CA97-FD3B-1E65-1C67A03CEBD1}"/>
              </a:ext>
            </a:extLst>
          </p:cNvPr>
          <p:cNvSpPr>
            <a:spLocks noGrp="1"/>
          </p:cNvSpPr>
          <p:nvPr>
            <p:ph idx="1"/>
          </p:nvPr>
        </p:nvSpPr>
        <p:spPr/>
        <p:txBody>
          <a:bodyPr>
            <a:normAutofit lnSpcReduction="10000"/>
          </a:bodyPr>
          <a:lstStyle/>
          <a:p>
            <a:r>
              <a:rPr lang="en-US"/>
              <a:t>The project has to be at least as challenging as the most challenging assignment on this class. Do not work on something too trivial or too demanding for a class project. I can provide guidance if you submit on time a high quality project proposal.</a:t>
            </a:r>
          </a:p>
          <a:p>
            <a:r>
              <a:rPr lang="en-US"/>
              <a:t>All projects need to involve both vision and language capabilities. </a:t>
            </a:r>
            <a:br>
              <a:rPr lang="en-US"/>
            </a:br>
            <a:r>
              <a:rPr lang="en-US"/>
              <a:t>If you are interested in a project that only involves image classification, object detection, etc. This is not the right class. You should take: </a:t>
            </a:r>
          </a:p>
          <a:p>
            <a:pPr lvl="1"/>
            <a:r>
              <a:rPr lang="en-US"/>
              <a:t>COMP 447: Computer Vision (Guha Balakrishnan, Spring 2025)</a:t>
            </a:r>
          </a:p>
          <a:p>
            <a:r>
              <a:rPr lang="en-US"/>
              <a:t>If you are interested in a project that only involves text, e.g. sentiment analysis, building a chatbot, etc. This is not the right class. You should take:</a:t>
            </a:r>
          </a:p>
          <a:p>
            <a:pPr lvl="1"/>
            <a:r>
              <a:rPr lang="en-US"/>
              <a:t>COMP 652: Natural Language Processing (Hanjie Chen, Spring 2025)</a:t>
            </a:r>
          </a:p>
          <a:p>
            <a:pPr lvl="1"/>
            <a:endParaRPr lang="en-US"/>
          </a:p>
        </p:txBody>
      </p:sp>
      <p:sp>
        <p:nvSpPr>
          <p:cNvPr id="4" name="Slide Number Placeholder 3">
            <a:extLst>
              <a:ext uri="{FF2B5EF4-FFF2-40B4-BE49-F238E27FC236}">
                <a16:creationId xmlns:a16="http://schemas.microsoft.com/office/drawing/2014/main" id="{1B62CCFC-66FB-8A47-348B-FC6256D9B5EB}"/>
              </a:ext>
            </a:extLst>
          </p:cNvPr>
          <p:cNvSpPr>
            <a:spLocks noGrp="1"/>
          </p:cNvSpPr>
          <p:nvPr>
            <p:ph type="sldNum" sz="quarter" idx="12"/>
          </p:nvPr>
        </p:nvSpPr>
        <p:spPr/>
        <p:txBody>
          <a:bodyPr/>
          <a:lstStyle/>
          <a:p>
            <a:fld id="{03315DE8-E84B-A141-B26C-CDB1CE99E005}" type="slidenum">
              <a:rPr lang="en-US" smtClean="0"/>
              <a:t>26</a:t>
            </a:fld>
            <a:endParaRPr lang="en-US" dirty="0"/>
          </a:p>
        </p:txBody>
      </p:sp>
    </p:spTree>
    <p:extLst>
      <p:ext uri="{BB962C8B-B14F-4D97-AF65-F5344CB8AC3E}">
        <p14:creationId xmlns:p14="http://schemas.microsoft.com/office/powerpoint/2010/main" val="388040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95FA-F9A3-57FB-FD3D-BE954991980E}"/>
              </a:ext>
            </a:extLst>
          </p:cNvPr>
          <p:cNvSpPr>
            <a:spLocks noGrp="1"/>
          </p:cNvSpPr>
          <p:nvPr>
            <p:ph type="title"/>
          </p:nvPr>
        </p:nvSpPr>
        <p:spPr>
          <a:xfrm>
            <a:off x="838200" y="773348"/>
            <a:ext cx="10515600" cy="826861"/>
          </a:xfrm>
        </p:spPr>
        <p:txBody>
          <a:bodyPr>
            <a:noAutofit/>
          </a:bodyPr>
          <a:lstStyle/>
          <a:p>
            <a:r>
              <a:rPr lang="en-US" sz="3600" dirty="0"/>
              <a:t>You are encouraged to take advantage of recent open foundation models for your project. </a:t>
            </a:r>
          </a:p>
        </p:txBody>
      </p:sp>
      <p:sp>
        <p:nvSpPr>
          <p:cNvPr id="4" name="Slide Number Placeholder 3">
            <a:extLst>
              <a:ext uri="{FF2B5EF4-FFF2-40B4-BE49-F238E27FC236}">
                <a16:creationId xmlns:a16="http://schemas.microsoft.com/office/drawing/2014/main" id="{A7CDAA20-F153-5E40-EF3C-02D204FE4FBE}"/>
              </a:ext>
            </a:extLst>
          </p:cNvPr>
          <p:cNvSpPr>
            <a:spLocks noGrp="1"/>
          </p:cNvSpPr>
          <p:nvPr>
            <p:ph type="sldNum" sz="quarter" idx="12"/>
          </p:nvPr>
        </p:nvSpPr>
        <p:spPr/>
        <p:txBody>
          <a:bodyPr/>
          <a:lstStyle/>
          <a:p>
            <a:fld id="{03315DE8-E84B-A141-B26C-CDB1CE99E005}" type="slidenum">
              <a:rPr lang="en-US" smtClean="0"/>
              <a:t>27</a:t>
            </a:fld>
            <a:endParaRPr lang="en-US" dirty="0"/>
          </a:p>
        </p:txBody>
      </p:sp>
      <p:sp>
        <p:nvSpPr>
          <p:cNvPr id="6" name="Content Placeholder 5">
            <a:extLst>
              <a:ext uri="{FF2B5EF4-FFF2-40B4-BE49-F238E27FC236}">
                <a16:creationId xmlns:a16="http://schemas.microsoft.com/office/drawing/2014/main" id="{58F51C2E-4D9F-BEB6-9692-60FDDD9371C5}"/>
              </a:ext>
            </a:extLst>
          </p:cNvPr>
          <p:cNvSpPr>
            <a:spLocks noGrp="1"/>
          </p:cNvSpPr>
          <p:nvPr>
            <p:ph idx="1"/>
          </p:nvPr>
        </p:nvSpPr>
        <p:spPr>
          <a:xfrm>
            <a:off x="838200" y="2469931"/>
            <a:ext cx="10515600" cy="3707031"/>
          </a:xfrm>
        </p:spPr>
        <p:txBody>
          <a:bodyPr>
            <a:normAutofit fontScale="92500" lnSpcReduction="10000"/>
          </a:bodyPr>
          <a:lstStyle/>
          <a:p>
            <a:r>
              <a:rPr lang="en-US" dirty="0"/>
              <a:t>CLIP by </a:t>
            </a:r>
            <a:r>
              <a:rPr lang="en-US" dirty="0" err="1"/>
              <a:t>OpenAI</a:t>
            </a:r>
            <a:r>
              <a:rPr lang="en-US" dirty="0"/>
              <a:t> or </a:t>
            </a:r>
            <a:r>
              <a:rPr lang="en-US" dirty="0" err="1"/>
              <a:t>SigLIP</a:t>
            </a:r>
            <a:r>
              <a:rPr lang="en-US" dirty="0"/>
              <a:t> or OpenCLIP or </a:t>
            </a:r>
            <a:r>
              <a:rPr lang="en-US" dirty="0" err="1"/>
              <a:t>MetaCLIP</a:t>
            </a:r>
            <a:r>
              <a:rPr lang="en-US" dirty="0"/>
              <a:t> (Images + Text)</a:t>
            </a:r>
          </a:p>
          <a:p>
            <a:r>
              <a:rPr lang="en-US" dirty="0"/>
              <a:t>InternVL (Images + Text) or InternVideo (Images + Video)</a:t>
            </a:r>
          </a:p>
          <a:p>
            <a:r>
              <a:rPr lang="en-US" dirty="0"/>
              <a:t>FLAN-T5 by Google (Text)</a:t>
            </a:r>
          </a:p>
          <a:p>
            <a:r>
              <a:rPr lang="en-US" dirty="0"/>
              <a:t>Llama-2 or Llama-3 by Meta or Mistral-7B by MistralAI (Text)</a:t>
            </a:r>
          </a:p>
          <a:p>
            <a:r>
              <a:rPr lang="en-US" dirty="0"/>
              <a:t>GLIP by Microsoft, or </a:t>
            </a:r>
            <a:r>
              <a:rPr lang="en-US" dirty="0" err="1"/>
              <a:t>OwL-ViT</a:t>
            </a:r>
            <a:r>
              <a:rPr lang="en-US" dirty="0"/>
              <a:t> (Images + Text)</a:t>
            </a:r>
          </a:p>
          <a:p>
            <a:r>
              <a:rPr lang="en-US" dirty="0"/>
              <a:t>Whisper by </a:t>
            </a:r>
            <a:r>
              <a:rPr lang="en-US" dirty="0" err="1"/>
              <a:t>OpenAI</a:t>
            </a:r>
            <a:r>
              <a:rPr lang="en-US" dirty="0"/>
              <a:t> (Speech to Text)</a:t>
            </a:r>
          </a:p>
          <a:p>
            <a:r>
              <a:rPr lang="en-US" dirty="0" err="1"/>
              <a:t>StableDiffusion</a:t>
            </a:r>
            <a:r>
              <a:rPr lang="en-US" dirty="0"/>
              <a:t> v1.5 (or SDXL) models (Text to Images)</a:t>
            </a:r>
          </a:p>
          <a:p>
            <a:r>
              <a:rPr lang="en-US" dirty="0" err="1"/>
              <a:t>LLaVa</a:t>
            </a:r>
            <a:r>
              <a:rPr lang="en-US" dirty="0"/>
              <a:t> v1.5 (Multimodal LLM)</a:t>
            </a:r>
          </a:p>
          <a:p>
            <a:endParaRPr lang="en-US" dirty="0"/>
          </a:p>
        </p:txBody>
      </p:sp>
    </p:spTree>
    <p:extLst>
      <p:ext uri="{BB962C8B-B14F-4D97-AF65-F5344CB8AC3E}">
        <p14:creationId xmlns:p14="http://schemas.microsoft.com/office/powerpoint/2010/main" val="574766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5D9C-5C4F-02FA-AB9C-D446D8FFCA27}"/>
              </a:ext>
            </a:extLst>
          </p:cNvPr>
          <p:cNvSpPr>
            <a:spLocks noGrp="1"/>
          </p:cNvSpPr>
          <p:nvPr>
            <p:ph type="title"/>
          </p:nvPr>
        </p:nvSpPr>
        <p:spPr/>
        <p:txBody>
          <a:bodyPr/>
          <a:lstStyle/>
          <a:p>
            <a:r>
              <a:rPr lang="en-US" dirty="0"/>
              <a:t>CLIP</a:t>
            </a:r>
          </a:p>
        </p:txBody>
      </p:sp>
      <p:sp>
        <p:nvSpPr>
          <p:cNvPr id="4" name="Slide Number Placeholder 3">
            <a:extLst>
              <a:ext uri="{FF2B5EF4-FFF2-40B4-BE49-F238E27FC236}">
                <a16:creationId xmlns:a16="http://schemas.microsoft.com/office/drawing/2014/main" id="{31F1B74A-3A55-A0A2-C79C-D3A4F6C59F85}"/>
              </a:ext>
            </a:extLst>
          </p:cNvPr>
          <p:cNvSpPr>
            <a:spLocks noGrp="1"/>
          </p:cNvSpPr>
          <p:nvPr>
            <p:ph type="sldNum" sz="quarter" idx="12"/>
          </p:nvPr>
        </p:nvSpPr>
        <p:spPr/>
        <p:txBody>
          <a:bodyPr/>
          <a:lstStyle/>
          <a:p>
            <a:fld id="{03315DE8-E84B-A141-B26C-CDB1CE99E005}" type="slidenum">
              <a:rPr lang="en-US" smtClean="0"/>
              <a:t>28</a:t>
            </a:fld>
            <a:endParaRPr lang="en-US" dirty="0"/>
          </a:p>
        </p:txBody>
      </p:sp>
      <p:sp>
        <p:nvSpPr>
          <p:cNvPr id="6" name="TextBox 5">
            <a:extLst>
              <a:ext uri="{FF2B5EF4-FFF2-40B4-BE49-F238E27FC236}">
                <a16:creationId xmlns:a16="http://schemas.microsoft.com/office/drawing/2014/main" id="{124B4078-2F81-8056-2E73-D72E32E89E74}"/>
              </a:ext>
            </a:extLst>
          </p:cNvPr>
          <p:cNvSpPr txBox="1"/>
          <p:nvPr/>
        </p:nvSpPr>
        <p:spPr>
          <a:xfrm>
            <a:off x="5562600" y="5807631"/>
            <a:ext cx="6096000" cy="369332"/>
          </a:xfrm>
          <a:prstGeom prst="rect">
            <a:avLst/>
          </a:prstGeom>
          <a:noFill/>
        </p:spPr>
        <p:txBody>
          <a:bodyPr wrap="square">
            <a:spAutoFit/>
          </a:bodyPr>
          <a:lstStyle/>
          <a:p>
            <a:r>
              <a:rPr lang="en-US" dirty="0"/>
              <a:t>https://</a:t>
            </a:r>
            <a:r>
              <a:rPr lang="en-US" dirty="0" err="1"/>
              <a:t>github.com</a:t>
            </a:r>
            <a:r>
              <a:rPr lang="en-US" dirty="0"/>
              <a:t>/</a:t>
            </a:r>
            <a:r>
              <a:rPr lang="en-US" dirty="0" err="1"/>
              <a:t>openai</a:t>
            </a:r>
            <a:r>
              <a:rPr lang="en-US" dirty="0"/>
              <a:t>/CLIP</a:t>
            </a:r>
          </a:p>
        </p:txBody>
      </p:sp>
      <p:pic>
        <p:nvPicPr>
          <p:cNvPr id="2050" name="Picture 2" descr="CLIP">
            <a:extLst>
              <a:ext uri="{FF2B5EF4-FFF2-40B4-BE49-F238E27FC236}">
                <a16:creationId xmlns:a16="http://schemas.microsoft.com/office/drawing/2014/main" id="{DC3439C3-8D36-2A4F-D639-7E20022AC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238" y="1757652"/>
            <a:ext cx="9483524" cy="334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9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2B13A2-BC9E-F84B-BE61-4130A3E70F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499" y="1111520"/>
            <a:ext cx="3420244" cy="54927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2DEC51-9F5E-644C-9EC9-138EDA8D737F}"/>
              </a:ext>
            </a:extLst>
          </p:cNvPr>
          <p:cNvSpPr>
            <a:spLocks noGrp="1"/>
          </p:cNvSpPr>
          <p:nvPr>
            <p:ph type="title"/>
          </p:nvPr>
        </p:nvSpPr>
        <p:spPr>
          <a:xfrm>
            <a:off x="181807" y="0"/>
            <a:ext cx="3898556" cy="826861"/>
          </a:xfrm>
        </p:spPr>
        <p:txBody>
          <a:bodyPr>
            <a:noAutofit/>
          </a:bodyPr>
          <a:lstStyle/>
          <a:p>
            <a:r>
              <a:rPr lang="en-US" sz="1600" dirty="0">
                <a:hlinkClick r:id="rId3"/>
              </a:rPr>
              <a:t>https://www.cs.rice.edu/~vo9/deep-vislang/</a:t>
            </a:r>
            <a:endParaRPr lang="en-US" sz="1600" dirty="0"/>
          </a:p>
        </p:txBody>
      </p:sp>
      <p:sp>
        <p:nvSpPr>
          <p:cNvPr id="4" name="Slide Number Placeholder 3">
            <a:extLst>
              <a:ext uri="{FF2B5EF4-FFF2-40B4-BE49-F238E27FC236}">
                <a16:creationId xmlns:a16="http://schemas.microsoft.com/office/drawing/2014/main" id="{D22A3438-1669-1144-BD82-84F27EF3C161}"/>
              </a:ext>
            </a:extLst>
          </p:cNvPr>
          <p:cNvSpPr>
            <a:spLocks noGrp="1"/>
          </p:cNvSpPr>
          <p:nvPr>
            <p:ph type="sldNum" sz="quarter" idx="12"/>
          </p:nvPr>
        </p:nvSpPr>
        <p:spPr/>
        <p:txBody>
          <a:bodyPr/>
          <a:lstStyle/>
          <a:p>
            <a:fld id="{03315DE8-E84B-A141-B26C-CDB1CE99E005}" type="slidenum">
              <a:rPr lang="en-US" smtClean="0"/>
              <a:t>2</a:t>
            </a:fld>
            <a:endParaRPr lang="en-US" dirty="0"/>
          </a:p>
        </p:txBody>
      </p:sp>
      <p:pic>
        <p:nvPicPr>
          <p:cNvPr id="8" name="Picture 7">
            <a:extLst>
              <a:ext uri="{FF2B5EF4-FFF2-40B4-BE49-F238E27FC236}">
                <a16:creationId xmlns:a16="http://schemas.microsoft.com/office/drawing/2014/main" id="{52C54D6E-5B22-3943-85AE-3FFC1CCAC73A}"/>
              </a:ext>
            </a:extLst>
          </p:cNvPr>
          <p:cNvPicPr>
            <a:picLocks noChangeAspect="1"/>
          </p:cNvPicPr>
          <p:nvPr/>
        </p:nvPicPr>
        <p:blipFill>
          <a:blip r:embed="rId4"/>
          <a:stretch>
            <a:fillRect/>
          </a:stretch>
        </p:blipFill>
        <p:spPr>
          <a:xfrm>
            <a:off x="838200" y="1304544"/>
            <a:ext cx="2365248" cy="5157216"/>
          </a:xfrm>
          <a:prstGeom prst="rect">
            <a:avLst/>
          </a:prstGeom>
        </p:spPr>
      </p:pic>
      <p:pic>
        <p:nvPicPr>
          <p:cNvPr id="5" name="Picture 4">
            <a:extLst>
              <a:ext uri="{FF2B5EF4-FFF2-40B4-BE49-F238E27FC236}">
                <a16:creationId xmlns:a16="http://schemas.microsoft.com/office/drawing/2014/main" id="{A67E9711-7CA2-2DBD-43A9-25EBC69E3CF3}"/>
              </a:ext>
            </a:extLst>
          </p:cNvPr>
          <p:cNvPicPr>
            <a:picLocks noChangeAspect="1"/>
          </p:cNvPicPr>
          <p:nvPr/>
        </p:nvPicPr>
        <p:blipFill>
          <a:blip r:embed="rId5"/>
          <a:stretch>
            <a:fillRect/>
          </a:stretch>
        </p:blipFill>
        <p:spPr>
          <a:xfrm>
            <a:off x="4258444" y="97707"/>
            <a:ext cx="7772400" cy="6571785"/>
          </a:xfrm>
          <a:prstGeom prst="rect">
            <a:avLst/>
          </a:prstGeom>
        </p:spPr>
      </p:pic>
    </p:spTree>
    <p:extLst>
      <p:ext uri="{BB962C8B-B14F-4D97-AF65-F5344CB8AC3E}">
        <p14:creationId xmlns:p14="http://schemas.microsoft.com/office/powerpoint/2010/main" val="630567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806F-D832-F4EF-6E54-7B54E0996EAB}"/>
              </a:ext>
            </a:extLst>
          </p:cNvPr>
          <p:cNvSpPr>
            <a:spLocks noGrp="1"/>
          </p:cNvSpPr>
          <p:nvPr>
            <p:ph type="title"/>
          </p:nvPr>
        </p:nvSpPr>
        <p:spPr/>
        <p:txBody>
          <a:bodyPr/>
          <a:lstStyle/>
          <a:p>
            <a:r>
              <a:rPr lang="en-US" dirty="0"/>
              <a:t>GLIP</a:t>
            </a:r>
          </a:p>
        </p:txBody>
      </p:sp>
      <p:sp>
        <p:nvSpPr>
          <p:cNvPr id="4" name="Slide Number Placeholder 3">
            <a:extLst>
              <a:ext uri="{FF2B5EF4-FFF2-40B4-BE49-F238E27FC236}">
                <a16:creationId xmlns:a16="http://schemas.microsoft.com/office/drawing/2014/main" id="{4813D019-805A-E306-645F-504F64A24D6C}"/>
              </a:ext>
            </a:extLst>
          </p:cNvPr>
          <p:cNvSpPr>
            <a:spLocks noGrp="1"/>
          </p:cNvSpPr>
          <p:nvPr>
            <p:ph type="sldNum" sz="quarter" idx="12"/>
          </p:nvPr>
        </p:nvSpPr>
        <p:spPr/>
        <p:txBody>
          <a:bodyPr/>
          <a:lstStyle/>
          <a:p>
            <a:fld id="{03315DE8-E84B-A141-B26C-CDB1CE99E005}" type="slidenum">
              <a:rPr lang="en-US" smtClean="0"/>
              <a:t>29</a:t>
            </a:fld>
            <a:endParaRPr lang="en-US" dirty="0"/>
          </a:p>
        </p:txBody>
      </p:sp>
      <p:sp>
        <p:nvSpPr>
          <p:cNvPr id="6" name="TextBox 5">
            <a:extLst>
              <a:ext uri="{FF2B5EF4-FFF2-40B4-BE49-F238E27FC236}">
                <a16:creationId xmlns:a16="http://schemas.microsoft.com/office/drawing/2014/main" id="{8A78E462-8C89-866B-BAFC-856B04686564}"/>
              </a:ext>
            </a:extLst>
          </p:cNvPr>
          <p:cNvSpPr txBox="1"/>
          <p:nvPr/>
        </p:nvSpPr>
        <p:spPr>
          <a:xfrm>
            <a:off x="6190593" y="6308209"/>
            <a:ext cx="6096000" cy="369332"/>
          </a:xfrm>
          <a:prstGeom prst="rect">
            <a:avLst/>
          </a:prstGeom>
          <a:noFill/>
        </p:spPr>
        <p:txBody>
          <a:bodyPr wrap="square">
            <a:spAutoFit/>
          </a:bodyPr>
          <a:lstStyle/>
          <a:p>
            <a:r>
              <a:rPr lang="en-US" dirty="0"/>
              <a:t>https://</a:t>
            </a:r>
            <a:r>
              <a:rPr lang="en-US" dirty="0" err="1"/>
              <a:t>github.com</a:t>
            </a:r>
            <a:r>
              <a:rPr lang="en-US" dirty="0"/>
              <a:t>/</a:t>
            </a:r>
            <a:r>
              <a:rPr lang="en-US" dirty="0" err="1"/>
              <a:t>microsoft</a:t>
            </a:r>
            <a:r>
              <a:rPr lang="en-US" dirty="0"/>
              <a:t>/GLIP</a:t>
            </a:r>
          </a:p>
        </p:txBody>
      </p:sp>
      <p:pic>
        <p:nvPicPr>
          <p:cNvPr id="4098" name="Picture 2">
            <a:extLst>
              <a:ext uri="{FF2B5EF4-FFF2-40B4-BE49-F238E27FC236}">
                <a16:creationId xmlns:a16="http://schemas.microsoft.com/office/drawing/2014/main" id="{4093D395-B46C-EFAA-B0D4-BAE670A15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44" y="2114549"/>
            <a:ext cx="11420912" cy="295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98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25D9C-5C4F-02FA-AB9C-D446D8FFCA27}"/>
              </a:ext>
            </a:extLst>
          </p:cNvPr>
          <p:cNvSpPr>
            <a:spLocks noGrp="1"/>
          </p:cNvSpPr>
          <p:nvPr>
            <p:ph type="title"/>
          </p:nvPr>
        </p:nvSpPr>
        <p:spPr/>
        <p:txBody>
          <a:bodyPr/>
          <a:lstStyle/>
          <a:p>
            <a:r>
              <a:rPr lang="en-US" dirty="0"/>
              <a:t>FLAN T5</a:t>
            </a:r>
          </a:p>
        </p:txBody>
      </p:sp>
      <p:sp>
        <p:nvSpPr>
          <p:cNvPr id="4" name="Slide Number Placeholder 3">
            <a:extLst>
              <a:ext uri="{FF2B5EF4-FFF2-40B4-BE49-F238E27FC236}">
                <a16:creationId xmlns:a16="http://schemas.microsoft.com/office/drawing/2014/main" id="{31F1B74A-3A55-A0A2-C79C-D3A4F6C59F85}"/>
              </a:ext>
            </a:extLst>
          </p:cNvPr>
          <p:cNvSpPr>
            <a:spLocks noGrp="1"/>
          </p:cNvSpPr>
          <p:nvPr>
            <p:ph type="sldNum" sz="quarter" idx="12"/>
          </p:nvPr>
        </p:nvSpPr>
        <p:spPr/>
        <p:txBody>
          <a:bodyPr/>
          <a:lstStyle/>
          <a:p>
            <a:fld id="{03315DE8-E84B-A141-B26C-CDB1CE99E005}" type="slidenum">
              <a:rPr lang="en-US" smtClean="0"/>
              <a:t>30</a:t>
            </a:fld>
            <a:endParaRPr lang="en-US" dirty="0"/>
          </a:p>
        </p:txBody>
      </p:sp>
      <p:pic>
        <p:nvPicPr>
          <p:cNvPr id="3" name="Picture 2">
            <a:extLst>
              <a:ext uri="{FF2B5EF4-FFF2-40B4-BE49-F238E27FC236}">
                <a16:creationId xmlns:a16="http://schemas.microsoft.com/office/drawing/2014/main" id="{1F2D3ADD-0DB8-F596-5A67-8FC3F383CD3A}"/>
              </a:ext>
            </a:extLst>
          </p:cNvPr>
          <p:cNvPicPr>
            <a:picLocks noChangeAspect="1"/>
          </p:cNvPicPr>
          <p:nvPr/>
        </p:nvPicPr>
        <p:blipFill>
          <a:blip r:embed="rId2"/>
          <a:stretch>
            <a:fillRect/>
          </a:stretch>
        </p:blipFill>
        <p:spPr>
          <a:xfrm>
            <a:off x="1874134" y="1551157"/>
            <a:ext cx="7772400" cy="3897303"/>
          </a:xfrm>
          <a:prstGeom prst="rect">
            <a:avLst/>
          </a:prstGeom>
        </p:spPr>
      </p:pic>
      <p:sp>
        <p:nvSpPr>
          <p:cNvPr id="7" name="TextBox 6">
            <a:extLst>
              <a:ext uri="{FF2B5EF4-FFF2-40B4-BE49-F238E27FC236}">
                <a16:creationId xmlns:a16="http://schemas.microsoft.com/office/drawing/2014/main" id="{8B28007C-1370-9CAD-243A-AA2235A6A809}"/>
              </a:ext>
            </a:extLst>
          </p:cNvPr>
          <p:cNvSpPr txBox="1"/>
          <p:nvPr/>
        </p:nvSpPr>
        <p:spPr>
          <a:xfrm>
            <a:off x="1197215" y="6171684"/>
            <a:ext cx="6094070" cy="369332"/>
          </a:xfrm>
          <a:prstGeom prst="rect">
            <a:avLst/>
          </a:prstGeom>
          <a:noFill/>
        </p:spPr>
        <p:txBody>
          <a:bodyPr wrap="square">
            <a:spAutoFit/>
          </a:bodyPr>
          <a:lstStyle/>
          <a:p>
            <a:r>
              <a:rPr lang="en-US" dirty="0"/>
              <a:t>https://</a:t>
            </a:r>
            <a:r>
              <a:rPr lang="en-US" dirty="0" err="1"/>
              <a:t>huggingface.co</a:t>
            </a:r>
            <a:r>
              <a:rPr lang="en-US" dirty="0"/>
              <a:t>/docs/transformers/</a:t>
            </a:r>
            <a:r>
              <a:rPr lang="en-US" dirty="0" err="1"/>
              <a:t>model_doc</a:t>
            </a:r>
            <a:r>
              <a:rPr lang="en-US" dirty="0"/>
              <a:t>/flan-t5</a:t>
            </a:r>
          </a:p>
        </p:txBody>
      </p:sp>
    </p:spTree>
    <p:extLst>
      <p:ext uri="{BB962C8B-B14F-4D97-AF65-F5344CB8AC3E}">
        <p14:creationId xmlns:p14="http://schemas.microsoft.com/office/powerpoint/2010/main" val="2044929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AA6B-8B33-8789-0A8D-67837B1CCDD8}"/>
              </a:ext>
            </a:extLst>
          </p:cNvPr>
          <p:cNvSpPr>
            <a:spLocks noGrp="1"/>
          </p:cNvSpPr>
          <p:nvPr>
            <p:ph type="title"/>
          </p:nvPr>
        </p:nvSpPr>
        <p:spPr/>
        <p:txBody>
          <a:bodyPr/>
          <a:lstStyle/>
          <a:p>
            <a:r>
              <a:rPr lang="en-US" dirty="0"/>
              <a:t>Stable Diffusion v2</a:t>
            </a:r>
          </a:p>
        </p:txBody>
      </p:sp>
      <p:sp>
        <p:nvSpPr>
          <p:cNvPr id="4" name="Slide Number Placeholder 3">
            <a:extLst>
              <a:ext uri="{FF2B5EF4-FFF2-40B4-BE49-F238E27FC236}">
                <a16:creationId xmlns:a16="http://schemas.microsoft.com/office/drawing/2014/main" id="{A121098A-F511-BC81-F47C-ADCD8190793D}"/>
              </a:ext>
            </a:extLst>
          </p:cNvPr>
          <p:cNvSpPr>
            <a:spLocks noGrp="1"/>
          </p:cNvSpPr>
          <p:nvPr>
            <p:ph type="sldNum" sz="quarter" idx="12"/>
          </p:nvPr>
        </p:nvSpPr>
        <p:spPr/>
        <p:txBody>
          <a:bodyPr/>
          <a:lstStyle/>
          <a:p>
            <a:fld id="{03315DE8-E84B-A141-B26C-CDB1CE99E005}" type="slidenum">
              <a:rPr lang="en-US" smtClean="0"/>
              <a:t>31</a:t>
            </a:fld>
            <a:endParaRPr lang="en-US" dirty="0"/>
          </a:p>
        </p:txBody>
      </p:sp>
      <p:pic>
        <p:nvPicPr>
          <p:cNvPr id="5122" name="Picture 2">
            <a:extLst>
              <a:ext uri="{FF2B5EF4-FFF2-40B4-BE49-F238E27FC236}">
                <a16:creationId xmlns:a16="http://schemas.microsoft.com/office/drawing/2014/main" id="{52966793-9ADB-6FAD-76A1-60132C869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524" y="2118698"/>
            <a:ext cx="6709780" cy="33548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FD8215-465B-A08A-A637-4CBFE20D8B9C}"/>
              </a:ext>
            </a:extLst>
          </p:cNvPr>
          <p:cNvSpPr txBox="1"/>
          <p:nvPr/>
        </p:nvSpPr>
        <p:spPr>
          <a:xfrm>
            <a:off x="340553" y="5710019"/>
            <a:ext cx="7925765" cy="646331"/>
          </a:xfrm>
          <a:prstGeom prst="rect">
            <a:avLst/>
          </a:prstGeom>
          <a:noFill/>
        </p:spPr>
        <p:txBody>
          <a:bodyPr wrap="square">
            <a:spAutoFit/>
          </a:bodyPr>
          <a:lstStyle/>
          <a:p>
            <a:r>
              <a:rPr lang="en-US" dirty="0"/>
              <a:t>https://</a:t>
            </a:r>
            <a:r>
              <a:rPr lang="en-US" dirty="0" err="1"/>
              <a:t>towardsdatascience.com</a:t>
            </a:r>
            <a:r>
              <a:rPr lang="en-US" dirty="0"/>
              <a:t>/what-are-stable-diffusion-models-and-why-are-they-a-step-forward-for-image-generation-aa1182801d46</a:t>
            </a:r>
          </a:p>
        </p:txBody>
      </p:sp>
      <p:pic>
        <p:nvPicPr>
          <p:cNvPr id="5124" name="Picture 4">
            <a:extLst>
              <a:ext uri="{FF2B5EF4-FFF2-40B4-BE49-F238E27FC236}">
                <a16:creationId xmlns:a16="http://schemas.microsoft.com/office/drawing/2014/main" id="{676DC9F0-0BD1-723B-0015-DB33878DD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01"/>
          <a:stretch/>
        </p:blipFill>
        <p:spPr bwMode="auto">
          <a:xfrm>
            <a:off x="8461093" y="391168"/>
            <a:ext cx="2508169" cy="5010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DEE6B4-BB38-B26F-FF55-FDB80971CF17}"/>
              </a:ext>
            </a:extLst>
          </p:cNvPr>
          <p:cNvSpPr txBox="1"/>
          <p:nvPr/>
        </p:nvSpPr>
        <p:spPr>
          <a:xfrm>
            <a:off x="5414058" y="6428732"/>
            <a:ext cx="6094070" cy="369332"/>
          </a:xfrm>
          <a:prstGeom prst="rect">
            <a:avLst/>
          </a:prstGeom>
          <a:noFill/>
        </p:spPr>
        <p:txBody>
          <a:bodyPr wrap="square">
            <a:spAutoFit/>
          </a:bodyPr>
          <a:lstStyle/>
          <a:p>
            <a:r>
              <a:rPr lang="en-US" dirty="0"/>
              <a:t>https://</a:t>
            </a:r>
            <a:r>
              <a:rPr lang="en-US" dirty="0" err="1"/>
              <a:t>huggingface.co</a:t>
            </a:r>
            <a:r>
              <a:rPr lang="en-US" dirty="0"/>
              <a:t>/</a:t>
            </a:r>
            <a:r>
              <a:rPr lang="en-US" dirty="0" err="1"/>
              <a:t>stabilityai</a:t>
            </a:r>
            <a:r>
              <a:rPr lang="en-US" dirty="0"/>
              <a:t>/stable-diffusion-2</a:t>
            </a:r>
          </a:p>
        </p:txBody>
      </p:sp>
    </p:spTree>
    <p:extLst>
      <p:ext uri="{BB962C8B-B14F-4D97-AF65-F5344CB8AC3E}">
        <p14:creationId xmlns:p14="http://schemas.microsoft.com/office/powerpoint/2010/main" val="37566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623C-09E6-28CC-66A5-663BF7EB56C0}"/>
              </a:ext>
            </a:extLst>
          </p:cNvPr>
          <p:cNvSpPr>
            <a:spLocks noGrp="1"/>
          </p:cNvSpPr>
          <p:nvPr>
            <p:ph type="title"/>
          </p:nvPr>
        </p:nvSpPr>
        <p:spPr/>
        <p:txBody>
          <a:bodyPr/>
          <a:lstStyle/>
          <a:p>
            <a:r>
              <a:rPr lang="en-US" dirty="0"/>
              <a:t>Whisper</a:t>
            </a:r>
          </a:p>
        </p:txBody>
      </p:sp>
      <p:sp>
        <p:nvSpPr>
          <p:cNvPr id="4" name="Slide Number Placeholder 3">
            <a:extLst>
              <a:ext uri="{FF2B5EF4-FFF2-40B4-BE49-F238E27FC236}">
                <a16:creationId xmlns:a16="http://schemas.microsoft.com/office/drawing/2014/main" id="{DB027BB7-61E7-B7AC-CF08-0AF7E0D762CD}"/>
              </a:ext>
            </a:extLst>
          </p:cNvPr>
          <p:cNvSpPr>
            <a:spLocks noGrp="1"/>
          </p:cNvSpPr>
          <p:nvPr>
            <p:ph type="sldNum" sz="quarter" idx="12"/>
          </p:nvPr>
        </p:nvSpPr>
        <p:spPr/>
        <p:txBody>
          <a:bodyPr/>
          <a:lstStyle/>
          <a:p>
            <a:fld id="{03315DE8-E84B-A141-B26C-CDB1CE99E005}" type="slidenum">
              <a:rPr lang="en-US" smtClean="0"/>
              <a:t>32</a:t>
            </a:fld>
            <a:endParaRPr lang="en-US" dirty="0"/>
          </a:p>
        </p:txBody>
      </p:sp>
      <p:pic>
        <p:nvPicPr>
          <p:cNvPr id="5" name="Picture 4">
            <a:extLst>
              <a:ext uri="{FF2B5EF4-FFF2-40B4-BE49-F238E27FC236}">
                <a16:creationId xmlns:a16="http://schemas.microsoft.com/office/drawing/2014/main" id="{8CFF4633-6FE9-7522-8332-60D64122BA46}"/>
              </a:ext>
            </a:extLst>
          </p:cNvPr>
          <p:cNvPicPr>
            <a:picLocks noChangeAspect="1"/>
          </p:cNvPicPr>
          <p:nvPr/>
        </p:nvPicPr>
        <p:blipFill>
          <a:blip r:embed="rId2"/>
          <a:stretch>
            <a:fillRect/>
          </a:stretch>
        </p:blipFill>
        <p:spPr>
          <a:xfrm>
            <a:off x="645355" y="1425869"/>
            <a:ext cx="6750868" cy="4696597"/>
          </a:xfrm>
          <a:prstGeom prst="rect">
            <a:avLst/>
          </a:prstGeom>
        </p:spPr>
      </p:pic>
      <p:sp>
        <p:nvSpPr>
          <p:cNvPr id="7" name="TextBox 6">
            <a:extLst>
              <a:ext uri="{FF2B5EF4-FFF2-40B4-BE49-F238E27FC236}">
                <a16:creationId xmlns:a16="http://schemas.microsoft.com/office/drawing/2014/main" id="{E246AD2D-BD19-4D3B-571B-8E407D16700B}"/>
              </a:ext>
            </a:extLst>
          </p:cNvPr>
          <p:cNvSpPr txBox="1"/>
          <p:nvPr/>
        </p:nvSpPr>
        <p:spPr>
          <a:xfrm>
            <a:off x="5563565" y="6308209"/>
            <a:ext cx="6094070" cy="369332"/>
          </a:xfrm>
          <a:prstGeom prst="rect">
            <a:avLst/>
          </a:prstGeom>
          <a:noFill/>
        </p:spPr>
        <p:txBody>
          <a:bodyPr wrap="square">
            <a:spAutoFit/>
          </a:bodyPr>
          <a:lstStyle/>
          <a:p>
            <a:r>
              <a:rPr lang="en-US" dirty="0"/>
              <a:t>https://</a:t>
            </a:r>
            <a:r>
              <a:rPr lang="en-US" dirty="0" err="1"/>
              <a:t>github.com</a:t>
            </a:r>
            <a:r>
              <a:rPr lang="en-US" dirty="0"/>
              <a:t>/</a:t>
            </a:r>
            <a:r>
              <a:rPr lang="en-US" dirty="0" err="1"/>
              <a:t>openai</a:t>
            </a:r>
            <a:r>
              <a:rPr lang="en-US" dirty="0"/>
              <a:t>/whisper</a:t>
            </a:r>
          </a:p>
        </p:txBody>
      </p:sp>
    </p:spTree>
    <p:extLst>
      <p:ext uri="{BB962C8B-B14F-4D97-AF65-F5344CB8AC3E}">
        <p14:creationId xmlns:p14="http://schemas.microsoft.com/office/powerpoint/2010/main" val="4081849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88F9-6254-7143-BAD7-70D7DE276E48}"/>
              </a:ext>
            </a:extLst>
          </p:cNvPr>
          <p:cNvSpPr>
            <a:spLocks noGrp="1"/>
          </p:cNvSpPr>
          <p:nvPr>
            <p:ph type="title"/>
          </p:nvPr>
        </p:nvSpPr>
        <p:spPr/>
        <p:txBody>
          <a:bodyPr/>
          <a:lstStyle/>
          <a:p>
            <a:r>
              <a:rPr lang="en-US" dirty="0"/>
              <a:t>We will be using</a:t>
            </a:r>
          </a:p>
        </p:txBody>
      </p:sp>
      <p:sp>
        <p:nvSpPr>
          <p:cNvPr id="4" name="Slide Number Placeholder 3">
            <a:extLst>
              <a:ext uri="{FF2B5EF4-FFF2-40B4-BE49-F238E27FC236}">
                <a16:creationId xmlns:a16="http://schemas.microsoft.com/office/drawing/2014/main" id="{EF08DB8A-2643-4345-B09F-8352355FAD18}"/>
              </a:ext>
            </a:extLst>
          </p:cNvPr>
          <p:cNvSpPr>
            <a:spLocks noGrp="1"/>
          </p:cNvSpPr>
          <p:nvPr>
            <p:ph type="sldNum" sz="quarter" idx="12"/>
          </p:nvPr>
        </p:nvSpPr>
        <p:spPr/>
        <p:txBody>
          <a:bodyPr/>
          <a:lstStyle/>
          <a:p>
            <a:fld id="{03315DE8-E84B-A141-B26C-CDB1CE99E005}" type="slidenum">
              <a:rPr lang="en-US" smtClean="0"/>
              <a:t>33</a:t>
            </a:fld>
            <a:endParaRPr lang="en-US" dirty="0"/>
          </a:p>
        </p:txBody>
      </p:sp>
      <p:pic>
        <p:nvPicPr>
          <p:cNvPr id="6146" name="Picture 2" descr="Reasons to Choose PyTorch for Deep Learning | by Claire D. Costa | Towards  Data Science">
            <a:extLst>
              <a:ext uri="{FF2B5EF4-FFF2-40B4-BE49-F238E27FC236}">
                <a16:creationId xmlns:a16="http://schemas.microsoft.com/office/drawing/2014/main" id="{D8CCE736-29A2-4B4A-8D1E-358B2D21A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444" y="1882351"/>
            <a:ext cx="2961218" cy="14806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08D706F-566B-294A-8B3F-7886993F1287}"/>
              </a:ext>
            </a:extLst>
          </p:cNvPr>
          <p:cNvSpPr/>
          <p:nvPr/>
        </p:nvSpPr>
        <p:spPr>
          <a:xfrm>
            <a:off x="2066094" y="3088574"/>
            <a:ext cx="2089931" cy="369332"/>
          </a:xfrm>
          <a:prstGeom prst="rect">
            <a:avLst/>
          </a:prstGeom>
        </p:spPr>
        <p:txBody>
          <a:bodyPr wrap="none">
            <a:spAutoFit/>
          </a:bodyPr>
          <a:lstStyle/>
          <a:p>
            <a:r>
              <a:rPr lang="en-US"/>
              <a:t>https://pytorch.org/</a:t>
            </a:r>
          </a:p>
        </p:txBody>
      </p:sp>
      <p:pic>
        <p:nvPicPr>
          <p:cNvPr id="6148" name="Picture 4" descr="Hugging Face: The Artificial Intelligence Community Building the Future">
            <a:extLst>
              <a:ext uri="{FF2B5EF4-FFF2-40B4-BE49-F238E27FC236}">
                <a16:creationId xmlns:a16="http://schemas.microsoft.com/office/drawing/2014/main" id="{C47BB033-12D6-0740-B655-FB886FC37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148" y="1880253"/>
            <a:ext cx="2325988" cy="1548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8198D41-F49D-D945-AA8D-5A11D43BBB56}"/>
              </a:ext>
            </a:extLst>
          </p:cNvPr>
          <p:cNvSpPr/>
          <p:nvPr/>
        </p:nvSpPr>
        <p:spPr>
          <a:xfrm>
            <a:off x="2116667" y="4557427"/>
            <a:ext cx="7958666" cy="830997"/>
          </a:xfrm>
          <a:prstGeom prst="rect">
            <a:avLst/>
          </a:prstGeom>
        </p:spPr>
        <p:txBody>
          <a:bodyPr wrap="square">
            <a:spAutoFit/>
          </a:bodyPr>
          <a:lstStyle/>
          <a:p>
            <a:r>
              <a:rPr lang="en-US" sz="2400" dirty="0"/>
              <a:t>But you’re free to use any other framework especially for your projects: e.g. </a:t>
            </a:r>
            <a:r>
              <a:rPr lang="en-US" sz="2400" dirty="0" err="1"/>
              <a:t>Tensorflow</a:t>
            </a:r>
            <a:r>
              <a:rPr lang="en-US" sz="2400" dirty="0"/>
              <a:t>, Apache </a:t>
            </a:r>
            <a:r>
              <a:rPr lang="en-US" sz="2400" dirty="0" err="1"/>
              <a:t>MXNet</a:t>
            </a:r>
            <a:r>
              <a:rPr lang="en-US" sz="2400" dirty="0"/>
              <a:t>, JAX</a:t>
            </a:r>
          </a:p>
        </p:txBody>
      </p:sp>
      <p:sp>
        <p:nvSpPr>
          <p:cNvPr id="8" name="TextBox 7">
            <a:extLst>
              <a:ext uri="{FF2B5EF4-FFF2-40B4-BE49-F238E27FC236}">
                <a16:creationId xmlns:a16="http://schemas.microsoft.com/office/drawing/2014/main" id="{908B7EE3-BF4C-9A41-A77F-CE716601F441}"/>
              </a:ext>
            </a:extLst>
          </p:cNvPr>
          <p:cNvSpPr txBox="1"/>
          <p:nvPr/>
        </p:nvSpPr>
        <p:spPr>
          <a:xfrm>
            <a:off x="6957117" y="3380794"/>
            <a:ext cx="2410019" cy="369332"/>
          </a:xfrm>
          <a:prstGeom prst="rect">
            <a:avLst/>
          </a:prstGeom>
          <a:noFill/>
        </p:spPr>
        <p:txBody>
          <a:bodyPr wrap="none" rtlCol="0">
            <a:spAutoFit/>
          </a:bodyPr>
          <a:lstStyle/>
          <a:p>
            <a:r>
              <a:rPr lang="en-US" dirty="0"/>
              <a:t>https://</a:t>
            </a:r>
            <a:r>
              <a:rPr lang="en-US" dirty="0" err="1"/>
              <a:t>huggingface.co</a:t>
            </a:r>
            <a:r>
              <a:rPr lang="en-US" dirty="0"/>
              <a:t>/</a:t>
            </a:r>
          </a:p>
        </p:txBody>
      </p:sp>
    </p:spTree>
    <p:extLst>
      <p:ext uri="{BB962C8B-B14F-4D97-AF65-F5344CB8AC3E}">
        <p14:creationId xmlns:p14="http://schemas.microsoft.com/office/powerpoint/2010/main" val="834069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05BF-A6F8-8E42-BA4E-432CB89FAFE3}"/>
              </a:ext>
            </a:extLst>
          </p:cNvPr>
          <p:cNvSpPr>
            <a:spLocks noGrp="1"/>
          </p:cNvSpPr>
          <p:nvPr>
            <p:ph type="title"/>
          </p:nvPr>
        </p:nvSpPr>
        <p:spPr/>
        <p:txBody>
          <a:bodyPr/>
          <a:lstStyle/>
          <a:p>
            <a:r>
              <a:rPr lang="en-US" dirty="0"/>
              <a:t>We will also be using…</a:t>
            </a:r>
          </a:p>
        </p:txBody>
      </p:sp>
      <p:sp>
        <p:nvSpPr>
          <p:cNvPr id="4" name="Slide Number Placeholder 3">
            <a:extLst>
              <a:ext uri="{FF2B5EF4-FFF2-40B4-BE49-F238E27FC236}">
                <a16:creationId xmlns:a16="http://schemas.microsoft.com/office/drawing/2014/main" id="{9014B6F2-0321-4344-AE45-D7938B834098}"/>
              </a:ext>
            </a:extLst>
          </p:cNvPr>
          <p:cNvSpPr>
            <a:spLocks noGrp="1"/>
          </p:cNvSpPr>
          <p:nvPr>
            <p:ph type="sldNum" sz="quarter" idx="12"/>
          </p:nvPr>
        </p:nvSpPr>
        <p:spPr/>
        <p:txBody>
          <a:bodyPr/>
          <a:lstStyle/>
          <a:p>
            <a:fld id="{03315DE8-E84B-A141-B26C-CDB1CE99E005}" type="slidenum">
              <a:rPr lang="en-US" smtClean="0"/>
              <a:t>34</a:t>
            </a:fld>
            <a:endParaRPr lang="en-US" dirty="0"/>
          </a:p>
        </p:txBody>
      </p:sp>
      <p:pic>
        <p:nvPicPr>
          <p:cNvPr id="3074" name="Picture 2" descr="A Complete guide to Google Colab for Deep Learning">
            <a:extLst>
              <a:ext uri="{FF2B5EF4-FFF2-40B4-BE49-F238E27FC236}">
                <a16:creationId xmlns:a16="http://schemas.microsoft.com/office/drawing/2014/main" id="{5543A2A3-766D-374A-B384-9F45B02F5E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2770" y="1309334"/>
            <a:ext cx="8106459" cy="3584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1E9C2B-012A-E64B-9EF4-015852D1A6E3}"/>
              </a:ext>
            </a:extLst>
          </p:cNvPr>
          <p:cNvSpPr/>
          <p:nvPr/>
        </p:nvSpPr>
        <p:spPr>
          <a:xfrm>
            <a:off x="3450748" y="5011257"/>
            <a:ext cx="6091348" cy="584775"/>
          </a:xfrm>
          <a:prstGeom prst="rect">
            <a:avLst/>
          </a:prstGeom>
        </p:spPr>
        <p:txBody>
          <a:bodyPr wrap="none">
            <a:spAutoFit/>
          </a:bodyPr>
          <a:lstStyle/>
          <a:p>
            <a:r>
              <a:rPr lang="en-US" sz="3200" dirty="0">
                <a:hlinkClick r:id="rId3"/>
              </a:rPr>
              <a:t>https://colab.research.google.com/</a:t>
            </a:r>
            <a:endParaRPr lang="en-US" sz="3200" dirty="0"/>
          </a:p>
        </p:txBody>
      </p:sp>
    </p:spTree>
    <p:extLst>
      <p:ext uri="{BB962C8B-B14F-4D97-AF65-F5344CB8AC3E}">
        <p14:creationId xmlns:p14="http://schemas.microsoft.com/office/powerpoint/2010/main" val="108274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BEB19D-EB76-AFD0-4F98-4066AB7D367C}"/>
              </a:ext>
            </a:extLst>
          </p:cNvPr>
          <p:cNvSpPr>
            <a:spLocks noGrp="1"/>
          </p:cNvSpPr>
          <p:nvPr>
            <p:ph type="sldNum" sz="quarter" idx="12"/>
          </p:nvPr>
        </p:nvSpPr>
        <p:spPr/>
        <p:txBody>
          <a:bodyPr/>
          <a:lstStyle/>
          <a:p>
            <a:fld id="{03315DE8-E84B-A141-B26C-CDB1CE99E005}" type="slidenum">
              <a:rPr lang="en-US" smtClean="0"/>
              <a:t>35</a:t>
            </a:fld>
            <a:endParaRPr lang="en-US" dirty="0"/>
          </a:p>
        </p:txBody>
      </p:sp>
      <p:pic>
        <p:nvPicPr>
          <p:cNvPr id="5" name="Picture 4">
            <a:extLst>
              <a:ext uri="{FF2B5EF4-FFF2-40B4-BE49-F238E27FC236}">
                <a16:creationId xmlns:a16="http://schemas.microsoft.com/office/drawing/2014/main" id="{F3CC650F-4652-A9A1-2718-29081314E1B8}"/>
              </a:ext>
            </a:extLst>
          </p:cNvPr>
          <p:cNvPicPr>
            <a:picLocks noChangeAspect="1"/>
          </p:cNvPicPr>
          <p:nvPr/>
        </p:nvPicPr>
        <p:blipFill>
          <a:blip r:embed="rId2"/>
          <a:stretch>
            <a:fillRect/>
          </a:stretch>
        </p:blipFill>
        <p:spPr>
          <a:xfrm>
            <a:off x="127000" y="0"/>
            <a:ext cx="11912600" cy="6707356"/>
          </a:xfrm>
          <a:prstGeom prst="rect">
            <a:avLst/>
          </a:prstGeom>
        </p:spPr>
      </p:pic>
    </p:spTree>
    <p:extLst>
      <p:ext uri="{BB962C8B-B14F-4D97-AF65-F5344CB8AC3E}">
        <p14:creationId xmlns:p14="http://schemas.microsoft.com/office/powerpoint/2010/main" val="388287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05BF-A6F8-8E42-BA4E-432CB89FAFE3}"/>
              </a:ext>
            </a:extLst>
          </p:cNvPr>
          <p:cNvSpPr>
            <a:spLocks noGrp="1"/>
          </p:cNvSpPr>
          <p:nvPr>
            <p:ph type="title"/>
          </p:nvPr>
        </p:nvSpPr>
        <p:spPr/>
        <p:txBody>
          <a:bodyPr/>
          <a:lstStyle/>
          <a:p>
            <a:r>
              <a:rPr lang="en-US" dirty="0"/>
              <a:t>You will benefit if you have / but not required</a:t>
            </a:r>
          </a:p>
        </p:txBody>
      </p:sp>
      <p:sp>
        <p:nvSpPr>
          <p:cNvPr id="4" name="Slide Number Placeholder 3">
            <a:extLst>
              <a:ext uri="{FF2B5EF4-FFF2-40B4-BE49-F238E27FC236}">
                <a16:creationId xmlns:a16="http://schemas.microsoft.com/office/drawing/2014/main" id="{9014B6F2-0321-4344-AE45-D7938B834098}"/>
              </a:ext>
            </a:extLst>
          </p:cNvPr>
          <p:cNvSpPr>
            <a:spLocks noGrp="1"/>
          </p:cNvSpPr>
          <p:nvPr>
            <p:ph type="sldNum" sz="quarter" idx="12"/>
          </p:nvPr>
        </p:nvSpPr>
        <p:spPr/>
        <p:txBody>
          <a:bodyPr/>
          <a:lstStyle/>
          <a:p>
            <a:fld id="{03315DE8-E84B-A141-B26C-CDB1CE99E005}" type="slidenum">
              <a:rPr lang="en-US" smtClean="0"/>
              <a:t>36</a:t>
            </a:fld>
            <a:endParaRPr lang="en-US" dirty="0"/>
          </a:p>
        </p:txBody>
      </p:sp>
      <p:sp>
        <p:nvSpPr>
          <p:cNvPr id="5" name="Rectangle 4">
            <a:extLst>
              <a:ext uri="{FF2B5EF4-FFF2-40B4-BE49-F238E27FC236}">
                <a16:creationId xmlns:a16="http://schemas.microsoft.com/office/drawing/2014/main" id="{842DC918-5528-D746-A0D0-38C3AEB4DD64}"/>
              </a:ext>
            </a:extLst>
          </p:cNvPr>
          <p:cNvSpPr/>
          <p:nvPr/>
        </p:nvSpPr>
        <p:spPr>
          <a:xfrm>
            <a:off x="6855774" y="3853806"/>
            <a:ext cx="4408258" cy="523220"/>
          </a:xfrm>
          <a:prstGeom prst="rect">
            <a:avLst/>
          </a:prstGeom>
        </p:spPr>
        <p:txBody>
          <a:bodyPr wrap="none">
            <a:spAutoFit/>
          </a:bodyPr>
          <a:lstStyle/>
          <a:p>
            <a:r>
              <a:rPr lang="en-US" sz="2800" dirty="0"/>
              <a:t>NVIDIA RTX 4090          $1600</a:t>
            </a:r>
            <a:endParaRPr lang="en-US" sz="2800"/>
          </a:p>
        </p:txBody>
      </p:sp>
      <p:sp>
        <p:nvSpPr>
          <p:cNvPr id="8" name="Rectangle 7">
            <a:extLst>
              <a:ext uri="{FF2B5EF4-FFF2-40B4-BE49-F238E27FC236}">
                <a16:creationId xmlns:a16="http://schemas.microsoft.com/office/drawing/2014/main" id="{67B32555-1AF0-1044-94C4-66F72CE819EE}"/>
              </a:ext>
            </a:extLst>
          </p:cNvPr>
          <p:cNvSpPr/>
          <p:nvPr/>
        </p:nvSpPr>
        <p:spPr>
          <a:xfrm>
            <a:off x="6855774" y="4638541"/>
            <a:ext cx="4481996" cy="523220"/>
          </a:xfrm>
          <a:prstGeom prst="rect">
            <a:avLst/>
          </a:prstGeom>
        </p:spPr>
        <p:txBody>
          <a:bodyPr wrap="none">
            <a:spAutoFit/>
          </a:bodyPr>
          <a:lstStyle/>
          <a:p>
            <a:r>
              <a:rPr lang="en-US" sz="2800" dirty="0"/>
              <a:t>NVIDIA GTX 1080 Ti         $700</a:t>
            </a:r>
            <a:endParaRPr lang="en-US" sz="2800"/>
          </a:p>
        </p:txBody>
      </p:sp>
      <p:sp>
        <p:nvSpPr>
          <p:cNvPr id="9" name="Rectangle 8">
            <a:extLst>
              <a:ext uri="{FF2B5EF4-FFF2-40B4-BE49-F238E27FC236}">
                <a16:creationId xmlns:a16="http://schemas.microsoft.com/office/drawing/2014/main" id="{0D225523-18B8-D04B-B645-8D6A655C4A2E}"/>
              </a:ext>
            </a:extLst>
          </p:cNvPr>
          <p:cNvSpPr/>
          <p:nvPr/>
        </p:nvSpPr>
        <p:spPr>
          <a:xfrm>
            <a:off x="6855774" y="3069071"/>
            <a:ext cx="4557786" cy="523220"/>
          </a:xfrm>
          <a:prstGeom prst="rect">
            <a:avLst/>
          </a:prstGeom>
        </p:spPr>
        <p:txBody>
          <a:bodyPr wrap="none">
            <a:spAutoFit/>
          </a:bodyPr>
          <a:lstStyle/>
          <a:p>
            <a:r>
              <a:rPr lang="en-US" sz="2800" dirty="0"/>
              <a:t>NVIDIA Tesla v100         $7,000</a:t>
            </a:r>
            <a:endParaRPr lang="en-US" sz="2800"/>
          </a:p>
        </p:txBody>
      </p:sp>
      <p:sp>
        <p:nvSpPr>
          <p:cNvPr id="10" name="Rectangle 9">
            <a:extLst>
              <a:ext uri="{FF2B5EF4-FFF2-40B4-BE49-F238E27FC236}">
                <a16:creationId xmlns:a16="http://schemas.microsoft.com/office/drawing/2014/main" id="{C812C3AF-2E70-4A45-922C-0F89BA61DDC5}"/>
              </a:ext>
            </a:extLst>
          </p:cNvPr>
          <p:cNvSpPr/>
          <p:nvPr/>
        </p:nvSpPr>
        <p:spPr>
          <a:xfrm>
            <a:off x="6832601" y="2283315"/>
            <a:ext cx="4804585" cy="523220"/>
          </a:xfrm>
          <a:prstGeom prst="rect">
            <a:avLst/>
          </a:prstGeom>
        </p:spPr>
        <p:txBody>
          <a:bodyPr wrap="none">
            <a:spAutoFit/>
          </a:bodyPr>
          <a:lstStyle/>
          <a:p>
            <a:r>
              <a:rPr lang="en-US" sz="2800" dirty="0"/>
              <a:t>NVIDIA Ampere A100  $17,000</a:t>
            </a:r>
            <a:endParaRPr lang="en-US" sz="2800"/>
          </a:p>
        </p:txBody>
      </p:sp>
      <p:pic>
        <p:nvPicPr>
          <p:cNvPr id="14340" name="Picture 4" descr="Amazon.com: NVIDIA GEFORCE GTX 1080 Ti - FE Founders Edition (Renewed) :  Electronics">
            <a:extLst>
              <a:ext uri="{FF2B5EF4-FFF2-40B4-BE49-F238E27FC236}">
                <a16:creationId xmlns:a16="http://schemas.microsoft.com/office/drawing/2014/main" id="{455AAF72-3DB7-294A-94CB-0F822063D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467" y="4748384"/>
            <a:ext cx="2670740" cy="203341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uy NVIDIA Graphics Cards | NVIDIA Store">
            <a:extLst>
              <a:ext uri="{FF2B5EF4-FFF2-40B4-BE49-F238E27FC236}">
                <a16:creationId xmlns:a16="http://schemas.microsoft.com/office/drawing/2014/main" id="{3961E50A-11AE-FA4F-B2B9-2C1B9EC6B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30" y="3047153"/>
            <a:ext cx="4897967" cy="253968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VIDIA A100">
            <a:extLst>
              <a:ext uri="{FF2B5EF4-FFF2-40B4-BE49-F238E27FC236}">
                <a16:creationId xmlns:a16="http://schemas.microsoft.com/office/drawing/2014/main" id="{1F241967-2634-C941-9DA0-BD71E872C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2" y="1382229"/>
            <a:ext cx="3608388" cy="24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7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773CA9-B314-4E3C-F8AB-67E3CDDA2F54}"/>
              </a:ext>
            </a:extLst>
          </p:cNvPr>
          <p:cNvPicPr>
            <a:picLocks noChangeAspect="1"/>
          </p:cNvPicPr>
          <p:nvPr/>
        </p:nvPicPr>
        <p:blipFill>
          <a:blip r:embed="rId2"/>
          <a:stretch>
            <a:fillRect/>
          </a:stretch>
        </p:blipFill>
        <p:spPr>
          <a:xfrm>
            <a:off x="5004658" y="0"/>
            <a:ext cx="7211883" cy="6858000"/>
          </a:xfrm>
          <a:prstGeom prst="rect">
            <a:avLst/>
          </a:prstGeom>
        </p:spPr>
      </p:pic>
      <p:sp>
        <p:nvSpPr>
          <p:cNvPr id="2" name="Title 1">
            <a:extLst>
              <a:ext uri="{FF2B5EF4-FFF2-40B4-BE49-F238E27FC236}">
                <a16:creationId xmlns:a16="http://schemas.microsoft.com/office/drawing/2014/main" id="{74FD05BF-A6F8-8E42-BA4E-432CB89FAFE3}"/>
              </a:ext>
            </a:extLst>
          </p:cNvPr>
          <p:cNvSpPr>
            <a:spLocks noGrp="1"/>
          </p:cNvSpPr>
          <p:nvPr>
            <p:ph type="title"/>
          </p:nvPr>
        </p:nvSpPr>
        <p:spPr>
          <a:xfrm>
            <a:off x="583557" y="2506441"/>
            <a:ext cx="10515600" cy="826861"/>
          </a:xfrm>
        </p:spPr>
        <p:txBody>
          <a:bodyPr/>
          <a:lstStyle/>
          <a:p>
            <a:r>
              <a:rPr lang="en-US" dirty="0"/>
              <a:t>Also try using:</a:t>
            </a:r>
          </a:p>
        </p:txBody>
      </p:sp>
      <p:sp>
        <p:nvSpPr>
          <p:cNvPr id="4" name="Slide Number Placeholder 3">
            <a:extLst>
              <a:ext uri="{FF2B5EF4-FFF2-40B4-BE49-F238E27FC236}">
                <a16:creationId xmlns:a16="http://schemas.microsoft.com/office/drawing/2014/main" id="{9014B6F2-0321-4344-AE45-D7938B834098}"/>
              </a:ext>
            </a:extLst>
          </p:cNvPr>
          <p:cNvSpPr>
            <a:spLocks noGrp="1"/>
          </p:cNvSpPr>
          <p:nvPr>
            <p:ph type="sldNum" sz="quarter" idx="12"/>
          </p:nvPr>
        </p:nvSpPr>
        <p:spPr/>
        <p:txBody>
          <a:bodyPr/>
          <a:lstStyle/>
          <a:p>
            <a:fld id="{03315DE8-E84B-A141-B26C-CDB1CE99E005}" type="slidenum">
              <a:rPr lang="en-US" smtClean="0"/>
              <a:t>37</a:t>
            </a:fld>
            <a:endParaRPr lang="en-US" dirty="0"/>
          </a:p>
        </p:txBody>
      </p:sp>
      <p:sp>
        <p:nvSpPr>
          <p:cNvPr id="6" name="TextBox 5">
            <a:extLst>
              <a:ext uri="{FF2B5EF4-FFF2-40B4-BE49-F238E27FC236}">
                <a16:creationId xmlns:a16="http://schemas.microsoft.com/office/drawing/2014/main" id="{94183C9E-D355-0DF2-F91C-3C177B552536}"/>
              </a:ext>
            </a:extLst>
          </p:cNvPr>
          <p:cNvSpPr txBox="1"/>
          <p:nvPr/>
        </p:nvSpPr>
        <p:spPr>
          <a:xfrm>
            <a:off x="308658" y="6488668"/>
            <a:ext cx="6068993" cy="369332"/>
          </a:xfrm>
          <a:prstGeom prst="rect">
            <a:avLst/>
          </a:prstGeom>
          <a:noFill/>
        </p:spPr>
        <p:txBody>
          <a:bodyPr wrap="square">
            <a:spAutoFit/>
          </a:bodyPr>
          <a:lstStyle/>
          <a:p>
            <a:r>
              <a:rPr lang="en-US" dirty="0"/>
              <a:t>https://</a:t>
            </a:r>
            <a:r>
              <a:rPr lang="en-US" dirty="0" err="1"/>
              <a:t>aws.amazon.com</a:t>
            </a:r>
            <a:r>
              <a:rPr lang="en-US" dirty="0"/>
              <a:t>/</a:t>
            </a:r>
            <a:r>
              <a:rPr lang="en-US" dirty="0" err="1"/>
              <a:t>sagemaker</a:t>
            </a:r>
            <a:r>
              <a:rPr lang="en-US" dirty="0"/>
              <a:t>/studio-lab/</a:t>
            </a:r>
          </a:p>
        </p:txBody>
      </p:sp>
    </p:spTree>
    <p:extLst>
      <p:ext uri="{BB962C8B-B14F-4D97-AF65-F5344CB8AC3E}">
        <p14:creationId xmlns:p14="http://schemas.microsoft.com/office/powerpoint/2010/main" val="391138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37DF-F778-B94B-A743-6AE9E98BC736}"/>
              </a:ext>
            </a:extLst>
          </p:cNvPr>
          <p:cNvSpPr>
            <a:spLocks noGrp="1"/>
          </p:cNvSpPr>
          <p:nvPr>
            <p:ph type="title"/>
          </p:nvPr>
        </p:nvSpPr>
        <p:spPr/>
        <p:txBody>
          <a:bodyPr/>
          <a:lstStyle/>
          <a:p>
            <a:r>
              <a:rPr lang="en-US" dirty="0"/>
              <a:t>Demos</a:t>
            </a:r>
          </a:p>
        </p:txBody>
      </p:sp>
      <p:sp>
        <p:nvSpPr>
          <p:cNvPr id="4" name="Slide Number Placeholder 3">
            <a:extLst>
              <a:ext uri="{FF2B5EF4-FFF2-40B4-BE49-F238E27FC236}">
                <a16:creationId xmlns:a16="http://schemas.microsoft.com/office/drawing/2014/main" id="{EC7439D5-F405-454D-97F5-82C145FAFE64}"/>
              </a:ext>
            </a:extLst>
          </p:cNvPr>
          <p:cNvSpPr>
            <a:spLocks noGrp="1"/>
          </p:cNvSpPr>
          <p:nvPr>
            <p:ph type="sldNum" sz="quarter" idx="12"/>
          </p:nvPr>
        </p:nvSpPr>
        <p:spPr/>
        <p:txBody>
          <a:bodyPr/>
          <a:lstStyle/>
          <a:p>
            <a:fld id="{03315DE8-E84B-A141-B26C-CDB1CE99E005}" type="slidenum">
              <a:rPr lang="en-US" smtClean="0"/>
              <a:t>38</a:t>
            </a:fld>
            <a:endParaRPr lang="en-US" dirty="0"/>
          </a:p>
        </p:txBody>
      </p:sp>
      <p:pic>
        <p:nvPicPr>
          <p:cNvPr id="5" name="Picture 4">
            <a:extLst>
              <a:ext uri="{FF2B5EF4-FFF2-40B4-BE49-F238E27FC236}">
                <a16:creationId xmlns:a16="http://schemas.microsoft.com/office/drawing/2014/main" id="{D3079EAF-C2D5-C648-843C-B47EFFCEB2D9}"/>
              </a:ext>
            </a:extLst>
          </p:cNvPr>
          <p:cNvPicPr>
            <a:picLocks noChangeAspect="1"/>
          </p:cNvPicPr>
          <p:nvPr/>
        </p:nvPicPr>
        <p:blipFill>
          <a:blip r:embed="rId2"/>
          <a:stretch>
            <a:fillRect/>
          </a:stretch>
        </p:blipFill>
        <p:spPr>
          <a:xfrm>
            <a:off x="2652889" y="1332201"/>
            <a:ext cx="6247536" cy="5525799"/>
          </a:xfrm>
          <a:prstGeom prst="rect">
            <a:avLst/>
          </a:prstGeom>
        </p:spPr>
      </p:pic>
      <p:sp>
        <p:nvSpPr>
          <p:cNvPr id="6" name="TextBox 5">
            <a:extLst>
              <a:ext uri="{FF2B5EF4-FFF2-40B4-BE49-F238E27FC236}">
                <a16:creationId xmlns:a16="http://schemas.microsoft.com/office/drawing/2014/main" id="{6E091C21-3A53-816A-AADF-E57B86547AA9}"/>
              </a:ext>
            </a:extLst>
          </p:cNvPr>
          <p:cNvSpPr txBox="1"/>
          <p:nvPr/>
        </p:nvSpPr>
        <p:spPr>
          <a:xfrm>
            <a:off x="6411311" y="409223"/>
            <a:ext cx="6096000" cy="369332"/>
          </a:xfrm>
          <a:prstGeom prst="rect">
            <a:avLst/>
          </a:prstGeom>
          <a:noFill/>
        </p:spPr>
        <p:txBody>
          <a:bodyPr wrap="square">
            <a:spAutoFit/>
          </a:bodyPr>
          <a:lstStyle/>
          <a:p>
            <a:r>
              <a:rPr lang="en-US" dirty="0"/>
              <a:t>https://</a:t>
            </a:r>
            <a:r>
              <a:rPr lang="en-US" dirty="0" err="1"/>
              <a:t>vislang.ai</a:t>
            </a:r>
            <a:r>
              <a:rPr lang="en-US" dirty="0"/>
              <a:t>/genderless</a:t>
            </a:r>
          </a:p>
        </p:txBody>
      </p:sp>
    </p:spTree>
    <p:extLst>
      <p:ext uri="{BB962C8B-B14F-4D97-AF65-F5344CB8AC3E}">
        <p14:creationId xmlns:p14="http://schemas.microsoft.com/office/powerpoint/2010/main" val="254075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61FD-1EFC-F148-9C1A-4BE158BF6344}"/>
              </a:ext>
            </a:extLst>
          </p:cNvPr>
          <p:cNvSpPr>
            <a:spLocks noGrp="1"/>
          </p:cNvSpPr>
          <p:nvPr>
            <p:ph type="title"/>
          </p:nvPr>
        </p:nvSpPr>
        <p:spPr/>
        <p:txBody>
          <a:bodyPr/>
          <a:lstStyle/>
          <a:p>
            <a:r>
              <a:rPr lang="en-US" dirty="0"/>
              <a:t>About me -- Vicente</a:t>
            </a:r>
          </a:p>
        </p:txBody>
      </p:sp>
      <p:grpSp>
        <p:nvGrpSpPr>
          <p:cNvPr id="3" name="Group 2">
            <a:extLst>
              <a:ext uri="{FF2B5EF4-FFF2-40B4-BE49-F238E27FC236}">
                <a16:creationId xmlns:a16="http://schemas.microsoft.com/office/drawing/2014/main" id="{4BA662F1-0474-C24A-93B3-08785B74C002}"/>
              </a:ext>
            </a:extLst>
          </p:cNvPr>
          <p:cNvGrpSpPr/>
          <p:nvPr/>
        </p:nvGrpSpPr>
        <p:grpSpPr>
          <a:xfrm>
            <a:off x="2894504" y="4669700"/>
            <a:ext cx="6284458" cy="2051703"/>
            <a:chOff x="1475243" y="2498400"/>
            <a:chExt cx="6284458" cy="2051703"/>
          </a:xfrm>
        </p:grpSpPr>
        <p:sp>
          <p:nvSpPr>
            <p:cNvPr id="4" name="Shape 49">
              <a:extLst>
                <a:ext uri="{FF2B5EF4-FFF2-40B4-BE49-F238E27FC236}">
                  <a16:creationId xmlns:a16="http://schemas.microsoft.com/office/drawing/2014/main" id="{99FEB344-036E-3D40-B5B2-B1B90EC05B86}"/>
                </a:ext>
              </a:extLst>
            </p:cNvPr>
            <p:cNvSpPr/>
            <p:nvPr/>
          </p:nvSpPr>
          <p:spPr>
            <a:xfrm>
              <a:off x="1475243" y="2498400"/>
              <a:ext cx="6284458" cy="2051703"/>
            </a:xfrm>
            <a:prstGeom prst="rect">
              <a:avLst/>
            </a:prstGeom>
            <a:solidFill>
              <a:srgbClr val="FFFFFF"/>
            </a:solidFill>
            <a:ln w="25400">
              <a:solidFill>
                <a:srgbClr val="FFBF7F">
                  <a:alpha val="62000"/>
                </a:srgbClr>
              </a:solidFill>
            </a:ln>
          </p:spPr>
          <p:txBody>
            <a:bodyPr lIns="0" tIns="0" rIns="0" bIns="0" anchor="ctr"/>
            <a:lstStyle/>
            <a:p>
              <a:pPr lvl="0"/>
              <a:endParaRPr/>
            </a:p>
          </p:txBody>
        </p:sp>
        <p:sp>
          <p:nvSpPr>
            <p:cNvPr id="5" name="Shape 50">
              <a:extLst>
                <a:ext uri="{FF2B5EF4-FFF2-40B4-BE49-F238E27FC236}">
                  <a16:creationId xmlns:a16="http://schemas.microsoft.com/office/drawing/2014/main" id="{414A699E-756A-9A46-953B-9173A0FACD44}"/>
                </a:ext>
              </a:extLst>
            </p:cNvPr>
            <p:cNvSpPr/>
            <p:nvPr/>
          </p:nvSpPr>
          <p:spPr>
            <a:xfrm>
              <a:off x="1575199" y="2573731"/>
              <a:ext cx="1208664"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1600" dirty="0"/>
                <a:t>MS, PhD in CS,</a:t>
              </a:r>
            </a:p>
            <a:p>
              <a:pPr lvl="0"/>
              <a:r>
                <a:rPr sz="1600" dirty="0"/>
                <a:t>2009-2015</a:t>
              </a:r>
            </a:p>
          </p:txBody>
        </p:sp>
        <p:pic>
          <p:nvPicPr>
            <p:cNvPr id="6" name="pasted-image.png">
              <a:extLst>
                <a:ext uri="{FF2B5EF4-FFF2-40B4-BE49-F238E27FC236}">
                  <a16:creationId xmlns:a16="http://schemas.microsoft.com/office/drawing/2014/main" id="{E2D100CD-EFD2-3644-9BF0-276CFA9C01F9}"/>
                </a:ext>
              </a:extLst>
            </p:cNvPr>
            <p:cNvPicPr/>
            <p:nvPr/>
          </p:nvPicPr>
          <p:blipFill>
            <a:blip r:embed="rId2" cstate="hqprint">
              <a:extLst>
                <a:ext uri="{28A0092B-C50C-407E-A947-70E740481C1C}">
                  <a14:useLocalDpi xmlns:a14="http://schemas.microsoft.com/office/drawing/2010/main"/>
                </a:ext>
              </a:extLst>
            </a:blip>
            <a:stretch>
              <a:fillRect/>
            </a:stretch>
          </p:blipFill>
          <p:spPr>
            <a:xfrm>
              <a:off x="3749391" y="2613734"/>
              <a:ext cx="2453285" cy="680231"/>
            </a:xfrm>
            <a:prstGeom prst="rect">
              <a:avLst/>
            </a:prstGeom>
            <a:ln w="12700">
              <a:miter lim="400000"/>
            </a:ln>
          </p:spPr>
        </p:pic>
        <p:pic>
          <p:nvPicPr>
            <p:cNvPr id="7" name="SBU horz_2clr.jpg">
              <a:extLst>
                <a:ext uri="{FF2B5EF4-FFF2-40B4-BE49-F238E27FC236}">
                  <a16:creationId xmlns:a16="http://schemas.microsoft.com/office/drawing/2014/main" id="{E3062966-3179-5B46-87B3-D241D35A2321}"/>
                </a:ext>
              </a:extLst>
            </p:cNvPr>
            <p:cNvPicPr/>
            <p:nvPr/>
          </p:nvPicPr>
          <p:blipFill>
            <a:blip r:embed="rId3" cstate="hqprint">
              <a:extLst>
                <a:ext uri="{28A0092B-C50C-407E-A947-70E740481C1C}">
                  <a14:useLocalDpi xmlns:a14="http://schemas.microsoft.com/office/drawing/2010/main"/>
                </a:ext>
              </a:extLst>
            </a:blip>
            <a:stretch>
              <a:fillRect/>
            </a:stretch>
          </p:blipFill>
          <p:spPr>
            <a:xfrm>
              <a:off x="3778528" y="3399958"/>
              <a:ext cx="2655822" cy="448619"/>
            </a:xfrm>
            <a:prstGeom prst="rect">
              <a:avLst/>
            </a:prstGeom>
            <a:ln w="12700">
              <a:miter lim="400000"/>
            </a:ln>
          </p:spPr>
        </p:pic>
      </p:grpSp>
      <p:grpSp>
        <p:nvGrpSpPr>
          <p:cNvPr id="8" name="Group 7">
            <a:extLst>
              <a:ext uri="{FF2B5EF4-FFF2-40B4-BE49-F238E27FC236}">
                <a16:creationId xmlns:a16="http://schemas.microsoft.com/office/drawing/2014/main" id="{BF6E2B67-8418-F14F-AB06-A5E688BA403F}"/>
              </a:ext>
            </a:extLst>
          </p:cNvPr>
          <p:cNvGrpSpPr/>
          <p:nvPr/>
        </p:nvGrpSpPr>
        <p:grpSpPr>
          <a:xfrm>
            <a:off x="2894504" y="3948857"/>
            <a:ext cx="6284458" cy="624010"/>
            <a:chOff x="1475243" y="1560197"/>
            <a:chExt cx="6284458" cy="624010"/>
          </a:xfrm>
        </p:grpSpPr>
        <p:sp>
          <p:nvSpPr>
            <p:cNvPr id="9" name="Shape 44">
              <a:extLst>
                <a:ext uri="{FF2B5EF4-FFF2-40B4-BE49-F238E27FC236}">
                  <a16:creationId xmlns:a16="http://schemas.microsoft.com/office/drawing/2014/main" id="{03563740-EF5C-D246-9FD9-A7CAB82EF391}"/>
                </a:ext>
              </a:extLst>
            </p:cNvPr>
            <p:cNvSpPr/>
            <p:nvPr/>
          </p:nvSpPr>
          <p:spPr>
            <a:xfrm>
              <a:off x="1475243" y="1577766"/>
              <a:ext cx="6284458" cy="606441"/>
            </a:xfrm>
            <a:prstGeom prst="rect">
              <a:avLst/>
            </a:prstGeom>
            <a:solidFill>
              <a:srgbClr val="FFFFFF"/>
            </a:solidFill>
            <a:ln w="25400">
              <a:solidFill>
                <a:srgbClr val="FFCE88">
                  <a:alpha val="73000"/>
                </a:srgbClr>
              </a:solidFill>
            </a:ln>
          </p:spPr>
          <p:txBody>
            <a:bodyPr lIns="0" tIns="0" rIns="0" bIns="0" anchor="ctr"/>
            <a:lstStyle/>
            <a:p>
              <a:pPr lvl="0"/>
              <a:endParaRPr/>
            </a:p>
          </p:txBody>
        </p:sp>
        <p:pic>
          <p:nvPicPr>
            <p:cNvPr id="10" name="pasted-image.png">
              <a:extLst>
                <a:ext uri="{FF2B5EF4-FFF2-40B4-BE49-F238E27FC236}">
                  <a16:creationId xmlns:a16="http://schemas.microsoft.com/office/drawing/2014/main" id="{DA8BC7AD-69E8-6C4C-8124-25766BBD289E}"/>
                </a:ext>
              </a:extLst>
            </p:cNvPr>
            <p:cNvPicPr/>
            <p:nvPr/>
          </p:nvPicPr>
          <p:blipFill>
            <a:blip r:embed="rId4"/>
            <a:stretch>
              <a:fillRect/>
            </a:stretch>
          </p:blipFill>
          <p:spPr>
            <a:xfrm>
              <a:off x="3749391" y="1560197"/>
              <a:ext cx="3034920" cy="598554"/>
            </a:xfrm>
            <a:prstGeom prst="rect">
              <a:avLst/>
            </a:prstGeom>
            <a:ln w="12700">
              <a:miter lim="400000"/>
            </a:ln>
          </p:spPr>
        </p:pic>
        <p:sp>
          <p:nvSpPr>
            <p:cNvPr id="11" name="Shape 48">
              <a:extLst>
                <a:ext uri="{FF2B5EF4-FFF2-40B4-BE49-F238E27FC236}">
                  <a16:creationId xmlns:a16="http://schemas.microsoft.com/office/drawing/2014/main" id="{630E0FCE-1860-8C46-867B-6BCE1479565E}"/>
                </a:ext>
              </a:extLst>
            </p:cNvPr>
            <p:cNvSpPr/>
            <p:nvPr/>
          </p:nvSpPr>
          <p:spPr>
            <a:xfrm>
              <a:off x="1575199" y="1577766"/>
              <a:ext cx="1735409" cy="58477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lang="en-US" sz="1600" dirty="0"/>
                <a:t>Visiting </a:t>
              </a:r>
              <a:r>
                <a:rPr sz="1600" dirty="0"/>
                <a:t>Researcher</a:t>
              </a:r>
              <a:r>
                <a:rPr lang="en-US" sz="1600" dirty="0"/>
                <a:t>,</a:t>
              </a:r>
              <a:br>
                <a:rPr sz="1600" dirty="0"/>
              </a:br>
              <a:r>
                <a:rPr sz="1600" dirty="0"/>
                <a:t>2015 - 2016</a:t>
              </a:r>
            </a:p>
          </p:txBody>
        </p:sp>
      </p:grpSp>
      <p:grpSp>
        <p:nvGrpSpPr>
          <p:cNvPr id="12" name="Group 11">
            <a:extLst>
              <a:ext uri="{FF2B5EF4-FFF2-40B4-BE49-F238E27FC236}">
                <a16:creationId xmlns:a16="http://schemas.microsoft.com/office/drawing/2014/main" id="{1CC36F08-0C20-EE47-9897-6C6F388B88F3}"/>
              </a:ext>
            </a:extLst>
          </p:cNvPr>
          <p:cNvGrpSpPr/>
          <p:nvPr/>
        </p:nvGrpSpPr>
        <p:grpSpPr>
          <a:xfrm>
            <a:off x="3944172" y="5992948"/>
            <a:ext cx="4163889" cy="728527"/>
            <a:chOff x="2163223" y="3663783"/>
            <a:chExt cx="4917290" cy="860343"/>
          </a:xfrm>
        </p:grpSpPr>
        <p:pic>
          <p:nvPicPr>
            <p:cNvPr id="13" name="pasted-image.png">
              <a:extLst>
                <a:ext uri="{FF2B5EF4-FFF2-40B4-BE49-F238E27FC236}">
                  <a16:creationId xmlns:a16="http://schemas.microsoft.com/office/drawing/2014/main" id="{D917D2E2-405A-CE40-BA8D-8886206631DA}"/>
                </a:ext>
              </a:extLst>
            </p:cNvPr>
            <p:cNvPicPr/>
            <p:nvPr/>
          </p:nvPicPr>
          <p:blipFill>
            <a:blip r:embed="rId5" cstate="hqprint">
              <a:extLst>
                <a:ext uri="{28A0092B-C50C-407E-A947-70E740481C1C}">
                  <a14:useLocalDpi xmlns:a14="http://schemas.microsoft.com/office/drawing/2010/main"/>
                </a:ext>
              </a:extLst>
            </a:blip>
            <a:stretch>
              <a:fillRect/>
            </a:stretch>
          </p:blipFill>
          <p:spPr>
            <a:xfrm>
              <a:off x="6185162" y="4115195"/>
              <a:ext cx="895351" cy="358141"/>
            </a:xfrm>
            <a:prstGeom prst="rect">
              <a:avLst/>
            </a:prstGeom>
            <a:ln w="12700">
              <a:miter lim="400000"/>
            </a:ln>
          </p:spPr>
        </p:pic>
        <p:pic>
          <p:nvPicPr>
            <p:cNvPr id="14" name="pasted-image-small.png">
              <a:extLst>
                <a:ext uri="{FF2B5EF4-FFF2-40B4-BE49-F238E27FC236}">
                  <a16:creationId xmlns:a16="http://schemas.microsoft.com/office/drawing/2014/main" id="{788A22B7-68C6-6947-B14B-7A063DEF7961}"/>
                </a:ext>
              </a:extLst>
            </p:cNvPr>
            <p:cNvPicPr/>
            <p:nvPr/>
          </p:nvPicPr>
          <p:blipFill>
            <a:blip r:embed="rId6" cstate="hqprint">
              <a:extLst>
                <a:ext uri="{28A0092B-C50C-407E-A947-70E740481C1C}">
                  <a14:useLocalDpi xmlns:a14="http://schemas.microsoft.com/office/drawing/2010/main"/>
                </a:ext>
              </a:extLst>
            </a:blip>
            <a:srcRect/>
            <a:stretch>
              <a:fillRect/>
            </a:stretch>
          </p:blipFill>
          <p:spPr>
            <a:xfrm>
              <a:off x="3847763" y="4050729"/>
              <a:ext cx="1817001" cy="473397"/>
            </a:xfrm>
            <a:prstGeom prst="rect">
              <a:avLst/>
            </a:prstGeom>
            <a:ln w="12700">
              <a:miter lim="400000"/>
            </a:ln>
          </p:spPr>
        </p:pic>
        <p:grpSp>
          <p:nvGrpSpPr>
            <p:cNvPr id="15" name="Group 14">
              <a:extLst>
                <a:ext uri="{FF2B5EF4-FFF2-40B4-BE49-F238E27FC236}">
                  <a16:creationId xmlns:a16="http://schemas.microsoft.com/office/drawing/2014/main" id="{9CF137BF-FEC8-1A4E-8635-43F7D00E2D5D}"/>
                </a:ext>
              </a:extLst>
            </p:cNvPr>
            <p:cNvGrpSpPr/>
            <p:nvPr/>
          </p:nvGrpSpPr>
          <p:grpSpPr>
            <a:xfrm>
              <a:off x="2163223" y="3663783"/>
              <a:ext cx="3254430" cy="860258"/>
              <a:chOff x="2163223" y="3663783"/>
              <a:chExt cx="3254430" cy="860258"/>
            </a:xfrm>
          </p:grpSpPr>
          <p:pic>
            <p:nvPicPr>
              <p:cNvPr id="16" name="pasted-image.png">
                <a:extLst>
                  <a:ext uri="{FF2B5EF4-FFF2-40B4-BE49-F238E27FC236}">
                    <a16:creationId xmlns:a16="http://schemas.microsoft.com/office/drawing/2014/main" id="{C635E1A4-8FA5-EF40-8B93-2A285207B887}"/>
                  </a:ext>
                </a:extLst>
              </p:cNvPr>
              <p:cNvPicPr/>
              <p:nvPr/>
            </p:nvPicPr>
            <p:blipFill>
              <a:blip r:embed="rId7" cstate="hqprint">
                <a:extLst>
                  <a:ext uri="{28A0092B-C50C-407E-A947-70E740481C1C}">
                    <a14:useLocalDpi xmlns:a14="http://schemas.microsoft.com/office/drawing/2010/main"/>
                  </a:ext>
                </a:extLst>
              </a:blip>
              <a:srcRect/>
              <a:stretch>
                <a:fillRect/>
              </a:stretch>
            </p:blipFill>
            <p:spPr>
              <a:xfrm>
                <a:off x="2163223" y="4050729"/>
                <a:ext cx="1164231" cy="473312"/>
              </a:xfrm>
              <a:prstGeom prst="rect">
                <a:avLst/>
              </a:prstGeom>
              <a:ln w="12700">
                <a:miter lim="400000"/>
              </a:ln>
            </p:spPr>
          </p:pic>
          <p:sp>
            <p:nvSpPr>
              <p:cNvPr id="17" name="Shape 56">
                <a:extLst>
                  <a:ext uri="{FF2B5EF4-FFF2-40B4-BE49-F238E27FC236}">
                    <a16:creationId xmlns:a16="http://schemas.microsoft.com/office/drawing/2014/main" id="{1A1FEA62-79BE-F643-8ED9-E56328D356E7}"/>
                  </a:ext>
                </a:extLst>
              </p:cNvPr>
              <p:cNvSpPr/>
              <p:nvPr/>
            </p:nvSpPr>
            <p:spPr>
              <a:xfrm>
                <a:off x="3266019" y="3663783"/>
                <a:ext cx="2151634" cy="39981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sz="1600" dirty="0"/>
                  <a:t>… also spent time at:</a:t>
                </a:r>
              </a:p>
            </p:txBody>
          </p:sp>
        </p:grpSp>
      </p:grpSp>
      <p:grpSp>
        <p:nvGrpSpPr>
          <p:cNvPr id="18" name="Group 17">
            <a:extLst>
              <a:ext uri="{FF2B5EF4-FFF2-40B4-BE49-F238E27FC236}">
                <a16:creationId xmlns:a16="http://schemas.microsoft.com/office/drawing/2014/main" id="{E60EF3F7-A24F-0A4B-81D6-B5ED1F9CA777}"/>
              </a:ext>
            </a:extLst>
          </p:cNvPr>
          <p:cNvGrpSpPr/>
          <p:nvPr/>
        </p:nvGrpSpPr>
        <p:grpSpPr>
          <a:xfrm>
            <a:off x="2894504" y="2509629"/>
            <a:ext cx="6284458" cy="643828"/>
            <a:chOff x="1475243" y="650206"/>
            <a:chExt cx="6284458" cy="643828"/>
          </a:xfrm>
        </p:grpSpPr>
        <p:sp>
          <p:nvSpPr>
            <p:cNvPr id="19" name="Shape 57">
              <a:extLst>
                <a:ext uri="{FF2B5EF4-FFF2-40B4-BE49-F238E27FC236}">
                  <a16:creationId xmlns:a16="http://schemas.microsoft.com/office/drawing/2014/main" id="{F4F3404C-6477-534F-9406-91166D773CD4}"/>
                </a:ext>
              </a:extLst>
            </p:cNvPr>
            <p:cNvSpPr/>
            <p:nvPr/>
          </p:nvSpPr>
          <p:spPr>
            <a:xfrm>
              <a:off x="1475243" y="650206"/>
              <a:ext cx="6284458" cy="643828"/>
            </a:xfrm>
            <a:prstGeom prst="rect">
              <a:avLst/>
            </a:prstGeom>
            <a:solidFill>
              <a:srgbClr val="FFFFFF"/>
            </a:solidFill>
            <a:ln w="25400">
              <a:solidFill>
                <a:srgbClr val="FFCE88">
                  <a:alpha val="73000"/>
                </a:srgbClr>
              </a:solidFill>
            </a:ln>
          </p:spPr>
          <p:txBody>
            <a:bodyPr lIns="0" tIns="0" rIns="0" bIns="0" anchor="ctr"/>
            <a:lstStyle/>
            <a:p>
              <a:pPr lvl="0"/>
              <a:endParaRPr/>
            </a:p>
          </p:txBody>
        </p:sp>
        <p:sp>
          <p:nvSpPr>
            <p:cNvPr id="20" name="Shape 58">
              <a:extLst>
                <a:ext uri="{FF2B5EF4-FFF2-40B4-BE49-F238E27FC236}">
                  <a16:creationId xmlns:a16="http://schemas.microsoft.com/office/drawing/2014/main" id="{D9144C29-57C7-5249-9B33-5454C0FD9B18}"/>
                </a:ext>
              </a:extLst>
            </p:cNvPr>
            <p:cNvSpPr/>
            <p:nvPr/>
          </p:nvSpPr>
          <p:spPr>
            <a:xfrm>
              <a:off x="1575199" y="697631"/>
              <a:ext cx="1639873"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sz="1600" dirty="0"/>
                <a:t>Assistant Professor</a:t>
              </a:r>
              <a:r>
                <a:rPr lang="en-US" sz="1600" dirty="0"/>
                <a:t>,</a:t>
              </a:r>
              <a:br>
                <a:rPr sz="1600" dirty="0"/>
              </a:br>
              <a:r>
                <a:rPr sz="1600" dirty="0"/>
                <a:t>2016 - </a:t>
              </a:r>
              <a:r>
                <a:rPr lang="en-US" sz="1600" dirty="0"/>
                <a:t>2021</a:t>
              </a:r>
              <a:endParaRPr sz="1600" dirty="0"/>
            </a:p>
          </p:txBody>
        </p:sp>
        <p:pic>
          <p:nvPicPr>
            <p:cNvPr id="21" name="pasted-image.png">
              <a:extLst>
                <a:ext uri="{FF2B5EF4-FFF2-40B4-BE49-F238E27FC236}">
                  <a16:creationId xmlns:a16="http://schemas.microsoft.com/office/drawing/2014/main" id="{7784F217-D234-CF4E-88A5-DB22375BA1A2}"/>
                </a:ext>
              </a:extLst>
            </p:cNvPr>
            <p:cNvPicPr/>
            <p:nvPr/>
          </p:nvPicPr>
          <p:blipFill>
            <a:blip r:embed="rId8" cstate="hqprint">
              <a:extLst>
                <a:ext uri="{28A0092B-C50C-407E-A947-70E740481C1C}">
                  <a14:useLocalDpi xmlns:a14="http://schemas.microsoft.com/office/drawing/2010/main"/>
                </a:ext>
              </a:extLst>
            </a:blip>
            <a:srcRect/>
            <a:stretch>
              <a:fillRect/>
            </a:stretch>
          </p:blipFill>
          <p:spPr>
            <a:xfrm>
              <a:off x="3692427" y="766129"/>
              <a:ext cx="3824374" cy="401442"/>
            </a:xfrm>
            <a:prstGeom prst="rect">
              <a:avLst/>
            </a:prstGeom>
            <a:ln w="12700">
              <a:miter lim="400000"/>
            </a:ln>
          </p:spPr>
        </p:pic>
      </p:grpSp>
      <p:grpSp>
        <p:nvGrpSpPr>
          <p:cNvPr id="22" name="Group 21">
            <a:extLst>
              <a:ext uri="{FF2B5EF4-FFF2-40B4-BE49-F238E27FC236}">
                <a16:creationId xmlns:a16="http://schemas.microsoft.com/office/drawing/2014/main" id="{00E2F2CA-5BD9-A546-B9D4-7DB2C64D828C}"/>
              </a:ext>
            </a:extLst>
          </p:cNvPr>
          <p:cNvGrpSpPr/>
          <p:nvPr/>
        </p:nvGrpSpPr>
        <p:grpSpPr>
          <a:xfrm>
            <a:off x="2894504" y="3240165"/>
            <a:ext cx="6284458" cy="606441"/>
            <a:chOff x="1475243" y="1577766"/>
            <a:chExt cx="6284458" cy="606441"/>
          </a:xfrm>
        </p:grpSpPr>
        <p:sp>
          <p:nvSpPr>
            <p:cNvPr id="23" name="Shape 44">
              <a:extLst>
                <a:ext uri="{FF2B5EF4-FFF2-40B4-BE49-F238E27FC236}">
                  <a16:creationId xmlns:a16="http://schemas.microsoft.com/office/drawing/2014/main" id="{DA0B5665-6654-0A46-B9F7-EA66E49C5C70}"/>
                </a:ext>
              </a:extLst>
            </p:cNvPr>
            <p:cNvSpPr/>
            <p:nvPr/>
          </p:nvSpPr>
          <p:spPr>
            <a:xfrm>
              <a:off x="1475243" y="1577766"/>
              <a:ext cx="6284458" cy="606441"/>
            </a:xfrm>
            <a:prstGeom prst="rect">
              <a:avLst/>
            </a:prstGeom>
            <a:solidFill>
              <a:srgbClr val="FFFFFF"/>
            </a:solidFill>
            <a:ln w="25400">
              <a:solidFill>
                <a:srgbClr val="FFCE88">
                  <a:alpha val="73000"/>
                </a:srgbClr>
              </a:solidFill>
            </a:ln>
          </p:spPr>
          <p:txBody>
            <a:bodyPr lIns="0" tIns="0" rIns="0" bIns="0" anchor="ctr"/>
            <a:lstStyle/>
            <a:p>
              <a:pPr lvl="0"/>
              <a:endParaRPr dirty="0"/>
            </a:p>
          </p:txBody>
        </p:sp>
        <p:sp>
          <p:nvSpPr>
            <p:cNvPr id="24" name="Shape 48">
              <a:extLst>
                <a:ext uri="{FF2B5EF4-FFF2-40B4-BE49-F238E27FC236}">
                  <a16:creationId xmlns:a16="http://schemas.microsoft.com/office/drawing/2014/main" id="{7D1681E7-5750-8647-9807-12A8DCFCCE9D}"/>
                </a:ext>
              </a:extLst>
            </p:cNvPr>
            <p:cNvSpPr/>
            <p:nvPr/>
          </p:nvSpPr>
          <p:spPr>
            <a:xfrm>
              <a:off x="1575199" y="1577766"/>
              <a:ext cx="1592742" cy="58477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r>
                <a:rPr lang="en-US" sz="1600" dirty="0"/>
                <a:t>Visiting Professor,</a:t>
              </a:r>
              <a:br>
                <a:rPr lang="en-US" sz="1600" dirty="0"/>
              </a:br>
              <a:r>
                <a:rPr lang="en-US" sz="1600" dirty="0"/>
                <a:t>2019</a:t>
              </a:r>
              <a:endParaRPr sz="1600" dirty="0"/>
            </a:p>
          </p:txBody>
        </p:sp>
      </p:grpSp>
      <p:pic>
        <p:nvPicPr>
          <p:cNvPr id="25" name="Picture 24">
            <a:extLst>
              <a:ext uri="{FF2B5EF4-FFF2-40B4-BE49-F238E27FC236}">
                <a16:creationId xmlns:a16="http://schemas.microsoft.com/office/drawing/2014/main" id="{C62A9C71-32A6-764F-8EFD-BF478A27456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197789" y="3333766"/>
            <a:ext cx="345654" cy="473261"/>
          </a:xfrm>
          <a:prstGeom prst="rect">
            <a:avLst/>
          </a:prstGeom>
        </p:spPr>
      </p:pic>
      <p:sp>
        <p:nvSpPr>
          <p:cNvPr id="26" name="TextBox 25">
            <a:extLst>
              <a:ext uri="{FF2B5EF4-FFF2-40B4-BE49-F238E27FC236}">
                <a16:creationId xmlns:a16="http://schemas.microsoft.com/office/drawing/2014/main" id="{B64A11C6-EAE2-574F-A651-2819BAE3E1B4}"/>
              </a:ext>
            </a:extLst>
          </p:cNvPr>
          <p:cNvSpPr txBox="1"/>
          <p:nvPr/>
        </p:nvSpPr>
        <p:spPr>
          <a:xfrm>
            <a:off x="5735290" y="3310229"/>
            <a:ext cx="1929372"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200" u="none" strike="noStrike" cap="none" spc="0" normalizeH="0" baseline="0" dirty="0">
                <a:ln>
                  <a:noFill/>
                </a:ln>
                <a:solidFill>
                  <a:schemeClr val="bg2">
                    <a:lumMod val="50000"/>
                  </a:schemeClr>
                </a:solidFill>
                <a:effectLst/>
                <a:uFillTx/>
                <a:latin typeface="Calibri Light" panose="020F0302020204030204" pitchFamily="34" charset="0"/>
                <a:cs typeface="Calibri Light" panose="020F0302020204030204" pitchFamily="34" charset="0"/>
                <a:sym typeface="Calibri"/>
              </a:rPr>
              <a:t>Adobe Research</a:t>
            </a:r>
          </a:p>
        </p:txBody>
      </p:sp>
      <p:sp>
        <p:nvSpPr>
          <p:cNvPr id="28" name="Slide Number Placeholder 27">
            <a:extLst>
              <a:ext uri="{FF2B5EF4-FFF2-40B4-BE49-F238E27FC236}">
                <a16:creationId xmlns:a16="http://schemas.microsoft.com/office/drawing/2014/main" id="{C9D3CB7B-4D9E-954D-AA31-599895B0F0C3}"/>
              </a:ext>
            </a:extLst>
          </p:cNvPr>
          <p:cNvSpPr>
            <a:spLocks noGrp="1"/>
          </p:cNvSpPr>
          <p:nvPr>
            <p:ph type="sldNum" sz="quarter" idx="12"/>
          </p:nvPr>
        </p:nvSpPr>
        <p:spPr/>
        <p:txBody>
          <a:bodyPr/>
          <a:lstStyle/>
          <a:p>
            <a:fld id="{03315DE8-E84B-A141-B26C-CDB1CE99E005}" type="slidenum">
              <a:rPr lang="en-US" smtClean="0"/>
              <a:t>3</a:t>
            </a:fld>
            <a:endParaRPr lang="en-US"/>
          </a:p>
        </p:txBody>
      </p:sp>
      <p:grpSp>
        <p:nvGrpSpPr>
          <p:cNvPr id="29" name="Group 28">
            <a:extLst>
              <a:ext uri="{FF2B5EF4-FFF2-40B4-BE49-F238E27FC236}">
                <a16:creationId xmlns:a16="http://schemas.microsoft.com/office/drawing/2014/main" id="{3F3D92D3-B1C1-DC41-9D91-4839D6140512}"/>
              </a:ext>
            </a:extLst>
          </p:cNvPr>
          <p:cNvGrpSpPr/>
          <p:nvPr/>
        </p:nvGrpSpPr>
        <p:grpSpPr>
          <a:xfrm>
            <a:off x="2894504" y="1116456"/>
            <a:ext cx="6284458" cy="643828"/>
            <a:chOff x="1322843" y="-661872"/>
            <a:chExt cx="6284458" cy="643828"/>
          </a:xfrm>
        </p:grpSpPr>
        <p:sp>
          <p:nvSpPr>
            <p:cNvPr id="30" name="Shape 57">
              <a:extLst>
                <a:ext uri="{FF2B5EF4-FFF2-40B4-BE49-F238E27FC236}">
                  <a16:creationId xmlns:a16="http://schemas.microsoft.com/office/drawing/2014/main" id="{CDD6A06B-BC9E-8B44-B7D5-AD1FB4511EDF}"/>
                </a:ext>
              </a:extLst>
            </p:cNvPr>
            <p:cNvSpPr/>
            <p:nvPr/>
          </p:nvSpPr>
          <p:spPr>
            <a:xfrm>
              <a:off x="1322843" y="-661872"/>
              <a:ext cx="6284458" cy="643828"/>
            </a:xfrm>
            <a:prstGeom prst="rect">
              <a:avLst/>
            </a:prstGeom>
            <a:solidFill>
              <a:srgbClr val="FFFFFF"/>
            </a:solidFill>
            <a:ln w="25400">
              <a:solidFill>
                <a:srgbClr val="FFCE88">
                  <a:alpha val="73000"/>
                </a:srgbClr>
              </a:solidFill>
            </a:ln>
          </p:spPr>
          <p:txBody>
            <a:bodyPr lIns="0" tIns="0" rIns="0" bIns="0" anchor="ctr"/>
            <a:lstStyle/>
            <a:p>
              <a:pPr lvl="0"/>
              <a:endParaRPr/>
            </a:p>
          </p:txBody>
        </p:sp>
        <p:sp>
          <p:nvSpPr>
            <p:cNvPr id="31" name="Shape 58">
              <a:extLst>
                <a:ext uri="{FF2B5EF4-FFF2-40B4-BE49-F238E27FC236}">
                  <a16:creationId xmlns:a16="http://schemas.microsoft.com/office/drawing/2014/main" id="{FAC85C2A-1DF4-5C45-8C20-DE45A0578CDE}"/>
                </a:ext>
              </a:extLst>
            </p:cNvPr>
            <p:cNvSpPr/>
            <p:nvPr/>
          </p:nvSpPr>
          <p:spPr>
            <a:xfrm>
              <a:off x="1422799" y="-614447"/>
              <a:ext cx="1651349"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lang="en-US" sz="1600" dirty="0"/>
                <a:t>Associate</a:t>
              </a:r>
              <a:r>
                <a:rPr sz="1600" dirty="0"/>
                <a:t> Professor</a:t>
              </a:r>
              <a:r>
                <a:rPr lang="en-US" sz="1600" dirty="0"/>
                <a:t>,</a:t>
              </a:r>
              <a:br>
                <a:rPr sz="1600" dirty="0"/>
              </a:br>
              <a:r>
                <a:rPr lang="en-US" sz="1600" dirty="0"/>
                <a:t>2021 - Present</a:t>
              </a:r>
              <a:endParaRPr sz="1600" dirty="0"/>
            </a:p>
          </p:txBody>
        </p:sp>
      </p:grpSp>
      <p:pic>
        <p:nvPicPr>
          <p:cNvPr id="33" name="Picture 4" descr="Full Formal Lockup">
            <a:extLst>
              <a:ext uri="{FF2B5EF4-FFF2-40B4-BE49-F238E27FC236}">
                <a16:creationId xmlns:a16="http://schemas.microsoft.com/office/drawing/2014/main" id="{3ED0CF69-EBA7-E847-B2EF-13346861B3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1688" y="1133367"/>
            <a:ext cx="3104786" cy="61845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D998961-F4AA-CC41-8F9D-165828478692}"/>
              </a:ext>
            </a:extLst>
          </p:cNvPr>
          <p:cNvGrpSpPr/>
          <p:nvPr/>
        </p:nvGrpSpPr>
        <p:grpSpPr>
          <a:xfrm>
            <a:off x="2894504" y="1807709"/>
            <a:ext cx="6284458" cy="643828"/>
            <a:chOff x="1475243" y="650206"/>
            <a:chExt cx="6284458" cy="643828"/>
          </a:xfrm>
        </p:grpSpPr>
        <p:sp>
          <p:nvSpPr>
            <p:cNvPr id="38" name="Shape 57">
              <a:extLst>
                <a:ext uri="{FF2B5EF4-FFF2-40B4-BE49-F238E27FC236}">
                  <a16:creationId xmlns:a16="http://schemas.microsoft.com/office/drawing/2014/main" id="{6E765659-182D-3F4A-997D-213CA470963F}"/>
                </a:ext>
              </a:extLst>
            </p:cNvPr>
            <p:cNvSpPr/>
            <p:nvPr/>
          </p:nvSpPr>
          <p:spPr>
            <a:xfrm>
              <a:off x="1475243" y="650206"/>
              <a:ext cx="6284458" cy="643828"/>
            </a:xfrm>
            <a:prstGeom prst="rect">
              <a:avLst/>
            </a:prstGeom>
            <a:solidFill>
              <a:srgbClr val="FFFFFF"/>
            </a:solidFill>
            <a:ln w="25400">
              <a:solidFill>
                <a:srgbClr val="FFCE88">
                  <a:alpha val="73000"/>
                </a:srgbClr>
              </a:solidFill>
            </a:ln>
          </p:spPr>
          <p:txBody>
            <a:bodyPr lIns="0" tIns="0" rIns="0" bIns="0" anchor="ctr"/>
            <a:lstStyle/>
            <a:p>
              <a:pPr lvl="0"/>
              <a:endParaRPr/>
            </a:p>
          </p:txBody>
        </p:sp>
        <p:sp>
          <p:nvSpPr>
            <p:cNvPr id="39" name="Shape 58">
              <a:extLst>
                <a:ext uri="{FF2B5EF4-FFF2-40B4-BE49-F238E27FC236}">
                  <a16:creationId xmlns:a16="http://schemas.microsoft.com/office/drawing/2014/main" id="{7AFDE95B-11A7-8B44-89BB-5EBD35CE9B7D}"/>
                </a:ext>
              </a:extLst>
            </p:cNvPr>
            <p:cNvSpPr/>
            <p:nvPr/>
          </p:nvSpPr>
          <p:spPr>
            <a:xfrm>
              <a:off x="1575199" y="697631"/>
              <a:ext cx="1463414"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r>
                <a:rPr lang="en-US" sz="1600" dirty="0"/>
                <a:t>Visiting Academic</a:t>
              </a:r>
              <a:br>
                <a:rPr lang="en-US" sz="1600" dirty="0"/>
              </a:br>
              <a:r>
                <a:rPr lang="en-US" sz="1600" dirty="0"/>
                <a:t>2021 - 2025</a:t>
              </a:r>
              <a:endParaRPr sz="1600" dirty="0"/>
            </a:p>
          </p:txBody>
        </p:sp>
      </p:grpSp>
      <p:pic>
        <p:nvPicPr>
          <p:cNvPr id="1026" name="Picture 2">
            <a:extLst>
              <a:ext uri="{FF2B5EF4-FFF2-40B4-BE49-F238E27FC236}">
                <a16:creationId xmlns:a16="http://schemas.microsoft.com/office/drawing/2014/main" id="{CCA9E7A8-03FC-1878-757C-384532F4EF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74248" y="1936730"/>
            <a:ext cx="1463415" cy="44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946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37DF-F778-B94B-A743-6AE9E98BC736}"/>
              </a:ext>
            </a:extLst>
          </p:cNvPr>
          <p:cNvSpPr>
            <a:spLocks noGrp="1"/>
          </p:cNvSpPr>
          <p:nvPr>
            <p:ph type="title"/>
          </p:nvPr>
        </p:nvSpPr>
        <p:spPr/>
        <p:txBody>
          <a:bodyPr/>
          <a:lstStyle/>
          <a:p>
            <a:r>
              <a:rPr lang="en-US" dirty="0"/>
              <a:t>Demos</a:t>
            </a:r>
          </a:p>
        </p:txBody>
      </p:sp>
      <p:sp>
        <p:nvSpPr>
          <p:cNvPr id="4" name="Slide Number Placeholder 3">
            <a:extLst>
              <a:ext uri="{FF2B5EF4-FFF2-40B4-BE49-F238E27FC236}">
                <a16:creationId xmlns:a16="http://schemas.microsoft.com/office/drawing/2014/main" id="{EC7439D5-F405-454D-97F5-82C145FAFE64}"/>
              </a:ext>
            </a:extLst>
          </p:cNvPr>
          <p:cNvSpPr>
            <a:spLocks noGrp="1"/>
          </p:cNvSpPr>
          <p:nvPr>
            <p:ph type="sldNum" sz="quarter" idx="12"/>
          </p:nvPr>
        </p:nvSpPr>
        <p:spPr/>
        <p:txBody>
          <a:bodyPr/>
          <a:lstStyle/>
          <a:p>
            <a:fld id="{03315DE8-E84B-A141-B26C-CDB1CE99E005}" type="slidenum">
              <a:rPr lang="en-US" smtClean="0"/>
              <a:t>39</a:t>
            </a:fld>
            <a:endParaRPr lang="en-US" dirty="0"/>
          </a:p>
        </p:txBody>
      </p:sp>
      <p:pic>
        <p:nvPicPr>
          <p:cNvPr id="3" name="Picture 2">
            <a:extLst>
              <a:ext uri="{FF2B5EF4-FFF2-40B4-BE49-F238E27FC236}">
                <a16:creationId xmlns:a16="http://schemas.microsoft.com/office/drawing/2014/main" id="{9F8EF9EF-DA74-7A43-9DB9-F59DBA1787C4}"/>
              </a:ext>
            </a:extLst>
          </p:cNvPr>
          <p:cNvPicPr>
            <a:picLocks noChangeAspect="1"/>
          </p:cNvPicPr>
          <p:nvPr/>
        </p:nvPicPr>
        <p:blipFill>
          <a:blip r:embed="rId2"/>
          <a:stretch>
            <a:fillRect/>
          </a:stretch>
        </p:blipFill>
        <p:spPr>
          <a:xfrm>
            <a:off x="2012922" y="1206853"/>
            <a:ext cx="7572418" cy="5514622"/>
          </a:xfrm>
          <a:prstGeom prst="rect">
            <a:avLst/>
          </a:prstGeom>
        </p:spPr>
      </p:pic>
      <p:sp>
        <p:nvSpPr>
          <p:cNvPr id="6" name="TextBox 5">
            <a:extLst>
              <a:ext uri="{FF2B5EF4-FFF2-40B4-BE49-F238E27FC236}">
                <a16:creationId xmlns:a16="http://schemas.microsoft.com/office/drawing/2014/main" id="{9266597E-8EEC-2A68-D219-BC88695514CF}"/>
              </a:ext>
            </a:extLst>
          </p:cNvPr>
          <p:cNvSpPr txBox="1"/>
          <p:nvPr/>
        </p:nvSpPr>
        <p:spPr>
          <a:xfrm>
            <a:off x="6096000" y="409223"/>
            <a:ext cx="6096000" cy="369332"/>
          </a:xfrm>
          <a:prstGeom prst="rect">
            <a:avLst/>
          </a:prstGeom>
          <a:noFill/>
        </p:spPr>
        <p:txBody>
          <a:bodyPr wrap="square">
            <a:spAutoFit/>
          </a:bodyPr>
          <a:lstStyle/>
          <a:p>
            <a:r>
              <a:rPr lang="en-US" dirty="0"/>
              <a:t>https://</a:t>
            </a:r>
            <a:r>
              <a:rPr lang="en-US" dirty="0" err="1"/>
              <a:t>vislang.ai</a:t>
            </a:r>
            <a:r>
              <a:rPr lang="en-US" dirty="0"/>
              <a:t>/text2scene</a:t>
            </a:r>
          </a:p>
        </p:txBody>
      </p:sp>
    </p:spTree>
    <p:extLst>
      <p:ext uri="{BB962C8B-B14F-4D97-AF65-F5344CB8AC3E}">
        <p14:creationId xmlns:p14="http://schemas.microsoft.com/office/powerpoint/2010/main" val="211713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865D-82E6-0FAF-B075-4D0A44FDDFF7}"/>
              </a:ext>
            </a:extLst>
          </p:cNvPr>
          <p:cNvSpPr>
            <a:spLocks noGrp="1"/>
          </p:cNvSpPr>
          <p:nvPr>
            <p:ph type="title"/>
          </p:nvPr>
        </p:nvSpPr>
        <p:spPr/>
        <p:txBody>
          <a:bodyPr/>
          <a:lstStyle/>
          <a:p>
            <a:r>
              <a:rPr lang="en-US" dirty="0"/>
              <a:t>AMC Visual Grounding</a:t>
            </a:r>
          </a:p>
        </p:txBody>
      </p:sp>
      <p:sp>
        <p:nvSpPr>
          <p:cNvPr id="4" name="Slide Number Placeholder 3">
            <a:extLst>
              <a:ext uri="{FF2B5EF4-FFF2-40B4-BE49-F238E27FC236}">
                <a16:creationId xmlns:a16="http://schemas.microsoft.com/office/drawing/2014/main" id="{4302C149-B0C1-7400-E61D-AABD49EE1531}"/>
              </a:ext>
            </a:extLst>
          </p:cNvPr>
          <p:cNvSpPr>
            <a:spLocks noGrp="1"/>
          </p:cNvSpPr>
          <p:nvPr>
            <p:ph type="sldNum" sz="quarter" idx="12"/>
          </p:nvPr>
        </p:nvSpPr>
        <p:spPr/>
        <p:txBody>
          <a:bodyPr/>
          <a:lstStyle/>
          <a:p>
            <a:fld id="{03315DE8-E84B-A141-B26C-CDB1CE99E005}" type="slidenum">
              <a:rPr lang="en-US" smtClean="0"/>
              <a:t>40</a:t>
            </a:fld>
            <a:endParaRPr lang="en-US" dirty="0"/>
          </a:p>
        </p:txBody>
      </p:sp>
      <p:sp>
        <p:nvSpPr>
          <p:cNvPr id="6" name="TextBox 5">
            <a:extLst>
              <a:ext uri="{FF2B5EF4-FFF2-40B4-BE49-F238E27FC236}">
                <a16:creationId xmlns:a16="http://schemas.microsoft.com/office/drawing/2014/main" id="{BDC4D848-1416-6930-D3EC-A719B9259384}"/>
              </a:ext>
            </a:extLst>
          </p:cNvPr>
          <p:cNvSpPr txBox="1"/>
          <p:nvPr/>
        </p:nvSpPr>
        <p:spPr>
          <a:xfrm>
            <a:off x="6564085" y="593889"/>
            <a:ext cx="6100354" cy="369332"/>
          </a:xfrm>
          <a:prstGeom prst="rect">
            <a:avLst/>
          </a:prstGeom>
          <a:noFill/>
        </p:spPr>
        <p:txBody>
          <a:bodyPr wrap="square">
            <a:spAutoFit/>
          </a:bodyPr>
          <a:lstStyle/>
          <a:p>
            <a:r>
              <a:rPr lang="en-US" dirty="0"/>
              <a:t>https://</a:t>
            </a:r>
            <a:r>
              <a:rPr lang="en-US" dirty="0" err="1"/>
              <a:t>vislang.ai</a:t>
            </a:r>
            <a:r>
              <a:rPr lang="en-US" dirty="0"/>
              <a:t>/</a:t>
            </a:r>
            <a:r>
              <a:rPr lang="en-US" dirty="0" err="1"/>
              <a:t>amc</a:t>
            </a:r>
            <a:endParaRPr lang="en-US" dirty="0"/>
          </a:p>
        </p:txBody>
      </p:sp>
      <p:pic>
        <p:nvPicPr>
          <p:cNvPr id="7" name="Picture 6">
            <a:extLst>
              <a:ext uri="{FF2B5EF4-FFF2-40B4-BE49-F238E27FC236}">
                <a16:creationId xmlns:a16="http://schemas.microsoft.com/office/drawing/2014/main" id="{07D7B30B-C48B-4805-F0EF-B2C0D3BFB601}"/>
              </a:ext>
            </a:extLst>
          </p:cNvPr>
          <p:cNvPicPr>
            <a:picLocks noChangeAspect="1"/>
          </p:cNvPicPr>
          <p:nvPr/>
        </p:nvPicPr>
        <p:blipFill>
          <a:blip r:embed="rId2"/>
          <a:stretch>
            <a:fillRect/>
          </a:stretch>
        </p:blipFill>
        <p:spPr>
          <a:xfrm>
            <a:off x="1452155" y="1300179"/>
            <a:ext cx="8893628" cy="5399994"/>
          </a:xfrm>
          <a:prstGeom prst="rect">
            <a:avLst/>
          </a:prstGeom>
        </p:spPr>
      </p:pic>
    </p:spTree>
    <p:extLst>
      <p:ext uri="{BB962C8B-B14F-4D97-AF65-F5344CB8AC3E}">
        <p14:creationId xmlns:p14="http://schemas.microsoft.com/office/powerpoint/2010/main" val="1762495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5C8C-72F8-6142-8A2B-F68D581ADC3A}"/>
              </a:ext>
            </a:extLst>
          </p:cNvPr>
          <p:cNvSpPr>
            <a:spLocks noGrp="1"/>
          </p:cNvSpPr>
          <p:nvPr>
            <p:ph type="title"/>
          </p:nvPr>
        </p:nvSpPr>
        <p:spPr/>
        <p:txBody>
          <a:bodyPr/>
          <a:lstStyle/>
          <a:p>
            <a:r>
              <a:rPr lang="en-US" dirty="0"/>
              <a:t>For Next Class…</a:t>
            </a:r>
          </a:p>
        </p:txBody>
      </p:sp>
      <p:sp>
        <p:nvSpPr>
          <p:cNvPr id="3" name="Content Placeholder 2">
            <a:extLst>
              <a:ext uri="{FF2B5EF4-FFF2-40B4-BE49-F238E27FC236}">
                <a16:creationId xmlns:a16="http://schemas.microsoft.com/office/drawing/2014/main" id="{A4728EEB-D739-BC4A-80F9-CCE30BF40D42}"/>
              </a:ext>
            </a:extLst>
          </p:cNvPr>
          <p:cNvSpPr>
            <a:spLocks noGrp="1"/>
          </p:cNvSpPr>
          <p:nvPr>
            <p:ph idx="1"/>
          </p:nvPr>
        </p:nvSpPr>
        <p:spPr/>
        <p:txBody>
          <a:bodyPr/>
          <a:lstStyle/>
          <a:p>
            <a:r>
              <a:rPr lang="en-US" dirty="0">
                <a:latin typeface="+mj-lt"/>
              </a:rPr>
              <a:t>Intro to Machine Learning</a:t>
            </a:r>
          </a:p>
          <a:p>
            <a:endParaRPr lang="en-US" dirty="0">
              <a:latin typeface="+mj-lt"/>
            </a:endParaRPr>
          </a:p>
          <a:p>
            <a:r>
              <a:rPr lang="en-US" dirty="0">
                <a:latin typeface="+mj-lt"/>
              </a:rPr>
              <a:t>You need to complete the following two activities: </a:t>
            </a:r>
          </a:p>
          <a:p>
            <a:pPr marL="0" indent="0">
              <a:buNone/>
            </a:pPr>
            <a:endParaRPr lang="en-US" dirty="0">
              <a:latin typeface="+mj-lt"/>
            </a:endParaRPr>
          </a:p>
          <a:p>
            <a:pPr marL="0" indent="0">
              <a:buNone/>
            </a:pPr>
            <a:r>
              <a:rPr lang="en-US" dirty="0">
                <a:latin typeface="+mj-lt"/>
              </a:rPr>
              <a:t>Completing this [</a:t>
            </a:r>
            <a:r>
              <a:rPr lang="en-US" dirty="0">
                <a:latin typeface="+mj-lt"/>
                <a:hlinkClick r:id="rId2"/>
              </a:rPr>
              <a:t>Primer on Image Processing</a:t>
            </a:r>
            <a:r>
              <a:rPr lang="en-US" dirty="0">
                <a:latin typeface="+mj-lt"/>
              </a:rPr>
              <a:t>], and optionally, the tutorial and assignment on [</a:t>
            </a:r>
            <a:r>
              <a:rPr lang="en-US" dirty="0">
                <a:latin typeface="+mj-lt"/>
                <a:hlinkClick r:id="rId3"/>
              </a:rPr>
              <a:t>Image Classification</a:t>
            </a:r>
            <a:r>
              <a:rPr lang="en-US" dirty="0">
                <a:latin typeface="+mj-lt"/>
              </a:rPr>
              <a:t>] from my old Deep Learning for Visual Recognition class.</a:t>
            </a:r>
          </a:p>
        </p:txBody>
      </p:sp>
      <p:sp>
        <p:nvSpPr>
          <p:cNvPr id="4" name="Slide Number Placeholder 3">
            <a:extLst>
              <a:ext uri="{FF2B5EF4-FFF2-40B4-BE49-F238E27FC236}">
                <a16:creationId xmlns:a16="http://schemas.microsoft.com/office/drawing/2014/main" id="{A5FD3F6D-1EBF-644D-87A9-72F122CB01DC}"/>
              </a:ext>
            </a:extLst>
          </p:cNvPr>
          <p:cNvSpPr>
            <a:spLocks noGrp="1"/>
          </p:cNvSpPr>
          <p:nvPr>
            <p:ph type="sldNum" sz="quarter" idx="12"/>
          </p:nvPr>
        </p:nvSpPr>
        <p:spPr/>
        <p:txBody>
          <a:bodyPr/>
          <a:lstStyle/>
          <a:p>
            <a:fld id="{03315DE8-E84B-A141-B26C-CDB1CE99E005}" type="slidenum">
              <a:rPr lang="en-US" smtClean="0"/>
              <a:t>41</a:t>
            </a:fld>
            <a:endParaRPr lang="en-US" dirty="0"/>
          </a:p>
        </p:txBody>
      </p:sp>
    </p:spTree>
    <p:extLst>
      <p:ext uri="{BB962C8B-B14F-4D97-AF65-F5344CB8AC3E}">
        <p14:creationId xmlns:p14="http://schemas.microsoft.com/office/powerpoint/2010/main" val="162209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9527A-0598-A542-AA09-5D421951BD9D}"/>
              </a:ext>
            </a:extLst>
          </p:cNvPr>
          <p:cNvSpPr>
            <a:spLocks noGrp="1"/>
          </p:cNvSpPr>
          <p:nvPr>
            <p:ph type="sldNum" sz="quarter" idx="12"/>
          </p:nvPr>
        </p:nvSpPr>
        <p:spPr/>
        <p:txBody>
          <a:bodyPr/>
          <a:lstStyle/>
          <a:p>
            <a:fld id="{03315DE8-E84B-A141-B26C-CDB1CE99E005}" type="slidenum">
              <a:rPr lang="en-US" smtClean="0"/>
              <a:t>42</a:t>
            </a:fld>
            <a:endParaRPr lang="en-US"/>
          </a:p>
        </p:txBody>
      </p:sp>
      <p:sp>
        <p:nvSpPr>
          <p:cNvPr id="3" name="Title 2">
            <a:extLst>
              <a:ext uri="{FF2B5EF4-FFF2-40B4-BE49-F238E27FC236}">
                <a16:creationId xmlns:a16="http://schemas.microsoft.com/office/drawing/2014/main" id="{063746E8-35ED-1F4C-BB94-E8C8EBC7140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7094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43EA-15AE-6A48-8596-52308D4446ED}"/>
              </a:ext>
            </a:extLst>
          </p:cNvPr>
          <p:cNvSpPr>
            <a:spLocks noGrp="1"/>
          </p:cNvSpPr>
          <p:nvPr>
            <p:ph type="title"/>
          </p:nvPr>
        </p:nvSpPr>
        <p:spPr/>
        <p:txBody>
          <a:bodyPr/>
          <a:lstStyle/>
          <a:p>
            <a:r>
              <a:rPr lang="en-US" dirty="0"/>
              <a:t>What is Vision and Language?</a:t>
            </a:r>
          </a:p>
        </p:txBody>
      </p:sp>
      <p:sp>
        <p:nvSpPr>
          <p:cNvPr id="3" name="Content Placeholder 2">
            <a:extLst>
              <a:ext uri="{FF2B5EF4-FFF2-40B4-BE49-F238E27FC236}">
                <a16:creationId xmlns:a16="http://schemas.microsoft.com/office/drawing/2014/main" id="{8A2B6B82-4A7E-6C4A-BBED-BC1EDAC27A14}"/>
              </a:ext>
            </a:extLst>
          </p:cNvPr>
          <p:cNvSpPr>
            <a:spLocks noGrp="1"/>
          </p:cNvSpPr>
          <p:nvPr>
            <p:ph idx="1"/>
          </p:nvPr>
        </p:nvSpPr>
        <p:spPr/>
        <p:txBody>
          <a:bodyPr/>
          <a:lstStyle/>
          <a:p>
            <a:endParaRPr lang="en-US" dirty="0"/>
          </a:p>
          <a:p>
            <a:pPr marL="0" indent="0">
              <a:buNone/>
            </a:pPr>
            <a:r>
              <a:rPr lang="en-US" dirty="0"/>
              <a:t> Anything at the intersection of Computer Vision and Natural Language Processing. Systems and models that depend a little bit on both.</a:t>
            </a:r>
          </a:p>
          <a:p>
            <a:pPr marL="0" indent="0">
              <a:buNone/>
            </a:pPr>
            <a:endParaRPr lang="en-US" dirty="0"/>
          </a:p>
          <a:p>
            <a:r>
              <a:rPr lang="en-US" dirty="0"/>
              <a:t>Computer Vision: How do we teach machines to process, represent and understand images? e.g. to recognize objects in images.</a:t>
            </a:r>
            <a:br>
              <a:rPr lang="en-US" dirty="0"/>
            </a:br>
            <a:endParaRPr lang="en-US" dirty="0"/>
          </a:p>
          <a:p>
            <a:r>
              <a:rPr lang="en-US" dirty="0"/>
              <a:t>Natural Language Processing: How do we teach machines to process, represent and understand text? e.g. to classify or generate text.</a:t>
            </a:r>
          </a:p>
          <a:p>
            <a:pPr marL="0" indent="0">
              <a:buNone/>
            </a:pPr>
            <a:endParaRPr lang="en-US" dirty="0"/>
          </a:p>
        </p:txBody>
      </p:sp>
      <p:sp>
        <p:nvSpPr>
          <p:cNvPr id="4" name="Slide Number Placeholder 3">
            <a:extLst>
              <a:ext uri="{FF2B5EF4-FFF2-40B4-BE49-F238E27FC236}">
                <a16:creationId xmlns:a16="http://schemas.microsoft.com/office/drawing/2014/main" id="{42B5658F-8425-014B-B528-DCE2CC2A633F}"/>
              </a:ext>
            </a:extLst>
          </p:cNvPr>
          <p:cNvSpPr>
            <a:spLocks noGrp="1"/>
          </p:cNvSpPr>
          <p:nvPr>
            <p:ph type="sldNum" sz="quarter" idx="12"/>
          </p:nvPr>
        </p:nvSpPr>
        <p:spPr/>
        <p:txBody>
          <a:bodyPr/>
          <a:lstStyle/>
          <a:p>
            <a:fld id="{03315DE8-E84B-A141-B26C-CDB1CE99E005}" type="slidenum">
              <a:rPr lang="en-US" smtClean="0"/>
              <a:t>4</a:t>
            </a:fld>
            <a:endParaRPr lang="en-US" dirty="0"/>
          </a:p>
        </p:txBody>
      </p:sp>
    </p:spTree>
    <p:extLst>
      <p:ext uri="{BB962C8B-B14F-4D97-AF65-F5344CB8AC3E}">
        <p14:creationId xmlns:p14="http://schemas.microsoft.com/office/powerpoint/2010/main" val="97781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04AF-C7D0-7A49-8BD0-000F038F50BA}"/>
              </a:ext>
            </a:extLst>
          </p:cNvPr>
          <p:cNvSpPr>
            <a:spLocks noGrp="1"/>
          </p:cNvSpPr>
          <p:nvPr>
            <p:ph type="title"/>
          </p:nvPr>
        </p:nvSpPr>
        <p:spPr/>
        <p:txBody>
          <a:bodyPr/>
          <a:lstStyle/>
          <a:p>
            <a:r>
              <a:rPr lang="en-US" dirty="0"/>
              <a:t>Some of our work includes…</a:t>
            </a:r>
          </a:p>
        </p:txBody>
      </p:sp>
      <p:pic>
        <p:nvPicPr>
          <p:cNvPr id="33" name="Picture 32">
            <a:extLst>
              <a:ext uri="{FF2B5EF4-FFF2-40B4-BE49-F238E27FC236}">
                <a16:creationId xmlns:a16="http://schemas.microsoft.com/office/drawing/2014/main" id="{F14C1F8D-B9DF-9649-85EF-DDE37C849DF7}"/>
              </a:ext>
            </a:extLst>
          </p:cNvPr>
          <p:cNvPicPr>
            <a:picLocks noChangeAspect="1"/>
          </p:cNvPicPr>
          <p:nvPr/>
        </p:nvPicPr>
        <p:blipFill>
          <a:blip r:embed="rId2"/>
          <a:stretch>
            <a:fillRect/>
          </a:stretch>
        </p:blipFill>
        <p:spPr>
          <a:xfrm>
            <a:off x="328084" y="1919380"/>
            <a:ext cx="6184900" cy="3746500"/>
          </a:xfrm>
          <a:prstGeom prst="rect">
            <a:avLst/>
          </a:prstGeom>
        </p:spPr>
      </p:pic>
      <p:sp>
        <p:nvSpPr>
          <p:cNvPr id="34" name="TextBox 33">
            <a:extLst>
              <a:ext uri="{FF2B5EF4-FFF2-40B4-BE49-F238E27FC236}">
                <a16:creationId xmlns:a16="http://schemas.microsoft.com/office/drawing/2014/main" id="{D14C3739-A6A9-124F-B4E6-3C9B56FD464C}"/>
              </a:ext>
            </a:extLst>
          </p:cNvPr>
          <p:cNvSpPr txBox="1"/>
          <p:nvPr/>
        </p:nvSpPr>
        <p:spPr>
          <a:xfrm>
            <a:off x="1624722" y="1191986"/>
            <a:ext cx="3591624" cy="400110"/>
          </a:xfrm>
          <a:prstGeom prst="rect">
            <a:avLst/>
          </a:prstGeom>
          <a:noFill/>
        </p:spPr>
        <p:txBody>
          <a:bodyPr wrap="none" rtlCol="0">
            <a:spAutoFit/>
          </a:bodyPr>
          <a:lstStyle/>
          <a:p>
            <a:r>
              <a:rPr lang="en-US" sz="2000" dirty="0">
                <a:solidFill>
                  <a:schemeClr val="accent1"/>
                </a:solidFill>
              </a:rPr>
              <a:t>Describing images with language</a:t>
            </a:r>
          </a:p>
        </p:txBody>
      </p:sp>
      <p:pic>
        <p:nvPicPr>
          <p:cNvPr id="35" name="Picture 34">
            <a:extLst>
              <a:ext uri="{FF2B5EF4-FFF2-40B4-BE49-F238E27FC236}">
                <a16:creationId xmlns:a16="http://schemas.microsoft.com/office/drawing/2014/main" id="{232B5F34-499D-9D48-B968-288A8E03EBB5}"/>
              </a:ext>
            </a:extLst>
          </p:cNvPr>
          <p:cNvPicPr>
            <a:picLocks noChangeAspect="1"/>
          </p:cNvPicPr>
          <p:nvPr/>
        </p:nvPicPr>
        <p:blipFill>
          <a:blip r:embed="rId3"/>
          <a:stretch>
            <a:fillRect/>
          </a:stretch>
        </p:blipFill>
        <p:spPr>
          <a:xfrm>
            <a:off x="366184" y="5946837"/>
            <a:ext cx="6390822" cy="573665"/>
          </a:xfrm>
          <a:prstGeom prst="rect">
            <a:avLst/>
          </a:prstGeom>
        </p:spPr>
      </p:pic>
      <p:sp>
        <p:nvSpPr>
          <p:cNvPr id="36" name="Slide Number Placeholder 35">
            <a:extLst>
              <a:ext uri="{FF2B5EF4-FFF2-40B4-BE49-F238E27FC236}">
                <a16:creationId xmlns:a16="http://schemas.microsoft.com/office/drawing/2014/main" id="{5824BA9C-EA7F-6441-A848-88E5CB84F649}"/>
              </a:ext>
            </a:extLst>
          </p:cNvPr>
          <p:cNvSpPr>
            <a:spLocks noGrp="1"/>
          </p:cNvSpPr>
          <p:nvPr>
            <p:ph type="sldNum" sz="quarter" idx="12"/>
          </p:nvPr>
        </p:nvSpPr>
        <p:spPr/>
        <p:txBody>
          <a:bodyPr/>
          <a:lstStyle/>
          <a:p>
            <a:fld id="{03315DE8-E84B-A141-B26C-CDB1CE99E005}" type="slidenum">
              <a:rPr lang="en-US" smtClean="0"/>
              <a:t>5</a:t>
            </a:fld>
            <a:endParaRPr lang="en-US"/>
          </a:p>
        </p:txBody>
      </p:sp>
      <p:grpSp>
        <p:nvGrpSpPr>
          <p:cNvPr id="5" name="Group 4">
            <a:extLst>
              <a:ext uri="{FF2B5EF4-FFF2-40B4-BE49-F238E27FC236}">
                <a16:creationId xmlns:a16="http://schemas.microsoft.com/office/drawing/2014/main" id="{E05F25B8-0A0D-0A48-B5AE-42FB19E166C8}"/>
              </a:ext>
            </a:extLst>
          </p:cNvPr>
          <p:cNvGrpSpPr/>
          <p:nvPr/>
        </p:nvGrpSpPr>
        <p:grpSpPr>
          <a:xfrm>
            <a:off x="6544186" y="1574865"/>
            <a:ext cx="5470013" cy="4231493"/>
            <a:chOff x="6544186" y="1574865"/>
            <a:chExt cx="5470013" cy="4231493"/>
          </a:xfrm>
        </p:grpSpPr>
        <p:pic>
          <p:nvPicPr>
            <p:cNvPr id="3" name="Picture 2">
              <a:extLst>
                <a:ext uri="{FF2B5EF4-FFF2-40B4-BE49-F238E27FC236}">
                  <a16:creationId xmlns:a16="http://schemas.microsoft.com/office/drawing/2014/main" id="{10BDE34A-FCC5-C642-906B-1057DD9B31A2}"/>
                </a:ext>
              </a:extLst>
            </p:cNvPr>
            <p:cNvPicPr>
              <a:picLocks noChangeAspect="1"/>
            </p:cNvPicPr>
            <p:nvPr/>
          </p:nvPicPr>
          <p:blipFill>
            <a:blip r:embed="rId4"/>
            <a:stretch>
              <a:fillRect/>
            </a:stretch>
          </p:blipFill>
          <p:spPr>
            <a:xfrm>
              <a:off x="6544186" y="2387600"/>
              <a:ext cx="5470013" cy="3418758"/>
            </a:xfrm>
            <a:prstGeom prst="rect">
              <a:avLst/>
            </a:prstGeom>
          </p:spPr>
        </p:pic>
        <p:sp>
          <p:nvSpPr>
            <p:cNvPr id="4" name="Rectangle 3">
              <a:extLst>
                <a:ext uri="{FF2B5EF4-FFF2-40B4-BE49-F238E27FC236}">
                  <a16:creationId xmlns:a16="http://schemas.microsoft.com/office/drawing/2014/main" id="{E5E9A280-EAC3-2840-9BAA-9671CD8C3488}"/>
                </a:ext>
              </a:extLst>
            </p:cNvPr>
            <p:cNvSpPr/>
            <p:nvPr/>
          </p:nvSpPr>
          <p:spPr>
            <a:xfrm>
              <a:off x="7566416" y="1574865"/>
              <a:ext cx="3039807" cy="369332"/>
            </a:xfrm>
            <a:prstGeom prst="rect">
              <a:avLst/>
            </a:prstGeom>
          </p:spPr>
          <p:txBody>
            <a:bodyPr wrap="none">
              <a:spAutoFit/>
            </a:bodyPr>
            <a:lstStyle/>
            <a:p>
              <a:r>
                <a:rPr lang="en-US">
                  <a:hlinkClick r:id="rId5"/>
                </a:rPr>
                <a:t>https://vislang.ai/sbu-explorer</a:t>
              </a:r>
              <a:endParaRPr lang="en-US"/>
            </a:p>
          </p:txBody>
        </p:sp>
      </p:grpSp>
    </p:spTree>
    <p:extLst>
      <p:ext uri="{BB962C8B-B14F-4D97-AF65-F5344CB8AC3E}">
        <p14:creationId xmlns:p14="http://schemas.microsoft.com/office/powerpoint/2010/main" val="19472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04AF-C7D0-7A49-8BD0-000F038F50BA}"/>
              </a:ext>
            </a:extLst>
          </p:cNvPr>
          <p:cNvSpPr>
            <a:spLocks noGrp="1"/>
          </p:cNvSpPr>
          <p:nvPr>
            <p:ph type="title"/>
          </p:nvPr>
        </p:nvSpPr>
        <p:spPr/>
        <p:txBody>
          <a:bodyPr/>
          <a:lstStyle/>
          <a:p>
            <a:r>
              <a:rPr lang="en-US" dirty="0"/>
              <a:t>Some of our work includes…</a:t>
            </a:r>
          </a:p>
        </p:txBody>
      </p:sp>
      <p:sp>
        <p:nvSpPr>
          <p:cNvPr id="34" name="TextBox 33">
            <a:extLst>
              <a:ext uri="{FF2B5EF4-FFF2-40B4-BE49-F238E27FC236}">
                <a16:creationId xmlns:a16="http://schemas.microsoft.com/office/drawing/2014/main" id="{D14C3739-A6A9-124F-B4E6-3C9B56FD464C}"/>
              </a:ext>
            </a:extLst>
          </p:cNvPr>
          <p:cNvSpPr txBox="1"/>
          <p:nvPr/>
        </p:nvSpPr>
        <p:spPr>
          <a:xfrm>
            <a:off x="1133655" y="1198639"/>
            <a:ext cx="3591624" cy="400110"/>
          </a:xfrm>
          <a:prstGeom prst="rect">
            <a:avLst/>
          </a:prstGeom>
          <a:noFill/>
        </p:spPr>
        <p:txBody>
          <a:bodyPr wrap="none" rtlCol="0">
            <a:spAutoFit/>
          </a:bodyPr>
          <a:lstStyle/>
          <a:p>
            <a:r>
              <a:rPr lang="en-US" sz="2000" dirty="0">
                <a:solidFill>
                  <a:schemeClr val="accent1"/>
                </a:solidFill>
              </a:rPr>
              <a:t>Describing images with language</a:t>
            </a:r>
          </a:p>
        </p:txBody>
      </p:sp>
      <p:sp>
        <p:nvSpPr>
          <p:cNvPr id="36" name="Slide Number Placeholder 35">
            <a:extLst>
              <a:ext uri="{FF2B5EF4-FFF2-40B4-BE49-F238E27FC236}">
                <a16:creationId xmlns:a16="http://schemas.microsoft.com/office/drawing/2014/main" id="{5824BA9C-EA7F-6441-A848-88E5CB84F649}"/>
              </a:ext>
            </a:extLst>
          </p:cNvPr>
          <p:cNvSpPr>
            <a:spLocks noGrp="1"/>
          </p:cNvSpPr>
          <p:nvPr>
            <p:ph type="sldNum" sz="quarter" idx="12"/>
          </p:nvPr>
        </p:nvSpPr>
        <p:spPr/>
        <p:txBody>
          <a:bodyPr/>
          <a:lstStyle/>
          <a:p>
            <a:fld id="{03315DE8-E84B-A141-B26C-CDB1CE99E005}" type="slidenum">
              <a:rPr lang="en-US" smtClean="0"/>
              <a:t>6</a:t>
            </a:fld>
            <a:endParaRPr lang="en-US"/>
          </a:p>
        </p:txBody>
      </p:sp>
      <p:pic>
        <p:nvPicPr>
          <p:cNvPr id="7" name="Picture 6">
            <a:extLst>
              <a:ext uri="{FF2B5EF4-FFF2-40B4-BE49-F238E27FC236}">
                <a16:creationId xmlns:a16="http://schemas.microsoft.com/office/drawing/2014/main" id="{8B72CB2A-8EE2-3047-A300-C8811BF4B969}"/>
              </a:ext>
            </a:extLst>
          </p:cNvPr>
          <p:cNvPicPr>
            <a:picLocks noChangeAspect="1"/>
          </p:cNvPicPr>
          <p:nvPr/>
        </p:nvPicPr>
        <p:blipFill>
          <a:blip r:embed="rId2"/>
          <a:stretch>
            <a:fillRect/>
          </a:stretch>
        </p:blipFill>
        <p:spPr>
          <a:xfrm>
            <a:off x="578085" y="5770927"/>
            <a:ext cx="5414146" cy="752474"/>
          </a:xfrm>
          <a:prstGeom prst="rect">
            <a:avLst/>
          </a:prstGeom>
        </p:spPr>
      </p:pic>
      <p:pic>
        <p:nvPicPr>
          <p:cNvPr id="3" name="Picture 2">
            <a:extLst>
              <a:ext uri="{FF2B5EF4-FFF2-40B4-BE49-F238E27FC236}">
                <a16:creationId xmlns:a16="http://schemas.microsoft.com/office/drawing/2014/main" id="{15EA3A83-A57C-B145-912C-CA858797FE2D}"/>
              </a:ext>
            </a:extLst>
          </p:cNvPr>
          <p:cNvPicPr>
            <a:picLocks noChangeAspect="1"/>
          </p:cNvPicPr>
          <p:nvPr/>
        </p:nvPicPr>
        <p:blipFill>
          <a:blip r:embed="rId3"/>
          <a:stretch>
            <a:fillRect/>
          </a:stretch>
        </p:blipFill>
        <p:spPr>
          <a:xfrm>
            <a:off x="233891" y="1883494"/>
            <a:ext cx="5391150" cy="3451587"/>
          </a:xfrm>
          <a:prstGeom prst="rect">
            <a:avLst/>
          </a:prstGeom>
        </p:spPr>
      </p:pic>
      <p:grpSp>
        <p:nvGrpSpPr>
          <p:cNvPr id="6" name="Group 5">
            <a:extLst>
              <a:ext uri="{FF2B5EF4-FFF2-40B4-BE49-F238E27FC236}">
                <a16:creationId xmlns:a16="http://schemas.microsoft.com/office/drawing/2014/main" id="{D638B5B0-EB73-CE4B-87C7-6D2AB656B814}"/>
              </a:ext>
            </a:extLst>
          </p:cNvPr>
          <p:cNvGrpSpPr/>
          <p:nvPr/>
        </p:nvGrpSpPr>
        <p:grpSpPr>
          <a:xfrm>
            <a:off x="6504878" y="1179892"/>
            <a:ext cx="5453231" cy="4903946"/>
            <a:chOff x="6504878" y="1179892"/>
            <a:chExt cx="5453231" cy="4903946"/>
          </a:xfrm>
        </p:grpSpPr>
        <p:sp>
          <p:nvSpPr>
            <p:cNvPr id="8" name="TextBox 7">
              <a:extLst>
                <a:ext uri="{FF2B5EF4-FFF2-40B4-BE49-F238E27FC236}">
                  <a16:creationId xmlns:a16="http://schemas.microsoft.com/office/drawing/2014/main" id="{6ADF576E-272B-9744-B5A3-FD6376AB358A}"/>
                </a:ext>
              </a:extLst>
            </p:cNvPr>
            <p:cNvSpPr txBox="1"/>
            <p:nvPr/>
          </p:nvSpPr>
          <p:spPr>
            <a:xfrm>
              <a:off x="7466723" y="1179892"/>
              <a:ext cx="3591624" cy="400110"/>
            </a:xfrm>
            <a:prstGeom prst="rect">
              <a:avLst/>
            </a:prstGeom>
            <a:noFill/>
          </p:spPr>
          <p:txBody>
            <a:bodyPr wrap="none" rtlCol="0">
              <a:spAutoFit/>
            </a:bodyPr>
            <a:lstStyle/>
            <a:p>
              <a:r>
                <a:rPr lang="en-US" sz="2000" dirty="0">
                  <a:solidFill>
                    <a:schemeClr val="accent1"/>
                  </a:solidFill>
                </a:rPr>
                <a:t>Describing language with images</a:t>
              </a:r>
            </a:p>
          </p:txBody>
        </p:sp>
        <p:pic>
          <p:nvPicPr>
            <p:cNvPr id="4" name="Picture 3">
              <a:extLst>
                <a:ext uri="{FF2B5EF4-FFF2-40B4-BE49-F238E27FC236}">
                  <a16:creationId xmlns:a16="http://schemas.microsoft.com/office/drawing/2014/main" id="{1A25F3F3-329A-0649-96DF-543FBA594BA5}"/>
                </a:ext>
              </a:extLst>
            </p:cNvPr>
            <p:cNvPicPr>
              <a:picLocks noChangeAspect="1"/>
            </p:cNvPicPr>
            <p:nvPr/>
          </p:nvPicPr>
          <p:blipFill>
            <a:blip r:embed="rId4"/>
            <a:stretch>
              <a:fillRect/>
            </a:stretch>
          </p:blipFill>
          <p:spPr>
            <a:xfrm>
              <a:off x="6504878" y="2391494"/>
              <a:ext cx="5453231" cy="3692344"/>
            </a:xfrm>
            <a:prstGeom prst="rect">
              <a:avLst/>
            </a:prstGeom>
          </p:spPr>
        </p:pic>
        <p:sp>
          <p:nvSpPr>
            <p:cNvPr id="5" name="Rectangle 4">
              <a:extLst>
                <a:ext uri="{FF2B5EF4-FFF2-40B4-BE49-F238E27FC236}">
                  <a16:creationId xmlns:a16="http://schemas.microsoft.com/office/drawing/2014/main" id="{A2BE0482-F0AD-374E-9870-E33C0C14D9BF}"/>
                </a:ext>
              </a:extLst>
            </p:cNvPr>
            <p:cNvSpPr/>
            <p:nvPr/>
          </p:nvSpPr>
          <p:spPr>
            <a:xfrm>
              <a:off x="7791323" y="1809706"/>
              <a:ext cx="2880340" cy="369332"/>
            </a:xfrm>
            <a:prstGeom prst="rect">
              <a:avLst/>
            </a:prstGeom>
          </p:spPr>
          <p:txBody>
            <a:bodyPr wrap="none">
              <a:spAutoFit/>
            </a:bodyPr>
            <a:lstStyle/>
            <a:p>
              <a:r>
                <a:rPr lang="en-US">
                  <a:hlinkClick r:id="rId5"/>
                </a:rPr>
                <a:t>https://vislang.ai/text2scene</a:t>
              </a:r>
              <a:endParaRPr lang="en-US"/>
            </a:p>
          </p:txBody>
        </p:sp>
      </p:grpSp>
    </p:spTree>
    <p:extLst>
      <p:ext uri="{BB962C8B-B14F-4D97-AF65-F5344CB8AC3E}">
        <p14:creationId xmlns:p14="http://schemas.microsoft.com/office/powerpoint/2010/main" val="184583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04AF-C7D0-7A49-8BD0-000F038F50BA}"/>
              </a:ext>
            </a:extLst>
          </p:cNvPr>
          <p:cNvSpPr>
            <a:spLocks noGrp="1"/>
          </p:cNvSpPr>
          <p:nvPr>
            <p:ph type="title"/>
          </p:nvPr>
        </p:nvSpPr>
        <p:spPr/>
        <p:txBody>
          <a:bodyPr/>
          <a:lstStyle/>
          <a:p>
            <a:r>
              <a:rPr lang="en-US" dirty="0"/>
              <a:t>Some of our work includes…</a:t>
            </a:r>
          </a:p>
        </p:txBody>
      </p:sp>
      <p:sp>
        <p:nvSpPr>
          <p:cNvPr id="7" name="TextBox 6">
            <a:extLst>
              <a:ext uri="{FF2B5EF4-FFF2-40B4-BE49-F238E27FC236}">
                <a16:creationId xmlns:a16="http://schemas.microsoft.com/office/drawing/2014/main" id="{AC41FFC0-1756-8E44-A54A-18AA3E3CE72E}"/>
              </a:ext>
            </a:extLst>
          </p:cNvPr>
          <p:cNvSpPr txBox="1"/>
          <p:nvPr/>
        </p:nvSpPr>
        <p:spPr>
          <a:xfrm>
            <a:off x="3741388" y="1345130"/>
            <a:ext cx="2970429" cy="400110"/>
          </a:xfrm>
          <a:prstGeom prst="rect">
            <a:avLst/>
          </a:prstGeom>
          <a:noFill/>
        </p:spPr>
        <p:txBody>
          <a:bodyPr wrap="none" rtlCol="0">
            <a:spAutoFit/>
          </a:bodyPr>
          <a:lstStyle/>
          <a:p>
            <a:r>
              <a:rPr lang="en-US" sz="2000" dirty="0">
                <a:solidFill>
                  <a:schemeClr val="accent1"/>
                </a:solidFill>
              </a:rPr>
              <a:t>Interactive Image Retrieval</a:t>
            </a:r>
          </a:p>
        </p:txBody>
      </p:sp>
      <p:sp>
        <p:nvSpPr>
          <p:cNvPr id="5" name="Slide Number Placeholder 4">
            <a:extLst>
              <a:ext uri="{FF2B5EF4-FFF2-40B4-BE49-F238E27FC236}">
                <a16:creationId xmlns:a16="http://schemas.microsoft.com/office/drawing/2014/main" id="{76492991-70C6-E345-8345-9599743EF27B}"/>
              </a:ext>
            </a:extLst>
          </p:cNvPr>
          <p:cNvSpPr>
            <a:spLocks noGrp="1"/>
          </p:cNvSpPr>
          <p:nvPr>
            <p:ph type="sldNum" sz="quarter" idx="12"/>
          </p:nvPr>
        </p:nvSpPr>
        <p:spPr/>
        <p:txBody>
          <a:bodyPr/>
          <a:lstStyle/>
          <a:p>
            <a:fld id="{03315DE8-E84B-A141-B26C-CDB1CE99E005}" type="slidenum">
              <a:rPr lang="en-US" smtClean="0"/>
              <a:t>7</a:t>
            </a:fld>
            <a:endParaRPr lang="en-US"/>
          </a:p>
        </p:txBody>
      </p:sp>
      <p:pic>
        <p:nvPicPr>
          <p:cNvPr id="4" name="Picture 3">
            <a:extLst>
              <a:ext uri="{FF2B5EF4-FFF2-40B4-BE49-F238E27FC236}">
                <a16:creationId xmlns:a16="http://schemas.microsoft.com/office/drawing/2014/main" id="{CF4844B6-47D0-8B48-A693-1F85AF2F5883}"/>
              </a:ext>
            </a:extLst>
          </p:cNvPr>
          <p:cNvPicPr>
            <a:picLocks noChangeAspect="1"/>
          </p:cNvPicPr>
          <p:nvPr/>
        </p:nvPicPr>
        <p:blipFill>
          <a:blip r:embed="rId2"/>
          <a:stretch>
            <a:fillRect/>
          </a:stretch>
        </p:blipFill>
        <p:spPr>
          <a:xfrm>
            <a:off x="2774950" y="5375776"/>
            <a:ext cx="6210300" cy="980574"/>
          </a:xfrm>
          <a:prstGeom prst="rect">
            <a:avLst/>
          </a:prstGeom>
        </p:spPr>
      </p:pic>
      <p:pic>
        <p:nvPicPr>
          <p:cNvPr id="8" name="Picture 7">
            <a:extLst>
              <a:ext uri="{FF2B5EF4-FFF2-40B4-BE49-F238E27FC236}">
                <a16:creationId xmlns:a16="http://schemas.microsoft.com/office/drawing/2014/main" id="{4F1864D5-B0CC-6D45-92BB-B77C18F41EF6}"/>
              </a:ext>
            </a:extLst>
          </p:cNvPr>
          <p:cNvPicPr>
            <a:picLocks noChangeAspect="1"/>
          </p:cNvPicPr>
          <p:nvPr/>
        </p:nvPicPr>
        <p:blipFill>
          <a:blip r:embed="rId3"/>
          <a:stretch>
            <a:fillRect/>
          </a:stretch>
        </p:blipFill>
        <p:spPr>
          <a:xfrm>
            <a:off x="505658" y="2124552"/>
            <a:ext cx="11409284" cy="2697970"/>
          </a:xfrm>
          <a:prstGeom prst="rect">
            <a:avLst/>
          </a:prstGeom>
        </p:spPr>
      </p:pic>
    </p:spTree>
    <p:extLst>
      <p:ext uri="{BB962C8B-B14F-4D97-AF65-F5344CB8AC3E}">
        <p14:creationId xmlns:p14="http://schemas.microsoft.com/office/powerpoint/2010/main" val="276015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4F9E1-ED3F-7EAB-E058-BF771C71CE55}"/>
              </a:ext>
            </a:extLst>
          </p:cNvPr>
          <p:cNvSpPr>
            <a:spLocks noGrp="1"/>
          </p:cNvSpPr>
          <p:nvPr>
            <p:ph type="sldNum" sz="quarter" idx="12"/>
          </p:nvPr>
        </p:nvSpPr>
        <p:spPr/>
        <p:txBody>
          <a:bodyPr/>
          <a:lstStyle/>
          <a:p>
            <a:fld id="{03315DE8-E84B-A141-B26C-CDB1CE99E005}" type="slidenum">
              <a:rPr lang="en-US" smtClean="0"/>
              <a:t>8</a:t>
            </a:fld>
            <a:endParaRPr lang="en-US"/>
          </a:p>
        </p:txBody>
      </p:sp>
      <p:sp>
        <p:nvSpPr>
          <p:cNvPr id="3" name="Title 2">
            <a:extLst>
              <a:ext uri="{FF2B5EF4-FFF2-40B4-BE49-F238E27FC236}">
                <a16:creationId xmlns:a16="http://schemas.microsoft.com/office/drawing/2014/main" id="{446B318F-FCEB-9749-5AD0-24B2002FF9F3}"/>
              </a:ext>
            </a:extLst>
          </p:cNvPr>
          <p:cNvSpPr>
            <a:spLocks noGrp="1"/>
          </p:cNvSpPr>
          <p:nvPr>
            <p:ph type="title"/>
          </p:nvPr>
        </p:nvSpPr>
        <p:spPr/>
        <p:txBody>
          <a:bodyPr>
            <a:normAutofit fontScale="90000"/>
          </a:bodyPr>
          <a:lstStyle/>
          <a:p>
            <a:r>
              <a:rPr lang="en-US" dirty="0"/>
              <a:t>Visual Grounding: Identifying Any Object in Images</a:t>
            </a:r>
          </a:p>
        </p:txBody>
      </p:sp>
      <p:sp>
        <p:nvSpPr>
          <p:cNvPr id="5" name="Rectangle 1">
            <a:extLst>
              <a:ext uri="{FF2B5EF4-FFF2-40B4-BE49-F238E27FC236}">
                <a16:creationId xmlns:a16="http://schemas.microsoft.com/office/drawing/2014/main" id="{CA84EF4D-81C3-7FF0-4367-5ABBE47BBEDF}"/>
              </a:ext>
            </a:extLst>
          </p:cNvPr>
          <p:cNvSpPr>
            <a:spLocks noChangeArrowheads="1"/>
          </p:cNvSpPr>
          <p:nvPr/>
        </p:nvSpPr>
        <p:spPr bwMode="auto">
          <a:xfrm>
            <a:off x="386123" y="4853621"/>
            <a:ext cx="67665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hlinkClick r:id="rId2"/>
              </a:rPr>
              <a:t>Improving Visual Grounding by Encouraging Consistent Gradient-based Explanations.</a:t>
            </a:r>
            <a:r>
              <a:rPr lang="en-US" altLang="en-US" sz="1200">
                <a:latin typeface="Arial" panose="020B0604020202020204" pitchFamily="34" charset="0"/>
              </a:rPr>
              <a:t> </a:t>
            </a:r>
            <a:br>
              <a:rPr lang="en-US" altLang="en-US" sz="1200">
                <a:latin typeface="Arial" panose="020B0604020202020204" pitchFamily="34" charset="0"/>
              </a:rPr>
            </a:br>
            <a:r>
              <a:rPr kumimoji="0" lang="en-US" altLang="en-US" sz="1200" b="0" i="0" u="none" strike="noStrike" cap="none" normalizeH="0" baseline="0">
                <a:ln>
                  <a:noFill/>
                </a:ln>
                <a:solidFill>
                  <a:schemeClr val="tx1"/>
                </a:solidFill>
                <a:effectLst/>
                <a:latin typeface="Arial" panose="020B0604020202020204" pitchFamily="34" charset="0"/>
              </a:rPr>
              <a:t>Ziyan Yang, Kushal Kafle, Franck Dernoncourt, Vicente Ordonez. Conf. on Computer Vision and Pattern Recognition.</a:t>
            </a:r>
            <a:r>
              <a:rPr kumimoji="0" lang="en-US" altLang="en-US" sz="1200" b="1" i="0" u="none" strike="noStrike" cap="none" normalizeH="0" baseline="0">
                <a:ln>
                  <a:noFill/>
                </a:ln>
                <a:solidFill>
                  <a:schemeClr val="tx1"/>
                </a:solidFill>
                <a:effectLst/>
                <a:latin typeface="Arial" panose="020B0604020202020204" pitchFamily="34" charset="0"/>
              </a:rPr>
              <a:t> CVPR 2023</a:t>
            </a:r>
            <a:r>
              <a:rPr kumimoji="0" lang="en-US" altLang="en-US" sz="1200" b="0" i="0" u="none" strike="noStrike" cap="none" normalizeH="0" baseline="0">
                <a:ln>
                  <a:noFill/>
                </a:ln>
                <a:solidFill>
                  <a:schemeClr val="tx1"/>
                </a:solidFill>
                <a:effectLst/>
                <a:latin typeface="Arial" panose="020B0604020202020204" pitchFamily="34" charset="0"/>
              </a:rPr>
              <a:t>. Vancouver, Canada.</a:t>
            </a:r>
          </a:p>
        </p:txBody>
      </p:sp>
      <p:pic>
        <p:nvPicPr>
          <p:cNvPr id="6" name="Picture 5">
            <a:extLst>
              <a:ext uri="{FF2B5EF4-FFF2-40B4-BE49-F238E27FC236}">
                <a16:creationId xmlns:a16="http://schemas.microsoft.com/office/drawing/2014/main" id="{533004FD-A94F-6F5F-B4E8-5182BC1CC612}"/>
              </a:ext>
            </a:extLst>
          </p:cNvPr>
          <p:cNvPicPr>
            <a:picLocks noChangeAspect="1"/>
          </p:cNvPicPr>
          <p:nvPr/>
        </p:nvPicPr>
        <p:blipFill>
          <a:blip r:embed="rId3"/>
          <a:stretch>
            <a:fillRect/>
          </a:stretch>
        </p:blipFill>
        <p:spPr>
          <a:xfrm>
            <a:off x="8046461" y="1344979"/>
            <a:ext cx="4034566" cy="4858378"/>
          </a:xfrm>
          <a:prstGeom prst="rect">
            <a:avLst/>
          </a:prstGeom>
        </p:spPr>
      </p:pic>
      <p:pic>
        <p:nvPicPr>
          <p:cNvPr id="7" name="Picture 6">
            <a:extLst>
              <a:ext uri="{FF2B5EF4-FFF2-40B4-BE49-F238E27FC236}">
                <a16:creationId xmlns:a16="http://schemas.microsoft.com/office/drawing/2014/main" id="{3DE21F62-A7F9-4C07-7617-BE6C1BF4AF3B}"/>
              </a:ext>
            </a:extLst>
          </p:cNvPr>
          <p:cNvPicPr>
            <a:picLocks noChangeAspect="1"/>
          </p:cNvPicPr>
          <p:nvPr/>
        </p:nvPicPr>
        <p:blipFill rotWithShape="1">
          <a:blip r:embed="rId4"/>
          <a:srcRect r="53625" b="51430"/>
          <a:stretch/>
        </p:blipFill>
        <p:spPr>
          <a:xfrm>
            <a:off x="264203" y="1798396"/>
            <a:ext cx="2770399" cy="2700700"/>
          </a:xfrm>
          <a:prstGeom prst="rect">
            <a:avLst/>
          </a:prstGeom>
        </p:spPr>
      </p:pic>
      <p:pic>
        <p:nvPicPr>
          <p:cNvPr id="8" name="Picture 7">
            <a:extLst>
              <a:ext uri="{FF2B5EF4-FFF2-40B4-BE49-F238E27FC236}">
                <a16:creationId xmlns:a16="http://schemas.microsoft.com/office/drawing/2014/main" id="{7E5ED3E1-AFED-51EB-E39D-BC5AFABCA4AE}"/>
              </a:ext>
            </a:extLst>
          </p:cNvPr>
          <p:cNvPicPr>
            <a:picLocks noChangeAspect="1"/>
          </p:cNvPicPr>
          <p:nvPr/>
        </p:nvPicPr>
        <p:blipFill rotWithShape="1">
          <a:blip r:embed="rId4"/>
          <a:srcRect l="45219" t="50730"/>
          <a:stretch/>
        </p:blipFill>
        <p:spPr>
          <a:xfrm>
            <a:off x="4434042" y="1798396"/>
            <a:ext cx="3341113" cy="2797050"/>
          </a:xfrm>
          <a:prstGeom prst="rect">
            <a:avLst/>
          </a:prstGeom>
        </p:spPr>
      </p:pic>
      <p:cxnSp>
        <p:nvCxnSpPr>
          <p:cNvPr id="10" name="Straight Arrow Connector 9">
            <a:extLst>
              <a:ext uri="{FF2B5EF4-FFF2-40B4-BE49-F238E27FC236}">
                <a16:creationId xmlns:a16="http://schemas.microsoft.com/office/drawing/2014/main" id="{6A19211E-7EC8-216E-09DB-9D58DF420A21}"/>
              </a:ext>
            </a:extLst>
          </p:cNvPr>
          <p:cNvCxnSpPr>
            <a:cxnSpLocks/>
          </p:cNvCxnSpPr>
          <p:nvPr/>
        </p:nvCxnSpPr>
        <p:spPr>
          <a:xfrm>
            <a:off x="2906377" y="2405667"/>
            <a:ext cx="19083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7 Open Source Libraries for Deep Learning Graphs">
            <a:extLst>
              <a:ext uri="{FF2B5EF4-FFF2-40B4-BE49-F238E27FC236}">
                <a16:creationId xmlns:a16="http://schemas.microsoft.com/office/drawing/2014/main" id="{929047A2-FA26-6761-C64E-C1217B46D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564" y="2472070"/>
            <a:ext cx="2064009" cy="1754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0B8B1CE-D8FF-7A61-B85B-34FB740A42E2}"/>
              </a:ext>
            </a:extLst>
          </p:cNvPr>
          <p:cNvSpPr txBox="1"/>
          <p:nvPr/>
        </p:nvSpPr>
        <p:spPr>
          <a:xfrm>
            <a:off x="351096" y="5846544"/>
            <a:ext cx="6096000" cy="646331"/>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hlinkClick r:id="rId6"/>
              </a:rPr>
              <a:t>Improved Visual Grounding through Self-Consistent Explanations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Ruozhen He, Paola Cascante-Bonilla, Ziyan Yang, Alexander C. Berg, Vicente Ordonez Conf. on Computer Vision and Pattern Recognition.</a:t>
            </a:r>
            <a:r>
              <a:rPr lang="en-US" sz="1200" b="1">
                <a:latin typeface="Arial" panose="020B0604020202020204" pitchFamily="34" charset="0"/>
                <a:cs typeface="Arial" panose="020B0604020202020204" pitchFamily="34" charset="0"/>
              </a:rPr>
              <a:t> CVPR 2024</a:t>
            </a:r>
            <a:r>
              <a:rPr lang="en-US" sz="1200">
                <a:latin typeface="Arial" panose="020B0604020202020204" pitchFamily="34" charset="0"/>
                <a:cs typeface="Arial" panose="020B0604020202020204" pitchFamily="34" charset="0"/>
              </a:rPr>
              <a:t>. Seattle, WA.</a:t>
            </a:r>
          </a:p>
        </p:txBody>
      </p:sp>
    </p:spTree>
    <p:extLst>
      <p:ext uri="{BB962C8B-B14F-4D97-AF65-F5344CB8AC3E}">
        <p14:creationId xmlns:p14="http://schemas.microsoft.com/office/powerpoint/2010/main" val="354734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TotalTime>
  <Words>1615</Words>
  <Application>Microsoft Macintosh PowerPoint</Application>
  <PresentationFormat>Widescreen</PresentationFormat>
  <Paragraphs>214</Paragraphs>
  <Slides>43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Deep Learning for  Vision and Language</vt:lpstr>
      <vt:lpstr>About the class</vt:lpstr>
      <vt:lpstr>https://www.cs.rice.edu/~vo9/deep-vislang/</vt:lpstr>
      <vt:lpstr>About me -- Vicente</vt:lpstr>
      <vt:lpstr>What is Vision and Language?</vt:lpstr>
      <vt:lpstr>Some of our work includes…</vt:lpstr>
      <vt:lpstr>Some of our work includes…</vt:lpstr>
      <vt:lpstr>Some of our work includes…</vt:lpstr>
      <vt:lpstr>Visual Grounding: Identifying Any Object in Images</vt:lpstr>
      <vt:lpstr>Probing LLMs for Visual Reasoning</vt:lpstr>
      <vt:lpstr>Combining LLMs with Vision Models: GenLLaVA</vt:lpstr>
      <vt:lpstr>Generative AI: Text-to-Image and Text-to-Video</vt:lpstr>
      <vt:lpstr>Why Vision and Language Together?</vt:lpstr>
      <vt:lpstr>Why Vision and Language Together?</vt:lpstr>
      <vt:lpstr>Why Vision and Language Together?</vt:lpstr>
      <vt:lpstr>Can we learn language through pictures?</vt:lpstr>
      <vt:lpstr>Vision and Language in Practice</vt:lpstr>
      <vt:lpstr>Vision and Language in Practice</vt:lpstr>
      <vt:lpstr>Vision and Language in Practice</vt:lpstr>
      <vt:lpstr>Generative for Advertising and Marketing</vt:lpstr>
      <vt:lpstr>Image and Media Editing and Generation</vt:lpstr>
      <vt:lpstr>What will we cover in this class?</vt:lpstr>
      <vt:lpstr>What will we cover in this class?</vt:lpstr>
      <vt:lpstr>Pre-requisites</vt:lpstr>
      <vt:lpstr>Grading for this class: COMP 646</vt:lpstr>
      <vt:lpstr>Class Project Timeline</vt:lpstr>
      <vt:lpstr>Project Requirements</vt:lpstr>
      <vt:lpstr>You are encouraged to take advantage of recent open foundation models for your project. </vt:lpstr>
      <vt:lpstr>CLIP</vt:lpstr>
      <vt:lpstr>GLIP</vt:lpstr>
      <vt:lpstr>FLAN T5</vt:lpstr>
      <vt:lpstr>Stable Diffusion v2</vt:lpstr>
      <vt:lpstr>Whisper</vt:lpstr>
      <vt:lpstr>We will be using</vt:lpstr>
      <vt:lpstr>We will also be using…</vt:lpstr>
      <vt:lpstr>PowerPoint Presentation</vt:lpstr>
      <vt:lpstr>You will benefit if you have / but not required</vt:lpstr>
      <vt:lpstr>Also try using:</vt:lpstr>
      <vt:lpstr>Demos</vt:lpstr>
      <vt:lpstr>Demos</vt:lpstr>
      <vt:lpstr>AMC Visual Grounding</vt:lpstr>
      <vt:lpstr>For Next Class…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Vicente Ordonez Roman</cp:lastModifiedBy>
  <cp:revision>90</cp:revision>
  <dcterms:created xsi:type="dcterms:W3CDTF">2020-08-25T18:36:06Z</dcterms:created>
  <dcterms:modified xsi:type="dcterms:W3CDTF">2025-01-14T21:34:47Z</dcterms:modified>
</cp:coreProperties>
</file>