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9" r:id="rId2"/>
  </p:sldMasterIdLst>
  <p:notesMasterIdLst>
    <p:notesMasterId r:id="rId44"/>
  </p:notesMasterIdLst>
  <p:sldIdLst>
    <p:sldId id="256" r:id="rId3"/>
    <p:sldId id="291" r:id="rId4"/>
    <p:sldId id="292" r:id="rId5"/>
    <p:sldId id="293" r:id="rId6"/>
    <p:sldId id="290" r:id="rId7"/>
    <p:sldId id="577" r:id="rId8"/>
    <p:sldId id="295" r:id="rId9"/>
    <p:sldId id="296" r:id="rId10"/>
    <p:sldId id="297" r:id="rId11"/>
    <p:sldId id="578" r:id="rId12"/>
    <p:sldId id="298" r:id="rId13"/>
    <p:sldId id="514" r:id="rId14"/>
    <p:sldId id="299" r:id="rId15"/>
    <p:sldId id="301" r:id="rId16"/>
    <p:sldId id="302" r:id="rId17"/>
    <p:sldId id="529" r:id="rId18"/>
    <p:sldId id="530" r:id="rId19"/>
    <p:sldId id="534" r:id="rId20"/>
    <p:sldId id="304" r:id="rId21"/>
    <p:sldId id="305" r:id="rId22"/>
    <p:sldId id="508" r:id="rId23"/>
    <p:sldId id="509" r:id="rId24"/>
    <p:sldId id="535" r:id="rId25"/>
    <p:sldId id="566" r:id="rId26"/>
    <p:sldId id="521" r:id="rId27"/>
    <p:sldId id="522" r:id="rId28"/>
    <p:sldId id="523" r:id="rId29"/>
    <p:sldId id="580" r:id="rId30"/>
    <p:sldId id="579" r:id="rId31"/>
    <p:sldId id="516" r:id="rId32"/>
    <p:sldId id="518" r:id="rId33"/>
    <p:sldId id="519" r:id="rId34"/>
    <p:sldId id="575" r:id="rId35"/>
    <p:sldId id="567" r:id="rId36"/>
    <p:sldId id="569" r:id="rId37"/>
    <p:sldId id="570" r:id="rId38"/>
    <p:sldId id="571" r:id="rId39"/>
    <p:sldId id="572" r:id="rId40"/>
    <p:sldId id="573" r:id="rId41"/>
    <p:sldId id="574" r:id="rId42"/>
    <p:sldId id="2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5"/>
    <p:restoredTop sz="94655"/>
  </p:normalViewPr>
  <p:slideViewPr>
    <p:cSldViewPr snapToGrid="0" snapToObjects="1">
      <p:cViewPr varScale="1">
        <p:scale>
          <a:sx n="121" d="100"/>
          <a:sy n="121" d="100"/>
        </p:scale>
        <p:origin x="19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CC597-C715-D641-AF2D-9027D870C75F}"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CB42-16E7-A24D-B3D6-F64B855B0DC8}" type="slidenum">
              <a:rPr lang="en-US" smtClean="0"/>
              <a:t>‹#›</a:t>
            </a:fld>
            <a:endParaRPr lang="en-US"/>
          </a:p>
        </p:txBody>
      </p:sp>
    </p:spTree>
    <p:extLst>
      <p:ext uri="{BB962C8B-B14F-4D97-AF65-F5344CB8AC3E}">
        <p14:creationId xmlns:p14="http://schemas.microsoft.com/office/powerpoint/2010/main" val="289056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5CB42-16E7-A24D-B3D6-F64B855B0DC8}" type="slidenum">
              <a:rPr lang="en-US" smtClean="0"/>
              <a:t>0</a:t>
            </a:fld>
            <a:endParaRPr lang="en-US"/>
          </a:p>
        </p:txBody>
      </p:sp>
    </p:spTree>
    <p:extLst>
      <p:ext uri="{BB962C8B-B14F-4D97-AF65-F5344CB8AC3E}">
        <p14:creationId xmlns:p14="http://schemas.microsoft.com/office/powerpoint/2010/main" val="26953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4</a:t>
            </a:fld>
            <a:endParaRPr lang="en-US"/>
          </a:p>
        </p:txBody>
      </p:sp>
    </p:spTree>
    <p:extLst>
      <p:ext uri="{BB962C8B-B14F-4D97-AF65-F5344CB8AC3E}">
        <p14:creationId xmlns:p14="http://schemas.microsoft.com/office/powerpoint/2010/main" val="138738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5</a:t>
            </a:fld>
            <a:endParaRPr lang="en-US"/>
          </a:p>
        </p:txBody>
      </p:sp>
    </p:spTree>
    <p:extLst>
      <p:ext uri="{BB962C8B-B14F-4D97-AF65-F5344CB8AC3E}">
        <p14:creationId xmlns:p14="http://schemas.microsoft.com/office/powerpoint/2010/main" val="2183084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1/28/25</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4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212170"/>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36918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1/28/25</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asted-image.png">
            <a:extLst>
              <a:ext uri="{FF2B5EF4-FFF2-40B4-BE49-F238E27FC236}">
                <a16:creationId xmlns:a16="http://schemas.microsoft.com/office/drawing/2014/main" id="{60812B5B-29A2-1B43-8164-8914867C7AF2}"/>
              </a:ext>
            </a:extLst>
          </p:cNvPr>
          <p:cNvPicPr/>
          <p:nvPr userDrawn="1"/>
        </p:nvPicPr>
        <p:blipFill>
          <a:blip r:embed="rId2">
            <a:alphaModFix amt="10839"/>
          </a:blip>
          <a:srcRect l="11804" t="22310" b="2478"/>
          <a:stretch>
            <a:fillRect/>
          </a:stretch>
        </p:blipFill>
        <p:spPr>
          <a:xfrm>
            <a:off x="0" y="0"/>
            <a:ext cx="4680310" cy="3991254"/>
          </a:xfrm>
          <a:prstGeom prst="rect">
            <a:avLst/>
          </a:prstGeom>
          <a:ln w="12700">
            <a:miter lim="400000"/>
          </a:ln>
        </p:spPr>
      </p:pic>
    </p:spTree>
    <p:extLst>
      <p:ext uri="{BB962C8B-B14F-4D97-AF65-F5344CB8AC3E}">
        <p14:creationId xmlns:p14="http://schemas.microsoft.com/office/powerpoint/2010/main" val="13847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1/28/25</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129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1/28/25</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8236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74DF7-AD36-F447-9F37-3665E2D3B1E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17000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7918F93-C341-4EB0-90ED-80D2F37FD3C1}" type="datetimeFigureOut">
              <a:rPr lang="en-US" smtClean="0">
                <a:solidFill>
                  <a:prstClr val="black">
                    <a:tint val="75000"/>
                  </a:prstClr>
                </a:solidFill>
              </a:rPr>
              <a:pPr>
                <a:defRPr/>
              </a:pPr>
              <a:t>1/28/25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46044A-196B-42E3-9270-AF8BCFBE16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01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74DF7-AD36-F447-9F37-3665E2D3B1E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80653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74DF7-AD36-F447-9F37-3665E2D3B1EA}"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1256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74DF7-AD36-F447-9F37-3665E2D3B1EA}" type="datetimeFigureOut">
              <a:rPr lang="en-US" smtClean="0"/>
              <a:t>1/28/25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227533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F3F1C6D-9305-4F92-9FFF-44BFD78DE8DA}" type="datetimeFigureOut">
              <a:rPr lang="en-US" smtClean="0">
                <a:solidFill>
                  <a:prstClr val="black">
                    <a:tint val="75000"/>
                  </a:prstClr>
                </a:solidFill>
              </a:rPr>
              <a:pPr>
                <a:defRPr/>
              </a:pPr>
              <a:t>1/28/25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BEA10E8-845B-4F12-A45E-E9D8AFA2CA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831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74DF7-AD36-F447-9F37-3665E2D3B1EA}" type="datetimeFigureOut">
              <a:rPr lang="en-US" smtClean="0"/>
              <a:t>1/28/25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21563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1/28/25</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6530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56118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451315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32657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772230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asted-image.png"/>
          <p:cNvPicPr/>
          <p:nvPr/>
        </p:nvPicPr>
        <p:blipFill>
          <a:blip r:embed="rId2">
            <a:alphaModFix amt="10839"/>
          </a:blip>
          <a:srcRect l="11804" t="22310" b="2478"/>
          <a:stretch>
            <a:fillRect/>
          </a:stretch>
        </p:blipFill>
        <p:spPr>
          <a:xfrm>
            <a:off x="-93133" y="-8368"/>
            <a:ext cx="6240413" cy="5321672"/>
          </a:xfrm>
          <a:prstGeom prst="rect">
            <a:avLst/>
          </a:prstGeom>
          <a:ln w="12700">
            <a:miter lim="400000"/>
          </a:ln>
        </p:spPr>
      </p:pic>
      <p:sp>
        <p:nvSpPr>
          <p:cNvPr id="8" name="Shape 8"/>
          <p:cNvSpPr/>
          <p:nvPr/>
        </p:nvSpPr>
        <p:spPr>
          <a:xfrm>
            <a:off x="398414" y="1804505"/>
            <a:ext cx="11497733" cy="3657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4533" dirty="0">
                <a:solidFill>
                  <a:srgbClr val="215380"/>
                </a:solidFill>
              </a:rPr>
              <a:t>CS</a:t>
            </a:r>
            <a:r>
              <a:rPr lang="en-US" sz="4533" dirty="0">
                <a:solidFill>
                  <a:srgbClr val="215380"/>
                </a:solidFill>
              </a:rPr>
              <a:t>6</a:t>
            </a:r>
            <a:r>
              <a:rPr sz="4533" dirty="0">
                <a:solidFill>
                  <a:srgbClr val="215380"/>
                </a:solidFill>
              </a:rPr>
              <a:t>501: </a:t>
            </a:r>
            <a:r>
              <a:rPr lang="en-US" sz="4533" dirty="0">
                <a:solidFill>
                  <a:srgbClr val="215380"/>
                </a:solidFill>
              </a:rPr>
              <a:t>Deep Learning for Visual Recognition</a:t>
            </a:r>
            <a:endParaRPr sz="4533" dirty="0">
              <a:solidFill>
                <a:srgbClr val="215380"/>
              </a:solidFill>
            </a:endParaRPr>
          </a:p>
        </p:txBody>
      </p:sp>
    </p:spTree>
    <p:extLst>
      <p:ext uri="{BB962C8B-B14F-4D97-AF65-F5344CB8AC3E}">
        <p14:creationId xmlns:p14="http://schemas.microsoft.com/office/powerpoint/2010/main" val="39665917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600201"/>
            <a:ext cx="11480800" cy="4525963"/>
          </a:xfrm>
          <a:prstGeom prst="rect">
            <a:avLst/>
          </a:prstGeom>
        </p:spPr>
        <p:txBody>
          <a:bodyPr/>
          <a:lstStyle>
            <a:lvl1pPr algn="l">
              <a:defRPr sz="2800" b="0">
                <a:solidFill>
                  <a:schemeClr val="tx1"/>
                </a:solidFill>
                <a:latin typeface="+mn-lt"/>
              </a:defRPr>
            </a:lvl1pPr>
            <a:lvl2pPr algn="l">
              <a:defRPr sz="2000" b="0">
                <a:solidFill>
                  <a:schemeClr val="tx1"/>
                </a:solidFill>
                <a:latin typeface="+mn-lt"/>
              </a:defRPr>
            </a:lvl2pPr>
            <a:lvl3pPr algn="l">
              <a:defRPr sz="1800" b="0">
                <a:solidFill>
                  <a:schemeClr val="tx1"/>
                </a:solidFill>
                <a:latin typeface="+mj-lt"/>
              </a:defRPr>
            </a:lvl3pPr>
            <a:lvl4pPr algn="l">
              <a:defRPr sz="1467" b="0">
                <a:solidFill>
                  <a:schemeClr val="tx1"/>
                </a:solidFill>
                <a:latin typeface="+mj-lt"/>
              </a:defRPr>
            </a:lvl4pPr>
            <a:lvl5pPr algn="l">
              <a:defRPr sz="1467" b="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366185"/>
            <a:ext cx="10515600" cy="1325033"/>
          </a:xfrm>
          <a:prstGeom prst="rect">
            <a:avLst/>
          </a:prstGeom>
        </p:spPr>
        <p:txBody>
          <a:bodyPr/>
          <a:lstStyle>
            <a:lvl1pPr>
              <a:defRPr b="0"/>
            </a:lvl1pPr>
          </a:lstStyle>
          <a:p>
            <a:r>
              <a:rPr lang="en-US"/>
              <a:t>Click to edit Master title style</a:t>
            </a:r>
          </a:p>
        </p:txBody>
      </p:sp>
    </p:spTree>
    <p:extLst>
      <p:ext uri="{BB962C8B-B14F-4D97-AF65-F5344CB8AC3E}">
        <p14:creationId xmlns:p14="http://schemas.microsoft.com/office/powerpoint/2010/main" val="19249368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328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1/28/25</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30463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1/28/25</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4836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1/28/25</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981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1/28/25</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14441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1/28/25</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856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1/28/25</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0237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0"/>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lgn="l">
              <a:defRPr sz="2667" b="0">
                <a:solidFill>
                  <a:schemeClr val="tx1"/>
                </a:solidFill>
              </a:defRPr>
            </a:lvl1pPr>
            <a:lvl2pPr algn="l">
              <a:defRPr sz="2667" b="0">
                <a:solidFill>
                  <a:schemeClr val="tx1"/>
                </a:solidFill>
              </a:defRPr>
            </a:lvl2pPr>
            <a:lvl3pPr algn="l">
              <a:defRPr sz="2667" b="0">
                <a:solidFill>
                  <a:schemeClr val="tx1"/>
                </a:solidFill>
              </a:defRPr>
            </a:lvl3pPr>
            <a:lvl4pPr algn="l">
              <a:defRPr sz="2667" b="0">
                <a:solidFill>
                  <a:schemeClr val="tx1"/>
                </a:solidFill>
              </a:defRPr>
            </a:lvl4pPr>
            <a:lvl5pPr algn="l">
              <a:defRPr sz="2667"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1263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1/28/25</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06939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49" r:id="rId10"/>
    <p:sldLayoutId id="2147483652" r:id="rId11"/>
    <p:sldLayoutId id="214748365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74DF7-AD36-F447-9F37-3665E2D3B1EA}" type="datetimeFigureOut">
              <a:rPr lang="en-US" smtClean="0"/>
              <a:t>1/28/25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C8D0-63EA-0A43-AAA8-ACAF7BD7A8F3}" type="slidenum">
              <a:rPr lang="en-US" smtClean="0"/>
              <a:t>‹#›</a:t>
            </a:fld>
            <a:endParaRPr lang="en-US"/>
          </a:p>
        </p:txBody>
      </p:sp>
    </p:spTree>
    <p:extLst>
      <p:ext uri="{BB962C8B-B14F-4D97-AF65-F5344CB8AC3E}">
        <p14:creationId xmlns:p14="http://schemas.microsoft.com/office/powerpoint/2010/main" val="39793067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0.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0.png"/><Relationship Id="rId1" Type="http://schemas.openxmlformats.org/officeDocument/2006/relationships/slideLayout" Target="../slideLayouts/slideLayout9.xml"/><Relationship Id="rId6" Type="http://schemas.openxmlformats.org/officeDocument/2006/relationships/image" Target="../media/image870.png"/><Relationship Id="rId11" Type="http://schemas.openxmlformats.org/officeDocument/2006/relationships/image" Target="../media/image92.png"/><Relationship Id="rId5" Type="http://schemas.openxmlformats.org/officeDocument/2006/relationships/image" Target="../media/image860.png"/><Relationship Id="rId10" Type="http://schemas.openxmlformats.org/officeDocument/2006/relationships/image" Target="../media/image91.png"/><Relationship Id="rId4" Type="http://schemas.openxmlformats.org/officeDocument/2006/relationships/image" Target="../media/image850.png"/><Relationship Id="rId9"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30.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2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7.png"/><Relationship Id="rId9" Type="http://schemas.openxmlformats.org/officeDocument/2006/relationships/image" Target="../media/image122.png"/></Relationships>
</file>

<file path=ppt/slides/_rels/slide27.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26.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3.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5.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6.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7.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8.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0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9.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1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40.xml.rels><?xml version="1.0" encoding="UTF-8" standalone="yes"?>
<Relationships xmlns="http://schemas.openxmlformats.org/package/2006/relationships"><Relationship Id="rId8" Type="http://schemas.openxmlformats.org/officeDocument/2006/relationships/image" Target="../media/image1380.png"/><Relationship Id="rId3" Type="http://schemas.openxmlformats.org/officeDocument/2006/relationships/image" Target="../media/image1330.png"/><Relationship Id="rId7" Type="http://schemas.openxmlformats.org/officeDocument/2006/relationships/image" Target="../media/image12.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360.png"/><Relationship Id="rId5" Type="http://schemas.openxmlformats.org/officeDocument/2006/relationships/image" Target="../media/image11.png"/><Relationship Id="rId10" Type="http://schemas.openxmlformats.org/officeDocument/2006/relationships/image" Target="../media/image1400.png"/><Relationship Id="rId4" Type="http://schemas.openxmlformats.org/officeDocument/2006/relationships/image" Target="../media/image1340.png"/><Relationship Id="rId9"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10.pn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240.pn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9BAC-33BB-1B4D-A3E3-A3E3CE2B2F36}"/>
              </a:ext>
            </a:extLst>
          </p:cNvPr>
          <p:cNvSpPr>
            <a:spLocks noGrp="1"/>
          </p:cNvSpPr>
          <p:nvPr>
            <p:ph type="ctrTitle"/>
          </p:nvPr>
        </p:nvSpPr>
        <p:spPr/>
        <p:txBody>
          <a:bodyPr/>
          <a:lstStyle/>
          <a:p>
            <a:r>
              <a:rPr lang="en-US" dirty="0"/>
              <a:t>Deep Learning for Vision &amp; Language</a:t>
            </a:r>
          </a:p>
        </p:txBody>
      </p:sp>
      <p:sp>
        <p:nvSpPr>
          <p:cNvPr id="3" name="Subtitle 2">
            <a:extLst>
              <a:ext uri="{FF2B5EF4-FFF2-40B4-BE49-F238E27FC236}">
                <a16:creationId xmlns:a16="http://schemas.microsoft.com/office/drawing/2014/main" id="{74317520-60B9-3F43-B125-2138316230C3}"/>
              </a:ext>
            </a:extLst>
          </p:cNvPr>
          <p:cNvSpPr>
            <a:spLocks noGrp="1"/>
          </p:cNvSpPr>
          <p:nvPr>
            <p:ph type="subTitle" idx="1"/>
          </p:nvPr>
        </p:nvSpPr>
        <p:spPr>
          <a:xfrm>
            <a:off x="1524000" y="4195181"/>
            <a:ext cx="9144000" cy="1655762"/>
          </a:xfrm>
        </p:spPr>
        <p:txBody>
          <a:bodyPr/>
          <a:lstStyle/>
          <a:p>
            <a:r>
              <a:rPr lang="en-US" dirty="0"/>
              <a:t>Stochastic Gradient Descent / Generalization / Overfitting / Underfitting</a:t>
            </a:r>
          </a:p>
        </p:txBody>
      </p:sp>
    </p:spTree>
    <p:extLst>
      <p:ext uri="{BB962C8B-B14F-4D97-AF65-F5344CB8AC3E}">
        <p14:creationId xmlns:p14="http://schemas.microsoft.com/office/powerpoint/2010/main" val="213858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9</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How to find the minimum of a function L(W)?</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B9A186F-2A3A-E240-AEAD-7A231FF77665}"/>
                  </a:ext>
                </a:extLst>
              </p:cNvPr>
              <p:cNvSpPr/>
              <p:nvPr/>
            </p:nvSpPr>
            <p:spPr>
              <a:xfrm>
                <a:off x="7944029" y="5498647"/>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a:p>
            </p:txBody>
          </p:sp>
        </mc:Choice>
        <mc:Fallback xmlns="">
          <p:sp>
            <p:nvSpPr>
              <p:cNvPr id="6" name="Rectangle 5">
                <a:extLst>
                  <a:ext uri="{FF2B5EF4-FFF2-40B4-BE49-F238E27FC236}">
                    <a16:creationId xmlns:a16="http://schemas.microsoft.com/office/drawing/2014/main" id="{CB9A186F-2A3A-E240-AEAD-7A231FF77665}"/>
                  </a:ext>
                </a:extLst>
              </p:cNvPr>
              <p:cNvSpPr>
                <a:spLocks noRot="1" noChangeAspect="1" noMove="1" noResize="1" noEditPoints="1" noAdjustHandles="1" noChangeArrowheads="1" noChangeShapeType="1" noTextEdit="1"/>
              </p:cNvSpPr>
              <p:nvPr/>
            </p:nvSpPr>
            <p:spPr>
              <a:xfrm>
                <a:off x="7944029" y="5498647"/>
                <a:ext cx="490262" cy="461665"/>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3F737F-7BC4-224C-A172-75F88763861D}"/>
              </a:ext>
            </a:extLst>
          </p:cNvPr>
          <p:cNvGrpSpPr/>
          <p:nvPr/>
        </p:nvGrpSpPr>
        <p:grpSpPr>
          <a:xfrm>
            <a:off x="2468276" y="2715464"/>
            <a:ext cx="8750576" cy="2585748"/>
            <a:chOff x="2468276" y="2715464"/>
            <a:chExt cx="8750576" cy="2585748"/>
          </a:xfrm>
        </p:grpSpPr>
        <p:cxnSp>
          <p:nvCxnSpPr>
            <p:cNvPr id="23" name="Straight Connector 22"/>
            <p:cNvCxnSpPr>
              <a:cxnSpLocks/>
            </p:cNvCxnSpPr>
            <p:nvPr/>
          </p:nvCxnSpPr>
          <p:spPr>
            <a:xfrm flipV="1">
              <a:off x="2468276" y="5301211"/>
              <a:ext cx="2968424" cy="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A4FE306-18C3-344A-BC6D-471CE043ECDB}"/>
                    </a:ext>
                  </a:extLst>
                </p:cNvPr>
                <p:cNvSpPr/>
                <p:nvPr/>
              </p:nvSpPr>
              <p:spPr>
                <a:xfrm>
                  <a:off x="9069738" y="2715464"/>
                  <a:ext cx="2149114" cy="10480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a:solidFill>
                                  <a:srgbClr val="000000"/>
                                </a:solidFill>
                                <a:latin typeface="Cambria Math" panose="02040503050406030204" pitchFamily="18" charset="0"/>
                                <a:ea typeface="Cambria Math" panose="02040503050406030204" pitchFamily="18" charset="0"/>
                              </a:rPr>
                            </m:ctrlPr>
                          </m:fPr>
                          <m:num>
                            <m:r>
                              <a:rPr lang="en-US" sz="3200" i="1">
                                <a:solidFill>
                                  <a:srgbClr val="000000"/>
                                </a:solidFill>
                                <a:latin typeface="Cambria Math" panose="02040503050406030204" pitchFamily="18" charset="0"/>
                                <a:ea typeface="Cambria Math" panose="02040503050406030204" pitchFamily="18" charset="0"/>
                              </a:rPr>
                              <m:t>𝜕</m:t>
                            </m:r>
                            <m:r>
                              <a:rPr lang="en-US" sz="3200" i="1">
                                <a:latin typeface="Cambria Math" charset="0"/>
                              </a:rPr>
                              <m:t>𝐿</m:t>
                            </m:r>
                            <m:d>
                              <m:dPr>
                                <m:ctrlPr>
                                  <a:rPr lang="en-US" sz="3200" i="1">
                                    <a:latin typeface="Cambria Math" panose="02040503050406030204" pitchFamily="18" charset="0"/>
                                  </a:rPr>
                                </m:ctrlPr>
                              </m:dPr>
                              <m:e>
                                <m:r>
                                  <a:rPr lang="en-US" sz="3200" i="1">
                                    <a:latin typeface="Cambria Math" charset="0"/>
                                  </a:rPr>
                                  <m:t>𝑤</m:t>
                                </m:r>
                              </m:e>
                            </m:d>
                          </m:num>
                          <m:den>
                            <m:r>
                              <a:rPr lang="en-US" sz="3200" i="1">
                                <a:solidFill>
                                  <a:srgbClr val="000000"/>
                                </a:solidFill>
                                <a:latin typeface="Cambria Math" panose="02040503050406030204" pitchFamily="18" charset="0"/>
                                <a:ea typeface="Cambria Math" panose="02040503050406030204" pitchFamily="18" charset="0"/>
                              </a:rPr>
                              <m:t>𝜕</m:t>
                            </m:r>
                            <m:r>
                              <a:rPr lang="en-US" sz="3200" b="0" i="1">
                                <a:solidFill>
                                  <a:srgbClr val="000000"/>
                                </a:solidFill>
                                <a:latin typeface="Cambria Math" panose="02040503050406030204" pitchFamily="18" charset="0"/>
                                <a:ea typeface="Cambria Math" panose="02040503050406030204" pitchFamily="18" charset="0"/>
                              </a:rPr>
                              <m:t>𝑤</m:t>
                            </m:r>
                          </m:den>
                        </m:f>
                        <m:r>
                          <a:rPr lang="en-US" sz="3200" b="0" i="1">
                            <a:solidFill>
                              <a:srgbClr val="000000"/>
                            </a:solidFill>
                            <a:latin typeface="Cambria Math" panose="02040503050406030204" pitchFamily="18" charset="0"/>
                            <a:ea typeface="Cambria Math" panose="02040503050406030204" pitchFamily="18" charset="0"/>
                          </a:rPr>
                          <m:t>=0</m:t>
                        </m:r>
                      </m:oMath>
                    </m:oMathPara>
                  </a14:m>
                  <a:endParaRPr lang="en-US" sz="3200" dirty="0"/>
                </a:p>
              </p:txBody>
            </p:sp>
          </mc:Choice>
          <mc:Fallback xmlns="">
            <p:sp>
              <p:nvSpPr>
                <p:cNvPr id="7" name="Rectangle 6">
                  <a:extLst>
                    <a:ext uri="{FF2B5EF4-FFF2-40B4-BE49-F238E27FC236}">
                      <a16:creationId xmlns:a16="http://schemas.microsoft.com/office/drawing/2014/main" id="{AA4FE306-18C3-344A-BC6D-471CE043ECDB}"/>
                    </a:ext>
                  </a:extLst>
                </p:cNvPr>
                <p:cNvSpPr>
                  <a:spLocks noRot="1" noChangeAspect="1" noMove="1" noResize="1" noEditPoints="1" noAdjustHandles="1" noChangeArrowheads="1" noChangeShapeType="1" noTextEdit="1"/>
                </p:cNvSpPr>
                <p:nvPr/>
              </p:nvSpPr>
              <p:spPr>
                <a:xfrm>
                  <a:off x="9069738" y="2715464"/>
                  <a:ext cx="2149114" cy="1048044"/>
                </a:xfrm>
                <a:prstGeom prst="rect">
                  <a:avLst/>
                </a:prstGeom>
                <a:blipFill>
                  <a:blip r:embed="rId4"/>
                  <a:stretch>
                    <a:fillRect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998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 name="Rectangle 2"/>
              <p:cNvSpPr/>
              <p:nvPr/>
            </p:nvSpPr>
            <p:spPr>
              <a:xfrm>
                <a:off x="2546353" y="1417640"/>
                <a:ext cx="5836983" cy="794064"/>
              </a:xfrm>
              <a:prstGeom prst="rect">
                <a:avLst/>
              </a:prstGeom>
            </p:spPr>
            <p:txBody>
              <a:bodyPr wrap="none">
                <a:spAutoFit/>
              </a:bodyPr>
              <a:lstStyle/>
              <a:p>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nary>
                      <m:naryPr>
                        <m:chr m:val="∑"/>
                        <m:ctrlPr>
                          <a:rPr lang="is-IS" sz="2400" i="1">
                            <a:solidFill>
                              <a:srgbClr val="000000"/>
                            </a:solidFill>
                            <a:latin typeface="Cambria Math" panose="02040503050406030204" pitchFamily="18" charset="0"/>
                          </a:rPr>
                        </m:ctrlPr>
                      </m:naryPr>
                      <m:sub>
                        <m:r>
                          <m:rPr>
                            <m:brk m:alnAt="23"/>
                          </m:rPr>
                          <a:rPr lang="en-US" sz="2400" i="1">
                            <a:solidFill>
                              <a:srgbClr val="000000"/>
                            </a:solidFill>
                            <a:latin typeface="Cambria Math" charset="0"/>
                          </a:rPr>
                          <m:t>𝑑</m:t>
                        </m:r>
                        <m:r>
                          <a:rPr lang="en-US" sz="2400" i="1">
                            <a:solidFill>
                              <a:srgbClr val="000000"/>
                            </a:solidFill>
                            <a:latin typeface="Cambria Math" charset="0"/>
                          </a:rPr>
                          <m:t>=1</m:t>
                        </m:r>
                      </m:sub>
                      <m:sup>
                        <m:r>
                          <a:rPr lang="en-US" sz="2400" i="1">
                            <a:solidFill>
                              <a:srgbClr val="000000"/>
                            </a:solidFill>
                            <a:latin typeface="Cambria Math" charset="0"/>
                          </a:rPr>
                          <m:t>|</m:t>
                        </m:r>
                        <m:r>
                          <a:rPr lang="en-US" sz="2400" i="1">
                            <a:solidFill>
                              <a:srgbClr val="000000"/>
                            </a:solidFill>
                            <a:latin typeface="Cambria Math" charset="0"/>
                          </a:rPr>
                          <m:t>𝐷</m:t>
                        </m:r>
                        <m:r>
                          <a:rPr lang="en-US" sz="2400" i="1">
                            <a:solidFill>
                              <a:srgbClr val="000000"/>
                            </a:solidFill>
                            <a:latin typeface="Cambria Math" charset="0"/>
                          </a:rPr>
                          <m:t>|</m:t>
                        </m:r>
                      </m:sup>
                      <m:e>
                        <m:nary>
                          <m:naryPr>
                            <m:chr m:val="∑"/>
                            <m:supHide m:val="on"/>
                            <m:ctrlPr>
                              <a:rPr lang="en-US" sz="2400" i="1">
                                <a:solidFill>
                                  <a:srgbClr val="000000"/>
                                </a:solidFill>
                                <a:latin typeface="Cambria Math" panose="02040503050406030204" pitchFamily="18" charset="0"/>
                              </a:rPr>
                            </m:ctrlPr>
                          </m:naryPr>
                          <m:sub>
                            <m:r>
                              <m:rPr>
                                <m:brk m:alnAt="7"/>
                              </m:rPr>
                              <a:rPr lang="en-US" sz="2400" i="1">
                                <a:solidFill>
                                  <a:srgbClr val="000000"/>
                                </a:solidFill>
                                <a:latin typeface="Cambria Math" panose="02040503050406030204" pitchFamily="18" charset="0"/>
                              </a:rPr>
                              <m:t>𝑗</m:t>
                            </m:r>
                          </m:sub>
                          <m:sup/>
                          <m:e>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nary>
                                      <m:naryPr>
                                        <m:chr m:val="∑"/>
                                        <m:supHide m:val="on"/>
                                        <m:ctrlPr>
                                          <a:rPr lang="en-US" sz="2400" i="1">
                                            <a:solidFill>
                                              <a:srgbClr val="000000"/>
                                            </a:solidFill>
                                            <a:latin typeface="Cambria Math" panose="02040503050406030204" pitchFamily="18" charset="0"/>
                                            <a:ea typeface="Calibri"/>
                                            <a:cs typeface="Calibri"/>
                                            <a:sym typeface="Calibri"/>
                                          </a:rPr>
                                        </m:ctrlPr>
                                      </m:naryPr>
                                      <m:sub>
                                        <m:r>
                                          <a:rPr lang="en-US" sz="2400" i="1">
                                            <a:solidFill>
                                              <a:srgbClr val="000000"/>
                                            </a:solidFill>
                                            <a:latin typeface="Cambria Math" charset="0"/>
                                            <a:ea typeface="Calibri"/>
                                            <a:cs typeface="Calibri"/>
                                            <a:sym typeface="Calibri"/>
                                          </a:rPr>
                                          <m:t>𝑖</m:t>
                                        </m:r>
                                      </m:sub>
                                      <m:sup/>
                                      <m:e>
                                        <m:sSub>
                                          <m:sSubPr>
                                            <m:ctrlPr>
                                              <a:rPr lang="en-US" sz="2400" i="1">
                                                <a:solidFill>
                                                  <a:srgbClr val="000000"/>
                                                </a:solidFill>
                                                <a:latin typeface="Cambria Math" panose="02040503050406030204" pitchFamily="18" charset="0"/>
                                                <a:ea typeface="Calibri"/>
                                                <a:cs typeface="Calibri"/>
                                                <a:sym typeface="Calibri"/>
                                              </a:rPr>
                                            </m:ctrlPr>
                                          </m:sSubPr>
                                          <m:e>
                                            <m:r>
                                              <a:rPr lang="en-US" sz="2400" i="1">
                                                <a:solidFill>
                                                  <a:srgbClr val="000000"/>
                                                </a:solidFill>
                                                <a:latin typeface="Cambria Math" charset="0"/>
                                                <a:ea typeface="Calibri"/>
                                                <a:cs typeface="Calibri"/>
                                                <a:sym typeface="Calibri"/>
                                              </a:rPr>
                                              <m:t>𝑤</m:t>
                                            </m:r>
                                          </m:e>
                                          <m:sub>
                                            <m:r>
                                              <a:rPr lang="en-US" sz="2400" i="1">
                                                <a:solidFill>
                                                  <a:srgbClr val="000000"/>
                                                </a:solidFill>
                                                <a:latin typeface="Cambria Math" charset="0"/>
                                                <a:ea typeface="Calibri"/>
                                                <a:cs typeface="Calibri"/>
                                                <a:sym typeface="Calibri"/>
                                              </a:rPr>
                                              <m:t>𝑗𝑖</m:t>
                                            </m:r>
                                          </m:sub>
                                        </m:sSub>
                                        <m:sSubSup>
                                          <m:sSubSupPr>
                                            <m:ctrlPr>
                                              <a:rPr lang="en-US" sz="2400" i="1">
                                                <a:solidFill>
                                                  <a:srgbClr val="000000"/>
                                                </a:solidFill>
                                                <a:latin typeface="Cambria Math" panose="02040503050406030204" pitchFamily="18" charset="0"/>
                                                <a:ea typeface="Calibri"/>
                                                <a:cs typeface="Calibri"/>
                                                <a:sym typeface="Calibri"/>
                                              </a:rPr>
                                            </m:ctrlPr>
                                          </m:sSubSupPr>
                                          <m:e>
                                            <m:r>
                                              <a:rPr lang="en-US" sz="2400" i="1">
                                                <a:solidFill>
                                                  <a:srgbClr val="000000"/>
                                                </a:solidFill>
                                                <a:latin typeface="Cambria Math" charset="0"/>
                                                <a:ea typeface="Calibri"/>
                                                <a:cs typeface="Calibri"/>
                                                <a:sym typeface="Calibri"/>
                                              </a:rPr>
                                              <m:t>𝑥</m:t>
                                            </m:r>
                                          </m:e>
                                          <m:sub>
                                            <m:r>
                                              <a:rPr lang="en-US" sz="2400" i="1">
                                                <a:solidFill>
                                                  <a:srgbClr val="000000"/>
                                                </a:solidFill>
                                                <a:latin typeface="Cambria Math" charset="0"/>
                                                <a:ea typeface="Calibri"/>
                                                <a:cs typeface="Calibri"/>
                                                <a:sym typeface="Calibri"/>
                                              </a:rPr>
                                              <m:t>𝑖</m:t>
                                            </m:r>
                                          </m:sub>
                                          <m:sup>
                                            <m:r>
                                              <a:rPr lang="en-US" sz="2400" i="1">
                                                <a:solidFill>
                                                  <a:srgbClr val="000000"/>
                                                </a:solidFill>
                                                <a:latin typeface="Cambria Math" charset="0"/>
                                              </a:rPr>
                                              <m:t>(</m:t>
                                            </m:r>
                                            <m:r>
                                              <a:rPr lang="en-US" sz="2400" i="1">
                                                <a:solidFill>
                                                  <a:srgbClr val="000000"/>
                                                </a:solidFill>
                                                <a:latin typeface="Cambria Math" charset="0"/>
                                              </a:rPr>
                                              <m:t>𝑑</m:t>
                                            </m:r>
                                            <m:r>
                                              <a:rPr lang="en-US" sz="2400" i="1">
                                                <a:solidFill>
                                                  <a:srgbClr val="000000"/>
                                                </a:solidFill>
                                                <a:latin typeface="Cambria Math" charset="0"/>
                                              </a:rPr>
                                              <m:t>)</m:t>
                                            </m:r>
                                          </m:sup>
                                        </m:sSubSup>
                                      </m:e>
                                    </m:nary>
                                    <m:r>
                                      <a:rPr lang="en-US" sz="2400" i="1">
                                        <a:solidFill>
                                          <a:srgbClr val="000000"/>
                                        </a:solidFill>
                                        <a:latin typeface="Cambria Math"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𝑦</m:t>
                                        </m:r>
                                      </m:e>
                                      <m: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charset="0"/>
                                              </a:rPr>
                                              <m:t>𝑑</m:t>
                                            </m:r>
                                          </m:e>
                                        </m:d>
                                      </m:sup>
                                    </m:sSup>
                                  </m:e>
                                </m:d>
                              </m:e>
                              <m:sup>
                                <m:r>
                                  <a:rPr lang="en-US" sz="2400" i="1">
                                    <a:solidFill>
                                      <a:srgbClr val="000000"/>
                                    </a:solidFill>
                                    <a:latin typeface="Cambria Math" charset="0"/>
                                  </a:rPr>
                                  <m:t>2</m:t>
                                </m:r>
                              </m:sup>
                            </m:sSup>
                          </m:e>
                        </m:nary>
                      </m:e>
                    </m:nary>
                  </m:oMath>
                </a14:m>
                <a:r>
                  <a:rPr lang="en-US" sz="2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546353" y="1417640"/>
                <a:ext cx="5836983" cy="794064"/>
              </a:xfrm>
              <a:prstGeom prst="rect">
                <a:avLst/>
              </a:prstGeom>
              <a:blipFill>
                <a:blip r:embed="rId2"/>
                <a:stretch>
                  <a:fillRect t="-53125" r="-652" b="-9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35517" y="3040675"/>
                <a:ext cx="1731693" cy="9000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r>
                        <a:rPr lang="en-US" sz="2400" b="0" i="1">
                          <a:solidFill>
                            <a:srgbClr val="000000"/>
                          </a:solidFill>
                          <a:latin typeface="Cambria Math" panose="02040503050406030204" pitchFamily="18" charset="0"/>
                        </a:rPr>
                        <m:t>0</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5035517" y="3040675"/>
                <a:ext cx="1731693" cy="900055"/>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66510" y="5218702"/>
                <a:ext cx="26617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rPr>
                        <m:t>𝑊</m:t>
                      </m:r>
                      <m:r>
                        <a:rPr lang="en-US" sz="2400" i="1">
                          <a:solidFill>
                            <a:srgbClr val="000000"/>
                          </a:solidFill>
                          <a:latin typeface="Cambria Math"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m:t>
                          </m:r>
                          <m:r>
                            <a:rPr lang="en-US" sz="2400" i="1">
                              <a:solidFill>
                                <a:srgbClr val="000000"/>
                              </a:solidFill>
                              <a:latin typeface="Cambria Math" charset="0"/>
                            </a:rPr>
                            <m:t>𝑋</m:t>
                          </m:r>
                        </m:e>
                        <m:sup>
                          <m:r>
                            <a:rPr lang="en-US" sz="2400" i="1">
                              <a:solidFill>
                                <a:srgbClr val="000000"/>
                              </a:solidFill>
                              <a:latin typeface="Cambria Math" charset="0"/>
                            </a:rPr>
                            <m:t>𝑇</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r>
                            <a:rPr lang="en-US" sz="2400" i="1">
                              <a:solidFill>
                                <a:srgbClr val="000000"/>
                              </a:solidFill>
                              <a:latin typeface="Cambria Math" charset="0"/>
                            </a:rPr>
                            <m:t>)</m:t>
                          </m:r>
                        </m:e>
                        <m:sup>
                          <m:r>
                            <a:rPr lang="en-US" sz="2400" i="1">
                              <a:solidFill>
                                <a:srgbClr val="000000"/>
                              </a:solidFill>
                              <a:latin typeface="Cambria Math" charset="0"/>
                            </a:rPr>
                            <m:t>−1</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e>
                        <m:sup>
                          <m:r>
                            <a:rPr lang="en-US" sz="2400" i="1">
                              <a:solidFill>
                                <a:srgbClr val="000000"/>
                              </a:solidFill>
                              <a:latin typeface="Cambria Math" charset="0"/>
                            </a:rPr>
                            <m:t>𝑇</m:t>
                          </m:r>
                        </m:sup>
                      </m:sSup>
                      <m:r>
                        <a:rPr lang="en-US" sz="2400" i="1">
                          <a:solidFill>
                            <a:srgbClr val="000000"/>
                          </a:solidFill>
                          <a:latin typeface="Cambria Math" charset="0"/>
                        </a:rPr>
                        <m:t>𝑌</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766510" y="5218702"/>
                <a:ext cx="2661754" cy="461665"/>
              </a:xfrm>
              <a:prstGeom prst="rect">
                <a:avLst/>
              </a:prstGeom>
              <a:blipFill>
                <a:blip r:embed="rId4"/>
                <a:stretch>
                  <a:fillRect b="-16216"/>
                </a:stretch>
              </a:blipFill>
            </p:spPr>
            <p:txBody>
              <a:bodyPr/>
              <a:lstStyle/>
              <a:p>
                <a:r>
                  <a:rPr lang="en-US">
                    <a:noFill/>
                  </a:rPr>
                  <a:t> </a:t>
                </a:r>
              </a:p>
            </p:txBody>
          </p:sp>
        </mc:Fallback>
      </mc:AlternateContent>
      <p:sp>
        <p:nvSpPr>
          <p:cNvPr id="11" name="TextBox 10"/>
          <p:cNvSpPr txBox="1"/>
          <p:nvPr/>
        </p:nvSpPr>
        <p:spPr>
          <a:xfrm>
            <a:off x="5989176" y="4208910"/>
            <a:ext cx="453327" cy="6975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mr-IN" sz="3733">
                <a:solidFill>
                  <a:srgbClr val="000000"/>
                </a:solidFill>
                <a:latin typeface="Calibri"/>
                <a:ea typeface="Calibri"/>
                <a:cs typeface="Calibri"/>
                <a:sym typeface="Calibri"/>
              </a:rPr>
              <a:t>…</a:t>
            </a:r>
            <a:endParaRPr lang="en-US" sz="3733"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9913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4"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11</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838200" y="4377085"/>
            <a:ext cx="3040464"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3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68522" y="2841701"/>
            <a:ext cx="560602" cy="692465"/>
            <a:chOff x="4750274" y="1746844"/>
            <a:chExt cx="420451" cy="519349"/>
          </a:xfrm>
        </p:grpSpPr>
        <p:sp>
          <p:nvSpPr>
            <p:cNvPr id="6" name="Oval 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 name="Rectangle 6"/>
                <p:cNvSpPr/>
                <p:nvPr/>
              </p:nvSpPr>
              <p:spPr>
                <a:xfrm>
                  <a:off x="4750274" y="1783752"/>
                  <a:ext cx="420451"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750274" y="1783752"/>
                  <a:ext cx="420451" cy="346249"/>
                </a:xfrm>
                <a:prstGeom prst="rect">
                  <a:avLst/>
                </a:prstGeom>
                <a:blipFill>
                  <a:blip r:embed="rId2"/>
                  <a:stretch>
                    <a:fillRect/>
                  </a:stretch>
                </a:blipFill>
              </p:spPr>
              <p:txBody>
                <a:bodyPr/>
                <a:lstStyle/>
                <a:p>
                  <a:r>
                    <a:rPr lang="en-US">
                      <a:noFill/>
                    </a:rPr>
                    <a:t> </a:t>
                  </a:r>
                </a:p>
              </p:txBody>
            </p:sp>
          </mc:Fallback>
        </mc:AlternateContent>
      </p:grpSp>
      <p:grpSp>
        <p:nvGrpSpPr>
          <p:cNvPr id="8" name="Group 7"/>
          <p:cNvGrpSpPr/>
          <p:nvPr/>
        </p:nvGrpSpPr>
        <p:grpSpPr>
          <a:xfrm>
            <a:off x="9191440" y="4018137"/>
            <a:ext cx="567720" cy="692465"/>
            <a:chOff x="4750274" y="1746844"/>
            <a:chExt cx="425790" cy="519349"/>
          </a:xfrm>
        </p:grpSpPr>
        <p:sp>
          <p:nvSpPr>
            <p:cNvPr id="9" name="Oval 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750274" y="1783753"/>
                  <a:ext cx="42579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2</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750274" y="1783753"/>
                  <a:ext cx="425790" cy="346249"/>
                </a:xfrm>
                <a:prstGeom prst="rect">
                  <a:avLst/>
                </a:prstGeom>
                <a:blipFill>
                  <a:blip r:embed="rId3"/>
                  <a:stretch>
                    <a:fillRect b="-2778"/>
                  </a:stretch>
                </a:blipFill>
              </p:spPr>
              <p:txBody>
                <a:bodyPr/>
                <a:lstStyle/>
                <a:p>
                  <a:r>
                    <a:rPr lang="en-US">
                      <a:noFill/>
                    </a:rPr>
                    <a:t> </a:t>
                  </a:r>
                </a:p>
              </p:txBody>
            </p:sp>
          </mc:Fallback>
        </mc:AlternateContent>
      </p:grpSp>
      <p:grpSp>
        <p:nvGrpSpPr>
          <p:cNvPr id="29" name="Group 28"/>
          <p:cNvGrpSpPr/>
          <p:nvPr/>
        </p:nvGrpSpPr>
        <p:grpSpPr>
          <a:xfrm>
            <a:off x="1966293" y="2333191"/>
            <a:ext cx="549573" cy="692465"/>
            <a:chOff x="4750274" y="1746844"/>
            <a:chExt cx="412180" cy="519349"/>
          </a:xfrm>
        </p:grpSpPr>
        <p:sp>
          <p:nvSpPr>
            <p:cNvPr id="30" name="Oval 29"/>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4750274" y="1783752"/>
                  <a:ext cx="41218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1</m:t>
                            </m:r>
                          </m:sub>
                        </m:sSub>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750274" y="1783752"/>
                  <a:ext cx="412180" cy="346249"/>
                </a:xfrm>
                <a:prstGeom prst="rect">
                  <a:avLst/>
                </a:prstGeom>
                <a:blipFill>
                  <a:blip r:embed="rId4"/>
                  <a:stretch>
                    <a:fillRect/>
                  </a:stretch>
                </a:blipFill>
              </p:spPr>
              <p:txBody>
                <a:bodyPr/>
                <a:lstStyle/>
                <a:p>
                  <a:r>
                    <a:rPr lang="en-US">
                      <a:noFill/>
                    </a:rPr>
                    <a:t> </a:t>
                  </a:r>
                </a:p>
              </p:txBody>
            </p:sp>
          </mc:Fallback>
        </mc:AlternateContent>
      </p:grpSp>
      <p:grpSp>
        <p:nvGrpSpPr>
          <p:cNvPr id="32" name="Group 31"/>
          <p:cNvGrpSpPr/>
          <p:nvPr/>
        </p:nvGrpSpPr>
        <p:grpSpPr>
          <a:xfrm>
            <a:off x="1959199" y="2985402"/>
            <a:ext cx="556691" cy="692465"/>
            <a:chOff x="4750274" y="1746844"/>
            <a:chExt cx="417518" cy="519349"/>
          </a:xfrm>
        </p:grpSpPr>
        <p:sp>
          <p:nvSpPr>
            <p:cNvPr id="33" name="Oval 32"/>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4" name="Rectangle 33"/>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5"/>
                  <a:stretch>
                    <a:fillRect b="-2778"/>
                  </a:stretch>
                </a:blipFill>
              </p:spPr>
              <p:txBody>
                <a:bodyPr/>
                <a:lstStyle/>
                <a:p>
                  <a:r>
                    <a:rPr lang="en-US">
                      <a:noFill/>
                    </a:rPr>
                    <a:t> </a:t>
                  </a:r>
                </a:p>
              </p:txBody>
            </p:sp>
          </mc:Fallback>
        </mc:AlternateContent>
      </p:grpSp>
      <p:grpSp>
        <p:nvGrpSpPr>
          <p:cNvPr id="35" name="Group 34"/>
          <p:cNvGrpSpPr/>
          <p:nvPr/>
        </p:nvGrpSpPr>
        <p:grpSpPr>
          <a:xfrm>
            <a:off x="1959199" y="3637613"/>
            <a:ext cx="556691" cy="692465"/>
            <a:chOff x="4750274" y="1746844"/>
            <a:chExt cx="417518" cy="519349"/>
          </a:xfrm>
        </p:grpSpPr>
        <p:sp>
          <p:nvSpPr>
            <p:cNvPr id="36" name="Oval 3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7" name="Rectangle 36"/>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6"/>
                  <a:stretch>
                    <a:fillRect b="-2778"/>
                  </a:stretch>
                </a:blipFill>
              </p:spPr>
              <p:txBody>
                <a:bodyPr/>
                <a:lstStyle/>
                <a:p>
                  <a:r>
                    <a:rPr lang="en-US">
                      <a:noFill/>
                    </a:rPr>
                    <a:t> </a:t>
                  </a:r>
                </a:p>
              </p:txBody>
            </p:sp>
          </mc:Fallback>
        </mc:AlternateContent>
      </p:grpSp>
      <p:grpSp>
        <p:nvGrpSpPr>
          <p:cNvPr id="38" name="Group 37"/>
          <p:cNvGrpSpPr/>
          <p:nvPr/>
        </p:nvGrpSpPr>
        <p:grpSpPr>
          <a:xfrm>
            <a:off x="1959199" y="4289822"/>
            <a:ext cx="556691" cy="692465"/>
            <a:chOff x="4750274" y="1746844"/>
            <a:chExt cx="417518" cy="519349"/>
          </a:xfrm>
        </p:grpSpPr>
        <p:sp>
          <p:nvSpPr>
            <p:cNvPr id="39" name="Oval 3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4</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7"/>
                  <a:stretch>
                    <a:fillRect/>
                  </a:stretch>
                </a:blipFill>
              </p:spPr>
              <p:txBody>
                <a:bodyPr/>
                <a:lstStyle/>
                <a:p>
                  <a:r>
                    <a:rPr lang="en-US">
                      <a:noFill/>
                    </a:rPr>
                    <a:t> </a:t>
                  </a:r>
                </a:p>
              </p:txBody>
            </p:sp>
          </mc:Fallback>
        </mc:AlternateContent>
      </p:grpSp>
      <p:grpSp>
        <p:nvGrpSpPr>
          <p:cNvPr id="41" name="Group 40"/>
          <p:cNvGrpSpPr/>
          <p:nvPr/>
        </p:nvGrpSpPr>
        <p:grpSpPr>
          <a:xfrm>
            <a:off x="5487603" y="2802531"/>
            <a:ext cx="773960" cy="787716"/>
            <a:chOff x="6870151" y="1255733"/>
            <a:chExt cx="580470" cy="590787"/>
          </a:xfrm>
        </p:grpSpPr>
        <p:sp>
          <p:nvSpPr>
            <p:cNvPr id="42" name="Oval 41"/>
            <p:cNvSpPr/>
            <p:nvPr/>
          </p:nvSpPr>
          <p:spPr>
            <a:xfrm>
              <a:off x="6870151" y="1286088"/>
              <a:ext cx="580470" cy="519349"/>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3" name="Rectangle 42"/>
                <p:cNvSpPr/>
                <p:nvPr/>
              </p:nvSpPr>
              <p:spPr>
                <a:xfrm>
                  <a:off x="6971751" y="1255733"/>
                  <a:ext cx="370557" cy="590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43" name="Rectangle 42"/>
                <p:cNvSpPr>
                  <a:spLocks noRot="1" noChangeAspect="1" noMove="1" noResize="1" noEditPoints="1" noAdjustHandles="1" noChangeArrowheads="1" noChangeShapeType="1" noTextEdit="1"/>
                </p:cNvSpPr>
                <p:nvPr/>
              </p:nvSpPr>
              <p:spPr>
                <a:xfrm>
                  <a:off x="6971751" y="1255733"/>
                  <a:ext cx="370557" cy="590787"/>
                </a:xfrm>
                <a:prstGeom prst="rect">
                  <a:avLst/>
                </a:prstGeom>
                <a:blipFill>
                  <a:blip r:embed="rId8"/>
                  <a:stretch>
                    <a:fillRect l="-166667" t="-129032" r="-105128" b="-177419"/>
                  </a:stretch>
                </a:blipFill>
              </p:spPr>
              <p:txBody>
                <a:bodyPr/>
                <a:lstStyle/>
                <a:p>
                  <a:r>
                    <a:rPr lang="en-US">
                      <a:noFill/>
                    </a:rPr>
                    <a:t> </a:t>
                  </a:r>
                </a:p>
              </p:txBody>
            </p:sp>
          </mc:Fallback>
        </mc:AlternateContent>
      </p:grpSp>
      <p:cxnSp>
        <p:nvCxnSpPr>
          <p:cNvPr id="44" name="Straight Arrow Connector 43"/>
          <p:cNvCxnSpPr>
            <a:stCxn id="31" idx="3"/>
            <a:endCxn id="42" idx="2"/>
          </p:cNvCxnSpPr>
          <p:nvPr/>
        </p:nvCxnSpPr>
        <p:spPr>
          <a:xfrm>
            <a:off x="2515866" y="2613235"/>
            <a:ext cx="2971737" cy="57600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5" name="Straight Arrow Connector 44"/>
          <p:cNvCxnSpPr>
            <a:stCxn id="34" idx="3"/>
            <a:endCxn id="53" idx="2"/>
          </p:cNvCxnSpPr>
          <p:nvPr/>
        </p:nvCxnSpPr>
        <p:spPr>
          <a:xfrm>
            <a:off x="2515890" y="3265447"/>
            <a:ext cx="3005969" cy="1106876"/>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6" name="Straight Arrow Connector 45"/>
          <p:cNvCxnSpPr>
            <a:stCxn id="40" idx="3"/>
            <a:endCxn id="42" idx="2"/>
          </p:cNvCxnSpPr>
          <p:nvPr/>
        </p:nvCxnSpPr>
        <p:spPr>
          <a:xfrm flipV="1">
            <a:off x="2515890" y="3189237"/>
            <a:ext cx="2971713" cy="138063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7" name="Straight Arrow Connector 46"/>
          <p:cNvCxnSpPr>
            <a:stCxn id="37" idx="3"/>
            <a:endCxn id="53" idx="2"/>
          </p:cNvCxnSpPr>
          <p:nvPr/>
        </p:nvCxnSpPr>
        <p:spPr>
          <a:xfrm>
            <a:off x="2515890" y="3917658"/>
            <a:ext cx="3005969" cy="45466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53" name="Oval 52"/>
          <p:cNvSpPr/>
          <p:nvPr/>
        </p:nvSpPr>
        <p:spPr>
          <a:xfrm>
            <a:off x="5521859" y="4026090"/>
            <a:ext cx="773960" cy="692465"/>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4" name="Rectangle 53"/>
              <p:cNvSpPr/>
              <p:nvPr/>
            </p:nvSpPr>
            <p:spPr>
              <a:xfrm>
                <a:off x="5657326" y="3985616"/>
                <a:ext cx="494076" cy="787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54" name="Rectangle 53"/>
              <p:cNvSpPr>
                <a:spLocks noRot="1" noChangeAspect="1" noMove="1" noResize="1" noEditPoints="1" noAdjustHandles="1" noChangeArrowheads="1" noChangeShapeType="1" noTextEdit="1"/>
              </p:cNvSpPr>
              <p:nvPr/>
            </p:nvSpPr>
            <p:spPr>
              <a:xfrm>
                <a:off x="5657326" y="3985616"/>
                <a:ext cx="494076" cy="787716"/>
              </a:xfrm>
              <a:prstGeom prst="rect">
                <a:avLst/>
              </a:prstGeom>
              <a:blipFill>
                <a:blip r:embed="rId9"/>
                <a:stretch>
                  <a:fillRect l="-166667" t="-129032" r="-105128" b="-177419"/>
                </a:stretch>
              </a:blipFill>
            </p:spPr>
            <p:txBody>
              <a:bodyPr/>
              <a:lstStyle/>
              <a:p>
                <a:r>
                  <a:rPr lang="en-US">
                    <a:noFill/>
                  </a:rPr>
                  <a:t> </a:t>
                </a:r>
              </a:p>
            </p:txBody>
          </p:sp>
        </mc:Fallback>
      </mc:AlternateContent>
      <p:cxnSp>
        <p:nvCxnSpPr>
          <p:cNvPr id="56" name="Straight Arrow Connector 55"/>
          <p:cNvCxnSpPr/>
          <p:nvPr/>
        </p:nvCxnSpPr>
        <p:spPr>
          <a:xfrm>
            <a:off x="6573138" y="4372321"/>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a:stCxn id="34" idx="3"/>
            <a:endCxn id="42" idx="2"/>
          </p:cNvCxnSpPr>
          <p:nvPr/>
        </p:nvCxnSpPr>
        <p:spPr>
          <a:xfrm flipV="1">
            <a:off x="2515890" y="3189237"/>
            <a:ext cx="2971713" cy="762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a:stCxn id="37" idx="3"/>
            <a:endCxn id="42" idx="2"/>
          </p:cNvCxnSpPr>
          <p:nvPr/>
        </p:nvCxnSpPr>
        <p:spPr>
          <a:xfrm flipV="1">
            <a:off x="2515890" y="3189237"/>
            <a:ext cx="2971713" cy="72842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3" name="Straight Arrow Connector 72"/>
          <p:cNvCxnSpPr>
            <a:stCxn id="31" idx="3"/>
            <a:endCxn id="53" idx="2"/>
          </p:cNvCxnSpPr>
          <p:nvPr/>
        </p:nvCxnSpPr>
        <p:spPr>
          <a:xfrm>
            <a:off x="2515866" y="2613235"/>
            <a:ext cx="3005993" cy="175908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4" name="Straight Arrow Connector 73"/>
          <p:cNvCxnSpPr>
            <a:stCxn id="40" idx="3"/>
            <a:endCxn id="53" idx="2"/>
          </p:cNvCxnSpPr>
          <p:nvPr/>
        </p:nvCxnSpPr>
        <p:spPr>
          <a:xfrm flipV="1">
            <a:off x="2515890" y="4372323"/>
            <a:ext cx="3005969" cy="19754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p:grpSp>
        <p:nvGrpSpPr>
          <p:cNvPr id="95" name="Group 94"/>
          <p:cNvGrpSpPr/>
          <p:nvPr/>
        </p:nvGrpSpPr>
        <p:grpSpPr>
          <a:xfrm>
            <a:off x="1944447" y="4942033"/>
            <a:ext cx="556691" cy="692465"/>
            <a:chOff x="4750274" y="1746844"/>
            <a:chExt cx="417518" cy="519349"/>
          </a:xfrm>
        </p:grpSpPr>
        <p:sp>
          <p:nvSpPr>
            <p:cNvPr id="96" name="Oval 9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7" name="Rectangle 96"/>
                <p:cNvSpPr/>
                <p:nvPr/>
              </p:nvSpPr>
              <p:spPr>
                <a:xfrm>
                  <a:off x="4750274" y="1783752"/>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5</m:t>
                            </m:r>
                          </m:sub>
                        </m:sSub>
                      </m:oMath>
                    </m:oMathPara>
                  </a14:m>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4750274" y="1783752"/>
                  <a:ext cx="417518" cy="346249"/>
                </a:xfrm>
                <a:prstGeom prst="rect">
                  <a:avLst/>
                </a:prstGeom>
                <a:blipFill>
                  <a:blip r:embed="rId10"/>
                  <a:stretch>
                    <a:fillRect b="-2778"/>
                  </a:stretch>
                </a:blipFill>
              </p:spPr>
              <p:txBody>
                <a:bodyPr/>
                <a:lstStyle/>
                <a:p>
                  <a:r>
                    <a:rPr lang="en-US">
                      <a:noFill/>
                    </a:rPr>
                    <a:t> </a:t>
                  </a:r>
                </a:p>
              </p:txBody>
            </p:sp>
          </mc:Fallback>
        </mc:AlternateContent>
      </p:grpSp>
      <p:cxnSp>
        <p:nvCxnSpPr>
          <p:cNvPr id="99" name="Straight Arrow Connector 98"/>
          <p:cNvCxnSpPr/>
          <p:nvPr/>
        </p:nvCxnSpPr>
        <p:spPr>
          <a:xfrm>
            <a:off x="6585205" y="3181910"/>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120" name="Straight Arrow Connector 119"/>
          <p:cNvCxnSpPr>
            <a:stCxn id="97" idx="3"/>
            <a:endCxn id="42" idx="2"/>
          </p:cNvCxnSpPr>
          <p:nvPr/>
        </p:nvCxnSpPr>
        <p:spPr>
          <a:xfrm flipV="1">
            <a:off x="2501138" y="3189237"/>
            <a:ext cx="2986465" cy="203284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23" name="Straight Arrow Connector 122"/>
          <p:cNvCxnSpPr>
            <a:stCxn id="97" idx="3"/>
            <a:endCxn id="53" idx="2"/>
          </p:cNvCxnSpPr>
          <p:nvPr/>
        </p:nvCxnSpPr>
        <p:spPr>
          <a:xfrm flipV="1">
            <a:off x="2501138" y="4372323"/>
            <a:ext cx="3020721" cy="84975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6" name="TextBox 125"/>
              <p:cNvSpPr txBox="1"/>
              <p:nvPr/>
            </p:nvSpPr>
            <p:spPr>
              <a:xfrm>
                <a:off x="6261563" y="5713147"/>
                <a:ext cx="4053738" cy="4431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oMath>
                </a14:m>
                <a:r>
                  <a:rPr lang="en-US" sz="2667" dirty="0">
                    <a:solidFill>
                      <a:srgbClr val="000000"/>
                    </a:solidFill>
                    <a:ea typeface="Calibri"/>
                    <a:cs typeface="Calibri"/>
                    <a:sym typeface="Calibri"/>
                  </a:rPr>
                  <a:t>)</a:t>
                </a:r>
              </a:p>
            </p:txBody>
          </p:sp>
        </mc:Choice>
        <mc:Fallback xmlns="">
          <p:sp>
            <p:nvSpPr>
              <p:cNvPr id="126" name="TextBox 125"/>
              <p:cNvSpPr txBox="1">
                <a:spLocks noRot="1" noChangeAspect="1" noMove="1" noResize="1" noEditPoints="1" noAdjustHandles="1" noChangeArrowheads="1" noChangeShapeType="1" noTextEdit="1"/>
              </p:cNvSpPr>
              <p:nvPr/>
            </p:nvSpPr>
            <p:spPr>
              <a:xfrm>
                <a:off x="6261563" y="5713147"/>
                <a:ext cx="4053738" cy="443135"/>
              </a:xfrm>
              <a:prstGeom prst="rect">
                <a:avLst/>
              </a:prstGeom>
              <a:blipFill>
                <a:blip r:embed="rId11"/>
                <a:stretch>
                  <a:fillRect l="-1875" t="-162857" r="-4062" b="-237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3384855" y="2252329"/>
                <a:ext cx="15852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𝑊</m:t>
                          </m:r>
                          <m:r>
                            <a:rPr lang="en-US" sz="2400" i="1">
                              <a:solidFill>
                                <a:srgbClr val="000000"/>
                              </a:solidFill>
                              <a:latin typeface="Cambria Math" charset="0"/>
                            </a:rPr>
                            <m:t>=[</m:t>
                          </m:r>
                          <m:r>
                            <a:rPr lang="en-US" sz="2400" i="1">
                              <a:solidFill>
                                <a:srgbClr val="000000"/>
                              </a:solidFill>
                              <a:latin typeface="Cambria Math" charset="0"/>
                            </a:rPr>
                            <m:t>𝑤</m:t>
                          </m:r>
                        </m:e>
                        <m:sub>
                          <m:r>
                            <a:rPr lang="en-US" sz="2400" i="1">
                              <a:solidFill>
                                <a:srgbClr val="000000"/>
                              </a:solidFill>
                              <a:latin typeface="Cambria Math" charset="0"/>
                            </a:rPr>
                            <m:t>𝑗𝑖</m:t>
                          </m:r>
                        </m:sub>
                      </m:sSub>
                      <m:r>
                        <a:rPr lang="en-US" sz="2400" i="1">
                          <a:solidFill>
                            <a:srgbClr val="000000"/>
                          </a:solidFill>
                          <a:latin typeface="Cambria Math" charset="0"/>
                        </a:rPr>
                        <m:t>]</m:t>
                      </m:r>
                    </m:oMath>
                  </m:oMathPara>
                </a14:m>
                <a:endParaRPr lang="en-US" sz="2400" dirty="0"/>
              </a:p>
            </p:txBody>
          </p:sp>
        </mc:Choice>
        <mc:Fallback xmlns="">
          <p:sp>
            <p:nvSpPr>
              <p:cNvPr id="127" name="Rectangle 126"/>
              <p:cNvSpPr>
                <a:spLocks noRot="1" noChangeAspect="1" noMove="1" noResize="1" noEditPoints="1" noAdjustHandles="1" noChangeArrowheads="1" noChangeShapeType="1" noTextEdit="1"/>
              </p:cNvSpPr>
              <p:nvPr/>
            </p:nvSpPr>
            <p:spPr>
              <a:xfrm>
                <a:off x="3384855" y="2252329"/>
                <a:ext cx="1585242" cy="491417"/>
              </a:xfrm>
              <a:prstGeom prst="rect">
                <a:avLst/>
              </a:prstGeom>
              <a:blipFill>
                <a:blip r:embed="rId12"/>
                <a:stretch>
                  <a:fillRect r="-800" b="-12821"/>
                </a:stretch>
              </a:blipFill>
            </p:spPr>
            <p:txBody>
              <a:bodyPr/>
              <a:lstStyle/>
              <a:p>
                <a:r>
                  <a:rPr lang="en-US">
                    <a:noFill/>
                  </a:rPr>
                  <a:t> </a:t>
                </a:r>
              </a:p>
            </p:txBody>
          </p:sp>
        </mc:Fallback>
      </mc:AlternateContent>
      <p:grpSp>
        <p:nvGrpSpPr>
          <p:cNvPr id="48" name="Group 47"/>
          <p:cNvGrpSpPr/>
          <p:nvPr/>
        </p:nvGrpSpPr>
        <p:grpSpPr>
          <a:xfrm>
            <a:off x="7534762" y="2888803"/>
            <a:ext cx="430381" cy="692465"/>
            <a:chOff x="6155416" y="584514"/>
            <a:chExt cx="422743" cy="680175"/>
          </a:xfrm>
        </p:grpSpPr>
        <p:sp>
          <p:nvSpPr>
            <p:cNvPr id="49" name="Oval 48"/>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0" name="Curved Connector 49"/>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grpSp>
        <p:nvGrpSpPr>
          <p:cNvPr id="52" name="Group 51"/>
          <p:cNvGrpSpPr/>
          <p:nvPr/>
        </p:nvGrpSpPr>
        <p:grpSpPr>
          <a:xfrm>
            <a:off x="7557686" y="3992802"/>
            <a:ext cx="430381" cy="692465"/>
            <a:chOff x="6155416" y="584514"/>
            <a:chExt cx="422743" cy="680175"/>
          </a:xfrm>
        </p:grpSpPr>
        <p:sp>
          <p:nvSpPr>
            <p:cNvPr id="55" name="Oval 54"/>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7" name="Curved Connector 56"/>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cxnSp>
        <p:nvCxnSpPr>
          <p:cNvPr id="58" name="Straight Arrow Connector 57"/>
          <p:cNvCxnSpPr/>
          <p:nvPr/>
        </p:nvCxnSpPr>
        <p:spPr>
          <a:xfrm>
            <a:off x="8332223" y="4326492"/>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59" name="Straight Arrow Connector 58"/>
          <p:cNvCxnSpPr/>
          <p:nvPr/>
        </p:nvCxnSpPr>
        <p:spPr>
          <a:xfrm>
            <a:off x="8344291" y="3136081"/>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1BB1D25-1EB7-644D-90A8-1679D2D22FF9}"/>
                  </a:ext>
                </a:extLst>
              </p:cNvPr>
              <p:cNvSpPr txBox="1"/>
              <p:nvPr/>
            </p:nvSpPr>
            <p:spPr>
              <a:xfrm>
                <a:off x="9311650" y="321123"/>
                <a:ext cx="2270750"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𝑧</m:t>
                              </m:r>
                            </m:sup>
                          </m:sSup>
                        </m:den>
                      </m:f>
                    </m:oMath>
                  </m:oMathPara>
                </a14:m>
                <a:endParaRPr lang="en-US" dirty="0"/>
              </a:p>
            </p:txBody>
          </p:sp>
        </mc:Choice>
        <mc:Fallback xmlns="">
          <p:sp>
            <p:nvSpPr>
              <p:cNvPr id="51" name="TextBox 50">
                <a:extLst>
                  <a:ext uri="{FF2B5EF4-FFF2-40B4-BE49-F238E27FC236}">
                    <a16:creationId xmlns:a16="http://schemas.microsoft.com/office/drawing/2014/main" id="{81BB1D25-1EB7-644D-90A8-1679D2D22FF9}"/>
                  </a:ext>
                </a:extLst>
              </p:cNvPr>
              <p:cNvSpPr txBox="1">
                <a:spLocks noRot="1" noChangeAspect="1" noMove="1" noResize="1" noEditPoints="1" noAdjustHandles="1" noChangeArrowheads="1" noChangeShapeType="1" noTextEdit="1"/>
              </p:cNvSpPr>
              <p:nvPr/>
            </p:nvSpPr>
            <p:spPr>
              <a:xfrm>
                <a:off x="9311650" y="321123"/>
                <a:ext cx="2270750" cy="525016"/>
              </a:xfrm>
              <a:prstGeom prst="rect">
                <a:avLst/>
              </a:prstGeom>
              <a:blipFill>
                <a:blip r:embed="rId13"/>
                <a:stretch>
                  <a:fillRect l="-3352" t="-4878" b="-12195"/>
                </a:stretch>
              </a:blipFill>
            </p:spPr>
            <p:txBody>
              <a:bodyPr/>
              <a:lstStyle/>
              <a:p>
                <a:r>
                  <a:rPr lang="en-US">
                    <a:noFill/>
                  </a:rPr>
                  <a:t> </a:t>
                </a:r>
              </a:p>
            </p:txBody>
          </p:sp>
        </mc:Fallback>
      </mc:AlternateContent>
    </p:spTree>
    <p:extLst>
      <p:ext uri="{BB962C8B-B14F-4D97-AF65-F5344CB8AC3E}">
        <p14:creationId xmlns:p14="http://schemas.microsoft.com/office/powerpoint/2010/main" val="3383493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mc:AlternateContent xmlns:mc="http://schemas.openxmlformats.org/markup-compatibility/2006" xmlns:a14="http://schemas.microsoft.com/office/drawing/2010/main">
        <mc:Choice Requires="a14">
          <p:sp>
            <p:nvSpPr>
              <p:cNvPr id="51" name="Rectangle 50"/>
              <p:cNvSpPr/>
              <p:nvPr/>
            </p:nvSpPr>
            <p:spPr>
              <a:xfrm>
                <a:off x="3635132" y="1408814"/>
                <a:ext cx="4463594" cy="1262525"/>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𝑎</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3635132" y="1408814"/>
                <a:ext cx="4463594" cy="1262525"/>
              </a:xfrm>
              <a:prstGeom prst="rect">
                <a:avLst/>
              </a:prstGeom>
              <a:blipFill>
                <a:blip r:embed="rId2"/>
                <a:stretch>
                  <a:fillRect t="-102000" b="-16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67821" y="3338463"/>
                <a:ext cx="487409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oMath>
                  </m:oMathPara>
                </a14:m>
                <a:endParaRPr lang="en-US" sz="2667" dirty="0">
                  <a:solidFill>
                    <a:srgbClr val="000000"/>
                  </a:solidFill>
                  <a:ea typeface="Calibri"/>
                  <a:cs typeface="Calibri"/>
                  <a:sym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67821" y="3338463"/>
                <a:ext cx="4874090" cy="995657"/>
              </a:xfrm>
              <a:prstGeom prst="rect">
                <a:avLst/>
              </a:prstGeom>
              <a:blipFill>
                <a:blip r:embed="rId3"/>
                <a:stretch>
                  <a:fillRect l="-522" t="-155128" r="-2089" b="-21153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111319" y="4855086"/>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4855086"/>
                <a:ext cx="7763664" cy="1310872"/>
              </a:xfrm>
              <a:prstGeom prst="rect">
                <a:avLst/>
              </a:prstGeom>
              <a:blipFill>
                <a:blip r:embed="rId4"/>
                <a:stretch>
                  <a:fillRect t="-99038" b="-15288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BDAC907-B5E6-AB41-8CE7-9DBB0365D59D}"/>
              </a:ext>
            </a:extLst>
          </p:cNvPr>
          <p:cNvGrpSpPr/>
          <p:nvPr/>
        </p:nvGrpSpPr>
        <p:grpSpPr>
          <a:xfrm>
            <a:off x="7787241" y="3368286"/>
            <a:ext cx="3668422" cy="691249"/>
            <a:chOff x="7787241" y="3368286"/>
            <a:chExt cx="3668422" cy="691249"/>
          </a:xfrm>
        </p:grpSpPr>
        <p:grpSp>
          <p:nvGrpSpPr>
            <p:cNvPr id="6" name="Group 5">
              <a:extLst>
                <a:ext uri="{FF2B5EF4-FFF2-40B4-BE49-F238E27FC236}">
                  <a16:creationId xmlns:a16="http://schemas.microsoft.com/office/drawing/2014/main" id="{CDD73360-5636-4A49-A71D-ADE86490222A}"/>
                </a:ext>
              </a:extLst>
            </p:cNvPr>
            <p:cNvGrpSpPr/>
            <p:nvPr/>
          </p:nvGrpSpPr>
          <p:grpSpPr>
            <a:xfrm>
              <a:off x="7787241" y="3429001"/>
              <a:ext cx="1979755" cy="630534"/>
              <a:chOff x="6852746" y="2007477"/>
              <a:chExt cx="1979755" cy="630534"/>
            </a:xfrm>
          </p:grpSpPr>
          <p:sp>
            <p:nvSpPr>
              <p:cNvPr id="7" name="Rectangle 6">
                <a:extLst>
                  <a:ext uri="{FF2B5EF4-FFF2-40B4-BE49-F238E27FC236}">
                    <a16:creationId xmlns:a16="http://schemas.microsoft.com/office/drawing/2014/main" id="{8FBE7161-4801-8E47-AA89-5D9819A49C1A}"/>
                  </a:ext>
                </a:extLst>
              </p:cNvPr>
              <p:cNvSpPr/>
              <p:nvPr/>
            </p:nvSpPr>
            <p:spPr>
              <a:xfrm>
                <a:off x="6852746" y="2007477"/>
                <a:ext cx="432310" cy="6305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0D8BA8-5A01-C649-B86B-40DAFC0E4B3A}"/>
                  </a:ext>
                </a:extLst>
              </p:cNvPr>
              <p:cNvCxnSpPr>
                <a:cxnSpLocks/>
                <a:endCxn id="60" idx="3"/>
              </p:cNvCxnSpPr>
              <p:nvPr/>
            </p:nvCxnSpPr>
            <p:spPr>
              <a:xfrm flipH="1">
                <a:off x="7447608" y="2217421"/>
                <a:ext cx="1384893" cy="197347"/>
              </a:xfrm>
              <a:prstGeom prst="straightConnector1">
                <a:avLst/>
              </a:pr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4" name="TextBox 3">
              <a:extLst>
                <a:ext uri="{FF2B5EF4-FFF2-40B4-BE49-F238E27FC236}">
                  <a16:creationId xmlns:a16="http://schemas.microsoft.com/office/drawing/2014/main" id="{716E762D-AF6A-1B47-91CB-F3C188B02BA2}"/>
                </a:ext>
              </a:extLst>
            </p:cNvPr>
            <p:cNvSpPr txBox="1"/>
            <p:nvPr/>
          </p:nvSpPr>
          <p:spPr>
            <a:xfrm>
              <a:off x="9766996" y="3368286"/>
              <a:ext cx="1688667" cy="369332"/>
            </a:xfrm>
            <a:prstGeom prst="rect">
              <a:avLst/>
            </a:prstGeom>
            <a:noFill/>
          </p:spPr>
          <p:txBody>
            <a:bodyPr wrap="none" rtlCol="0">
              <a:spAutoFit/>
            </a:bodyPr>
            <a:lstStyle/>
            <a:p>
              <a:r>
                <a:rPr lang="en-US" dirty="0">
                  <a:solidFill>
                    <a:srgbClr val="FF0000"/>
                  </a:solidFill>
                </a:rPr>
                <a:t>Bias parameters</a:t>
              </a:r>
            </a:p>
          </p:txBody>
        </p:sp>
      </p:grpSp>
    </p:spTree>
    <p:extLst>
      <p:ext uri="{BB962C8B-B14F-4D97-AF65-F5344CB8AC3E}">
        <p14:creationId xmlns:p14="http://schemas.microsoft.com/office/powerpoint/2010/main" val="2408650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t>Neural Network with One Layer</a:t>
            </a:r>
          </a:p>
        </p:txBody>
      </p:sp>
      <mc:AlternateContent xmlns:mc="http://schemas.openxmlformats.org/markup-compatibility/2006" xmlns:a14="http://schemas.microsoft.com/office/drawing/2010/main">
        <mc:Choice Requires="a14">
          <p:sp>
            <p:nvSpPr>
              <p:cNvPr id="61" name="Rectangle 60"/>
              <p:cNvSpPr/>
              <p:nvPr/>
            </p:nvSpPr>
            <p:spPr>
              <a:xfrm>
                <a:off x="2111319" y="1417640"/>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1417640"/>
                <a:ext cx="7763664" cy="1310872"/>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07383" y="3130301"/>
                <a:ext cx="1660263" cy="95359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f>
                        <m:fPr>
                          <m:ctrlPr>
                            <a:rPr lang="en-US" sz="2667" i="1" smtClean="0">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m:t>
                          </m:r>
                          <m:r>
                            <a:rPr lang="en-US" sz="2667" b="0" i="1" smtClean="0">
                              <a:solidFill>
                                <a:srgbClr val="000000"/>
                              </a:solidFill>
                              <a:latin typeface="Cambria Math" panose="02040503050406030204" pitchFamily="18" charset="0"/>
                            </a:rPr>
                            <m:t>𝐿</m:t>
                          </m:r>
                        </m:num>
                        <m:den>
                          <m:r>
                            <a:rPr lang="en-US" sz="2800" i="1">
                              <a:solidFill>
                                <a:srgbClr val="000000"/>
                              </a:solidFill>
                              <a:latin typeface="Cambria Math" panose="02040503050406030204" pitchFamily="18" charset="0"/>
                              <a:ea typeface="Cambria Math" panose="02040503050406030204" pitchFamily="18" charset="0"/>
                            </a:rPr>
                            <m:t>𝜕</m:t>
                          </m:r>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𝑢𝑣</m:t>
                              </m:r>
                            </m:sub>
                          </m:sSub>
                        </m:den>
                      </m:f>
                      <m:r>
                        <a:rPr lang="en-US" sz="2667" b="0" i="1" smtClean="0">
                          <a:solidFill>
                            <a:srgbClr val="000000"/>
                          </a:solidFill>
                          <a:latin typeface="Cambria Math" panose="02040503050406030204" pitchFamily="18" charset="0"/>
                        </a:rPr>
                        <m:t>=0</m:t>
                      </m:r>
                    </m:oMath>
                  </m:oMathPara>
                </a14:m>
                <a:endParaRPr lang="en-US" sz="2667" dirty="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607383" y="3130301"/>
                <a:ext cx="1660263" cy="953594"/>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7418" y="4518899"/>
                <a:ext cx="10353940" cy="2277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000" dirty="0">
                    <a:solidFill>
                      <a:srgbClr val="FF0000"/>
                    </a:solidFill>
                    <a:latin typeface="Calibri"/>
                    <a:ea typeface="Calibri"/>
                    <a:cs typeface="Calibri"/>
                    <a:sym typeface="Calibri"/>
                  </a:rPr>
                  <a:t>(1) We can compute this derivative but often there will be no</a:t>
                </a:r>
              </a:p>
              <a:p>
                <a:pPr defTabSz="609585" latinLnBrk="1" hangingPunct="0"/>
                <a:r>
                  <a:rPr lang="en-US" sz="2000" dirty="0">
                    <a:solidFill>
                      <a:srgbClr val="FF0000"/>
                    </a:solidFill>
                    <a:latin typeface="Calibri"/>
                    <a:ea typeface="Calibri"/>
                    <a:cs typeface="Calibri"/>
                    <a:sym typeface="Calibri"/>
                  </a:rPr>
                  <a:t> closed-form solution for W when dL/</a:t>
                </a:r>
                <a:r>
                  <a:rPr lang="en-US" sz="2000" dirty="0" err="1">
                    <a:solidFill>
                      <a:srgbClr val="FF0000"/>
                    </a:solidFill>
                    <a:latin typeface="Calibri"/>
                    <a:ea typeface="Calibri"/>
                    <a:cs typeface="Calibri"/>
                    <a:sym typeface="Calibri"/>
                  </a:rPr>
                  <a:t>dw</a:t>
                </a:r>
                <a:r>
                  <a:rPr lang="en-US" sz="2000" dirty="0">
                    <a:solidFill>
                      <a:srgbClr val="FF0000"/>
                    </a:solidFill>
                    <a:latin typeface="Calibri"/>
                    <a:ea typeface="Calibri"/>
                    <a:cs typeface="Calibri"/>
                    <a:sym typeface="Calibri"/>
                  </a:rPr>
                  <a:t> = 0 </a:t>
                </a:r>
              </a:p>
              <a:p>
                <a:pPr defTabSz="609585" latinLnBrk="1" hangingPunct="0"/>
                <a:endParaRPr lang="en-US" sz="2000" dirty="0">
                  <a:solidFill>
                    <a:srgbClr val="FF0000"/>
                  </a:solidFill>
                  <a:latin typeface="Calibri"/>
                  <a:ea typeface="Calibri"/>
                  <a:cs typeface="Calibri"/>
                  <a:sym typeface="Calibri"/>
                </a:endParaRPr>
              </a:p>
              <a:p>
                <a:pPr defTabSz="609585" latinLnBrk="1" hangingPunct="0"/>
                <a:r>
                  <a:rPr lang="en-US" sz="2000" dirty="0">
                    <a:solidFill>
                      <a:srgbClr val="FF0000"/>
                    </a:solidFill>
                    <a:latin typeface="Calibri"/>
                    <a:ea typeface="Calibri"/>
                    <a:cs typeface="Calibri"/>
                    <a:sym typeface="Calibri"/>
                  </a:rPr>
                  <a:t>(2) Also, even for linear regression where the solution was </a:t>
                </a:r>
                <a14:m>
                  <m:oMath xmlns:m="http://schemas.openxmlformats.org/officeDocument/2006/math">
                    <m:r>
                      <a:rPr lang="en-US" sz="2000" i="1">
                        <a:solidFill>
                          <a:srgbClr val="FF0000"/>
                        </a:solidFill>
                        <a:latin typeface="Cambria Math" charset="0"/>
                      </a:rPr>
                      <m:t>𝑊</m:t>
                    </m:r>
                    <m:r>
                      <a:rPr lang="en-US" sz="2000" i="1">
                        <a:solidFill>
                          <a:srgbClr val="FF0000"/>
                        </a:solidFill>
                        <a:latin typeface="Cambria Math"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e>
                      <m:sup>
                        <m:r>
                          <a:rPr lang="en-US" sz="2000" i="1">
                            <a:solidFill>
                              <a:srgbClr val="FF0000"/>
                            </a:solidFill>
                            <a:latin typeface="Cambria Math" charset="0"/>
                          </a:rPr>
                          <m:t>𝑇</m:t>
                        </m:r>
                      </m:sup>
                    </m:sSup>
                    <m:r>
                      <a:rPr lang="en-US" sz="2000" i="1">
                        <a:solidFill>
                          <a:srgbClr val="FF0000"/>
                        </a:solidFill>
                        <a:latin typeface="Cambria Math" charset="0"/>
                      </a:rPr>
                      <m:t>𝑌</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this</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expression</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might</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be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expensive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or</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infeasible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m:t>
                    </m:r>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think</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of</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oMath>
                </a14:m>
                <a:r>
                  <a:rPr lang="en-US" sz="2000" dirty="0">
                    <a:solidFill>
                      <a:srgbClr val="FF0000"/>
                    </a:solidFill>
                  </a:rPr>
                  <a:t> for a very large </a:t>
                </a:r>
              </a:p>
              <a:p>
                <a:pPr defTabSz="609585" latinLnBrk="1" hangingPunct="0"/>
                <a:r>
                  <a:rPr lang="en-US" sz="2000" dirty="0">
                    <a:solidFill>
                      <a:srgbClr val="FF0000"/>
                    </a:solidFill>
                  </a:rPr>
                  <a:t>dataset with a million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𝑖</m:t>
                        </m:r>
                      </m:sub>
                    </m:sSub>
                  </m:oMath>
                </a14:m>
                <a:endParaRPr lang="en-US" sz="2000" dirty="0">
                  <a:solidFill>
                    <a:srgbClr val="FF0000"/>
                  </a:solidFill>
                </a:endParaRPr>
              </a:p>
              <a:p>
                <a:pPr defTabSz="609585" latinLnBrk="1" hangingPunct="0"/>
                <a:endParaRPr lang="en-US" sz="2000" dirty="0">
                  <a:solidFill>
                    <a:srgbClr val="FF0000"/>
                  </a:solidFill>
                  <a:latin typeface="Calibri"/>
                  <a:ea typeface="Calibri"/>
                  <a:cs typeface="Calibri"/>
                  <a:sym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87418" y="4518899"/>
                <a:ext cx="10353940" cy="2277545"/>
              </a:xfrm>
              <a:prstGeom prst="rect">
                <a:avLst/>
              </a:prstGeom>
              <a:blipFill>
                <a:blip r:embed="rId4"/>
                <a:stretch>
                  <a:fillRect l="-982" t="-55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682936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15</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sp>
        <p:nvSpPr>
          <p:cNvPr id="16" name="TextBox 15"/>
          <p:cNvSpPr txBox="1"/>
          <p:nvPr/>
        </p:nvSpPr>
        <p:spPr>
          <a:xfrm>
            <a:off x="7818121" y="1325881"/>
            <a:ext cx="38862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1. Start with a random value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of</a:t>
            </a:r>
            <a:r>
              <a:rPr lang="en-US" sz="2400" dirty="0">
                <a:solidFill>
                  <a:srgbClr val="000000"/>
                </a:solidFill>
              </a:rPr>
              <a:t> w (e.g. w = 12)</a:t>
            </a:r>
          </a:p>
        </p:txBody>
      </p:sp>
      <p:grpSp>
        <p:nvGrpSpPr>
          <p:cNvPr id="21" name="Group 20"/>
          <p:cNvGrpSpPr/>
          <p:nvPr/>
        </p:nvGrpSpPr>
        <p:grpSpPr>
          <a:xfrm>
            <a:off x="5142765" y="3718560"/>
            <a:ext cx="807591" cy="2440306"/>
            <a:chOff x="3857072" y="2788920"/>
            <a:chExt cx="605693" cy="1830230"/>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w=12</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cxnSp>
        <p:nvCxnSpPr>
          <p:cNvPr id="23" name="Straight Connector 22"/>
          <p:cNvCxnSpPr/>
          <p:nvPr/>
        </p:nvCxnSpPr>
        <p:spPr>
          <a:xfrm flipV="1">
            <a:off x="4541520" y="2691133"/>
            <a:ext cx="1813560" cy="2353307"/>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5208495"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0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16</a:t>
            </a:fld>
            <a:endParaRPr sz="1733">
              <a:solidFill>
                <a:srgbClr val="FFFFFF"/>
              </a:solidFill>
            </a:endParaRPr>
          </a:p>
        </p:txBody>
      </p:sp>
      <p:sp>
        <p:nvSpPr>
          <p:cNvPr id="22" name="Title 1">
            <a:extLst>
              <a:ext uri="{FF2B5EF4-FFF2-40B4-BE49-F238E27FC236}">
                <a16:creationId xmlns:a16="http://schemas.microsoft.com/office/drawing/2014/main" id="{977C8226-7A57-7744-82C6-2C422AB16E4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803899" y="4129178"/>
            <a:ext cx="807591" cy="1992655"/>
            <a:chOff x="3857072" y="2788920"/>
            <a:chExt cx="605693" cy="1940435"/>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479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w=10</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10.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317911" y="3042187"/>
            <a:ext cx="1819024" cy="2260984"/>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60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17</a:t>
            </a:fld>
            <a:endParaRPr sz="1733">
              <a:solidFill>
                <a:srgbClr val="FFFFFF"/>
              </a:solidFill>
            </a:endParaRPr>
          </a:p>
        </p:txBody>
      </p:sp>
      <p:sp>
        <p:nvSpPr>
          <p:cNvPr id="18" name="Title 1">
            <a:extLst>
              <a:ext uri="{FF2B5EF4-FFF2-40B4-BE49-F238E27FC236}">
                <a16:creationId xmlns:a16="http://schemas.microsoft.com/office/drawing/2014/main" id="{30543487-7125-5548-9173-3109556732C2}"/>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228364" y="4835470"/>
            <a:ext cx="652100" cy="1291632"/>
            <a:chOff x="3857072" y="2788920"/>
            <a:chExt cx="489075" cy="2361064"/>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19"/>
              <a:ext cx="489075" cy="900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w=8</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3577620" y="3895242"/>
            <a:ext cx="2110681" cy="197954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04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Gradient Descent</a:t>
            </a:r>
          </a:p>
        </p:txBody>
      </p:sp>
      <mc:AlternateContent xmlns:mc="http://schemas.openxmlformats.org/markup-compatibility/2006" xmlns:a14="http://schemas.microsoft.com/office/drawing/2010/main">
        <mc:Choice Requires="a14">
          <p:sp>
            <p:nvSpPr>
              <p:cNvPr id="4" name="Rectangle 3"/>
              <p:cNvSpPr/>
              <p:nvPr/>
            </p:nvSpPr>
            <p:spPr>
              <a:xfrm>
                <a:off x="7097499" y="1580019"/>
                <a:ext cx="3018519"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097499" y="1580019"/>
                <a:ext cx="3018519" cy="1100558"/>
              </a:xfrm>
              <a:prstGeom prst="rect">
                <a:avLst/>
              </a:prstGeom>
              <a:blipFill>
                <a:blip r:embed="rId2"/>
                <a:stretch>
                  <a:fillRect t="-108046" b="-163218"/>
                </a:stretch>
              </a:blipFill>
            </p:spPr>
            <p:txBody>
              <a:bodyPr/>
              <a:lstStyle/>
              <a:p>
                <a:r>
                  <a:rPr lang="en-US">
                    <a:noFill/>
                  </a:rPr>
                  <a:t> </a:t>
                </a:r>
              </a:p>
            </p:txBody>
          </p:sp>
        </mc:Fallback>
      </mc:AlternateContent>
      <p:grpSp>
        <p:nvGrpSpPr>
          <p:cNvPr id="5" name="Group 4"/>
          <p:cNvGrpSpPr/>
          <p:nvPr/>
        </p:nvGrpSpPr>
        <p:grpSpPr>
          <a:xfrm>
            <a:off x="1223909" y="1491985"/>
            <a:ext cx="8988525" cy="4667059"/>
            <a:chOff x="917931" y="1118989"/>
            <a:chExt cx="6741394" cy="3500294"/>
          </a:xfrm>
        </p:grpSpPr>
        <mc:AlternateContent xmlns:mc="http://schemas.openxmlformats.org/markup-compatibility/2006" xmlns:a14="http://schemas.microsoft.com/office/drawing/2010/main">
          <mc:Choice Requires="a14">
            <p:sp>
              <p:nvSpPr>
                <p:cNvPr id="6" name="TextBox 5"/>
                <p:cNvSpPr txBox="1"/>
                <p:nvPr/>
              </p:nvSpPr>
              <p:spPr>
                <a:xfrm>
                  <a:off x="917931" y="1118989"/>
                  <a:ext cx="90399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7931" y="1118989"/>
                  <a:ext cx="903998" cy="276999"/>
                </a:xfrm>
                <a:prstGeom prst="rect">
                  <a:avLst/>
                </a:prstGeom>
                <a:blipFill>
                  <a:blip r:embed="rId3"/>
                  <a:stretch>
                    <a:fillRect l="-6316" r="-5263" b="-10345"/>
                  </a:stretch>
                </a:blipFill>
                <a:ln w="12700" cap="flat">
                  <a:noFill/>
                  <a:miter lim="400000"/>
                </a:ln>
                <a:effectLst/>
              </p:spPr>
              <p:txBody>
                <a:bodyPr/>
                <a:lstStyle/>
                <a:p>
                  <a:r>
                    <a:rPr lang="en-US">
                      <a:noFill/>
                    </a:rPr>
                    <a:t> </a:t>
                  </a:r>
                </a:p>
              </p:txBody>
            </p:sp>
          </mc:Fallback>
        </mc:AlternateContent>
        <p:sp>
          <p:nvSpPr>
            <p:cNvPr id="7" name="TextBox 6"/>
            <p:cNvSpPr txBox="1"/>
            <p:nvPr/>
          </p:nvSpPr>
          <p:spPr>
            <a:xfrm>
              <a:off x="917931" y="1994463"/>
              <a:ext cx="24885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8" name="Rectangle 7"/>
            <p:cNvSpPr/>
            <p:nvPr/>
          </p:nvSpPr>
          <p:spPr>
            <a:xfrm>
              <a:off x="917931" y="427303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9" name="TextBox 8"/>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10" name="Rectangle 9"/>
                <p:cNvSpPr/>
                <p:nvPr/>
              </p:nvSpPr>
              <p:spPr>
                <a:xfrm>
                  <a:off x="2448888" y="2449308"/>
                  <a:ext cx="146025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448888" y="2449308"/>
                  <a:ext cx="1460255" cy="346249"/>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69136" y="2445924"/>
                  <a:ext cx="141283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4569136" y="2445924"/>
                  <a:ext cx="1412838" cy="346249"/>
                </a:xfrm>
                <a:prstGeom prst="rect">
                  <a:avLst/>
                </a:prstGeom>
                <a:blipFill>
                  <a:blip r:embed="rId5"/>
                  <a:stretch>
                    <a:fillRect b="-16216"/>
                  </a:stretch>
                </a:blipFill>
              </p:spPr>
              <p:txBody>
                <a:bodyPr/>
                <a:lstStyle/>
                <a:p>
                  <a:r>
                    <a:rPr lang="en-US">
                      <a:noFill/>
                    </a:rPr>
                    <a:t> </a:t>
                  </a:r>
                </a:p>
              </p:txBody>
            </p:sp>
          </mc:Fallback>
        </mc:AlternateContent>
        <p:sp>
          <p:nvSpPr>
            <p:cNvPr id="12" name="TextBox 11"/>
            <p:cNvSpPr txBox="1"/>
            <p:nvPr/>
          </p:nvSpPr>
          <p:spPr>
            <a:xfrm>
              <a:off x="1243757" y="24459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13" name="TextBox 12"/>
            <p:cNvSpPr txBox="1"/>
            <p:nvPr/>
          </p:nvSpPr>
          <p:spPr>
            <a:xfrm>
              <a:off x="3990535" y="24459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14" name="Rectangle 13"/>
            <p:cNvSpPr/>
            <p:nvPr/>
          </p:nvSpPr>
          <p:spPr>
            <a:xfrm>
              <a:off x="1197589" y="292191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15" name="Rectangle 14"/>
            <p:cNvSpPr/>
            <p:nvPr/>
          </p:nvSpPr>
          <p:spPr>
            <a:xfrm>
              <a:off x="1191403" y="336835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16" name="Rectangle 15"/>
                <p:cNvSpPr/>
                <p:nvPr/>
              </p:nvSpPr>
              <p:spPr>
                <a:xfrm>
                  <a:off x="2426869" y="2924765"/>
                  <a:ext cx="261388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426869" y="2924765"/>
                  <a:ext cx="2613889" cy="346249"/>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6869" y="3368358"/>
                  <a:ext cx="24716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426869" y="3368358"/>
                  <a:ext cx="2471639" cy="346249"/>
                </a:xfrm>
                <a:prstGeom prst="rect">
                  <a:avLst/>
                </a:prstGeom>
                <a:blipFill>
                  <a:blip r:embed="rId7"/>
                  <a:stretch>
                    <a:fillRect b="-22222"/>
                  </a:stretch>
                </a:blipFill>
              </p:spPr>
              <p:txBody>
                <a:bodyPr/>
                <a:lstStyle/>
                <a:p>
                  <a:r>
                    <a:rPr lang="en-US">
                      <a:noFill/>
                    </a:rPr>
                    <a:t> </a:t>
                  </a:r>
                </a:p>
              </p:txBody>
            </p:sp>
          </mc:Fallback>
        </mc:AlternateContent>
        <p:sp>
          <p:nvSpPr>
            <p:cNvPr id="18" name="Rectangle 17"/>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19" name="Rectangle 18"/>
                <p:cNvSpPr/>
                <p:nvPr/>
              </p:nvSpPr>
              <p:spPr>
                <a:xfrm>
                  <a:off x="1874988" y="3877982"/>
                  <a:ext cx="90284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874988" y="3877982"/>
                  <a:ext cx="902843" cy="346249"/>
                </a:xfrm>
                <a:prstGeom prst="rect">
                  <a:avLst/>
                </a:prstGeom>
                <a:blipFill>
                  <a:blip r:embed="rId8"/>
                  <a:stretch>
                    <a:fillRect r="-1053" b="-16667"/>
                  </a:stretch>
                </a:blipFill>
              </p:spPr>
              <p:txBody>
                <a:bodyPr/>
                <a:lstStyle/>
                <a:p>
                  <a:r>
                    <a:rPr lang="en-US">
                      <a:noFill/>
                    </a:rPr>
                    <a:t> </a:t>
                  </a:r>
                </a:p>
              </p:txBody>
            </p:sp>
          </mc:Fallback>
        </mc:AlternateContent>
        <p:sp>
          <p:nvSpPr>
            <p:cNvPr id="20" name="Rectangle 19"/>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p:grpSp>
        <p:nvGrpSpPr>
          <p:cNvPr id="21" name="Group 20"/>
          <p:cNvGrpSpPr/>
          <p:nvPr/>
        </p:nvGrpSpPr>
        <p:grpSpPr>
          <a:xfrm>
            <a:off x="8900161" y="1048242"/>
            <a:ext cx="2112316" cy="673879"/>
            <a:chOff x="6675120" y="786181"/>
            <a:chExt cx="1584237" cy="505409"/>
          </a:xfrm>
        </p:grpSpPr>
        <p:cxnSp>
          <p:nvCxnSpPr>
            <p:cNvPr id="22" name="Straight Arrow Connector 21"/>
            <p:cNvCxnSpPr/>
            <p:nvPr/>
          </p:nvCxnSpPr>
          <p:spPr>
            <a:xfrm flipH="1">
              <a:off x="6675120" y="1005840"/>
              <a:ext cx="560070" cy="285750"/>
            </a:xfrm>
            <a:prstGeom prst="straightConnector1">
              <a:avLst/>
            </a:prstGeom>
            <a:noFill/>
            <a:ln w="25400" cap="flat">
              <a:solidFill>
                <a:srgbClr val="FF0000"/>
              </a:solidFill>
              <a:prstDash val="solid"/>
              <a:bevel/>
              <a:tailEnd type="triangle"/>
            </a:ln>
            <a:effectLst/>
          </p:spPr>
          <p:style>
            <a:lnRef idx="0">
              <a:scrgbClr r="0" g="0" b="0"/>
            </a:lnRef>
            <a:fillRef idx="0">
              <a:scrgbClr r="0" g="0" b="0"/>
            </a:fillRef>
            <a:effectRef idx="0">
              <a:scrgbClr r="0" g="0" b="0"/>
            </a:effectRef>
            <a:fontRef idx="none"/>
          </p:style>
        </p:cxnSp>
        <p:sp>
          <p:nvSpPr>
            <p:cNvPr id="23" name="TextBox 22"/>
            <p:cNvSpPr txBox="1"/>
            <p:nvPr/>
          </p:nvSpPr>
          <p:spPr>
            <a:xfrm>
              <a:off x="7236241" y="786181"/>
              <a:ext cx="10231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expensive</a:t>
              </a:r>
            </a:p>
          </p:txBody>
        </p:sp>
      </p:grpSp>
    </p:spTree>
    <p:extLst>
      <p:ext uri="{BB962C8B-B14F-4D97-AF65-F5344CB8AC3E}">
        <p14:creationId xmlns:p14="http://schemas.microsoft.com/office/powerpoint/2010/main" val="3661752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2" y="3036267"/>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2" y="3036267"/>
                <a:ext cx="762453" cy="556306"/>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70" y="3036267"/>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70" y="3036267"/>
                <a:ext cx="762453" cy="553485"/>
              </a:xfrm>
              <a:prstGeom prst="rect">
                <a:avLst/>
              </a:prstGeom>
              <a:blipFill>
                <a:blip r:embed="rId8"/>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2" y="3656518"/>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2" y="3656518"/>
                <a:ext cx="762453" cy="556306"/>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70" y="3656518"/>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70" y="3656518"/>
                <a:ext cx="762453" cy="553485"/>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2" y="4292850"/>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2" y="4292850"/>
                <a:ext cx="762453" cy="556306"/>
              </a:xfrm>
              <a:prstGeom prst="rect">
                <a:avLst/>
              </a:prstGeom>
              <a:blipFill>
                <a:blip r:embed="rId21"/>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70" y="4292850"/>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70" y="4292850"/>
                <a:ext cx="762453" cy="553485"/>
              </a:xfrm>
              <a:prstGeom prst="rect">
                <a:avLst/>
              </a:prstGeom>
              <a:blipFill>
                <a:blip r:embed="rId22"/>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2" y="4932332"/>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2" y="4932332"/>
                <a:ext cx="762453" cy="556306"/>
              </a:xfrm>
              <a:prstGeom prst="rect">
                <a:avLst/>
              </a:prstGeom>
              <a:blipFill>
                <a:blip r:embed="rId28"/>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3"/>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3"/>
                <a:ext cx="762453" cy="553485"/>
              </a:xfrm>
              <a:prstGeom prst="rect">
                <a:avLst/>
              </a:prstGeom>
              <a:blipFill>
                <a:blip r:embed="rId29"/>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2" y="5564164"/>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2" y="5564164"/>
                <a:ext cx="762453" cy="556306"/>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70" y="5564165"/>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70" y="5564165"/>
                <a:ext cx="762453" cy="553485"/>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39"/>
            <a:chOff x="1618488" y="1308810"/>
            <a:chExt cx="4705710" cy="3354629"/>
          </a:xfrm>
        </p:grpSpPr>
        <p:sp>
          <p:nvSpPr>
            <p:cNvPr id="11" name="Rectangle 10"/>
            <p:cNvSpPr/>
            <p:nvPr/>
          </p:nvSpPr>
          <p:spPr>
            <a:xfrm>
              <a:off x="1618488" y="1783079"/>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39"/>
            <a:chOff x="6423074" y="1308810"/>
            <a:chExt cx="2263726" cy="3354629"/>
          </a:xfrm>
        </p:grpSpPr>
        <p:sp>
          <p:nvSpPr>
            <p:cNvPr id="64" name="Rectangle 63"/>
            <p:cNvSpPr/>
            <p:nvPr/>
          </p:nvSpPr>
          <p:spPr>
            <a:xfrm>
              <a:off x="6423074" y="1783079"/>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Tree>
    <p:extLst>
      <p:ext uri="{BB962C8B-B14F-4D97-AF65-F5344CB8AC3E}">
        <p14:creationId xmlns:p14="http://schemas.microsoft.com/office/powerpoint/2010/main" val="699659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Stochastic Gradient Descent (mini-batch) </a:t>
            </a:r>
          </a:p>
        </p:txBody>
      </p:sp>
      <p:grpSp>
        <p:nvGrpSpPr>
          <p:cNvPr id="21" name="Group 20"/>
          <p:cNvGrpSpPr/>
          <p:nvPr/>
        </p:nvGrpSpPr>
        <p:grpSpPr>
          <a:xfrm>
            <a:off x="1223907" y="1491986"/>
            <a:ext cx="8988527" cy="4948805"/>
            <a:chOff x="917930" y="1118989"/>
            <a:chExt cx="6741395" cy="3711604"/>
          </a:xfrm>
        </p:grpSpPr>
        <mc:AlternateContent xmlns:mc="http://schemas.openxmlformats.org/markup-compatibility/2006" xmlns:a14="http://schemas.microsoft.com/office/drawing/2010/main">
          <mc:Choice Requires="a14">
            <p:sp>
              <p:nvSpPr>
                <p:cNvPr id="22" name="TextBox 21"/>
                <p:cNvSpPr txBox="1"/>
                <p:nvPr/>
              </p:nvSpPr>
              <p:spPr>
                <a:xfrm>
                  <a:off x="917931" y="1118989"/>
                  <a:ext cx="903997"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7931" y="1118989"/>
                  <a:ext cx="903997" cy="276999"/>
                </a:xfrm>
                <a:prstGeom prst="rect">
                  <a:avLst/>
                </a:prstGeom>
                <a:blipFill>
                  <a:blip r:embed="rId2"/>
                  <a:stretch>
                    <a:fillRect l="-6316" r="-5263" b="-10345"/>
                  </a:stretch>
                </a:blipFill>
                <a:ln w="12700" cap="flat">
                  <a:noFill/>
                  <a:miter lim="400000"/>
                </a:ln>
                <a:effectLst/>
              </p:spPr>
              <p:txBody>
                <a:bodyPr/>
                <a:lstStyle/>
                <a:p>
                  <a:r>
                    <a:rPr lang="en-US">
                      <a:noFill/>
                    </a:rPr>
                    <a:t> </a:t>
                  </a:r>
                </a:p>
              </p:txBody>
            </p:sp>
          </mc:Fallback>
        </mc:AlternateContent>
        <p:sp>
          <p:nvSpPr>
            <p:cNvPr id="23" name="TextBox 22"/>
            <p:cNvSpPr txBox="1"/>
            <p:nvPr/>
          </p:nvSpPr>
          <p:spPr>
            <a:xfrm>
              <a:off x="917931" y="1994463"/>
              <a:ext cx="24885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24" name="Rectangle 23"/>
            <p:cNvSpPr/>
            <p:nvPr/>
          </p:nvSpPr>
          <p:spPr>
            <a:xfrm>
              <a:off x="917930" y="448434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25" name="TextBox 24"/>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26" name="Rectangle 25"/>
                <p:cNvSpPr/>
                <p:nvPr/>
              </p:nvSpPr>
              <p:spPr>
                <a:xfrm>
                  <a:off x="2448888" y="2677908"/>
                  <a:ext cx="1591156"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448888" y="2677908"/>
                  <a:ext cx="1591156" cy="346249"/>
                </a:xfrm>
                <a:prstGeom prst="rect">
                  <a:avLst/>
                </a:prstGeom>
                <a:blipFill>
                  <a:blip r:embed="rId3"/>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69136" y="2674524"/>
                  <a:ext cx="15437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4569136" y="2674524"/>
                  <a:ext cx="1543739" cy="346249"/>
                </a:xfrm>
                <a:prstGeom prst="rect">
                  <a:avLst/>
                </a:prstGeom>
                <a:blipFill>
                  <a:blip r:embed="rId4"/>
                  <a:stretch>
                    <a:fillRect b="-16216"/>
                  </a:stretch>
                </a:blipFill>
              </p:spPr>
              <p:txBody>
                <a:bodyPr/>
                <a:lstStyle/>
                <a:p>
                  <a:r>
                    <a:rPr lang="en-US">
                      <a:noFill/>
                    </a:rPr>
                    <a:t> </a:t>
                  </a:r>
                </a:p>
              </p:txBody>
            </p:sp>
          </mc:Fallback>
        </mc:AlternateContent>
        <p:sp>
          <p:nvSpPr>
            <p:cNvPr id="28" name="TextBox 27"/>
            <p:cNvSpPr txBox="1"/>
            <p:nvPr/>
          </p:nvSpPr>
          <p:spPr>
            <a:xfrm>
              <a:off x="1243757" y="26745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29" name="TextBox 28"/>
            <p:cNvSpPr txBox="1"/>
            <p:nvPr/>
          </p:nvSpPr>
          <p:spPr>
            <a:xfrm>
              <a:off x="3990535" y="26745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30" name="Rectangle 29"/>
            <p:cNvSpPr/>
            <p:nvPr/>
          </p:nvSpPr>
          <p:spPr>
            <a:xfrm>
              <a:off x="1197589" y="301335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31" name="Rectangle 30"/>
            <p:cNvSpPr/>
            <p:nvPr/>
          </p:nvSpPr>
          <p:spPr>
            <a:xfrm>
              <a:off x="1191403" y="345979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32" name="Rectangle 31"/>
                <p:cNvSpPr/>
                <p:nvPr/>
              </p:nvSpPr>
              <p:spPr>
                <a:xfrm>
                  <a:off x="2426869" y="3016205"/>
                  <a:ext cx="256719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426869" y="3016205"/>
                  <a:ext cx="2567193" cy="346249"/>
                </a:xfrm>
                <a:prstGeom prst="rect">
                  <a:avLst/>
                </a:prstGeom>
                <a:blipFill>
                  <a:blip r:embed="rId5"/>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26869" y="3459798"/>
                  <a:ext cx="242494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2426869" y="3459798"/>
                  <a:ext cx="2424942" cy="346249"/>
                </a:xfrm>
                <a:prstGeom prst="rect">
                  <a:avLst/>
                </a:prstGeom>
                <a:blipFill>
                  <a:blip r:embed="rId6"/>
                  <a:stretch>
                    <a:fillRect b="-22222"/>
                  </a:stretch>
                </a:blipFill>
              </p:spPr>
              <p:txBody>
                <a:bodyPr/>
                <a:lstStyle/>
                <a:p>
                  <a:r>
                    <a:rPr lang="en-US">
                      <a:noFill/>
                    </a:rPr>
                    <a:t> </a:t>
                  </a:r>
                </a:p>
              </p:txBody>
            </p:sp>
          </mc:Fallback>
        </mc:AlternateContent>
        <p:sp>
          <p:nvSpPr>
            <p:cNvPr id="34" name="Rectangle 33"/>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35" name="Rectangle 34"/>
                <p:cNvSpPr/>
                <p:nvPr/>
              </p:nvSpPr>
              <p:spPr>
                <a:xfrm>
                  <a:off x="1874988" y="3877982"/>
                  <a:ext cx="102643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1874988" y="3877982"/>
                  <a:ext cx="1026435" cy="346249"/>
                </a:xfrm>
                <a:prstGeom prst="rect">
                  <a:avLst/>
                </a:prstGeom>
                <a:blipFill>
                  <a:blip r:embed="rId7"/>
                  <a:stretch>
                    <a:fillRect r="-926" b="-16667"/>
                  </a:stretch>
                </a:blipFill>
              </p:spPr>
              <p:txBody>
                <a:bodyPr/>
                <a:lstStyle/>
                <a:p>
                  <a:r>
                    <a:rPr lang="en-US">
                      <a:noFill/>
                    </a:rPr>
                    <a:t> </a:t>
                  </a:r>
                </a:p>
              </p:txBody>
            </p:sp>
          </mc:Fallback>
        </mc:AlternateContent>
        <p:sp>
          <p:nvSpPr>
            <p:cNvPr id="36" name="Rectangle 35"/>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mc:AlternateContent xmlns:mc="http://schemas.openxmlformats.org/markup-compatibility/2006" xmlns:a14="http://schemas.microsoft.com/office/drawing/2010/main">
        <mc:Choice Requires="a14">
          <p:sp>
            <p:nvSpPr>
              <p:cNvPr id="37" name="Rectangle 36"/>
              <p:cNvSpPr/>
              <p:nvPr/>
            </p:nvSpPr>
            <p:spPr>
              <a:xfrm>
                <a:off x="7097500" y="1580019"/>
                <a:ext cx="3183307"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𝐵</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7097500" y="1580019"/>
                <a:ext cx="3183307" cy="1130822"/>
              </a:xfrm>
              <a:prstGeom prst="rect">
                <a:avLst/>
              </a:prstGeom>
              <a:blipFill>
                <a:blip r:embed="rId8"/>
                <a:stretch>
                  <a:fillRect t="-103371" b="-15955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2B55974-ECCE-FD43-BA2A-D401C201126D}"/>
              </a:ext>
            </a:extLst>
          </p:cNvPr>
          <p:cNvSpPr txBox="1"/>
          <p:nvPr/>
        </p:nvSpPr>
        <p:spPr>
          <a:xfrm>
            <a:off x="1249019" y="3134417"/>
            <a:ext cx="33767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latin typeface="Calibri"/>
                <a:ea typeface="Calibri"/>
                <a:cs typeface="Calibri"/>
                <a:sym typeface="Calibri"/>
              </a:rPr>
              <a:t>for </a:t>
            </a:r>
            <a:r>
              <a:rPr lang="en-US" sz="2400" dirty="0">
                <a:solidFill>
                  <a:srgbClr val="000000"/>
                </a:solidFill>
              </a:rPr>
              <a:t>b = 0, </a:t>
            </a:r>
            <a:r>
              <a:rPr lang="en-US" sz="2400" dirty="0" err="1">
                <a:solidFill>
                  <a:srgbClr val="000000"/>
                </a:solidFill>
              </a:rPr>
              <a:t>num_batches</a:t>
            </a:r>
            <a:r>
              <a:rPr lang="en-US" sz="2400" dirty="0">
                <a:solidFill>
                  <a:srgbClr val="000000"/>
                </a:solidFill>
              </a:rPr>
              <a:t> </a:t>
            </a:r>
            <a:r>
              <a:rPr lang="en-US" sz="2400" b="1" dirty="0">
                <a:solidFill>
                  <a:srgbClr val="0070C0"/>
                </a:solidFill>
              </a:rPr>
              <a:t>do</a:t>
            </a:r>
            <a:endParaRPr kumimoji="0" lang="en-US" sz="2400" b="1" i="0" u="none" strike="noStrike" cap="none" spc="0" normalizeH="0" baseline="0" dirty="0">
              <a:ln>
                <a:noFill/>
              </a:ln>
              <a:solidFill>
                <a:srgbClr val="0070C0"/>
              </a:solidFill>
              <a:effectLst/>
              <a:uFillTx/>
              <a:sym typeface="Calibri"/>
            </a:endParaRPr>
          </a:p>
        </p:txBody>
      </p:sp>
      <p:sp>
        <p:nvSpPr>
          <p:cNvPr id="38" name="Rectangle 37">
            <a:extLst>
              <a:ext uri="{FF2B5EF4-FFF2-40B4-BE49-F238E27FC236}">
                <a16:creationId xmlns:a16="http://schemas.microsoft.com/office/drawing/2014/main" id="{7B079216-D9EF-7140-B015-6934535B3CD8}"/>
              </a:ext>
            </a:extLst>
          </p:cNvPr>
          <p:cNvSpPr/>
          <p:nvPr/>
        </p:nvSpPr>
        <p:spPr>
          <a:xfrm>
            <a:off x="1215623" y="5632308"/>
            <a:ext cx="670376" cy="461665"/>
          </a:xfrm>
          <a:prstGeom prst="rect">
            <a:avLst/>
          </a:prstGeom>
        </p:spPr>
        <p:txBody>
          <a:bodyPr wrap="none">
            <a:spAutoFit/>
          </a:bodyPr>
          <a:lstStyle/>
          <a:p>
            <a:r>
              <a:rPr lang="en-US" sz="2400" b="1" dirty="0">
                <a:solidFill>
                  <a:srgbClr val="0070C0"/>
                </a:solidFill>
              </a:rPr>
              <a:t>end</a:t>
            </a:r>
            <a:endParaRPr lang="en-US" sz="2400" dirty="0"/>
          </a:p>
        </p:txBody>
      </p:sp>
    </p:spTree>
    <p:extLst>
      <p:ext uri="{BB962C8B-B14F-4D97-AF65-F5344CB8AC3E}">
        <p14:creationId xmlns:p14="http://schemas.microsoft.com/office/powerpoint/2010/main" val="652526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In this class we will mostly rely on…</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classifiers</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20</a:t>
            </a:fld>
            <a:endParaRPr lang="en-US" dirty="0"/>
          </a:p>
        </p:txBody>
      </p:sp>
      <p:sp>
        <p:nvSpPr>
          <p:cNvPr id="6" name="Rectangle 5">
            <a:extLst>
              <a:ext uri="{FF2B5EF4-FFF2-40B4-BE49-F238E27FC236}">
                <a16:creationId xmlns:a16="http://schemas.microsoft.com/office/drawing/2014/main" id="{93DE7331-B1B5-8049-AC97-AFA13DB0A351}"/>
              </a:ext>
            </a:extLst>
          </p:cNvPr>
          <p:cNvSpPr/>
          <p:nvPr/>
        </p:nvSpPr>
        <p:spPr>
          <a:xfrm>
            <a:off x="838199" y="1824804"/>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190636-9787-6844-975A-9FAF5439CD14}"/>
              </a:ext>
            </a:extLst>
          </p:cNvPr>
          <p:cNvSpPr/>
          <p:nvPr/>
        </p:nvSpPr>
        <p:spPr>
          <a:xfrm>
            <a:off x="838199" y="4377883"/>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9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p:txBody>
          <a:bodyPr/>
          <a:lstStyle/>
          <a:p>
            <a:r>
              <a:rPr lang="en-US" dirty="0"/>
              <a:t>Decisions Trees</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21</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a:xfrm>
            <a:off x="838200" y="1289957"/>
            <a:ext cx="2980174" cy="4887006"/>
          </a:xfrm>
        </p:spPr>
        <p:txBody>
          <a:bodyPr/>
          <a:lstStyle/>
          <a:p>
            <a:r>
              <a:rPr lang="en-US" dirty="0"/>
              <a:t>Decisions Trees are great because they are often interpretable.</a:t>
            </a:r>
          </a:p>
          <a:p>
            <a:r>
              <a:rPr lang="en-US" dirty="0"/>
              <a:t>However, they usually deal better with categorical data – not input pixel data.</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22</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Regression vs Classification</a:t>
            </a:r>
          </a:p>
        </p:txBody>
      </p:sp>
      <p:sp>
        <p:nvSpPr>
          <p:cNvPr id="5" name="Content Placeholder 2"/>
          <p:cNvSpPr txBox="1">
            <a:spLocks/>
          </p:cNvSpPr>
          <p:nvPr/>
        </p:nvSpPr>
        <p:spPr>
          <a:xfrm>
            <a:off x="609600" y="1451790"/>
            <a:ext cx="4998720" cy="4107049"/>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Regression</a:t>
            </a:r>
          </a:p>
          <a:p>
            <a:pPr marL="457189" indent="-457189">
              <a:buFont typeface="Arial" panose="020B0604020202020204" pitchFamily="34" charset="0"/>
              <a:buChar char="•"/>
            </a:pPr>
            <a:r>
              <a:rPr lang="en-US" sz="2800" dirty="0"/>
              <a:t>Labels are continuous variables – e.g. distance.</a:t>
            </a:r>
          </a:p>
          <a:p>
            <a:pPr marL="457189" indent="-457189">
              <a:buFont typeface="Arial" panose="020B0604020202020204" pitchFamily="34" charset="0"/>
              <a:buChar char="•"/>
            </a:pPr>
            <a:r>
              <a:rPr lang="en-US" sz="2800" dirty="0"/>
              <a:t>Losses: Distance-based losses, e.g. sum of distances to true values.</a:t>
            </a:r>
          </a:p>
          <a:p>
            <a:pPr marL="457189" indent="-457189">
              <a:buFont typeface="Arial" panose="020B0604020202020204" pitchFamily="34" charset="0"/>
              <a:buChar char="•"/>
            </a:pPr>
            <a:r>
              <a:rPr lang="en-US" sz="2800" dirty="0"/>
              <a:t>Evaluation: Mean distances, correlation coefficients, etc.</a:t>
            </a:r>
          </a:p>
          <a:p>
            <a:r>
              <a:rPr lang="en-US" sz="2800" dirty="0"/>
              <a:t> </a:t>
            </a:r>
          </a:p>
        </p:txBody>
      </p:sp>
      <p:sp>
        <p:nvSpPr>
          <p:cNvPr id="6" name="Content Placeholder 2">
            <a:extLst>
              <a:ext uri="{FF2B5EF4-FFF2-40B4-BE49-F238E27FC236}">
                <a16:creationId xmlns:a16="http://schemas.microsoft.com/office/drawing/2014/main" id="{B597FCDF-20CE-9543-B567-576DA41FF29C}"/>
              </a:ext>
            </a:extLst>
          </p:cNvPr>
          <p:cNvSpPr txBox="1">
            <a:spLocks/>
          </p:cNvSpPr>
          <p:nvPr/>
        </p:nvSpPr>
        <p:spPr>
          <a:xfrm>
            <a:off x="6490789" y="1451789"/>
            <a:ext cx="5445759" cy="4853216"/>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Classification</a:t>
            </a:r>
          </a:p>
          <a:p>
            <a:pPr marL="457189" indent="-457189">
              <a:buFont typeface="Arial" panose="020B0604020202020204" pitchFamily="34" charset="0"/>
              <a:buChar char="•"/>
            </a:pPr>
            <a:r>
              <a:rPr lang="en-US" sz="2800" dirty="0"/>
              <a:t>Labels are discrete variables (1 out of K categories)</a:t>
            </a:r>
          </a:p>
          <a:p>
            <a:pPr marL="457189" indent="-457189">
              <a:buFont typeface="Arial" panose="020B0604020202020204" pitchFamily="34" charset="0"/>
              <a:buChar char="•"/>
            </a:pPr>
            <a:r>
              <a:rPr lang="en-US" sz="2800" dirty="0"/>
              <a:t>Losses: Cross-entropy loss, margin losses, logistic regression (binary cross entropy)</a:t>
            </a:r>
          </a:p>
          <a:p>
            <a:pPr marL="457189" indent="-457189">
              <a:buFont typeface="Arial" panose="020B0604020202020204" pitchFamily="34" charset="0"/>
              <a:buChar char="•"/>
            </a:pPr>
            <a:r>
              <a:rPr lang="en-US" sz="2800" dirty="0"/>
              <a:t>Evaluation: Classification accuracy, etc.</a:t>
            </a:r>
          </a:p>
          <a:p>
            <a:r>
              <a:rPr lang="en-US" sz="2800" dirty="0"/>
              <a:t> </a:t>
            </a:r>
          </a:p>
        </p:txBody>
      </p:sp>
    </p:spTree>
    <p:extLst>
      <p:ext uri="{BB962C8B-B14F-4D97-AF65-F5344CB8AC3E}">
        <p14:creationId xmlns:p14="http://schemas.microsoft.com/office/powerpoint/2010/main" val="32091030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24</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61294" y="5243305"/>
            <a:ext cx="591020" cy="620241"/>
          </a:xfrm>
          <a:prstGeom prst="rect">
            <a:avLst/>
          </a:prstGeom>
        </p:spPr>
      </p:pic>
      <p:pic>
        <p:nvPicPr>
          <p:cNvPr id="14" name="Picture 13"/>
          <p:cNvPicPr>
            <a:picLocks noChangeAspect="1"/>
          </p:cNvPicPr>
          <p:nvPr/>
        </p:nvPicPr>
        <p:blipFill rotWithShape="1">
          <a:blip r:embed="rId6"/>
          <a:srcRect l="19942" t="1719" r="60416" b="52437"/>
          <a:stretch/>
        </p:blipFill>
        <p:spPr>
          <a:xfrm>
            <a:off x="7648921" y="3093032"/>
            <a:ext cx="620547" cy="590181"/>
          </a:xfrm>
          <a:prstGeom prst="rect">
            <a:avLst/>
          </a:prstGeom>
        </p:spPr>
      </p:pic>
      <p:pic>
        <p:nvPicPr>
          <p:cNvPr id="17" name="Picture 16"/>
          <p:cNvPicPr>
            <a:picLocks noChangeAspect="1"/>
          </p:cNvPicPr>
          <p:nvPr/>
        </p:nvPicPr>
        <p:blipFill rotWithShape="1">
          <a:blip r:embed="rId7"/>
          <a:srcRect l="35385" t="1" r="33346" b="70730"/>
          <a:stretch/>
        </p:blipFill>
        <p:spPr>
          <a:xfrm>
            <a:off x="7690785" y="2423904"/>
            <a:ext cx="578684" cy="547213"/>
          </a:xfrm>
          <a:prstGeom prst="rect">
            <a:avLst/>
          </a:prstGeom>
        </p:spPr>
      </p:pic>
      <p:pic>
        <p:nvPicPr>
          <p:cNvPr id="32" name="Picture 31"/>
          <p:cNvPicPr>
            <a:picLocks noChangeAspect="1"/>
          </p:cNvPicPr>
          <p:nvPr/>
        </p:nvPicPr>
        <p:blipFill rotWithShape="1">
          <a:blip r:embed="rId7"/>
          <a:srcRect l="33689" t="65490" r="33345" b="1873"/>
          <a:stretch/>
        </p:blipFill>
        <p:spPr>
          <a:xfrm>
            <a:off x="7677265" y="1723197"/>
            <a:ext cx="578683" cy="578793"/>
          </a:xfrm>
          <a:prstGeom prst="rect">
            <a:avLst/>
          </a:prstGeom>
        </p:spPr>
      </p:pic>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sp>
        <p:nvSpPr>
          <p:cNvPr id="8" name="Rectangle 7"/>
          <p:cNvSpPr/>
          <p:nvPr/>
        </p:nvSpPr>
        <p:spPr>
          <a:xfrm>
            <a:off x="7587077" y="1121165"/>
            <a:ext cx="1306125"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Test Data</a:t>
            </a:r>
          </a:p>
        </p:txBody>
      </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
        <p:nvSpPr>
          <p:cNvPr id="41" name="TextBox 40"/>
          <p:cNvSpPr txBox="1"/>
          <p:nvPr/>
        </p:nvSpPr>
        <p:spPr>
          <a:xfrm>
            <a:off x="7884374"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162706423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25</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43" name="Group 42"/>
          <p:cNvGrpSpPr/>
          <p:nvPr/>
        </p:nvGrpSpPr>
        <p:grpSpPr>
          <a:xfrm>
            <a:off x="716802" y="1817735"/>
            <a:ext cx="4384293" cy="4102560"/>
            <a:chOff x="537601" y="1363301"/>
            <a:chExt cx="3288220" cy="3076920"/>
          </a:xfrm>
        </p:grpSpPr>
        <mc:AlternateContent xmlns:mc="http://schemas.openxmlformats.org/markup-compatibility/2006" xmlns:a14="http://schemas.microsoft.com/office/drawing/2010/main">
          <mc:Choice Requires="a14">
            <p:sp>
              <p:nvSpPr>
                <p:cNvPr id="39" name="TextBox 38"/>
                <p:cNvSpPr txBox="1"/>
                <p:nvPr/>
              </p:nvSpPr>
              <p:spPr>
                <a:xfrm>
                  <a:off x="2700839" y="4165539"/>
                  <a:ext cx="111939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700839" y="4165539"/>
                  <a:ext cx="1119392" cy="246173"/>
                </a:xfrm>
                <a:prstGeom prst="rect">
                  <a:avLst/>
                </a:prstGeom>
                <a:blipFill>
                  <a:blip r:embed="rId5"/>
                  <a:stretch>
                    <a:fillRect l="-4202" t="-7407" r="-588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707966" y="236654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707966" y="2366541"/>
                  <a:ext cx="1117855" cy="246173"/>
                </a:xfrm>
                <a:prstGeom prst="rect">
                  <a:avLst/>
                </a:prstGeom>
                <a:blipFill>
                  <a:blip r:embed="rId6"/>
                  <a:stretch>
                    <a:fillRect l="-4237" t="-7407" r="-593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704753" y="186492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704753" y="1864921"/>
                  <a:ext cx="1117855" cy="246173"/>
                </a:xfrm>
                <a:prstGeom prst="rect">
                  <a:avLst/>
                </a:prstGeom>
                <a:blipFill>
                  <a:blip r:embed="rId7"/>
                  <a:stretch>
                    <a:fillRect l="-4237" t="-7407" r="-593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700839" y="1363301"/>
                  <a:ext cx="11130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700839" y="1363301"/>
                  <a:ext cx="1113093" cy="246173"/>
                </a:xfrm>
                <a:prstGeom prst="rect">
                  <a:avLst/>
                </a:prstGeom>
                <a:blipFill>
                  <a:blip r:embed="rId8"/>
                  <a:stretch>
                    <a:fillRect l="-4237" t="-7692" r="-5932" b="-3846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17266" y="1368274"/>
                  <a:ext cx="1432267"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17266" y="1368274"/>
                  <a:ext cx="1432267" cy="246173"/>
                </a:xfrm>
                <a:prstGeom prst="rect">
                  <a:avLst/>
                </a:prstGeom>
                <a:blipFill>
                  <a:blip r:embed="rId9"/>
                  <a:stretch>
                    <a:fillRect l="-1316" t="-7407" r="-4605"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40328" y="1868393"/>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40328" y="1868393"/>
                  <a:ext cx="1554010" cy="246173"/>
                </a:xfrm>
                <a:prstGeom prst="rect">
                  <a:avLst/>
                </a:prstGeom>
                <a:blipFill>
                  <a:blip r:embed="rId10"/>
                  <a:stretch>
                    <a:fillRect t="-7407" r="-61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37601" y="2368512"/>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37601" y="2368512"/>
                  <a:ext cx="1554010" cy="246173"/>
                </a:xfrm>
                <a:prstGeom prst="rect">
                  <a:avLst/>
                </a:prstGeom>
                <a:blipFill>
                  <a:blip r:embed="rId11"/>
                  <a:stretch>
                    <a:fillRect t="-7407" r="-61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37601" y="4194048"/>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37601" y="4194048"/>
                  <a:ext cx="1554010" cy="246173"/>
                </a:xfrm>
                <a:prstGeom prst="rect">
                  <a:avLst/>
                </a:prstGeom>
                <a:blipFill>
                  <a:blip r:embed="rId12"/>
                  <a:stretch>
                    <a:fillRect t="-7407" r="-1220" b="-33333"/>
                  </a:stretch>
                </a:blipFill>
                <a:ln w="12700" cap="flat">
                  <a:noFill/>
                  <a:miter lim="400000"/>
                </a:ln>
                <a:effectLst/>
              </p:spPr>
              <p:txBody>
                <a:bodyPr/>
                <a:lstStyle/>
                <a:p>
                  <a:r>
                    <a:rPr lang="en-US">
                      <a:noFill/>
                    </a:rPr>
                    <a:t> </a:t>
                  </a:r>
                </a:p>
              </p:txBody>
            </p:sp>
          </mc:Fallback>
        </mc:AlternateContent>
      </p:gr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2302727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26</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950305" cy="3842673"/>
            <a:chOff x="3075302" y="1571799"/>
            <a:chExt cx="712729" cy="2882004"/>
          </a:xfrm>
        </p:grpSpPr>
        <p:sp>
          <p:nvSpPr>
            <p:cNvPr id="12" name="TextBox 1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18" name="TextBox 17"/>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20" name="TextBox 19"/>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25" name="TextBox 24"/>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ea typeface="Calibri"/>
                  <a:cs typeface="Calibri"/>
                  <a:sym typeface="Calibri"/>
                </a:rPr>
                <a:t>3</a:t>
              </a:r>
            </a:p>
          </p:txBody>
        </p:sp>
        <mc:AlternateContent xmlns:mc="http://schemas.openxmlformats.org/markup-compatibility/2006" xmlns:a14="http://schemas.microsoft.com/office/drawing/2010/main">
          <mc:Choice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4" name="Group 3"/>
          <p:cNvGrpSpPr/>
          <p:nvPr/>
        </p:nvGrpSpPr>
        <p:grpSpPr>
          <a:xfrm>
            <a:off x="6997717" y="1374763"/>
            <a:ext cx="4056878" cy="1597828"/>
            <a:chOff x="5248288" y="1031072"/>
            <a:chExt cx="3042659" cy="1198371"/>
          </a:xfrm>
        </p:grpSpPr>
        <mc:AlternateContent xmlns:mc="http://schemas.openxmlformats.org/markup-compatibility/2006" xmlns:a14="http://schemas.microsoft.com/office/drawing/2010/main">
          <mc:Choice Requires="a14">
            <p:sp>
              <p:nvSpPr>
                <p:cNvPr id="23" name="TextBox 22"/>
                <p:cNvSpPr txBox="1"/>
                <p:nvPr/>
              </p:nvSpPr>
              <p:spPr>
                <a:xfrm>
                  <a:off x="6053639" y="1860111"/>
                  <a:ext cx="1741823"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3200" i="1" kern="0">
                                <a:solidFill>
                                  <a:srgbClr val="000000"/>
                                </a:solidFill>
                                <a:latin typeface="Cambria Math" panose="02040503050406030204" pitchFamily="18" charset="0"/>
                                <a:ea typeface="Calibri"/>
                                <a:cs typeface="Calibri"/>
                                <a:sym typeface="Calibri"/>
                              </a:rPr>
                            </m:ctrlPr>
                          </m:accPr>
                          <m:e>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𝑦</m:t>
                                </m:r>
                              </m:e>
                              <m:sub>
                                <m:r>
                                  <a:rPr lang="en-US" sz="3200" i="1" kern="0">
                                    <a:solidFill>
                                      <a:srgbClr val="000000"/>
                                    </a:solidFill>
                                    <a:latin typeface="Cambria Math" charset="0"/>
                                    <a:ea typeface="Calibri"/>
                                    <a:cs typeface="Calibri"/>
                                    <a:sym typeface="Calibri"/>
                                  </a:rPr>
                                  <m:t>𝑖</m:t>
                                </m:r>
                              </m:sub>
                            </m:sSub>
                          </m:e>
                        </m:acc>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libri"/>
                            <a:cs typeface="Calibri"/>
                            <a:sym typeface="Calibri"/>
                          </a:rPr>
                          <m:t>𝑓</m:t>
                        </m:r>
                        <m:r>
                          <a:rPr lang="en-US" sz="3200" i="1" kern="0">
                            <a:solidFill>
                              <a:srgbClr val="000000"/>
                            </a:solidFill>
                            <a:latin typeface="Cambria Math" charset="0"/>
                            <a:ea typeface="Calibri"/>
                            <a:cs typeface="Calibri"/>
                            <a:sym typeface="Calibri"/>
                          </a:rPr>
                          <m:t>(</m:t>
                        </m:r>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𝑥</m:t>
                            </m:r>
                          </m:e>
                          <m:sub>
                            <m:r>
                              <a:rPr lang="en-US" sz="3200" i="1" kern="0">
                                <a:solidFill>
                                  <a:srgbClr val="000000"/>
                                </a:solidFill>
                                <a:latin typeface="Cambria Math" charset="0"/>
                                <a:ea typeface="Calibri"/>
                                <a:cs typeface="Calibri"/>
                                <a:sym typeface="Calibri"/>
                              </a:rPr>
                              <m:t>𝑖</m:t>
                            </m:r>
                          </m:sub>
                        </m:sSub>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mbria Math" charset="0"/>
                            <a:cs typeface="Cambria Math" charset="0"/>
                            <a:sym typeface="Calibri"/>
                          </a:rPr>
                          <m:t>𝜃</m:t>
                        </m:r>
                        <m:r>
                          <a:rPr lang="en-US" sz="3200" i="1" kern="0">
                            <a:solidFill>
                              <a:srgbClr val="000000"/>
                            </a:solidFill>
                            <a:latin typeface="Cambria Math" charset="0"/>
                            <a:ea typeface="Calibri"/>
                            <a:cs typeface="Calibri"/>
                            <a:sym typeface="Calibri"/>
                          </a:rPr>
                          <m:t>)</m:t>
                        </m:r>
                      </m:oMath>
                    </m:oMathPara>
                  </a14:m>
                  <a:endParaRPr lang="en-US" sz="3200" kern="0" dirty="0">
                    <a:solidFill>
                      <a:srgbClr val="000000"/>
                    </a:solidFill>
                    <a:latin typeface="Calibri"/>
                    <a:ea typeface="Calibri"/>
                    <a:cs typeface="Calibri"/>
                    <a:sym typeface="Calibri"/>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53639" y="1860111"/>
                  <a:ext cx="1741823" cy="369332"/>
                </a:xfrm>
                <a:prstGeom prst="rect">
                  <a:avLst/>
                </a:prstGeom>
                <a:blipFill>
                  <a:blip r:embed="rId10"/>
                  <a:stretch>
                    <a:fillRect l="-3804" t="-20000" r="-5435" b="-32500"/>
                  </a:stretch>
                </a:blipFill>
                <a:ln w="12700" cap="flat">
                  <a:noFill/>
                  <a:miter lim="400000"/>
                </a:ln>
                <a:effectLst/>
              </p:spPr>
              <p:txBody>
                <a:bodyPr/>
                <a:lstStyle/>
                <a:p>
                  <a:r>
                    <a:rPr lang="en-US">
                      <a:noFill/>
                    </a:rPr>
                    <a:t> </a:t>
                  </a:r>
                </a:p>
              </p:txBody>
            </p:sp>
          </mc:Fallback>
        </mc:AlternateContent>
        <p:sp>
          <p:nvSpPr>
            <p:cNvPr id="2" name="TextBox 1"/>
            <p:cNvSpPr txBox="1"/>
            <p:nvPr/>
          </p:nvSpPr>
          <p:spPr>
            <a:xfrm>
              <a:off x="5248288" y="1031072"/>
              <a:ext cx="304265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need to find a function that</a:t>
              </a:r>
            </a:p>
            <a:p>
              <a:pPr defTabSz="609585" latinLnBrk="1" hangingPunct="0"/>
              <a:r>
                <a:rPr lang="en-US" sz="2400" kern="0" dirty="0">
                  <a:solidFill>
                    <a:srgbClr val="000000"/>
                  </a:solidFill>
                  <a:latin typeface="Calibri"/>
                  <a:cs typeface="Calibri"/>
                  <a:sym typeface="Calibri"/>
                </a:rPr>
                <a:t>maps </a:t>
              </a:r>
              <a:r>
                <a:rPr lang="en-US" sz="2400" i="1" kern="0" dirty="0">
                  <a:solidFill>
                    <a:srgbClr val="000000"/>
                  </a:solidFill>
                  <a:latin typeface="Calibri"/>
                  <a:cs typeface="Calibri"/>
                  <a:sym typeface="Calibri"/>
                </a:rPr>
                <a:t>x</a:t>
              </a:r>
              <a:r>
                <a:rPr lang="en-US" sz="2400" kern="0" dirty="0">
                  <a:solidFill>
                    <a:srgbClr val="000000"/>
                  </a:solidFill>
                  <a:latin typeface="Calibri"/>
                  <a:cs typeface="Calibri"/>
                  <a:sym typeface="Calibri"/>
                </a:rPr>
                <a:t> and </a:t>
              </a:r>
              <a:r>
                <a:rPr lang="en-US" sz="2400" i="1" kern="0" dirty="0">
                  <a:solidFill>
                    <a:srgbClr val="000000"/>
                  </a:solidFill>
                  <a:latin typeface="Calibri"/>
                  <a:cs typeface="Calibri"/>
                  <a:sym typeface="Calibri"/>
                </a:rPr>
                <a:t>y</a:t>
              </a:r>
              <a:r>
                <a:rPr lang="en-US" sz="2400" kern="0" dirty="0">
                  <a:solidFill>
                    <a:srgbClr val="000000"/>
                  </a:solidFill>
                  <a:latin typeface="Calibri"/>
                  <a:cs typeface="Calibri"/>
                  <a:sym typeface="Calibri"/>
                </a:rPr>
                <a:t> for any of them.</a:t>
              </a:r>
              <a:endParaRPr lang="en-US" sz="2400" kern="0" dirty="0">
                <a:solidFill>
                  <a:srgbClr val="000000"/>
                </a:solidFill>
                <a:latin typeface="Calibri"/>
                <a:ea typeface="Calibri"/>
                <a:cs typeface="Calibri"/>
                <a:sym typeface="Calibri"/>
              </a:endParaRPr>
            </a:p>
          </p:txBody>
        </p:sp>
      </p:grpSp>
      <p:grpSp>
        <p:nvGrpSpPr>
          <p:cNvPr id="14" name="Group 13"/>
          <p:cNvGrpSpPr/>
          <p:nvPr/>
        </p:nvGrpSpPr>
        <p:grpSpPr>
          <a:xfrm>
            <a:off x="6997718" y="3485800"/>
            <a:ext cx="4502513" cy="2784799"/>
            <a:chOff x="5248288" y="2714726"/>
            <a:chExt cx="3376885" cy="2088599"/>
          </a:xfrm>
        </p:grpSpPr>
        <p:sp>
          <p:nvSpPr>
            <p:cNvPr id="26" name="TextBox 25"/>
            <p:cNvSpPr txBox="1"/>
            <p:nvPr/>
          </p:nvSpPr>
          <p:spPr>
            <a:xfrm>
              <a:off x="5248288" y="2714726"/>
              <a:ext cx="33768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How do we ”learn” the parameters</a:t>
              </a:r>
            </a:p>
            <a:p>
              <a:pPr defTabSz="609585" latinLnBrk="1" hangingPunct="0"/>
              <a:r>
                <a:rPr lang="en-US" sz="2400" kern="0" dirty="0">
                  <a:solidFill>
                    <a:srgbClr val="000000"/>
                  </a:solidFill>
                  <a:latin typeface="Calibri"/>
                  <a:cs typeface="Calibri"/>
                  <a:sym typeface="Calibri"/>
                </a:rPr>
                <a:t>of this function?</a:t>
              </a:r>
              <a:endParaRPr lang="en-US" sz="2400" kern="0" dirty="0">
                <a:solidFill>
                  <a:srgbClr val="000000"/>
                </a:solidFill>
                <a:latin typeface="Calibri"/>
                <a:ea typeface="Calibri"/>
                <a:cs typeface="Calibri"/>
                <a:sym typeface="Calibri"/>
              </a:endParaRPr>
            </a:p>
          </p:txBody>
        </p:sp>
        <p:sp>
          <p:nvSpPr>
            <p:cNvPr id="29" name="TextBox 28"/>
            <p:cNvSpPr txBox="1"/>
            <p:nvPr/>
          </p:nvSpPr>
          <p:spPr>
            <a:xfrm>
              <a:off x="5409389" y="3266768"/>
              <a:ext cx="314364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choose ones that makes the </a:t>
              </a:r>
            </a:p>
            <a:p>
              <a:pPr defTabSz="609585" latinLnBrk="1" hangingPunct="0"/>
              <a:r>
                <a:rPr lang="en-US" sz="2400" kern="0" dirty="0">
                  <a:solidFill>
                    <a:srgbClr val="000000"/>
                  </a:solidFill>
                  <a:latin typeface="Calibri"/>
                  <a:cs typeface="Calibri"/>
                  <a:sym typeface="Calibri"/>
                </a:rPr>
                <a:t>following quantity small:</a:t>
              </a:r>
              <a:r>
                <a:rPr lang="en-US" sz="2400" kern="0" dirty="0">
                  <a:solidFill>
                    <a:srgbClr val="000000"/>
                  </a:solidFill>
                  <a:latin typeface="Calibri"/>
                  <a:ea typeface="Calibri"/>
                  <a:cs typeface="Calibri"/>
                  <a:sym typeface="Calibri"/>
                </a:rPr>
                <a:t> </a:t>
              </a:r>
            </a:p>
          </p:txBody>
        </p:sp>
        <mc:AlternateContent xmlns:mc="http://schemas.openxmlformats.org/markup-compatibility/2006" xmlns:a14="http://schemas.microsoft.com/office/drawing/2010/main">
          <mc:Choice Requires="a14">
            <p:sp>
              <p:nvSpPr>
                <p:cNvPr id="31" name="TextBox 30"/>
                <p:cNvSpPr txBox="1"/>
                <p:nvPr/>
              </p:nvSpPr>
              <p:spPr>
                <a:xfrm>
                  <a:off x="5982790" y="3963239"/>
                  <a:ext cx="1811325" cy="8400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nary>
                          <m:naryPr>
                            <m:chr m:val="∑"/>
                            <m:ctrlPr>
                              <a:rPr lang="en-US" sz="2667" i="1" kern="0">
                                <a:solidFill>
                                  <a:srgbClr val="000000"/>
                                </a:solidFill>
                                <a:latin typeface="Cambria Math" panose="02040503050406030204" pitchFamily="18" charset="0"/>
                                <a:sym typeface="Calibri"/>
                              </a:rPr>
                            </m:ctrlPr>
                          </m:naryPr>
                          <m:sub>
                            <m:r>
                              <m:rPr>
                                <m:brk m:alnAt="23"/>
                              </m:rPr>
                              <a:rPr lang="en-US" sz="2667" i="1" kern="0">
                                <a:solidFill>
                                  <a:srgbClr val="000000"/>
                                </a:solidFill>
                                <a:latin typeface="Cambria Math" charset="0"/>
                                <a:sym typeface="Calibri"/>
                              </a:rPr>
                              <m:t>𝑖</m:t>
                            </m:r>
                            <m:r>
                              <a:rPr lang="en-US" sz="2667" i="1" kern="0">
                                <a:solidFill>
                                  <a:srgbClr val="000000"/>
                                </a:solidFill>
                                <a:latin typeface="Cambria Math" charset="0"/>
                                <a:sym typeface="Calibri"/>
                              </a:rPr>
                              <m:t>=1</m:t>
                            </m:r>
                          </m:sub>
                          <m:sup>
                            <m:r>
                              <a:rPr lang="en-US" sz="2667" i="1" kern="0">
                                <a:solidFill>
                                  <a:srgbClr val="000000"/>
                                </a:solidFill>
                                <a:latin typeface="Cambria Math" charset="0"/>
                                <a:sym typeface="Calibri"/>
                              </a:rPr>
                              <m:t>𝑛</m:t>
                            </m:r>
                          </m:sup>
                          <m:e>
                            <m:r>
                              <a:rPr lang="en-US" sz="2667" i="1" kern="0">
                                <a:solidFill>
                                  <a:srgbClr val="000000"/>
                                </a:solidFill>
                                <a:latin typeface="Cambria Math" charset="0"/>
                                <a:sym typeface="Calibri"/>
                              </a:rPr>
                              <m:t>𝐶𝑜𝑠𝑡</m:t>
                            </m:r>
                            <m:r>
                              <a:rPr lang="en-US" sz="2667" i="1" kern="0">
                                <a:solidFill>
                                  <a:srgbClr val="000000"/>
                                </a:solidFill>
                                <a:latin typeface="Cambria Math" charset="0"/>
                                <a:sym typeface="Calibri"/>
                              </a:rPr>
                              <m:t>(</m:t>
                            </m:r>
                            <m:acc>
                              <m:accPr>
                                <m:chr m:val="̂"/>
                                <m:ctrlPr>
                                  <a:rPr lang="en-US" sz="2667" i="1" kern="0">
                                    <a:solidFill>
                                      <a:srgbClr val="000000"/>
                                    </a:solidFill>
                                    <a:latin typeface="Cambria Math" panose="02040503050406030204" pitchFamily="18" charset="0"/>
                                    <a:sym typeface="Calibri"/>
                                  </a:rPr>
                                </m:ctrlPr>
                              </m:accPr>
                              <m:e>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e>
                            </m:acc>
                            <m:r>
                              <a:rPr lang="en-US" sz="2667" i="1" kern="0">
                                <a:solidFill>
                                  <a:srgbClr val="000000"/>
                                </a:solidFill>
                                <a:latin typeface="Cambria Math" charset="0"/>
                                <a:sym typeface="Calibri"/>
                              </a:rPr>
                              <m:t>, </m:t>
                            </m:r>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r>
                              <a:rPr lang="en-US" sz="2667" i="1" kern="0">
                                <a:solidFill>
                                  <a:srgbClr val="000000"/>
                                </a:solidFill>
                                <a:latin typeface="Cambria Math" charset="0"/>
                                <a:sym typeface="Calibri"/>
                              </a:rPr>
                              <m:t>)</m:t>
                            </m:r>
                          </m:e>
                        </m:nary>
                      </m:oMath>
                    </m:oMathPara>
                  </a14:m>
                  <a:endParaRPr lang="en-US" sz="2667" kern="0" dirty="0">
                    <a:solidFill>
                      <a:srgbClr val="000000"/>
                    </a:solidFill>
                    <a:latin typeface="Calibri"/>
                    <a:cs typeface="Calibri"/>
                    <a:sym typeface="Calibri"/>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982790" y="3963239"/>
                  <a:ext cx="1811325" cy="840086"/>
                </a:xfrm>
                <a:prstGeom prst="rect">
                  <a:avLst/>
                </a:prstGeom>
                <a:blipFill>
                  <a:blip r:embed="rId11"/>
                  <a:stretch>
                    <a:fillRect l="-49738" t="-123596" r="-1571" b="-186517"/>
                  </a:stretch>
                </a:blipFill>
                <a:ln w="12700" cap="flat">
                  <a:noFill/>
                  <a:miter lim="400000"/>
                </a:ln>
                <a:effectLst/>
              </p:spPr>
              <p:txBody>
                <a:bodyPr/>
                <a:lstStyle/>
                <a:p>
                  <a:r>
                    <a:rPr lang="en-US">
                      <a:noFill/>
                    </a:rPr>
                    <a:t> </a:t>
                  </a:r>
                </a:p>
              </p:txBody>
            </p:sp>
          </mc:Fallback>
        </mc:AlternateContent>
      </p:gr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grpSp>
        <p:nvGrpSpPr>
          <p:cNvPr id="13" name="Group 12"/>
          <p:cNvGrpSpPr/>
          <p:nvPr/>
        </p:nvGrpSpPr>
        <p:grpSpPr>
          <a:xfrm>
            <a:off x="5342016" y="1613606"/>
            <a:ext cx="1119217" cy="4324799"/>
            <a:chOff x="4006511" y="1210204"/>
            <a:chExt cx="839413" cy="3243599"/>
          </a:xfrm>
        </p:grpSpPr>
        <p:grpSp>
          <p:nvGrpSpPr>
            <p:cNvPr id="41" name="Group 40"/>
            <p:cNvGrpSpPr/>
            <p:nvPr/>
          </p:nvGrpSpPr>
          <p:grpSpPr>
            <a:xfrm>
              <a:off x="4015971" y="1571799"/>
              <a:ext cx="712729" cy="2882004"/>
              <a:chOff x="3075302" y="1571799"/>
              <a:chExt cx="712729" cy="2882004"/>
            </a:xfrm>
          </p:grpSpPr>
          <p:sp>
            <p:nvSpPr>
              <p:cNvPr id="42" name="TextBox 4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p:sp>
            <p:nvSpPr>
              <p:cNvPr id="44" name="TextBox 43"/>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2</a:t>
                </a:r>
              </a:p>
            </p:txBody>
          </p:sp>
          <p:sp>
            <p:nvSpPr>
              <p:cNvPr id="45" name="TextBox 44"/>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46" name="TextBox 45"/>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mc:AlternateContent xmlns:mc="http://schemas.openxmlformats.org/markup-compatibility/2006" xmlns:a14="http://schemas.microsoft.com/office/drawing/2010/main">
            <mc:Choice Requires="a14">
              <p:sp>
                <p:nvSpPr>
                  <p:cNvPr id="47" name="TextBox 46"/>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12"/>
                    <a:stretch>
                      <a:fillRect l="-10000" t="-18519" r="-4000"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13"/>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14"/>
                    <a:stretch>
                      <a:fillRect l="-8000" t="-18519" r="-4000"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15"/>
                    <a:stretch>
                      <a:fillRect l="-10204" t="-23077" r="-4082" b="-26923"/>
                    </a:stretch>
                  </a:blipFill>
                  <a:ln w="12700" cap="flat">
                    <a:noFill/>
                    <a:miter lim="400000"/>
                  </a:ln>
                  <a:effectLst/>
                </p:spPr>
                <p:txBody>
                  <a:bodyPr/>
                  <a:lstStyle/>
                  <a:p>
                    <a:r>
                      <a:rPr lang="en-US">
                        <a:noFill/>
                      </a:rPr>
                      <a:t> </a:t>
                    </a:r>
                  </a:p>
                </p:txBody>
              </p:sp>
            </mc:Fallback>
          </mc:AlternateContent>
        </p:grpSp>
        <p:sp>
          <p:nvSpPr>
            <p:cNvPr id="11" name="Rectangle 10"/>
            <p:cNvSpPr/>
            <p:nvPr/>
          </p:nvSpPr>
          <p:spPr>
            <a:xfrm>
              <a:off x="4006511" y="1210204"/>
              <a:ext cx="839413" cy="253915"/>
            </a:xfrm>
            <a:prstGeom prst="rect">
              <a:avLst/>
            </a:prstGeom>
          </p:spPr>
          <p:txBody>
            <a:bodyPr wrap="none">
              <a:spAutoFit/>
            </a:bodyPr>
            <a:lstStyle/>
            <a:p>
              <a:pPr defTabSz="609585"/>
              <a:r>
                <a:rPr lang="en-US" sz="1600" kern="0">
                  <a:solidFill>
                    <a:srgbClr val="7030A0"/>
                  </a:solidFill>
                  <a:latin typeface="Calibri"/>
                  <a:cs typeface="Calibri"/>
                  <a:sym typeface="Calibri"/>
                </a:rPr>
                <a:t>predictions</a:t>
              </a:r>
              <a:endParaRPr lang="en-US" sz="1600" kern="0">
                <a:solidFill>
                  <a:sysClr val="windowText" lastClr="000000"/>
                </a:solidFill>
                <a:latin typeface="Calibri"/>
                <a:cs typeface="Calibri"/>
                <a:sym typeface="Calibri"/>
              </a:endParaRPr>
            </a:p>
          </p:txBody>
        </p:sp>
      </p:grpSp>
    </p:spTree>
    <p:extLst>
      <p:ext uri="{BB962C8B-B14F-4D97-AF65-F5344CB8AC3E}">
        <p14:creationId xmlns:p14="http://schemas.microsoft.com/office/powerpoint/2010/main" val="1331050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C931-C826-E247-9799-2E2E62E85643}"/>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DE23E528-4E31-F345-AC82-A32467B1B6DF}"/>
              </a:ext>
            </a:extLst>
          </p:cNvPr>
          <p:cNvSpPr>
            <a:spLocks noGrp="1"/>
          </p:cNvSpPr>
          <p:nvPr>
            <p:ph idx="1"/>
          </p:nvPr>
        </p:nvSpPr>
        <p:spPr/>
        <p:txBody>
          <a:bodyPr/>
          <a:lstStyle/>
          <a:p>
            <a:r>
              <a:rPr lang="en-US"/>
              <a:t>How to choose the right batch size B?</a:t>
            </a:r>
          </a:p>
          <a:p>
            <a:r>
              <a:rPr lang="en-US"/>
              <a:t>How to choose the right learning rate lambda?</a:t>
            </a:r>
          </a:p>
          <a:p>
            <a:r>
              <a:rPr lang="en-US"/>
              <a:t>How to choose the right loss function, e.g. is least squares good enough?</a:t>
            </a:r>
          </a:p>
          <a:p>
            <a:r>
              <a:rPr lang="en-US"/>
              <a:t>How to choose the right function/classifier, e.g. linear, quadratic, neural network with 1 layer, 2 layers, etc?</a:t>
            </a:r>
          </a:p>
        </p:txBody>
      </p:sp>
    </p:spTree>
    <p:extLst>
      <p:ext uri="{BB962C8B-B14F-4D97-AF65-F5344CB8AC3E}">
        <p14:creationId xmlns:p14="http://schemas.microsoft.com/office/powerpoint/2010/main" val="399067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7050952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sp>
        <p:nvSpPr>
          <p:cNvPr id="63" name="TextBox 62"/>
          <p:cNvSpPr txBox="1"/>
          <p:nvPr/>
        </p:nvSpPr>
        <p:spPr>
          <a:xfrm>
            <a:off x="4054107"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sp>
        <p:nvSpPr>
          <p:cNvPr id="65" name="TextBox 64"/>
          <p:cNvSpPr txBox="1"/>
          <p:nvPr/>
        </p:nvSpPr>
        <p:spPr>
          <a:xfrm>
            <a:off x="8739159"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sp>
        <p:nvSpPr>
          <p:cNvPr id="52" name="Rectangle 51">
            <a:extLst>
              <a:ext uri="{FF2B5EF4-FFF2-40B4-BE49-F238E27FC236}">
                <a16:creationId xmlns:a16="http://schemas.microsoft.com/office/drawing/2014/main" id="{55E1E6A1-6475-4A4C-827F-09FD2F09D272}"/>
              </a:ext>
            </a:extLst>
          </p:cNvPr>
          <p:cNvSpPr/>
          <p:nvPr/>
        </p:nvSpPr>
        <p:spPr>
          <a:xfrm>
            <a:off x="2157984" y="2377439"/>
            <a:ext cx="6274280"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53" name="Rectangle 52">
            <a:extLst>
              <a:ext uri="{FF2B5EF4-FFF2-40B4-BE49-F238E27FC236}">
                <a16:creationId xmlns:a16="http://schemas.microsoft.com/office/drawing/2014/main" id="{8236068A-A733-214C-8965-35F038676917}"/>
              </a:ext>
            </a:extLst>
          </p:cNvPr>
          <p:cNvSpPr/>
          <p:nvPr/>
        </p:nvSpPr>
        <p:spPr>
          <a:xfrm>
            <a:off x="8564099" y="2377439"/>
            <a:ext cx="2817181"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507198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3" name="Rectangle 2">
            <a:extLst>
              <a:ext uri="{FF2B5EF4-FFF2-40B4-BE49-F238E27FC236}">
                <a16:creationId xmlns:a16="http://schemas.microsoft.com/office/drawing/2014/main" id="{5BD5433F-AC48-EB49-843F-1EEE549EED28}"/>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4" name="Rectangle 3">
            <a:extLst>
              <a:ext uri="{FF2B5EF4-FFF2-40B4-BE49-F238E27FC236}">
                <a16:creationId xmlns:a16="http://schemas.microsoft.com/office/drawing/2014/main" id="{8D924DA5-3281-BB46-A710-1D54C3CF9A2D}"/>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5" name="Rectangle 4">
            <a:extLst>
              <a:ext uri="{FF2B5EF4-FFF2-40B4-BE49-F238E27FC236}">
                <a16:creationId xmlns:a16="http://schemas.microsoft.com/office/drawing/2014/main" id="{212FBC38-EC6F-DC4F-AC80-8B786B775E0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223586803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488197" y="1121166"/>
            <a:ext cx="9082007"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2479730" y="6157993"/>
            <a:ext cx="3423373" cy="461665"/>
          </a:xfrm>
          <a:prstGeom prst="rect">
            <a:avLst/>
          </a:prstGeom>
          <a:noFill/>
        </p:spPr>
        <p:txBody>
          <a:bodyPr wrap="none" rtlCol="0">
            <a:spAutoFit/>
          </a:bodyPr>
          <a:lstStyle/>
          <a:p>
            <a:r>
              <a:rPr lang="en-US" sz="2400" dirty="0"/>
              <a:t>Used during development</a:t>
            </a:r>
          </a:p>
        </p:txBody>
      </p:sp>
      <p:sp>
        <p:nvSpPr>
          <p:cNvPr id="8" name="Rectangle 7">
            <a:extLst>
              <a:ext uri="{FF2B5EF4-FFF2-40B4-BE49-F238E27FC236}">
                <a16:creationId xmlns:a16="http://schemas.microsoft.com/office/drawing/2014/main" id="{89A1E6DA-6F63-FB46-9827-13FAC49D6FB4}"/>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2E2496FD-1377-3641-A631-C0CBCE0F50E3}"/>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BAABACE7-3CD8-EC4B-98F1-94F7AC423C2D}"/>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333757396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9526291" y="1121166"/>
            <a:ext cx="1932123"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774916" y="5564015"/>
            <a:ext cx="11189776" cy="1200329"/>
          </a:xfrm>
          <a:prstGeom prst="rect">
            <a:avLst/>
          </a:prstGeom>
          <a:noFill/>
        </p:spPr>
        <p:txBody>
          <a:bodyPr wrap="square" rtlCol="0">
            <a:spAutoFit/>
          </a:bodyPr>
          <a:lstStyle/>
          <a:p>
            <a:r>
              <a:rPr lang="en-US" sz="2400" dirty="0"/>
              <a:t>Only to be used for evaluating the model at the very end of development and any changes to the model after running it on the test set, could be influenced by what you saw happened on the test set, which would invalidate any future evaluation.</a:t>
            </a:r>
          </a:p>
        </p:txBody>
      </p:sp>
      <p:sp>
        <p:nvSpPr>
          <p:cNvPr id="8" name="Rectangle 7">
            <a:extLst>
              <a:ext uri="{FF2B5EF4-FFF2-40B4-BE49-F238E27FC236}">
                <a16:creationId xmlns:a16="http://schemas.microsoft.com/office/drawing/2014/main" id="{5FDF1E21-09E4-CB4B-9CE4-75D4F8C6AC67}"/>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1F3BF931-A856-5445-BEB5-EBD95E4AF9EE}"/>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7B20803F-EB34-AF4A-AD1D-7D33E1E943A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18148891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138-1B4C-1B40-8EF5-F87680EF602E}"/>
              </a:ext>
            </a:extLst>
          </p:cNvPr>
          <p:cNvSpPr>
            <a:spLocks noGrp="1"/>
          </p:cNvSpPr>
          <p:nvPr>
            <p:ph type="title"/>
          </p:nvPr>
        </p:nvSpPr>
        <p:spPr/>
        <p:txBody>
          <a:bodyPr/>
          <a:lstStyle/>
          <a:p>
            <a:r>
              <a:rPr lang="en-US" dirty="0"/>
              <a:t>How to pick the right model?</a:t>
            </a:r>
          </a:p>
        </p:txBody>
      </p:sp>
      <p:sp>
        <p:nvSpPr>
          <p:cNvPr id="3" name="Text Placeholder 2">
            <a:extLst>
              <a:ext uri="{FF2B5EF4-FFF2-40B4-BE49-F238E27FC236}">
                <a16:creationId xmlns:a16="http://schemas.microsoft.com/office/drawing/2014/main" id="{1139B248-235E-CD42-9E11-3E741292D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84B532-34E6-2B40-94B5-3818C0D2F194}"/>
              </a:ext>
            </a:extLst>
          </p:cNvPr>
          <p:cNvSpPr>
            <a:spLocks noGrp="1"/>
          </p:cNvSpPr>
          <p:nvPr>
            <p:ph type="sldNum" sz="quarter" idx="12"/>
          </p:nvPr>
        </p:nvSpPr>
        <p:spPr/>
        <p:txBody>
          <a:bodyPr/>
          <a:lstStyle/>
          <a:p>
            <a:fld id="{03315DE8-E84B-A141-B26C-CDB1CE99E005}" type="slidenum">
              <a:rPr lang="en-US" smtClean="0"/>
              <a:t>32</a:t>
            </a:fld>
            <a:endParaRPr lang="en-US"/>
          </a:p>
        </p:txBody>
      </p:sp>
    </p:spTree>
    <p:extLst>
      <p:ext uri="{BB962C8B-B14F-4D97-AF65-F5344CB8AC3E}">
        <p14:creationId xmlns:p14="http://schemas.microsoft.com/office/powerpoint/2010/main" val="1043792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Tree>
    <p:extLst>
      <p:ext uri="{BB962C8B-B14F-4D97-AF65-F5344CB8AC3E}">
        <p14:creationId xmlns:p14="http://schemas.microsoft.com/office/powerpoint/2010/main" val="187756294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F502154D-BC2B-6742-A7DD-632BE21D2B8C}"/>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FE324-9DE9-1A42-9A3C-70243A2CD08D}"/>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A24FE324-9DE9-1A42-9A3C-70243A2CD08D}"/>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7499874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9C2FCF-B4D9-3D49-AEB5-2D561BE5A13A}"/>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08E968-8CF5-6442-977A-9ED0144EEF96}"/>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5D08E968-8CF5-6442-977A-9ED0144EEF96}"/>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64800508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281921-32F8-5148-892E-00E3C47B1639}"/>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7C6C11-A6CF-7B4E-90E3-DBD4C7B97C95}"/>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29" name="TextBox 28">
                <a:extLst>
                  <a:ext uri="{FF2B5EF4-FFF2-40B4-BE49-F238E27FC236}">
                    <a16:creationId xmlns:a16="http://schemas.microsoft.com/office/drawing/2014/main" id="{287C6C11-A6CF-7B4E-90E3-DBD4C7B97C95}"/>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5836607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Quadratic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216146" y="6141552"/>
                <a:ext cx="27601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216146" y="6141552"/>
                <a:ext cx="2760115" cy="369332"/>
              </a:xfrm>
              <a:prstGeom prst="rect">
                <a:avLst/>
              </a:prstGeom>
              <a:blipFill>
                <a:blip r:embed="rId12"/>
                <a:stretch>
                  <a:fillRect l="-2304" t="-13793" r="-184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
        <p:nvSpPr>
          <p:cNvPr id="5" name="Arc 4">
            <a:extLst>
              <a:ext uri="{FF2B5EF4-FFF2-40B4-BE49-F238E27FC236}">
                <a16:creationId xmlns:a16="http://schemas.microsoft.com/office/drawing/2014/main" id="{D58975D0-E7DF-C3B1-E7D5-BB7C766DF8B7}"/>
              </a:ext>
            </a:extLst>
          </p:cNvPr>
          <p:cNvSpPr/>
          <p:nvPr/>
        </p:nvSpPr>
        <p:spPr>
          <a:xfrm>
            <a:off x="1919715" y="-2104350"/>
            <a:ext cx="5267304" cy="7092205"/>
          </a:xfrm>
          <a:prstGeom prst="arc">
            <a:avLst>
              <a:gd name="adj1" fmla="val 21324379"/>
              <a:gd name="adj2" fmla="val 583217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947639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n-polynomial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1626375" y="6044477"/>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2838672" y="6098013"/>
                <a:ext cx="34023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𝑛</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2838672" y="6098013"/>
                <a:ext cx="3402342" cy="369332"/>
              </a:xfrm>
              <a:prstGeom prst="rect">
                <a:avLst/>
              </a:prstGeom>
              <a:blipFill>
                <a:blip r:embed="rId12"/>
                <a:stretch>
                  <a:fillRect l="-1493" t="-17241" r="-149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
        <p:nvSpPr>
          <p:cNvPr id="6" name="Freeform 5">
            <a:extLst>
              <a:ext uri="{FF2B5EF4-FFF2-40B4-BE49-F238E27FC236}">
                <a16:creationId xmlns:a16="http://schemas.microsoft.com/office/drawing/2014/main" id="{66B0BD75-879B-1886-770C-008EF8A43DC1}"/>
              </a:ext>
            </a:extLst>
          </p:cNvPr>
          <p:cNvSpPr/>
          <p:nvPr/>
        </p:nvSpPr>
        <p:spPr>
          <a:xfrm>
            <a:off x="4088524" y="641131"/>
            <a:ext cx="6600497" cy="5675586"/>
          </a:xfrm>
          <a:custGeom>
            <a:avLst/>
            <a:gdLst>
              <a:gd name="connsiteX0" fmla="*/ 0 w 6600497"/>
              <a:gd name="connsiteY0" fmla="*/ 5675586 h 5675586"/>
              <a:gd name="connsiteX1" fmla="*/ 42042 w 6600497"/>
              <a:gd name="connsiteY1" fmla="*/ 5549462 h 5675586"/>
              <a:gd name="connsiteX2" fmla="*/ 84083 w 6600497"/>
              <a:gd name="connsiteY2" fmla="*/ 5423338 h 5675586"/>
              <a:gd name="connsiteX3" fmla="*/ 115614 w 6600497"/>
              <a:gd name="connsiteY3" fmla="*/ 5160579 h 5675586"/>
              <a:gd name="connsiteX4" fmla="*/ 126124 w 6600497"/>
              <a:gd name="connsiteY4" fmla="*/ 5034455 h 5675586"/>
              <a:gd name="connsiteX5" fmla="*/ 147145 w 6600497"/>
              <a:gd name="connsiteY5" fmla="*/ 4939862 h 5675586"/>
              <a:gd name="connsiteX6" fmla="*/ 157655 w 6600497"/>
              <a:gd name="connsiteY6" fmla="*/ 4740166 h 5675586"/>
              <a:gd name="connsiteX7" fmla="*/ 168166 w 6600497"/>
              <a:gd name="connsiteY7" fmla="*/ 4708635 h 5675586"/>
              <a:gd name="connsiteX8" fmla="*/ 178676 w 6600497"/>
              <a:gd name="connsiteY8" fmla="*/ 4645572 h 5675586"/>
              <a:gd name="connsiteX9" fmla="*/ 199697 w 6600497"/>
              <a:gd name="connsiteY9" fmla="*/ 4508938 h 5675586"/>
              <a:gd name="connsiteX10" fmla="*/ 210207 w 6600497"/>
              <a:gd name="connsiteY10" fmla="*/ 4466897 h 5675586"/>
              <a:gd name="connsiteX11" fmla="*/ 220717 w 6600497"/>
              <a:gd name="connsiteY11" fmla="*/ 4393324 h 5675586"/>
              <a:gd name="connsiteX12" fmla="*/ 231228 w 6600497"/>
              <a:gd name="connsiteY12" fmla="*/ 4351283 h 5675586"/>
              <a:gd name="connsiteX13" fmla="*/ 241738 w 6600497"/>
              <a:gd name="connsiteY13" fmla="*/ 4298731 h 5675586"/>
              <a:gd name="connsiteX14" fmla="*/ 252248 w 6600497"/>
              <a:gd name="connsiteY14" fmla="*/ 4256690 h 5675586"/>
              <a:gd name="connsiteX15" fmla="*/ 262759 w 6600497"/>
              <a:gd name="connsiteY15" fmla="*/ 4183117 h 5675586"/>
              <a:gd name="connsiteX16" fmla="*/ 273269 w 6600497"/>
              <a:gd name="connsiteY16" fmla="*/ 4151586 h 5675586"/>
              <a:gd name="connsiteX17" fmla="*/ 283779 w 6600497"/>
              <a:gd name="connsiteY17" fmla="*/ 4109545 h 5675586"/>
              <a:gd name="connsiteX18" fmla="*/ 304800 w 6600497"/>
              <a:gd name="connsiteY18" fmla="*/ 4014952 h 5675586"/>
              <a:gd name="connsiteX19" fmla="*/ 325821 w 6600497"/>
              <a:gd name="connsiteY19" fmla="*/ 3899338 h 5675586"/>
              <a:gd name="connsiteX20" fmla="*/ 336331 w 6600497"/>
              <a:gd name="connsiteY20" fmla="*/ 3846786 h 5675586"/>
              <a:gd name="connsiteX21" fmla="*/ 346842 w 6600497"/>
              <a:gd name="connsiteY21" fmla="*/ 3815255 h 5675586"/>
              <a:gd name="connsiteX22" fmla="*/ 367862 w 6600497"/>
              <a:gd name="connsiteY22" fmla="*/ 3731172 h 5675586"/>
              <a:gd name="connsiteX23" fmla="*/ 378373 w 6600497"/>
              <a:gd name="connsiteY23" fmla="*/ 3689131 h 5675586"/>
              <a:gd name="connsiteX24" fmla="*/ 399393 w 6600497"/>
              <a:gd name="connsiteY24" fmla="*/ 3594538 h 5675586"/>
              <a:gd name="connsiteX25" fmla="*/ 420414 w 6600497"/>
              <a:gd name="connsiteY25" fmla="*/ 3499945 h 5675586"/>
              <a:gd name="connsiteX26" fmla="*/ 430924 w 6600497"/>
              <a:gd name="connsiteY26" fmla="*/ 3405352 h 5675586"/>
              <a:gd name="connsiteX27" fmla="*/ 451945 w 6600497"/>
              <a:gd name="connsiteY27" fmla="*/ 3352800 h 5675586"/>
              <a:gd name="connsiteX28" fmla="*/ 472966 w 6600497"/>
              <a:gd name="connsiteY28" fmla="*/ 3163614 h 5675586"/>
              <a:gd name="connsiteX29" fmla="*/ 483476 w 6600497"/>
              <a:gd name="connsiteY29" fmla="*/ 3069021 h 5675586"/>
              <a:gd name="connsiteX30" fmla="*/ 493986 w 6600497"/>
              <a:gd name="connsiteY30" fmla="*/ 3016469 h 5675586"/>
              <a:gd name="connsiteX31" fmla="*/ 504497 w 6600497"/>
              <a:gd name="connsiteY31" fmla="*/ 2900855 h 5675586"/>
              <a:gd name="connsiteX32" fmla="*/ 515007 w 6600497"/>
              <a:gd name="connsiteY32" fmla="*/ 2848303 h 5675586"/>
              <a:gd name="connsiteX33" fmla="*/ 536028 w 6600497"/>
              <a:gd name="connsiteY33" fmla="*/ 2722179 h 5675586"/>
              <a:gd name="connsiteX34" fmla="*/ 567559 w 6600497"/>
              <a:gd name="connsiteY34" fmla="*/ 2575035 h 5675586"/>
              <a:gd name="connsiteX35" fmla="*/ 599090 w 6600497"/>
              <a:gd name="connsiteY35" fmla="*/ 2427890 h 5675586"/>
              <a:gd name="connsiteX36" fmla="*/ 620110 w 6600497"/>
              <a:gd name="connsiteY36" fmla="*/ 2375338 h 5675586"/>
              <a:gd name="connsiteX37" fmla="*/ 641131 w 6600497"/>
              <a:gd name="connsiteY37" fmla="*/ 2280745 h 5675586"/>
              <a:gd name="connsiteX38" fmla="*/ 662152 w 6600497"/>
              <a:gd name="connsiteY38" fmla="*/ 2238703 h 5675586"/>
              <a:gd name="connsiteX39" fmla="*/ 683173 w 6600497"/>
              <a:gd name="connsiteY39" fmla="*/ 2154621 h 5675586"/>
              <a:gd name="connsiteX40" fmla="*/ 704193 w 6600497"/>
              <a:gd name="connsiteY40" fmla="*/ 2070538 h 5675586"/>
              <a:gd name="connsiteX41" fmla="*/ 746235 w 6600497"/>
              <a:gd name="connsiteY41" fmla="*/ 2007476 h 5675586"/>
              <a:gd name="connsiteX42" fmla="*/ 798786 w 6600497"/>
              <a:gd name="connsiteY42" fmla="*/ 1923393 h 5675586"/>
              <a:gd name="connsiteX43" fmla="*/ 819807 w 6600497"/>
              <a:gd name="connsiteY43" fmla="*/ 1891862 h 5675586"/>
              <a:gd name="connsiteX44" fmla="*/ 851338 w 6600497"/>
              <a:gd name="connsiteY44" fmla="*/ 1881352 h 5675586"/>
              <a:gd name="connsiteX45" fmla="*/ 903890 w 6600497"/>
              <a:gd name="connsiteY45" fmla="*/ 1954924 h 5675586"/>
              <a:gd name="connsiteX46" fmla="*/ 914400 w 6600497"/>
              <a:gd name="connsiteY46" fmla="*/ 1996966 h 5675586"/>
              <a:gd name="connsiteX47" fmla="*/ 966952 w 6600497"/>
              <a:gd name="connsiteY47" fmla="*/ 2091559 h 5675586"/>
              <a:gd name="connsiteX48" fmla="*/ 987973 w 6600497"/>
              <a:gd name="connsiteY48" fmla="*/ 2186152 h 5675586"/>
              <a:gd name="connsiteX49" fmla="*/ 1008993 w 6600497"/>
              <a:gd name="connsiteY49" fmla="*/ 2228193 h 5675586"/>
              <a:gd name="connsiteX50" fmla="*/ 1030014 w 6600497"/>
              <a:gd name="connsiteY50" fmla="*/ 2354317 h 5675586"/>
              <a:gd name="connsiteX51" fmla="*/ 1051035 w 6600497"/>
              <a:gd name="connsiteY51" fmla="*/ 2417379 h 5675586"/>
              <a:gd name="connsiteX52" fmla="*/ 1061545 w 6600497"/>
              <a:gd name="connsiteY52" fmla="*/ 2469931 h 5675586"/>
              <a:gd name="connsiteX53" fmla="*/ 1072055 w 6600497"/>
              <a:gd name="connsiteY53" fmla="*/ 2543503 h 5675586"/>
              <a:gd name="connsiteX54" fmla="*/ 1082566 w 6600497"/>
              <a:gd name="connsiteY54" fmla="*/ 2585545 h 5675586"/>
              <a:gd name="connsiteX55" fmla="*/ 1093076 w 6600497"/>
              <a:gd name="connsiteY55" fmla="*/ 2638097 h 5675586"/>
              <a:gd name="connsiteX56" fmla="*/ 1114097 w 6600497"/>
              <a:gd name="connsiteY56" fmla="*/ 2827283 h 5675586"/>
              <a:gd name="connsiteX57" fmla="*/ 1124607 w 6600497"/>
              <a:gd name="connsiteY57" fmla="*/ 2911366 h 5675586"/>
              <a:gd name="connsiteX58" fmla="*/ 1135117 w 6600497"/>
              <a:gd name="connsiteY58" fmla="*/ 2942897 h 5675586"/>
              <a:gd name="connsiteX59" fmla="*/ 1156138 w 6600497"/>
              <a:gd name="connsiteY59" fmla="*/ 3069021 h 5675586"/>
              <a:gd name="connsiteX60" fmla="*/ 1166648 w 6600497"/>
              <a:gd name="connsiteY60" fmla="*/ 3205655 h 5675586"/>
              <a:gd name="connsiteX61" fmla="*/ 1187669 w 6600497"/>
              <a:gd name="connsiteY61" fmla="*/ 3647090 h 5675586"/>
              <a:gd name="connsiteX62" fmla="*/ 1198179 w 6600497"/>
              <a:gd name="connsiteY62" fmla="*/ 3689131 h 5675586"/>
              <a:gd name="connsiteX63" fmla="*/ 1208690 w 6600497"/>
              <a:gd name="connsiteY63" fmla="*/ 3741683 h 5675586"/>
              <a:gd name="connsiteX64" fmla="*/ 1219200 w 6600497"/>
              <a:gd name="connsiteY64" fmla="*/ 3815255 h 5675586"/>
              <a:gd name="connsiteX65" fmla="*/ 1250731 w 6600497"/>
              <a:gd name="connsiteY65" fmla="*/ 3878317 h 5675586"/>
              <a:gd name="connsiteX66" fmla="*/ 1271752 w 6600497"/>
              <a:gd name="connsiteY66" fmla="*/ 3941379 h 5675586"/>
              <a:gd name="connsiteX67" fmla="*/ 1282262 w 6600497"/>
              <a:gd name="connsiteY67" fmla="*/ 3972910 h 5675586"/>
              <a:gd name="connsiteX68" fmla="*/ 1334814 w 6600497"/>
              <a:gd name="connsiteY68" fmla="*/ 4046483 h 5675586"/>
              <a:gd name="connsiteX69" fmla="*/ 1355835 w 6600497"/>
              <a:gd name="connsiteY69" fmla="*/ 4088524 h 5675586"/>
              <a:gd name="connsiteX70" fmla="*/ 1376855 w 6600497"/>
              <a:gd name="connsiteY70" fmla="*/ 4120055 h 5675586"/>
              <a:gd name="connsiteX71" fmla="*/ 1439917 w 6600497"/>
              <a:gd name="connsiteY71" fmla="*/ 4046483 h 5675586"/>
              <a:gd name="connsiteX72" fmla="*/ 1460938 w 6600497"/>
              <a:gd name="connsiteY72" fmla="*/ 4004441 h 5675586"/>
              <a:gd name="connsiteX73" fmla="*/ 1513490 w 6600497"/>
              <a:gd name="connsiteY73" fmla="*/ 3920359 h 5675586"/>
              <a:gd name="connsiteX74" fmla="*/ 1524000 w 6600497"/>
              <a:gd name="connsiteY74" fmla="*/ 3857297 h 5675586"/>
              <a:gd name="connsiteX75" fmla="*/ 1545021 w 6600497"/>
              <a:gd name="connsiteY75" fmla="*/ 3783724 h 5675586"/>
              <a:gd name="connsiteX76" fmla="*/ 1566042 w 6600497"/>
              <a:gd name="connsiteY76" fmla="*/ 3615559 h 5675586"/>
              <a:gd name="connsiteX77" fmla="*/ 1576552 w 6600497"/>
              <a:gd name="connsiteY77" fmla="*/ 3478924 h 5675586"/>
              <a:gd name="connsiteX78" fmla="*/ 1587062 w 6600497"/>
              <a:gd name="connsiteY78" fmla="*/ 3394841 h 5675586"/>
              <a:gd name="connsiteX79" fmla="*/ 1597573 w 6600497"/>
              <a:gd name="connsiteY79" fmla="*/ 2764221 h 5675586"/>
              <a:gd name="connsiteX80" fmla="*/ 1629104 w 6600497"/>
              <a:gd name="connsiteY80" fmla="*/ 2585545 h 5675586"/>
              <a:gd name="connsiteX81" fmla="*/ 1639614 w 6600497"/>
              <a:gd name="connsiteY81" fmla="*/ 2511972 h 5675586"/>
              <a:gd name="connsiteX82" fmla="*/ 1660635 w 6600497"/>
              <a:gd name="connsiteY82" fmla="*/ 2396359 h 5675586"/>
              <a:gd name="connsiteX83" fmla="*/ 1681655 w 6600497"/>
              <a:gd name="connsiteY83" fmla="*/ 2312276 h 5675586"/>
              <a:gd name="connsiteX84" fmla="*/ 1702676 w 6600497"/>
              <a:gd name="connsiteY84" fmla="*/ 2259724 h 5675586"/>
              <a:gd name="connsiteX85" fmla="*/ 1723697 w 6600497"/>
              <a:gd name="connsiteY85" fmla="*/ 2144110 h 5675586"/>
              <a:gd name="connsiteX86" fmla="*/ 1744717 w 6600497"/>
              <a:gd name="connsiteY86" fmla="*/ 2081048 h 5675586"/>
              <a:gd name="connsiteX87" fmla="*/ 1765738 w 6600497"/>
              <a:gd name="connsiteY87" fmla="*/ 2049517 h 5675586"/>
              <a:gd name="connsiteX88" fmla="*/ 1818290 w 6600497"/>
              <a:gd name="connsiteY88" fmla="*/ 1986455 h 5675586"/>
              <a:gd name="connsiteX89" fmla="*/ 1870842 w 6600497"/>
              <a:gd name="connsiteY89" fmla="*/ 2039007 h 5675586"/>
              <a:gd name="connsiteX90" fmla="*/ 1944414 w 6600497"/>
              <a:gd name="connsiteY90" fmla="*/ 2112579 h 5675586"/>
              <a:gd name="connsiteX91" fmla="*/ 1975945 w 6600497"/>
              <a:gd name="connsiteY91" fmla="*/ 2154621 h 5675586"/>
              <a:gd name="connsiteX92" fmla="*/ 2039007 w 6600497"/>
              <a:gd name="connsiteY92" fmla="*/ 2228193 h 5675586"/>
              <a:gd name="connsiteX93" fmla="*/ 2060028 w 6600497"/>
              <a:gd name="connsiteY93" fmla="*/ 2280745 h 5675586"/>
              <a:gd name="connsiteX94" fmla="*/ 2081048 w 6600497"/>
              <a:gd name="connsiteY94" fmla="*/ 2312276 h 5675586"/>
              <a:gd name="connsiteX95" fmla="*/ 2102069 w 6600497"/>
              <a:gd name="connsiteY95" fmla="*/ 2375338 h 5675586"/>
              <a:gd name="connsiteX96" fmla="*/ 2144110 w 6600497"/>
              <a:gd name="connsiteY96" fmla="*/ 2459421 h 5675586"/>
              <a:gd name="connsiteX97" fmla="*/ 2165131 w 6600497"/>
              <a:gd name="connsiteY97" fmla="*/ 2490952 h 5675586"/>
              <a:gd name="connsiteX98" fmla="*/ 2207173 w 6600497"/>
              <a:gd name="connsiteY98" fmla="*/ 2585545 h 5675586"/>
              <a:gd name="connsiteX99" fmla="*/ 2217683 w 6600497"/>
              <a:gd name="connsiteY99" fmla="*/ 2617076 h 5675586"/>
              <a:gd name="connsiteX100" fmla="*/ 2228193 w 6600497"/>
              <a:gd name="connsiteY100" fmla="*/ 2659117 h 5675586"/>
              <a:gd name="connsiteX101" fmla="*/ 2280745 w 6600497"/>
              <a:gd name="connsiteY101" fmla="*/ 2806262 h 5675586"/>
              <a:gd name="connsiteX102" fmla="*/ 2291255 w 6600497"/>
              <a:gd name="connsiteY102" fmla="*/ 2858814 h 5675586"/>
              <a:gd name="connsiteX103" fmla="*/ 2333297 w 6600497"/>
              <a:gd name="connsiteY103" fmla="*/ 2942897 h 5675586"/>
              <a:gd name="connsiteX104" fmla="*/ 2375338 w 6600497"/>
              <a:gd name="connsiteY104" fmla="*/ 3016469 h 5675586"/>
              <a:gd name="connsiteX105" fmla="*/ 2406869 w 6600497"/>
              <a:gd name="connsiteY105" fmla="*/ 2995448 h 5675586"/>
              <a:gd name="connsiteX106" fmla="*/ 2417379 w 6600497"/>
              <a:gd name="connsiteY106" fmla="*/ 2942897 h 5675586"/>
              <a:gd name="connsiteX107" fmla="*/ 2438400 w 6600497"/>
              <a:gd name="connsiteY107" fmla="*/ 2879835 h 5675586"/>
              <a:gd name="connsiteX108" fmla="*/ 2469931 w 6600497"/>
              <a:gd name="connsiteY108" fmla="*/ 2722179 h 5675586"/>
              <a:gd name="connsiteX109" fmla="*/ 2501462 w 6600497"/>
              <a:gd name="connsiteY109" fmla="*/ 2638097 h 5675586"/>
              <a:gd name="connsiteX110" fmla="*/ 2522483 w 6600497"/>
              <a:gd name="connsiteY110" fmla="*/ 2596055 h 5675586"/>
              <a:gd name="connsiteX111" fmla="*/ 2554014 w 6600497"/>
              <a:gd name="connsiteY111" fmla="*/ 2480441 h 5675586"/>
              <a:gd name="connsiteX112" fmla="*/ 2575035 w 6600497"/>
              <a:gd name="connsiteY112" fmla="*/ 2438400 h 5675586"/>
              <a:gd name="connsiteX113" fmla="*/ 2596055 w 6600497"/>
              <a:gd name="connsiteY113" fmla="*/ 2322786 h 5675586"/>
              <a:gd name="connsiteX114" fmla="*/ 2617076 w 6600497"/>
              <a:gd name="connsiteY114" fmla="*/ 2249214 h 5675586"/>
              <a:gd name="connsiteX115" fmla="*/ 2627586 w 6600497"/>
              <a:gd name="connsiteY115" fmla="*/ 2175641 h 5675586"/>
              <a:gd name="connsiteX116" fmla="*/ 2638097 w 6600497"/>
              <a:gd name="connsiteY116" fmla="*/ 2112579 h 5675586"/>
              <a:gd name="connsiteX117" fmla="*/ 2659117 w 6600497"/>
              <a:gd name="connsiteY117" fmla="*/ 1954924 h 5675586"/>
              <a:gd name="connsiteX118" fmla="*/ 2669628 w 6600497"/>
              <a:gd name="connsiteY118" fmla="*/ 1481959 h 5675586"/>
              <a:gd name="connsiteX119" fmla="*/ 2659117 w 6600497"/>
              <a:gd name="connsiteY119" fmla="*/ 1408386 h 5675586"/>
              <a:gd name="connsiteX120" fmla="*/ 2669628 w 6600497"/>
              <a:gd name="connsiteY120" fmla="*/ 903890 h 5675586"/>
              <a:gd name="connsiteX121" fmla="*/ 2690648 w 6600497"/>
              <a:gd name="connsiteY121" fmla="*/ 725214 h 5675586"/>
              <a:gd name="connsiteX122" fmla="*/ 2701159 w 6600497"/>
              <a:gd name="connsiteY122" fmla="*/ 567559 h 5675586"/>
              <a:gd name="connsiteX123" fmla="*/ 2711669 w 6600497"/>
              <a:gd name="connsiteY123" fmla="*/ 515007 h 5675586"/>
              <a:gd name="connsiteX124" fmla="*/ 2722179 w 6600497"/>
              <a:gd name="connsiteY124" fmla="*/ 367862 h 5675586"/>
              <a:gd name="connsiteX125" fmla="*/ 2753710 w 6600497"/>
              <a:gd name="connsiteY125" fmla="*/ 157655 h 5675586"/>
              <a:gd name="connsiteX126" fmla="*/ 2774731 w 6600497"/>
              <a:gd name="connsiteY126" fmla="*/ 0 h 5675586"/>
              <a:gd name="connsiteX127" fmla="*/ 2816773 w 6600497"/>
              <a:gd name="connsiteY127" fmla="*/ 42041 h 5675586"/>
              <a:gd name="connsiteX128" fmla="*/ 2869324 w 6600497"/>
              <a:gd name="connsiteY128" fmla="*/ 105103 h 5675586"/>
              <a:gd name="connsiteX129" fmla="*/ 2879835 w 6600497"/>
              <a:gd name="connsiteY129" fmla="*/ 136635 h 5675586"/>
              <a:gd name="connsiteX130" fmla="*/ 2932386 w 6600497"/>
              <a:gd name="connsiteY130" fmla="*/ 199697 h 5675586"/>
              <a:gd name="connsiteX131" fmla="*/ 2942897 w 6600497"/>
              <a:gd name="connsiteY131" fmla="*/ 231228 h 5675586"/>
              <a:gd name="connsiteX132" fmla="*/ 2984938 w 6600497"/>
              <a:gd name="connsiteY132" fmla="*/ 315310 h 5675586"/>
              <a:gd name="connsiteX133" fmla="*/ 3005959 w 6600497"/>
              <a:gd name="connsiteY133" fmla="*/ 357352 h 5675586"/>
              <a:gd name="connsiteX134" fmla="*/ 3037490 w 6600497"/>
              <a:gd name="connsiteY134" fmla="*/ 420414 h 5675586"/>
              <a:gd name="connsiteX135" fmla="*/ 3048000 w 6600497"/>
              <a:gd name="connsiteY135" fmla="*/ 462455 h 5675586"/>
              <a:gd name="connsiteX136" fmla="*/ 3069021 w 6600497"/>
              <a:gd name="connsiteY136" fmla="*/ 493986 h 5675586"/>
              <a:gd name="connsiteX137" fmla="*/ 3090042 w 6600497"/>
              <a:gd name="connsiteY137" fmla="*/ 578069 h 5675586"/>
              <a:gd name="connsiteX138" fmla="*/ 3100552 w 6600497"/>
              <a:gd name="connsiteY138" fmla="*/ 609600 h 5675586"/>
              <a:gd name="connsiteX139" fmla="*/ 3121573 w 6600497"/>
              <a:gd name="connsiteY139" fmla="*/ 693683 h 5675586"/>
              <a:gd name="connsiteX140" fmla="*/ 3132083 w 6600497"/>
              <a:gd name="connsiteY140" fmla="*/ 725214 h 5675586"/>
              <a:gd name="connsiteX141" fmla="*/ 3153104 w 6600497"/>
              <a:gd name="connsiteY141" fmla="*/ 830317 h 5675586"/>
              <a:gd name="connsiteX142" fmla="*/ 3174124 w 6600497"/>
              <a:gd name="connsiteY142" fmla="*/ 1061545 h 5675586"/>
              <a:gd name="connsiteX143" fmla="*/ 3184635 w 6600497"/>
              <a:gd name="connsiteY143" fmla="*/ 1103586 h 5675586"/>
              <a:gd name="connsiteX144" fmla="*/ 3195145 w 6600497"/>
              <a:gd name="connsiteY144" fmla="*/ 1198179 h 5675586"/>
              <a:gd name="connsiteX145" fmla="*/ 3216166 w 6600497"/>
              <a:gd name="connsiteY145" fmla="*/ 1303283 h 5675586"/>
              <a:gd name="connsiteX146" fmla="*/ 3226676 w 6600497"/>
              <a:gd name="connsiteY146" fmla="*/ 1418897 h 5675586"/>
              <a:gd name="connsiteX147" fmla="*/ 3237186 w 6600497"/>
              <a:gd name="connsiteY147" fmla="*/ 1450428 h 5675586"/>
              <a:gd name="connsiteX148" fmla="*/ 3247697 w 6600497"/>
              <a:gd name="connsiteY148" fmla="*/ 1502979 h 5675586"/>
              <a:gd name="connsiteX149" fmla="*/ 3268717 w 6600497"/>
              <a:gd name="connsiteY149" fmla="*/ 1744717 h 5675586"/>
              <a:gd name="connsiteX150" fmla="*/ 3289738 w 6600497"/>
              <a:gd name="connsiteY150" fmla="*/ 1944414 h 5675586"/>
              <a:gd name="connsiteX151" fmla="*/ 3300248 w 6600497"/>
              <a:gd name="connsiteY151" fmla="*/ 1986455 h 5675586"/>
              <a:gd name="connsiteX152" fmla="*/ 3310759 w 6600497"/>
              <a:gd name="connsiteY152" fmla="*/ 2060028 h 5675586"/>
              <a:gd name="connsiteX153" fmla="*/ 3321269 w 6600497"/>
              <a:gd name="connsiteY153" fmla="*/ 2123090 h 5675586"/>
              <a:gd name="connsiteX154" fmla="*/ 3331779 w 6600497"/>
              <a:gd name="connsiteY154" fmla="*/ 2175641 h 5675586"/>
              <a:gd name="connsiteX155" fmla="*/ 3352800 w 6600497"/>
              <a:gd name="connsiteY155" fmla="*/ 2238703 h 5675586"/>
              <a:gd name="connsiteX156" fmla="*/ 3363310 w 6600497"/>
              <a:gd name="connsiteY156" fmla="*/ 2270235 h 5675586"/>
              <a:gd name="connsiteX157" fmla="*/ 3373821 w 6600497"/>
              <a:gd name="connsiteY157" fmla="*/ 2312276 h 5675586"/>
              <a:gd name="connsiteX158" fmla="*/ 3394842 w 6600497"/>
              <a:gd name="connsiteY158" fmla="*/ 2406869 h 5675586"/>
              <a:gd name="connsiteX159" fmla="*/ 3405352 w 6600497"/>
              <a:gd name="connsiteY159" fmla="*/ 2438400 h 5675586"/>
              <a:gd name="connsiteX160" fmla="*/ 3436883 w 6600497"/>
              <a:gd name="connsiteY160" fmla="*/ 2543503 h 5675586"/>
              <a:gd name="connsiteX161" fmla="*/ 3457904 w 6600497"/>
              <a:gd name="connsiteY161" fmla="*/ 2606566 h 5675586"/>
              <a:gd name="connsiteX162" fmla="*/ 3489435 w 6600497"/>
              <a:gd name="connsiteY162" fmla="*/ 2638097 h 5675586"/>
              <a:gd name="connsiteX163" fmla="*/ 3584028 w 6600497"/>
              <a:gd name="connsiteY163" fmla="*/ 2680138 h 5675586"/>
              <a:gd name="connsiteX164" fmla="*/ 3615559 w 6600497"/>
              <a:gd name="connsiteY164" fmla="*/ 2690648 h 5675586"/>
              <a:gd name="connsiteX165" fmla="*/ 3804745 w 6600497"/>
              <a:gd name="connsiteY165" fmla="*/ 2659117 h 5675586"/>
              <a:gd name="connsiteX166" fmla="*/ 3867807 w 6600497"/>
              <a:gd name="connsiteY166" fmla="*/ 2606566 h 5675586"/>
              <a:gd name="connsiteX167" fmla="*/ 3888828 w 6600497"/>
              <a:gd name="connsiteY167" fmla="*/ 2575035 h 5675586"/>
              <a:gd name="connsiteX168" fmla="*/ 3920359 w 6600497"/>
              <a:gd name="connsiteY168" fmla="*/ 2532993 h 5675586"/>
              <a:gd name="connsiteX169" fmla="*/ 3972910 w 6600497"/>
              <a:gd name="connsiteY169" fmla="*/ 2427890 h 5675586"/>
              <a:gd name="connsiteX170" fmla="*/ 4014952 w 6600497"/>
              <a:gd name="connsiteY170" fmla="*/ 2270235 h 5675586"/>
              <a:gd name="connsiteX171" fmla="*/ 4035973 w 6600497"/>
              <a:gd name="connsiteY171" fmla="*/ 2207172 h 5675586"/>
              <a:gd name="connsiteX172" fmla="*/ 4067504 w 6600497"/>
              <a:gd name="connsiteY172" fmla="*/ 2154621 h 5675586"/>
              <a:gd name="connsiteX173" fmla="*/ 4088524 w 6600497"/>
              <a:gd name="connsiteY173" fmla="*/ 2091559 h 5675586"/>
              <a:gd name="connsiteX174" fmla="*/ 4120055 w 6600497"/>
              <a:gd name="connsiteY174" fmla="*/ 2028497 h 5675586"/>
              <a:gd name="connsiteX175" fmla="*/ 4162097 w 6600497"/>
              <a:gd name="connsiteY175" fmla="*/ 1912883 h 5675586"/>
              <a:gd name="connsiteX176" fmla="*/ 4214648 w 6600497"/>
              <a:gd name="connsiteY176" fmla="*/ 1818290 h 5675586"/>
              <a:gd name="connsiteX177" fmla="*/ 4267200 w 6600497"/>
              <a:gd name="connsiteY177" fmla="*/ 1702676 h 5675586"/>
              <a:gd name="connsiteX178" fmla="*/ 4340773 w 6600497"/>
              <a:gd name="connsiteY178" fmla="*/ 1597572 h 5675586"/>
              <a:gd name="connsiteX179" fmla="*/ 4382814 w 6600497"/>
              <a:gd name="connsiteY179" fmla="*/ 1513490 h 5675586"/>
              <a:gd name="connsiteX180" fmla="*/ 4487917 w 6600497"/>
              <a:gd name="connsiteY180" fmla="*/ 1397876 h 5675586"/>
              <a:gd name="connsiteX181" fmla="*/ 4529959 w 6600497"/>
              <a:gd name="connsiteY181" fmla="*/ 1366345 h 5675586"/>
              <a:gd name="connsiteX182" fmla="*/ 4593021 w 6600497"/>
              <a:gd name="connsiteY182" fmla="*/ 1324303 h 5675586"/>
              <a:gd name="connsiteX183" fmla="*/ 4677104 w 6600497"/>
              <a:gd name="connsiteY183" fmla="*/ 1261241 h 5675586"/>
              <a:gd name="connsiteX184" fmla="*/ 4719145 w 6600497"/>
              <a:gd name="connsiteY184" fmla="*/ 1240221 h 5675586"/>
              <a:gd name="connsiteX185" fmla="*/ 4750676 w 6600497"/>
              <a:gd name="connsiteY185" fmla="*/ 1219200 h 5675586"/>
              <a:gd name="connsiteX186" fmla="*/ 4803228 w 6600497"/>
              <a:gd name="connsiteY186" fmla="*/ 1208690 h 5675586"/>
              <a:gd name="connsiteX187" fmla="*/ 4845269 w 6600497"/>
              <a:gd name="connsiteY187" fmla="*/ 1198179 h 5675586"/>
              <a:gd name="connsiteX188" fmla="*/ 4876800 w 6600497"/>
              <a:gd name="connsiteY188" fmla="*/ 1187669 h 5675586"/>
              <a:gd name="connsiteX189" fmla="*/ 4971393 w 6600497"/>
              <a:gd name="connsiteY189" fmla="*/ 1177159 h 5675586"/>
              <a:gd name="connsiteX190" fmla="*/ 5181600 w 6600497"/>
              <a:gd name="connsiteY190" fmla="*/ 1187669 h 5675586"/>
              <a:gd name="connsiteX191" fmla="*/ 5318235 w 6600497"/>
              <a:gd name="connsiteY191" fmla="*/ 1219200 h 5675586"/>
              <a:gd name="connsiteX192" fmla="*/ 5433848 w 6600497"/>
              <a:gd name="connsiteY192" fmla="*/ 1282262 h 5675586"/>
              <a:gd name="connsiteX193" fmla="*/ 5475890 w 6600497"/>
              <a:gd name="connsiteY193" fmla="*/ 1324303 h 5675586"/>
              <a:gd name="connsiteX194" fmla="*/ 5517931 w 6600497"/>
              <a:gd name="connsiteY194" fmla="*/ 1355835 h 5675586"/>
              <a:gd name="connsiteX195" fmla="*/ 5675586 w 6600497"/>
              <a:gd name="connsiteY195" fmla="*/ 1502979 h 5675586"/>
              <a:gd name="connsiteX196" fmla="*/ 5812221 w 6600497"/>
              <a:gd name="connsiteY196" fmla="*/ 1566041 h 5675586"/>
              <a:gd name="connsiteX197" fmla="*/ 5864773 w 6600497"/>
              <a:gd name="connsiteY197" fmla="*/ 1597572 h 5675586"/>
              <a:gd name="connsiteX198" fmla="*/ 5959366 w 6600497"/>
              <a:gd name="connsiteY198" fmla="*/ 1618593 h 5675586"/>
              <a:gd name="connsiteX199" fmla="*/ 6169573 w 6600497"/>
              <a:gd name="connsiteY199" fmla="*/ 1639614 h 5675586"/>
              <a:gd name="connsiteX200" fmla="*/ 6474373 w 6600497"/>
              <a:gd name="connsiteY200" fmla="*/ 1618593 h 5675586"/>
              <a:gd name="connsiteX201" fmla="*/ 6558455 w 6600497"/>
              <a:gd name="connsiteY201" fmla="*/ 1576552 h 5675586"/>
              <a:gd name="connsiteX202" fmla="*/ 6600497 w 6600497"/>
              <a:gd name="connsiteY202" fmla="*/ 1555531 h 56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6600497" h="5675586">
                <a:moveTo>
                  <a:pt x="0" y="5675586"/>
                </a:moveTo>
                <a:cubicBezTo>
                  <a:pt x="73834" y="5503307"/>
                  <a:pt x="2686" y="5683272"/>
                  <a:pt x="42042" y="5549462"/>
                </a:cubicBezTo>
                <a:cubicBezTo>
                  <a:pt x="54546" y="5506947"/>
                  <a:pt x="84083" y="5423338"/>
                  <a:pt x="84083" y="5423338"/>
                </a:cubicBezTo>
                <a:cubicBezTo>
                  <a:pt x="91148" y="5366821"/>
                  <a:pt x="108913" y="5230939"/>
                  <a:pt x="115614" y="5160579"/>
                </a:cubicBezTo>
                <a:cubicBezTo>
                  <a:pt x="119614" y="5118582"/>
                  <a:pt x="121195" y="5076353"/>
                  <a:pt x="126124" y="5034455"/>
                </a:cubicBezTo>
                <a:cubicBezTo>
                  <a:pt x="129088" y="5009258"/>
                  <a:pt x="140695" y="4965661"/>
                  <a:pt x="147145" y="4939862"/>
                </a:cubicBezTo>
                <a:cubicBezTo>
                  <a:pt x="150648" y="4873297"/>
                  <a:pt x="151620" y="4806550"/>
                  <a:pt x="157655" y="4740166"/>
                </a:cubicBezTo>
                <a:cubicBezTo>
                  <a:pt x="158658" y="4729133"/>
                  <a:pt x="165763" y="4719450"/>
                  <a:pt x="168166" y="4708635"/>
                </a:cubicBezTo>
                <a:cubicBezTo>
                  <a:pt x="172789" y="4687832"/>
                  <a:pt x="175436" y="4666635"/>
                  <a:pt x="178676" y="4645572"/>
                </a:cubicBezTo>
                <a:cubicBezTo>
                  <a:pt x="185410" y="4601801"/>
                  <a:pt x="190954" y="4552652"/>
                  <a:pt x="199697" y="4508938"/>
                </a:cubicBezTo>
                <a:cubicBezTo>
                  <a:pt x="202530" y="4494774"/>
                  <a:pt x="207623" y="4481109"/>
                  <a:pt x="210207" y="4466897"/>
                </a:cubicBezTo>
                <a:cubicBezTo>
                  <a:pt x="214638" y="4442523"/>
                  <a:pt x="216285" y="4417698"/>
                  <a:pt x="220717" y="4393324"/>
                </a:cubicBezTo>
                <a:cubicBezTo>
                  <a:pt x="223301" y="4379112"/>
                  <a:pt x="228094" y="4365384"/>
                  <a:pt x="231228" y="4351283"/>
                </a:cubicBezTo>
                <a:cubicBezTo>
                  <a:pt x="235103" y="4333844"/>
                  <a:pt x="237863" y="4316170"/>
                  <a:pt x="241738" y="4298731"/>
                </a:cubicBezTo>
                <a:cubicBezTo>
                  <a:pt x="244871" y="4284630"/>
                  <a:pt x="249664" y="4270902"/>
                  <a:pt x="252248" y="4256690"/>
                </a:cubicBezTo>
                <a:cubicBezTo>
                  <a:pt x="256680" y="4232316"/>
                  <a:pt x="257901" y="4207409"/>
                  <a:pt x="262759" y="4183117"/>
                </a:cubicBezTo>
                <a:cubicBezTo>
                  <a:pt x="264932" y="4172253"/>
                  <a:pt x="270225" y="4162239"/>
                  <a:pt x="273269" y="4151586"/>
                </a:cubicBezTo>
                <a:cubicBezTo>
                  <a:pt x="277237" y="4137697"/>
                  <a:pt x="280946" y="4123709"/>
                  <a:pt x="283779" y="4109545"/>
                </a:cubicBezTo>
                <a:cubicBezTo>
                  <a:pt x="302277" y="4017059"/>
                  <a:pt x="284346" y="4076316"/>
                  <a:pt x="304800" y="4014952"/>
                </a:cubicBezTo>
                <a:cubicBezTo>
                  <a:pt x="323021" y="3887402"/>
                  <a:pt x="305996" y="3988548"/>
                  <a:pt x="325821" y="3899338"/>
                </a:cubicBezTo>
                <a:cubicBezTo>
                  <a:pt x="329696" y="3881899"/>
                  <a:pt x="331998" y="3864117"/>
                  <a:pt x="336331" y="3846786"/>
                </a:cubicBezTo>
                <a:cubicBezTo>
                  <a:pt x="339018" y="3836038"/>
                  <a:pt x="343927" y="3825944"/>
                  <a:pt x="346842" y="3815255"/>
                </a:cubicBezTo>
                <a:cubicBezTo>
                  <a:pt x="354443" y="3787383"/>
                  <a:pt x="360855" y="3759200"/>
                  <a:pt x="367862" y="3731172"/>
                </a:cubicBezTo>
                <a:cubicBezTo>
                  <a:pt x="371365" y="3717158"/>
                  <a:pt x="375540" y="3703296"/>
                  <a:pt x="378373" y="3689131"/>
                </a:cubicBezTo>
                <a:cubicBezTo>
                  <a:pt x="410056" y="3530709"/>
                  <a:pt x="369720" y="3728062"/>
                  <a:pt x="399393" y="3594538"/>
                </a:cubicBezTo>
                <a:cubicBezTo>
                  <a:pt x="426080" y="3474449"/>
                  <a:pt x="394782" y="3602473"/>
                  <a:pt x="420414" y="3499945"/>
                </a:cubicBezTo>
                <a:cubicBezTo>
                  <a:pt x="423917" y="3468414"/>
                  <a:pt x="424277" y="3436373"/>
                  <a:pt x="430924" y="3405352"/>
                </a:cubicBezTo>
                <a:cubicBezTo>
                  <a:pt x="434877" y="3386904"/>
                  <a:pt x="448712" y="3371388"/>
                  <a:pt x="451945" y="3352800"/>
                </a:cubicBezTo>
                <a:cubicBezTo>
                  <a:pt x="462817" y="3290288"/>
                  <a:pt x="465959" y="3226676"/>
                  <a:pt x="472966" y="3163614"/>
                </a:cubicBezTo>
                <a:cubicBezTo>
                  <a:pt x="476469" y="3132083"/>
                  <a:pt x="477254" y="3100130"/>
                  <a:pt x="483476" y="3069021"/>
                </a:cubicBezTo>
                <a:lnTo>
                  <a:pt x="493986" y="3016469"/>
                </a:lnTo>
                <a:cubicBezTo>
                  <a:pt x="497490" y="2977931"/>
                  <a:pt x="499697" y="2939253"/>
                  <a:pt x="504497" y="2900855"/>
                </a:cubicBezTo>
                <a:cubicBezTo>
                  <a:pt x="506713" y="2883129"/>
                  <a:pt x="511902" y="2865895"/>
                  <a:pt x="515007" y="2848303"/>
                </a:cubicBezTo>
                <a:cubicBezTo>
                  <a:pt x="522414" y="2806330"/>
                  <a:pt x="530001" y="2764372"/>
                  <a:pt x="536028" y="2722179"/>
                </a:cubicBezTo>
                <a:cubicBezTo>
                  <a:pt x="550145" y="2623358"/>
                  <a:pt x="539732" y="2672427"/>
                  <a:pt x="567559" y="2575035"/>
                </a:cubicBezTo>
                <a:cubicBezTo>
                  <a:pt x="578298" y="2499857"/>
                  <a:pt x="574741" y="2500939"/>
                  <a:pt x="599090" y="2427890"/>
                </a:cubicBezTo>
                <a:cubicBezTo>
                  <a:pt x="605056" y="2409992"/>
                  <a:pt x="614689" y="2393409"/>
                  <a:pt x="620110" y="2375338"/>
                </a:cubicBezTo>
                <a:cubicBezTo>
                  <a:pt x="630093" y="2342059"/>
                  <a:pt x="629006" y="2313079"/>
                  <a:pt x="641131" y="2280745"/>
                </a:cubicBezTo>
                <a:cubicBezTo>
                  <a:pt x="646632" y="2266074"/>
                  <a:pt x="655145" y="2252717"/>
                  <a:pt x="662152" y="2238703"/>
                </a:cubicBezTo>
                <a:cubicBezTo>
                  <a:pt x="669159" y="2210676"/>
                  <a:pt x="677507" y="2182950"/>
                  <a:pt x="683173" y="2154621"/>
                </a:cubicBezTo>
                <a:cubicBezTo>
                  <a:pt x="686084" y="2140063"/>
                  <a:pt x="694094" y="2088716"/>
                  <a:pt x="704193" y="2070538"/>
                </a:cubicBezTo>
                <a:cubicBezTo>
                  <a:pt x="716462" y="2048453"/>
                  <a:pt x="734937" y="2030073"/>
                  <a:pt x="746235" y="2007476"/>
                </a:cubicBezTo>
                <a:cubicBezTo>
                  <a:pt x="779155" y="1941634"/>
                  <a:pt x="753308" y="1987062"/>
                  <a:pt x="798786" y="1923393"/>
                </a:cubicBezTo>
                <a:cubicBezTo>
                  <a:pt x="806128" y="1913114"/>
                  <a:pt x="809943" y="1899753"/>
                  <a:pt x="819807" y="1891862"/>
                </a:cubicBezTo>
                <a:cubicBezTo>
                  <a:pt x="828458" y="1884941"/>
                  <a:pt x="840828" y="1884855"/>
                  <a:pt x="851338" y="1881352"/>
                </a:cubicBezTo>
                <a:cubicBezTo>
                  <a:pt x="854926" y="1886136"/>
                  <a:pt x="898768" y="1942972"/>
                  <a:pt x="903890" y="1954924"/>
                </a:cubicBezTo>
                <a:cubicBezTo>
                  <a:pt x="909580" y="1968201"/>
                  <a:pt x="909328" y="1983440"/>
                  <a:pt x="914400" y="1996966"/>
                </a:cubicBezTo>
                <a:cubicBezTo>
                  <a:pt x="924451" y="2023768"/>
                  <a:pt x="953576" y="2069265"/>
                  <a:pt x="966952" y="2091559"/>
                </a:cubicBezTo>
                <a:cubicBezTo>
                  <a:pt x="969807" y="2105836"/>
                  <a:pt x="981610" y="2169183"/>
                  <a:pt x="987973" y="2186152"/>
                </a:cubicBezTo>
                <a:cubicBezTo>
                  <a:pt x="993474" y="2200822"/>
                  <a:pt x="1001986" y="2214179"/>
                  <a:pt x="1008993" y="2228193"/>
                </a:cubicBezTo>
                <a:cubicBezTo>
                  <a:pt x="1016000" y="2270234"/>
                  <a:pt x="1016536" y="2313883"/>
                  <a:pt x="1030014" y="2354317"/>
                </a:cubicBezTo>
                <a:cubicBezTo>
                  <a:pt x="1037021" y="2375338"/>
                  <a:pt x="1046690" y="2395651"/>
                  <a:pt x="1051035" y="2417379"/>
                </a:cubicBezTo>
                <a:cubicBezTo>
                  <a:pt x="1054538" y="2434896"/>
                  <a:pt x="1058608" y="2452310"/>
                  <a:pt x="1061545" y="2469931"/>
                </a:cubicBezTo>
                <a:cubicBezTo>
                  <a:pt x="1065618" y="2494367"/>
                  <a:pt x="1067623" y="2519130"/>
                  <a:pt x="1072055" y="2543503"/>
                </a:cubicBezTo>
                <a:cubicBezTo>
                  <a:pt x="1074639" y="2557715"/>
                  <a:pt x="1079432" y="2571444"/>
                  <a:pt x="1082566" y="2585545"/>
                </a:cubicBezTo>
                <a:cubicBezTo>
                  <a:pt x="1086441" y="2602984"/>
                  <a:pt x="1089573" y="2620580"/>
                  <a:pt x="1093076" y="2638097"/>
                </a:cubicBezTo>
                <a:cubicBezTo>
                  <a:pt x="1116446" y="2941912"/>
                  <a:pt x="1090134" y="2671523"/>
                  <a:pt x="1114097" y="2827283"/>
                </a:cubicBezTo>
                <a:cubicBezTo>
                  <a:pt x="1118392" y="2855200"/>
                  <a:pt x="1119554" y="2883576"/>
                  <a:pt x="1124607" y="2911366"/>
                </a:cubicBezTo>
                <a:cubicBezTo>
                  <a:pt x="1126589" y="2922266"/>
                  <a:pt x="1132944" y="2932033"/>
                  <a:pt x="1135117" y="2942897"/>
                </a:cubicBezTo>
                <a:cubicBezTo>
                  <a:pt x="1143476" y="2984691"/>
                  <a:pt x="1156138" y="3069021"/>
                  <a:pt x="1156138" y="3069021"/>
                </a:cubicBezTo>
                <a:cubicBezTo>
                  <a:pt x="1159641" y="3114566"/>
                  <a:pt x="1164526" y="3160025"/>
                  <a:pt x="1166648" y="3205655"/>
                </a:cubicBezTo>
                <a:cubicBezTo>
                  <a:pt x="1171853" y="3317554"/>
                  <a:pt x="1171119" y="3514683"/>
                  <a:pt x="1187669" y="3647090"/>
                </a:cubicBezTo>
                <a:cubicBezTo>
                  <a:pt x="1189461" y="3661423"/>
                  <a:pt x="1195045" y="3675030"/>
                  <a:pt x="1198179" y="3689131"/>
                </a:cubicBezTo>
                <a:cubicBezTo>
                  <a:pt x="1202054" y="3706570"/>
                  <a:pt x="1205753" y="3724062"/>
                  <a:pt x="1208690" y="3741683"/>
                </a:cubicBezTo>
                <a:cubicBezTo>
                  <a:pt x="1212763" y="3766119"/>
                  <a:pt x="1214342" y="3790963"/>
                  <a:pt x="1219200" y="3815255"/>
                </a:cubicBezTo>
                <a:cubicBezTo>
                  <a:pt x="1229654" y="3867525"/>
                  <a:pt x="1228183" y="3827585"/>
                  <a:pt x="1250731" y="3878317"/>
                </a:cubicBezTo>
                <a:cubicBezTo>
                  <a:pt x="1259730" y="3898565"/>
                  <a:pt x="1264745" y="3920358"/>
                  <a:pt x="1271752" y="3941379"/>
                </a:cubicBezTo>
                <a:cubicBezTo>
                  <a:pt x="1275255" y="3951889"/>
                  <a:pt x="1277307" y="3963001"/>
                  <a:pt x="1282262" y="3972910"/>
                </a:cubicBezTo>
                <a:cubicBezTo>
                  <a:pt x="1339872" y="4088130"/>
                  <a:pt x="1263799" y="3947063"/>
                  <a:pt x="1334814" y="4046483"/>
                </a:cubicBezTo>
                <a:cubicBezTo>
                  <a:pt x="1343921" y="4059232"/>
                  <a:pt x="1348062" y="4074921"/>
                  <a:pt x="1355835" y="4088524"/>
                </a:cubicBezTo>
                <a:cubicBezTo>
                  <a:pt x="1362102" y="4099491"/>
                  <a:pt x="1369848" y="4109545"/>
                  <a:pt x="1376855" y="4120055"/>
                </a:cubicBezTo>
                <a:cubicBezTo>
                  <a:pt x="1405518" y="4091392"/>
                  <a:pt x="1417446" y="4082437"/>
                  <a:pt x="1439917" y="4046483"/>
                </a:cubicBezTo>
                <a:cubicBezTo>
                  <a:pt x="1448221" y="4033196"/>
                  <a:pt x="1452634" y="4017728"/>
                  <a:pt x="1460938" y="4004441"/>
                </a:cubicBezTo>
                <a:cubicBezTo>
                  <a:pt x="1529161" y="3895284"/>
                  <a:pt x="1460225" y="4026887"/>
                  <a:pt x="1513490" y="3920359"/>
                </a:cubicBezTo>
                <a:cubicBezTo>
                  <a:pt x="1516993" y="3899338"/>
                  <a:pt x="1519208" y="3878062"/>
                  <a:pt x="1524000" y="3857297"/>
                </a:cubicBezTo>
                <a:cubicBezTo>
                  <a:pt x="1529735" y="3832444"/>
                  <a:pt x="1541043" y="3808918"/>
                  <a:pt x="1545021" y="3783724"/>
                </a:cubicBezTo>
                <a:cubicBezTo>
                  <a:pt x="1585166" y="3529471"/>
                  <a:pt x="1535562" y="3737470"/>
                  <a:pt x="1566042" y="3615559"/>
                </a:cubicBezTo>
                <a:cubicBezTo>
                  <a:pt x="1569545" y="3570014"/>
                  <a:pt x="1572221" y="3524398"/>
                  <a:pt x="1576552" y="3478924"/>
                </a:cubicBezTo>
                <a:cubicBezTo>
                  <a:pt x="1579230" y="3450805"/>
                  <a:pt x="1586232" y="3423075"/>
                  <a:pt x="1587062" y="3394841"/>
                </a:cubicBezTo>
                <a:cubicBezTo>
                  <a:pt x="1593243" y="3184696"/>
                  <a:pt x="1591300" y="2974363"/>
                  <a:pt x="1597573" y="2764221"/>
                </a:cubicBezTo>
                <a:cubicBezTo>
                  <a:pt x="1598749" y="2724840"/>
                  <a:pt x="1623973" y="2614618"/>
                  <a:pt x="1629104" y="2585545"/>
                </a:cubicBezTo>
                <a:cubicBezTo>
                  <a:pt x="1633409" y="2561149"/>
                  <a:pt x="1635847" y="2536457"/>
                  <a:pt x="1639614" y="2511972"/>
                </a:cubicBezTo>
                <a:cubicBezTo>
                  <a:pt x="1644569" y="2479763"/>
                  <a:pt x="1653063" y="2429172"/>
                  <a:pt x="1660635" y="2396359"/>
                </a:cubicBezTo>
                <a:cubicBezTo>
                  <a:pt x="1667131" y="2368209"/>
                  <a:pt x="1670925" y="2339100"/>
                  <a:pt x="1681655" y="2312276"/>
                </a:cubicBezTo>
                <a:lnTo>
                  <a:pt x="1702676" y="2259724"/>
                </a:lnTo>
                <a:cubicBezTo>
                  <a:pt x="1710080" y="2207896"/>
                  <a:pt x="1710180" y="2189167"/>
                  <a:pt x="1723697" y="2144110"/>
                </a:cubicBezTo>
                <a:cubicBezTo>
                  <a:pt x="1730064" y="2122887"/>
                  <a:pt x="1732426" y="2099484"/>
                  <a:pt x="1744717" y="2081048"/>
                </a:cubicBezTo>
                <a:cubicBezTo>
                  <a:pt x="1751724" y="2070538"/>
                  <a:pt x="1759471" y="2060485"/>
                  <a:pt x="1765738" y="2049517"/>
                </a:cubicBezTo>
                <a:cubicBezTo>
                  <a:pt x="1798563" y="1992075"/>
                  <a:pt x="1768761" y="2019475"/>
                  <a:pt x="1818290" y="1986455"/>
                </a:cubicBezTo>
                <a:cubicBezTo>
                  <a:pt x="1884855" y="2030833"/>
                  <a:pt x="1818290" y="1980616"/>
                  <a:pt x="1870842" y="2039007"/>
                </a:cubicBezTo>
                <a:cubicBezTo>
                  <a:pt x="1894043" y="2064786"/>
                  <a:pt x="1919890" y="2088055"/>
                  <a:pt x="1944414" y="2112579"/>
                </a:cubicBezTo>
                <a:cubicBezTo>
                  <a:pt x="1956801" y="2124966"/>
                  <a:pt x="1964545" y="2141321"/>
                  <a:pt x="1975945" y="2154621"/>
                </a:cubicBezTo>
                <a:cubicBezTo>
                  <a:pt x="2006130" y="2189837"/>
                  <a:pt x="2014742" y="2184516"/>
                  <a:pt x="2039007" y="2228193"/>
                </a:cubicBezTo>
                <a:cubicBezTo>
                  <a:pt x="2048170" y="2244685"/>
                  <a:pt x="2051591" y="2263870"/>
                  <a:pt x="2060028" y="2280745"/>
                </a:cubicBezTo>
                <a:cubicBezTo>
                  <a:pt x="2065677" y="2292043"/>
                  <a:pt x="2075918" y="2300733"/>
                  <a:pt x="2081048" y="2312276"/>
                </a:cubicBezTo>
                <a:cubicBezTo>
                  <a:pt x="2090047" y="2332524"/>
                  <a:pt x="2092160" y="2355519"/>
                  <a:pt x="2102069" y="2375338"/>
                </a:cubicBezTo>
                <a:cubicBezTo>
                  <a:pt x="2116083" y="2403366"/>
                  <a:pt x="2126728" y="2433348"/>
                  <a:pt x="2144110" y="2459421"/>
                </a:cubicBezTo>
                <a:cubicBezTo>
                  <a:pt x="2151117" y="2469931"/>
                  <a:pt x="2160001" y="2479409"/>
                  <a:pt x="2165131" y="2490952"/>
                </a:cubicBezTo>
                <a:cubicBezTo>
                  <a:pt x="2215162" y="2603520"/>
                  <a:pt x="2159600" y="2514186"/>
                  <a:pt x="2207173" y="2585545"/>
                </a:cubicBezTo>
                <a:cubicBezTo>
                  <a:pt x="2210676" y="2596055"/>
                  <a:pt x="2214639" y="2606423"/>
                  <a:pt x="2217683" y="2617076"/>
                </a:cubicBezTo>
                <a:cubicBezTo>
                  <a:pt x="2221651" y="2630965"/>
                  <a:pt x="2223625" y="2645413"/>
                  <a:pt x="2228193" y="2659117"/>
                </a:cubicBezTo>
                <a:cubicBezTo>
                  <a:pt x="2248613" y="2720378"/>
                  <a:pt x="2266051" y="2732791"/>
                  <a:pt x="2280745" y="2806262"/>
                </a:cubicBezTo>
                <a:cubicBezTo>
                  <a:pt x="2284248" y="2823779"/>
                  <a:pt x="2284842" y="2842141"/>
                  <a:pt x="2291255" y="2858814"/>
                </a:cubicBezTo>
                <a:cubicBezTo>
                  <a:pt x="2302504" y="2888061"/>
                  <a:pt x="2319283" y="2914869"/>
                  <a:pt x="2333297" y="2942897"/>
                </a:cubicBezTo>
                <a:cubicBezTo>
                  <a:pt x="2359969" y="2996240"/>
                  <a:pt x="2345624" y="2971899"/>
                  <a:pt x="2375338" y="3016469"/>
                </a:cubicBezTo>
                <a:cubicBezTo>
                  <a:pt x="2385848" y="3009462"/>
                  <a:pt x="2400602" y="3006416"/>
                  <a:pt x="2406869" y="2995448"/>
                </a:cubicBezTo>
                <a:cubicBezTo>
                  <a:pt x="2415732" y="2979938"/>
                  <a:pt x="2412679" y="2960131"/>
                  <a:pt x="2417379" y="2942897"/>
                </a:cubicBezTo>
                <a:cubicBezTo>
                  <a:pt x="2423209" y="2921520"/>
                  <a:pt x="2431393" y="2900856"/>
                  <a:pt x="2438400" y="2879835"/>
                </a:cubicBezTo>
                <a:cubicBezTo>
                  <a:pt x="2447205" y="2827003"/>
                  <a:pt x="2455184" y="2773792"/>
                  <a:pt x="2469931" y="2722179"/>
                </a:cubicBezTo>
                <a:cubicBezTo>
                  <a:pt x="2476863" y="2697919"/>
                  <a:pt x="2492583" y="2658075"/>
                  <a:pt x="2501462" y="2638097"/>
                </a:cubicBezTo>
                <a:cubicBezTo>
                  <a:pt x="2507825" y="2623779"/>
                  <a:pt x="2516664" y="2610602"/>
                  <a:pt x="2522483" y="2596055"/>
                </a:cubicBezTo>
                <a:cubicBezTo>
                  <a:pt x="2596192" y="2411784"/>
                  <a:pt x="2501235" y="2638779"/>
                  <a:pt x="2554014" y="2480441"/>
                </a:cubicBezTo>
                <a:cubicBezTo>
                  <a:pt x="2558969" y="2465577"/>
                  <a:pt x="2568028" y="2452414"/>
                  <a:pt x="2575035" y="2438400"/>
                </a:cubicBezTo>
                <a:cubicBezTo>
                  <a:pt x="2583540" y="2378867"/>
                  <a:pt x="2581898" y="2372337"/>
                  <a:pt x="2596055" y="2322786"/>
                </a:cubicBezTo>
                <a:cubicBezTo>
                  <a:pt x="2607314" y="2283381"/>
                  <a:pt x="2608860" y="2294403"/>
                  <a:pt x="2617076" y="2249214"/>
                </a:cubicBezTo>
                <a:cubicBezTo>
                  <a:pt x="2621507" y="2224840"/>
                  <a:pt x="2623819" y="2200126"/>
                  <a:pt x="2627586" y="2175641"/>
                </a:cubicBezTo>
                <a:cubicBezTo>
                  <a:pt x="2630826" y="2154578"/>
                  <a:pt x="2634857" y="2133642"/>
                  <a:pt x="2638097" y="2112579"/>
                </a:cubicBezTo>
                <a:cubicBezTo>
                  <a:pt x="2647765" y="2049739"/>
                  <a:pt x="2651049" y="2019471"/>
                  <a:pt x="2659117" y="1954924"/>
                </a:cubicBezTo>
                <a:cubicBezTo>
                  <a:pt x="2662621" y="1797269"/>
                  <a:pt x="2669628" y="1639653"/>
                  <a:pt x="2669628" y="1481959"/>
                </a:cubicBezTo>
                <a:cubicBezTo>
                  <a:pt x="2669628" y="1457186"/>
                  <a:pt x="2659117" y="1433159"/>
                  <a:pt x="2659117" y="1408386"/>
                </a:cubicBezTo>
                <a:cubicBezTo>
                  <a:pt x="2659117" y="1240184"/>
                  <a:pt x="2664116" y="1072001"/>
                  <a:pt x="2669628" y="903890"/>
                </a:cubicBezTo>
                <a:cubicBezTo>
                  <a:pt x="2673574" y="783541"/>
                  <a:pt x="2671485" y="801866"/>
                  <a:pt x="2690648" y="725214"/>
                </a:cubicBezTo>
                <a:cubicBezTo>
                  <a:pt x="2694152" y="672662"/>
                  <a:pt x="2695918" y="619966"/>
                  <a:pt x="2701159" y="567559"/>
                </a:cubicBezTo>
                <a:cubicBezTo>
                  <a:pt x="2702937" y="549783"/>
                  <a:pt x="2709799" y="532773"/>
                  <a:pt x="2711669" y="515007"/>
                </a:cubicBezTo>
                <a:cubicBezTo>
                  <a:pt x="2716817" y="466104"/>
                  <a:pt x="2716940" y="416755"/>
                  <a:pt x="2722179" y="367862"/>
                </a:cubicBezTo>
                <a:cubicBezTo>
                  <a:pt x="2734069" y="256886"/>
                  <a:pt x="2740278" y="244959"/>
                  <a:pt x="2753710" y="157655"/>
                </a:cubicBezTo>
                <a:cubicBezTo>
                  <a:pt x="2763385" y="94767"/>
                  <a:pt x="2766656" y="64602"/>
                  <a:pt x="2774731" y="0"/>
                </a:cubicBezTo>
                <a:cubicBezTo>
                  <a:pt x="2788745" y="14014"/>
                  <a:pt x="2803875" y="26994"/>
                  <a:pt x="2816773" y="42041"/>
                </a:cubicBezTo>
                <a:cubicBezTo>
                  <a:pt x="2904579" y="144480"/>
                  <a:pt x="2759976" y="-4245"/>
                  <a:pt x="2869324" y="105103"/>
                </a:cubicBezTo>
                <a:cubicBezTo>
                  <a:pt x="2872828" y="115614"/>
                  <a:pt x="2873689" y="127417"/>
                  <a:pt x="2879835" y="136635"/>
                </a:cubicBezTo>
                <a:cubicBezTo>
                  <a:pt x="2926328" y="206375"/>
                  <a:pt x="2897997" y="130918"/>
                  <a:pt x="2932386" y="199697"/>
                </a:cubicBezTo>
                <a:cubicBezTo>
                  <a:pt x="2937341" y="209606"/>
                  <a:pt x="2938312" y="221142"/>
                  <a:pt x="2942897" y="231228"/>
                </a:cubicBezTo>
                <a:cubicBezTo>
                  <a:pt x="2955864" y="259755"/>
                  <a:pt x="2970924" y="287283"/>
                  <a:pt x="2984938" y="315310"/>
                </a:cubicBezTo>
                <a:cubicBezTo>
                  <a:pt x="2991945" y="329324"/>
                  <a:pt x="3001004" y="342488"/>
                  <a:pt x="3005959" y="357352"/>
                </a:cubicBezTo>
                <a:cubicBezTo>
                  <a:pt x="3020463" y="400867"/>
                  <a:pt x="3010324" y="379665"/>
                  <a:pt x="3037490" y="420414"/>
                </a:cubicBezTo>
                <a:cubicBezTo>
                  <a:pt x="3040993" y="434428"/>
                  <a:pt x="3042310" y="449178"/>
                  <a:pt x="3048000" y="462455"/>
                </a:cubicBezTo>
                <a:cubicBezTo>
                  <a:pt x="3052976" y="474066"/>
                  <a:pt x="3064704" y="482115"/>
                  <a:pt x="3069021" y="493986"/>
                </a:cubicBezTo>
                <a:cubicBezTo>
                  <a:pt x="3078894" y="521137"/>
                  <a:pt x="3080906" y="550661"/>
                  <a:pt x="3090042" y="578069"/>
                </a:cubicBezTo>
                <a:cubicBezTo>
                  <a:pt x="3093545" y="588579"/>
                  <a:pt x="3097637" y="598912"/>
                  <a:pt x="3100552" y="609600"/>
                </a:cubicBezTo>
                <a:cubicBezTo>
                  <a:pt x="3108154" y="637472"/>
                  <a:pt x="3112437" y="666275"/>
                  <a:pt x="3121573" y="693683"/>
                </a:cubicBezTo>
                <a:cubicBezTo>
                  <a:pt x="3125076" y="704193"/>
                  <a:pt x="3129592" y="714419"/>
                  <a:pt x="3132083" y="725214"/>
                </a:cubicBezTo>
                <a:cubicBezTo>
                  <a:pt x="3140117" y="760027"/>
                  <a:pt x="3153104" y="830317"/>
                  <a:pt x="3153104" y="830317"/>
                </a:cubicBezTo>
                <a:cubicBezTo>
                  <a:pt x="3158397" y="904419"/>
                  <a:pt x="3161668" y="986809"/>
                  <a:pt x="3174124" y="1061545"/>
                </a:cubicBezTo>
                <a:cubicBezTo>
                  <a:pt x="3176499" y="1075793"/>
                  <a:pt x="3181131" y="1089572"/>
                  <a:pt x="3184635" y="1103586"/>
                </a:cubicBezTo>
                <a:cubicBezTo>
                  <a:pt x="3188138" y="1135117"/>
                  <a:pt x="3190321" y="1166823"/>
                  <a:pt x="3195145" y="1198179"/>
                </a:cubicBezTo>
                <a:cubicBezTo>
                  <a:pt x="3219504" y="1356517"/>
                  <a:pt x="3190474" y="1084905"/>
                  <a:pt x="3216166" y="1303283"/>
                </a:cubicBezTo>
                <a:cubicBezTo>
                  <a:pt x="3220687" y="1341715"/>
                  <a:pt x="3221204" y="1380589"/>
                  <a:pt x="3226676" y="1418897"/>
                </a:cubicBezTo>
                <a:cubicBezTo>
                  <a:pt x="3228243" y="1429864"/>
                  <a:pt x="3234499" y="1439680"/>
                  <a:pt x="3237186" y="1450428"/>
                </a:cubicBezTo>
                <a:cubicBezTo>
                  <a:pt x="3241519" y="1467759"/>
                  <a:pt x="3244193" y="1485462"/>
                  <a:pt x="3247697" y="1502979"/>
                </a:cubicBezTo>
                <a:cubicBezTo>
                  <a:pt x="3271051" y="1829943"/>
                  <a:pt x="3245949" y="1505654"/>
                  <a:pt x="3268717" y="1744717"/>
                </a:cubicBezTo>
                <a:cubicBezTo>
                  <a:pt x="3276636" y="1827870"/>
                  <a:pt x="3275992" y="1868809"/>
                  <a:pt x="3289738" y="1944414"/>
                </a:cubicBezTo>
                <a:cubicBezTo>
                  <a:pt x="3292322" y="1958626"/>
                  <a:pt x="3297664" y="1972243"/>
                  <a:pt x="3300248" y="1986455"/>
                </a:cubicBezTo>
                <a:cubicBezTo>
                  <a:pt x="3304680" y="2010829"/>
                  <a:pt x="3306992" y="2035543"/>
                  <a:pt x="3310759" y="2060028"/>
                </a:cubicBezTo>
                <a:cubicBezTo>
                  <a:pt x="3313999" y="2081091"/>
                  <a:pt x="3317457" y="2102123"/>
                  <a:pt x="3321269" y="2123090"/>
                </a:cubicBezTo>
                <a:cubicBezTo>
                  <a:pt x="3324465" y="2140666"/>
                  <a:pt x="3327079" y="2158407"/>
                  <a:pt x="3331779" y="2175641"/>
                </a:cubicBezTo>
                <a:cubicBezTo>
                  <a:pt x="3337609" y="2197018"/>
                  <a:pt x="3345793" y="2217682"/>
                  <a:pt x="3352800" y="2238703"/>
                </a:cubicBezTo>
                <a:cubicBezTo>
                  <a:pt x="3356304" y="2249214"/>
                  <a:pt x="3360623" y="2259487"/>
                  <a:pt x="3363310" y="2270235"/>
                </a:cubicBezTo>
                <a:cubicBezTo>
                  <a:pt x="3366814" y="2284249"/>
                  <a:pt x="3370687" y="2298175"/>
                  <a:pt x="3373821" y="2312276"/>
                </a:cubicBezTo>
                <a:cubicBezTo>
                  <a:pt x="3384664" y="2361068"/>
                  <a:pt x="3382020" y="2361991"/>
                  <a:pt x="3394842" y="2406869"/>
                </a:cubicBezTo>
                <a:cubicBezTo>
                  <a:pt x="3397886" y="2417522"/>
                  <a:pt x="3402308" y="2427747"/>
                  <a:pt x="3405352" y="2438400"/>
                </a:cubicBezTo>
                <a:cubicBezTo>
                  <a:pt x="3437120" y="2549593"/>
                  <a:pt x="3386928" y="2393636"/>
                  <a:pt x="3436883" y="2543503"/>
                </a:cubicBezTo>
                <a:lnTo>
                  <a:pt x="3457904" y="2606566"/>
                </a:lnTo>
                <a:cubicBezTo>
                  <a:pt x="3468414" y="2617076"/>
                  <a:pt x="3478016" y="2628581"/>
                  <a:pt x="3489435" y="2638097"/>
                </a:cubicBezTo>
                <a:cubicBezTo>
                  <a:pt x="3522745" y="2665855"/>
                  <a:pt x="3538202" y="2664863"/>
                  <a:pt x="3584028" y="2680138"/>
                </a:cubicBezTo>
                <a:lnTo>
                  <a:pt x="3615559" y="2690648"/>
                </a:lnTo>
                <a:cubicBezTo>
                  <a:pt x="3651618" y="2687643"/>
                  <a:pt x="3760563" y="2688571"/>
                  <a:pt x="3804745" y="2659117"/>
                </a:cubicBezTo>
                <a:cubicBezTo>
                  <a:pt x="3835749" y="2638448"/>
                  <a:pt x="3842517" y="2636914"/>
                  <a:pt x="3867807" y="2606566"/>
                </a:cubicBezTo>
                <a:cubicBezTo>
                  <a:pt x="3875894" y="2596862"/>
                  <a:pt x="3881486" y="2585314"/>
                  <a:pt x="3888828" y="2575035"/>
                </a:cubicBezTo>
                <a:cubicBezTo>
                  <a:pt x="3899010" y="2560780"/>
                  <a:pt x="3911668" y="2548202"/>
                  <a:pt x="3920359" y="2532993"/>
                </a:cubicBezTo>
                <a:cubicBezTo>
                  <a:pt x="3939792" y="2498984"/>
                  <a:pt x="3963410" y="2465890"/>
                  <a:pt x="3972910" y="2427890"/>
                </a:cubicBezTo>
                <a:cubicBezTo>
                  <a:pt x="3989185" y="2362792"/>
                  <a:pt x="3995645" y="2332980"/>
                  <a:pt x="4014952" y="2270235"/>
                </a:cubicBezTo>
                <a:cubicBezTo>
                  <a:pt x="4021468" y="2249057"/>
                  <a:pt x="4026804" y="2227344"/>
                  <a:pt x="4035973" y="2207172"/>
                </a:cubicBezTo>
                <a:cubicBezTo>
                  <a:pt x="4044426" y="2188575"/>
                  <a:pt x="4059051" y="2173218"/>
                  <a:pt x="4067504" y="2154621"/>
                </a:cubicBezTo>
                <a:cubicBezTo>
                  <a:pt x="4076673" y="2134449"/>
                  <a:pt x="4080002" y="2112012"/>
                  <a:pt x="4088524" y="2091559"/>
                </a:cubicBezTo>
                <a:cubicBezTo>
                  <a:pt x="4097563" y="2069865"/>
                  <a:pt x="4111016" y="2050191"/>
                  <a:pt x="4120055" y="2028497"/>
                </a:cubicBezTo>
                <a:cubicBezTo>
                  <a:pt x="4197766" y="1841993"/>
                  <a:pt x="4089657" y="2075876"/>
                  <a:pt x="4162097" y="1912883"/>
                </a:cubicBezTo>
                <a:cubicBezTo>
                  <a:pt x="4202590" y="1821773"/>
                  <a:pt x="4161578" y="1924429"/>
                  <a:pt x="4214648" y="1818290"/>
                </a:cubicBezTo>
                <a:cubicBezTo>
                  <a:pt x="4247018" y="1753550"/>
                  <a:pt x="4223967" y="1770613"/>
                  <a:pt x="4267200" y="1702676"/>
                </a:cubicBezTo>
                <a:cubicBezTo>
                  <a:pt x="4352125" y="1569224"/>
                  <a:pt x="4270271" y="1728505"/>
                  <a:pt x="4340773" y="1597572"/>
                </a:cubicBezTo>
                <a:cubicBezTo>
                  <a:pt x="4355629" y="1569982"/>
                  <a:pt x="4364013" y="1538559"/>
                  <a:pt x="4382814" y="1513490"/>
                </a:cubicBezTo>
                <a:cubicBezTo>
                  <a:pt x="4416547" y="1468512"/>
                  <a:pt x="4438797" y="1434715"/>
                  <a:pt x="4487917" y="1397876"/>
                </a:cubicBezTo>
                <a:cubicBezTo>
                  <a:pt x="4501931" y="1387366"/>
                  <a:pt x="4516659" y="1377745"/>
                  <a:pt x="4529959" y="1366345"/>
                </a:cubicBezTo>
                <a:cubicBezTo>
                  <a:pt x="4580061" y="1323401"/>
                  <a:pt x="4539386" y="1342182"/>
                  <a:pt x="4593021" y="1324303"/>
                </a:cubicBezTo>
                <a:cubicBezTo>
                  <a:pt x="4618287" y="1304090"/>
                  <a:pt x="4647826" y="1277971"/>
                  <a:pt x="4677104" y="1261241"/>
                </a:cubicBezTo>
                <a:cubicBezTo>
                  <a:pt x="4690707" y="1253468"/>
                  <a:pt x="4705542" y="1247994"/>
                  <a:pt x="4719145" y="1240221"/>
                </a:cubicBezTo>
                <a:cubicBezTo>
                  <a:pt x="4730113" y="1233954"/>
                  <a:pt x="4738848" y="1223635"/>
                  <a:pt x="4750676" y="1219200"/>
                </a:cubicBezTo>
                <a:cubicBezTo>
                  <a:pt x="4767403" y="1212927"/>
                  <a:pt x="4785789" y="1212565"/>
                  <a:pt x="4803228" y="1208690"/>
                </a:cubicBezTo>
                <a:cubicBezTo>
                  <a:pt x="4817329" y="1205556"/>
                  <a:pt x="4831380" y="1202147"/>
                  <a:pt x="4845269" y="1198179"/>
                </a:cubicBezTo>
                <a:cubicBezTo>
                  <a:pt x="4855922" y="1195135"/>
                  <a:pt x="4865872" y="1189490"/>
                  <a:pt x="4876800" y="1187669"/>
                </a:cubicBezTo>
                <a:cubicBezTo>
                  <a:pt x="4908093" y="1182454"/>
                  <a:pt x="4939862" y="1180662"/>
                  <a:pt x="4971393" y="1177159"/>
                </a:cubicBezTo>
                <a:cubicBezTo>
                  <a:pt x="5041462" y="1180662"/>
                  <a:pt x="5111635" y="1182487"/>
                  <a:pt x="5181600" y="1187669"/>
                </a:cubicBezTo>
                <a:cubicBezTo>
                  <a:pt x="5223815" y="1190796"/>
                  <a:pt x="5279337" y="1199751"/>
                  <a:pt x="5318235" y="1219200"/>
                </a:cubicBezTo>
                <a:cubicBezTo>
                  <a:pt x="5337410" y="1228788"/>
                  <a:pt x="5406964" y="1259219"/>
                  <a:pt x="5433848" y="1282262"/>
                </a:cubicBezTo>
                <a:cubicBezTo>
                  <a:pt x="5448895" y="1295160"/>
                  <a:pt x="5460975" y="1311252"/>
                  <a:pt x="5475890" y="1324303"/>
                </a:cubicBezTo>
                <a:cubicBezTo>
                  <a:pt x="5489073" y="1335838"/>
                  <a:pt x="5505544" y="1343448"/>
                  <a:pt x="5517931" y="1355835"/>
                </a:cubicBezTo>
                <a:cubicBezTo>
                  <a:pt x="5582229" y="1420133"/>
                  <a:pt x="5562254" y="1454409"/>
                  <a:pt x="5675586" y="1502979"/>
                </a:cubicBezTo>
                <a:cubicBezTo>
                  <a:pt x="5732384" y="1527321"/>
                  <a:pt x="5759097" y="1537064"/>
                  <a:pt x="5812221" y="1566041"/>
                </a:cubicBezTo>
                <a:cubicBezTo>
                  <a:pt x="5830155" y="1575823"/>
                  <a:pt x="5846105" y="1589275"/>
                  <a:pt x="5864773" y="1597572"/>
                </a:cubicBezTo>
                <a:cubicBezTo>
                  <a:pt x="5875649" y="1602406"/>
                  <a:pt x="5952625" y="1617630"/>
                  <a:pt x="5959366" y="1618593"/>
                </a:cubicBezTo>
                <a:cubicBezTo>
                  <a:pt x="6011096" y="1625983"/>
                  <a:pt x="6121559" y="1635249"/>
                  <a:pt x="6169573" y="1639614"/>
                </a:cubicBezTo>
                <a:cubicBezTo>
                  <a:pt x="6271173" y="1632607"/>
                  <a:pt x="6373845" y="1634895"/>
                  <a:pt x="6474373" y="1618593"/>
                </a:cubicBezTo>
                <a:cubicBezTo>
                  <a:pt x="6505304" y="1613577"/>
                  <a:pt x="6532382" y="1593934"/>
                  <a:pt x="6558455" y="1576552"/>
                </a:cubicBezTo>
                <a:cubicBezTo>
                  <a:pt x="6592901" y="1553587"/>
                  <a:pt x="6577354" y="1555531"/>
                  <a:pt x="6600497" y="1555531"/>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7654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370782476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A287-048D-3443-A74A-A150740081B3}"/>
              </a:ext>
            </a:extLst>
          </p:cNvPr>
          <p:cNvSpPr>
            <a:spLocks noGrp="1"/>
          </p:cNvSpPr>
          <p:nvPr>
            <p:ph type="title"/>
          </p:nvPr>
        </p:nvSpPr>
        <p:spPr>
          <a:xfrm>
            <a:off x="848532" y="34651"/>
            <a:ext cx="10515600" cy="1325563"/>
          </a:xfrm>
        </p:spPr>
        <p:txBody>
          <a:bodyPr/>
          <a:lstStyle/>
          <a:p>
            <a:r>
              <a:rPr lang="en-US" dirty="0">
                <a:solidFill>
                  <a:schemeClr val="accent1"/>
                </a:solidFill>
              </a:rPr>
              <a:t>Overfitting </a:t>
            </a:r>
          </a:p>
        </p:txBody>
      </p:sp>
      <p:sp>
        <p:nvSpPr>
          <p:cNvPr id="4" name="TextBox 3">
            <a:extLst>
              <a:ext uri="{FF2B5EF4-FFF2-40B4-BE49-F238E27FC236}">
                <a16:creationId xmlns:a16="http://schemas.microsoft.com/office/drawing/2014/main" id="{08143DF0-1634-6348-94F0-77071880617A}"/>
              </a:ext>
            </a:extLst>
          </p:cNvPr>
          <p:cNvSpPr txBox="1"/>
          <p:nvPr/>
        </p:nvSpPr>
        <p:spPr>
          <a:xfrm>
            <a:off x="9550671" y="7745773"/>
            <a:ext cx="5282659" cy="666977"/>
          </a:xfrm>
          <a:prstGeom prst="rect">
            <a:avLst/>
          </a:prstGeom>
          <a:noFill/>
        </p:spPr>
        <p:txBody>
          <a:bodyPr wrap="square" rtlCol="0">
            <a:spAutoFit/>
          </a:bodyPr>
          <a:lstStyle/>
          <a:p>
            <a:r>
              <a:rPr lang="en-US" sz="1867" dirty="0">
                <a:latin typeface="Helvetica Neue Light"/>
                <a:cs typeface="Helvetica Neue Light"/>
              </a:rPr>
              <a:t>Credit: C. Bishop. Pattern Recognition and Mach. Learning.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93F4CF-1B8A-1549-83F7-717654DCD155}"/>
                  </a:ext>
                </a:extLst>
              </p:cNvPr>
              <p:cNvSpPr/>
              <p:nvPr/>
            </p:nvSpPr>
            <p:spPr>
              <a:xfrm>
                <a:off x="708073" y="4575426"/>
                <a:ext cx="2625063"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high</a:t>
                </a:r>
              </a:p>
            </p:txBody>
          </p:sp>
        </mc:Choice>
        <mc:Fallback xmlns="">
          <p:sp>
            <p:nvSpPr>
              <p:cNvPr id="5" name="Rectangle 4">
                <a:extLst>
                  <a:ext uri="{FF2B5EF4-FFF2-40B4-BE49-F238E27FC236}">
                    <a16:creationId xmlns:a16="http://schemas.microsoft.com/office/drawing/2014/main" id="{7193F4CF-1B8A-1549-83F7-717654DCD155}"/>
                  </a:ext>
                </a:extLst>
              </p:cNvPr>
              <p:cNvSpPr>
                <a:spLocks noRot="1" noChangeAspect="1" noMove="1" noResize="1" noEditPoints="1" noAdjustHandles="1" noChangeArrowheads="1" noChangeShapeType="1" noTextEdit="1"/>
              </p:cNvSpPr>
              <p:nvPr/>
            </p:nvSpPr>
            <p:spPr>
              <a:xfrm>
                <a:off x="708073" y="4575426"/>
                <a:ext cx="2625063" cy="502766"/>
              </a:xfrm>
              <a:prstGeom prst="rect">
                <a:avLst/>
              </a:prstGeom>
              <a:blipFill>
                <a:blip r:embed="rId2"/>
                <a:stretch>
                  <a:fillRect l="-966"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618ED-96A6-FD46-9FF7-15FF496DF127}"/>
                  </a:ext>
                </a:extLst>
              </p:cNvPr>
              <p:cNvSpPr/>
              <p:nvPr/>
            </p:nvSpPr>
            <p:spPr>
              <a:xfrm>
                <a:off x="5090246" y="4575426"/>
                <a:ext cx="2873884"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low</a:t>
                </a:r>
              </a:p>
            </p:txBody>
          </p:sp>
        </mc:Choice>
        <mc:Fallback xmlns="">
          <p:sp>
            <p:nvSpPr>
              <p:cNvPr id="6" name="Rectangle 5">
                <a:extLst>
                  <a:ext uri="{FF2B5EF4-FFF2-40B4-BE49-F238E27FC236}">
                    <a16:creationId xmlns:a16="http://schemas.microsoft.com/office/drawing/2014/main" id="{1E4618ED-96A6-FD46-9FF7-15FF496DF127}"/>
                  </a:ext>
                </a:extLst>
              </p:cNvPr>
              <p:cNvSpPr>
                <a:spLocks noRot="1" noChangeAspect="1" noMove="1" noResize="1" noEditPoints="1" noAdjustHandles="1" noChangeArrowheads="1" noChangeShapeType="1" noTextEdit="1"/>
              </p:cNvSpPr>
              <p:nvPr/>
            </p:nvSpPr>
            <p:spPr>
              <a:xfrm>
                <a:off x="5090246" y="4575426"/>
                <a:ext cx="2873884" cy="502766"/>
              </a:xfrm>
              <a:prstGeom prst="rect">
                <a:avLst/>
              </a:prstGeom>
              <a:blipFill>
                <a:blip r:embed="rId3"/>
                <a:stretch>
                  <a:fillRect l="-885"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6A3865D-E654-F34B-8F03-4308DDBD1539}"/>
                  </a:ext>
                </a:extLst>
              </p:cNvPr>
              <p:cNvSpPr/>
              <p:nvPr/>
            </p:nvSpPr>
            <p:spPr>
              <a:xfrm>
                <a:off x="8813395" y="4575426"/>
                <a:ext cx="2640517"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zero!</a:t>
                </a:r>
              </a:p>
            </p:txBody>
          </p:sp>
        </mc:Choice>
        <mc:Fallback xmlns="">
          <p:sp>
            <p:nvSpPr>
              <p:cNvPr id="7" name="Rectangle 6">
                <a:extLst>
                  <a:ext uri="{FF2B5EF4-FFF2-40B4-BE49-F238E27FC236}">
                    <a16:creationId xmlns:a16="http://schemas.microsoft.com/office/drawing/2014/main" id="{B6A3865D-E654-F34B-8F03-4308DDBD1539}"/>
                  </a:ext>
                </a:extLst>
              </p:cNvPr>
              <p:cNvSpPr>
                <a:spLocks noRot="1" noChangeAspect="1" noMove="1" noResize="1" noEditPoints="1" noAdjustHandles="1" noChangeArrowheads="1" noChangeShapeType="1" noTextEdit="1"/>
              </p:cNvSpPr>
              <p:nvPr/>
            </p:nvSpPr>
            <p:spPr>
              <a:xfrm>
                <a:off x="8813395" y="4575426"/>
                <a:ext cx="2640517" cy="502766"/>
              </a:xfrm>
              <a:prstGeom prst="rect">
                <a:avLst/>
              </a:prstGeom>
              <a:blipFill>
                <a:blip r:embed="rId4"/>
                <a:stretch>
                  <a:fillRect l="-966" t="-12821" b="-3333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10D4D77-001B-5046-B86F-92A42D7755B0}"/>
              </a:ext>
            </a:extLst>
          </p:cNvPr>
          <p:cNvGrpSpPr/>
          <p:nvPr/>
        </p:nvGrpSpPr>
        <p:grpSpPr>
          <a:xfrm>
            <a:off x="961428" y="5244048"/>
            <a:ext cx="9749107" cy="527182"/>
            <a:chOff x="-200889" y="4410674"/>
            <a:chExt cx="8810497" cy="476425"/>
          </a:xfrm>
        </p:grpSpPr>
        <p:sp>
          <p:nvSpPr>
            <p:cNvPr id="9" name="TextBox 8">
              <a:extLst>
                <a:ext uri="{FF2B5EF4-FFF2-40B4-BE49-F238E27FC236}">
                  <a16:creationId xmlns:a16="http://schemas.microsoft.com/office/drawing/2014/main" id="{862A0954-1237-3343-92F9-65A6E2AA4336}"/>
                </a:ext>
              </a:extLst>
            </p:cNvPr>
            <p:cNvSpPr txBox="1"/>
            <p:nvPr/>
          </p:nvSpPr>
          <p:spPr>
            <a:xfrm>
              <a:off x="7098354" y="4410674"/>
              <a:ext cx="1511254" cy="454360"/>
            </a:xfrm>
            <a:prstGeom prst="rect">
              <a:avLst/>
            </a:prstGeom>
            <a:noFill/>
          </p:spPr>
          <p:txBody>
            <a:bodyPr wrap="none" rtlCol="0">
              <a:spAutoFit/>
            </a:bodyPr>
            <a:lstStyle/>
            <a:p>
              <a:r>
                <a:rPr lang="en-US" sz="2667" dirty="0">
                  <a:latin typeface="Helvetica Neue Light"/>
                  <a:cs typeface="Helvetica Neue Light"/>
                </a:rPr>
                <a:t>Overfitting</a:t>
              </a:r>
              <a:endParaRPr lang="en-US" sz="3733" dirty="0">
                <a:latin typeface="Helvetica Neue Light"/>
                <a:cs typeface="Helvetica Neue Light"/>
              </a:endParaRPr>
            </a:p>
          </p:txBody>
        </p:sp>
        <p:sp>
          <p:nvSpPr>
            <p:cNvPr id="10" name="TextBox 9">
              <a:extLst>
                <a:ext uri="{FF2B5EF4-FFF2-40B4-BE49-F238E27FC236}">
                  <a16:creationId xmlns:a16="http://schemas.microsoft.com/office/drawing/2014/main" id="{3A75CFCA-64F8-3549-8A91-2196833631D0}"/>
                </a:ext>
              </a:extLst>
            </p:cNvPr>
            <p:cNvSpPr txBox="1"/>
            <p:nvPr/>
          </p:nvSpPr>
          <p:spPr>
            <a:xfrm>
              <a:off x="-200889" y="4432739"/>
              <a:ext cx="1693787" cy="454360"/>
            </a:xfrm>
            <a:prstGeom prst="rect">
              <a:avLst/>
            </a:prstGeom>
            <a:noFill/>
          </p:spPr>
          <p:txBody>
            <a:bodyPr wrap="none" rtlCol="0">
              <a:spAutoFit/>
            </a:bodyPr>
            <a:lstStyle/>
            <a:p>
              <a:r>
                <a:rPr lang="en-US" sz="2667" dirty="0" err="1">
                  <a:latin typeface="Helvetica Neue Light"/>
                  <a:cs typeface="Helvetica Neue Light"/>
                </a:rPr>
                <a:t>Underfitting</a:t>
              </a:r>
              <a:endParaRPr lang="en-US" sz="2667" dirty="0">
                <a:latin typeface="Helvetica Neue Light"/>
                <a:cs typeface="Helvetica Neue Light"/>
              </a:endParaRPr>
            </a:p>
          </p:txBody>
        </p:sp>
      </p:grpSp>
      <p:grpSp>
        <p:nvGrpSpPr>
          <p:cNvPr id="14" name="Group 13">
            <a:extLst>
              <a:ext uri="{FF2B5EF4-FFF2-40B4-BE49-F238E27FC236}">
                <a16:creationId xmlns:a16="http://schemas.microsoft.com/office/drawing/2014/main" id="{C026F0AD-A9FA-5846-A2D8-781C092AB63F}"/>
              </a:ext>
            </a:extLst>
          </p:cNvPr>
          <p:cNvGrpSpPr/>
          <p:nvPr/>
        </p:nvGrpSpPr>
        <p:grpSpPr>
          <a:xfrm>
            <a:off x="256465" y="1171339"/>
            <a:ext cx="3924137" cy="3372464"/>
            <a:chOff x="304800" y="1182265"/>
            <a:chExt cx="3766903" cy="3237335"/>
          </a:xfrm>
        </p:grpSpPr>
        <p:pic>
          <p:nvPicPr>
            <p:cNvPr id="15" name="Picture 14">
              <a:extLst>
                <a:ext uri="{FF2B5EF4-FFF2-40B4-BE49-F238E27FC236}">
                  <a16:creationId xmlns:a16="http://schemas.microsoft.com/office/drawing/2014/main" id="{F0413EAD-C035-D441-96F4-F907DCC55EFB}"/>
                </a:ext>
              </a:extLst>
            </p:cNvPr>
            <p:cNvPicPr>
              <a:picLocks noChangeAspect="1"/>
            </p:cNvPicPr>
            <p:nvPr/>
          </p:nvPicPr>
          <p:blipFill>
            <a:blip r:embed="rId5"/>
            <a:stretch>
              <a:fillRect/>
            </a:stretch>
          </p:blipFill>
          <p:spPr>
            <a:xfrm>
              <a:off x="304800" y="1600200"/>
              <a:ext cx="3766903" cy="2819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0202D97-F039-DF49-ACD5-4C60804F24C5}"/>
                    </a:ext>
                  </a:extLst>
                </p:cNvPr>
                <p:cNvSpPr txBox="1"/>
                <p:nvPr/>
              </p:nvSpPr>
              <p:spPr>
                <a:xfrm>
                  <a:off x="1527888" y="1182265"/>
                  <a:ext cx="1378494" cy="443167"/>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linear</a:t>
                  </a:r>
                </a:p>
              </p:txBody>
            </p:sp>
          </mc:Choice>
          <mc:Fallback xmlns="">
            <p:sp>
              <p:nvSpPr>
                <p:cNvPr id="16" name="TextBox 15">
                  <a:extLst>
                    <a:ext uri="{FF2B5EF4-FFF2-40B4-BE49-F238E27FC236}">
                      <a16:creationId xmlns:a16="http://schemas.microsoft.com/office/drawing/2014/main" id="{90202D97-F039-DF49-ACD5-4C60804F24C5}"/>
                    </a:ext>
                  </a:extLst>
                </p:cNvPr>
                <p:cNvSpPr txBox="1">
                  <a:spLocks noRot="1" noChangeAspect="1" noMove="1" noResize="1" noEditPoints="1" noAdjustHandles="1" noChangeArrowheads="1" noChangeShapeType="1" noTextEdit="1"/>
                </p:cNvSpPr>
                <p:nvPr/>
              </p:nvSpPr>
              <p:spPr>
                <a:xfrm>
                  <a:off x="1527888" y="1182265"/>
                  <a:ext cx="1378494" cy="443167"/>
                </a:xfrm>
                <a:prstGeom prst="rect">
                  <a:avLst/>
                </a:prstGeom>
                <a:blipFill>
                  <a:blip r:embed="rId6"/>
                  <a:stretch>
                    <a:fillRect l="-3540" t="-13889" r="-6195" b="-27778"/>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C4E535F9-EC82-624A-9EBB-6E34C42CA513}"/>
              </a:ext>
            </a:extLst>
          </p:cNvPr>
          <p:cNvGrpSpPr/>
          <p:nvPr/>
        </p:nvGrpSpPr>
        <p:grpSpPr>
          <a:xfrm>
            <a:off x="4402518" y="1171339"/>
            <a:ext cx="3783527" cy="3248016"/>
            <a:chOff x="4253142" y="1202204"/>
            <a:chExt cx="3747858" cy="3217396"/>
          </a:xfrm>
        </p:grpSpPr>
        <p:pic>
          <p:nvPicPr>
            <p:cNvPr id="18" name="Picture 17">
              <a:extLst>
                <a:ext uri="{FF2B5EF4-FFF2-40B4-BE49-F238E27FC236}">
                  <a16:creationId xmlns:a16="http://schemas.microsoft.com/office/drawing/2014/main" id="{7B34A471-CC5A-A54C-84C1-92C538022332}"/>
                </a:ext>
              </a:extLst>
            </p:cNvPr>
            <p:cNvPicPr>
              <a:picLocks noChangeAspect="1"/>
            </p:cNvPicPr>
            <p:nvPr/>
          </p:nvPicPr>
          <p:blipFill>
            <a:blip r:embed="rId7"/>
            <a:stretch>
              <a:fillRect/>
            </a:stretch>
          </p:blipFill>
          <p:spPr>
            <a:xfrm>
              <a:off x="4253142" y="1705902"/>
              <a:ext cx="3747858" cy="27136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8A0413-8308-C54E-8539-2EFAC12DCF0C}"/>
                    </a:ext>
                  </a:extLst>
                </p:cNvPr>
                <p:cNvSpPr txBox="1"/>
                <p:nvPr/>
              </p:nvSpPr>
              <p:spPr>
                <a:xfrm>
                  <a:off x="5565700" y="1202204"/>
                  <a:ext cx="1444726" cy="457313"/>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cubic</a:t>
                  </a:r>
                </a:p>
              </p:txBody>
            </p:sp>
          </mc:Choice>
          <mc:Fallback xmlns="">
            <p:sp>
              <p:nvSpPr>
                <p:cNvPr id="19" name="TextBox 18">
                  <a:extLst>
                    <a:ext uri="{FF2B5EF4-FFF2-40B4-BE49-F238E27FC236}">
                      <a16:creationId xmlns:a16="http://schemas.microsoft.com/office/drawing/2014/main" id="{7B8A0413-8308-C54E-8539-2EFAC12DCF0C}"/>
                    </a:ext>
                  </a:extLst>
                </p:cNvPr>
                <p:cNvSpPr txBox="1">
                  <a:spLocks noRot="1" noChangeAspect="1" noMove="1" noResize="1" noEditPoints="1" noAdjustHandles="1" noChangeArrowheads="1" noChangeShapeType="1" noTextEdit="1"/>
                </p:cNvSpPr>
                <p:nvPr/>
              </p:nvSpPr>
              <p:spPr>
                <a:xfrm>
                  <a:off x="5565700" y="1202204"/>
                  <a:ext cx="1444726" cy="457313"/>
                </a:xfrm>
                <a:prstGeom prst="rect">
                  <a:avLst/>
                </a:prstGeom>
                <a:blipFill>
                  <a:blip r:embed="rId8"/>
                  <a:stretch>
                    <a:fillRect l="-4386" t="-13889" r="-6140" b="-27778"/>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CA7F8BB7-E0C4-C94A-A994-32A53C5BE24F}"/>
              </a:ext>
            </a:extLst>
          </p:cNvPr>
          <p:cNvGrpSpPr/>
          <p:nvPr/>
        </p:nvGrpSpPr>
        <p:grpSpPr>
          <a:xfrm>
            <a:off x="8308257" y="949840"/>
            <a:ext cx="3607125" cy="3449099"/>
            <a:chOff x="8278294" y="901269"/>
            <a:chExt cx="3685106" cy="3523663"/>
          </a:xfrm>
        </p:grpSpPr>
        <p:pic>
          <p:nvPicPr>
            <p:cNvPr id="21" name="Picture 20">
              <a:extLst>
                <a:ext uri="{FF2B5EF4-FFF2-40B4-BE49-F238E27FC236}">
                  <a16:creationId xmlns:a16="http://schemas.microsoft.com/office/drawing/2014/main" id="{E678A798-4FE8-CB47-B338-9DFAC60BC691}"/>
                </a:ext>
              </a:extLst>
            </p:cNvPr>
            <p:cNvPicPr>
              <a:picLocks noChangeAspect="1"/>
            </p:cNvPicPr>
            <p:nvPr/>
          </p:nvPicPr>
          <p:blipFill>
            <a:blip r:embed="rId9"/>
            <a:stretch>
              <a:fillRect/>
            </a:stretch>
          </p:blipFill>
          <p:spPr>
            <a:xfrm>
              <a:off x="8278294" y="1705901"/>
              <a:ext cx="3685106" cy="271903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94E762-F145-FD4D-BBF2-469D73FEAF3C}"/>
                    </a:ext>
                  </a:extLst>
                </p:cNvPr>
                <p:cNvSpPr txBox="1"/>
                <p:nvPr/>
              </p:nvSpPr>
              <p:spPr>
                <a:xfrm>
                  <a:off x="8701327" y="901269"/>
                  <a:ext cx="2883652" cy="848962"/>
                </a:xfrm>
                <a:prstGeom prst="rect">
                  <a:avLst/>
                </a:prstGeom>
                <a:noFill/>
              </p:spPr>
              <p:txBody>
                <a:bodyPr wrap="none" rtlCol="0">
                  <a:spAutoFit/>
                </a:bodyPr>
                <a:lstStyle/>
                <a:p>
                  <a:pPr algn="ctr"/>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a polynomial of </a:t>
                  </a:r>
                  <a:br>
                    <a:rPr lang="en-US" sz="2400" dirty="0">
                      <a:solidFill>
                        <a:srgbClr val="FF0000"/>
                      </a:solidFill>
                      <a:latin typeface="Helvetica Neue Light"/>
                      <a:cs typeface="Helvetica Neue Light"/>
                    </a:rPr>
                  </a:br>
                  <a:r>
                    <a:rPr lang="en-US" sz="2400" dirty="0">
                      <a:solidFill>
                        <a:srgbClr val="FF0000"/>
                      </a:solidFill>
                      <a:latin typeface="Helvetica Neue Light"/>
                      <a:cs typeface="Helvetica Neue Light"/>
                    </a:rPr>
                    <a:t>degree 9</a:t>
                  </a:r>
                </a:p>
              </p:txBody>
            </p:sp>
          </mc:Choice>
          <mc:Fallback xmlns="">
            <p:sp>
              <p:nvSpPr>
                <p:cNvPr id="22" name="TextBox 21">
                  <a:extLst>
                    <a:ext uri="{FF2B5EF4-FFF2-40B4-BE49-F238E27FC236}">
                      <a16:creationId xmlns:a16="http://schemas.microsoft.com/office/drawing/2014/main" id="{7994E762-F145-FD4D-BBF2-469D73FEAF3C}"/>
                    </a:ext>
                  </a:extLst>
                </p:cNvPr>
                <p:cNvSpPr txBox="1">
                  <a:spLocks noRot="1" noChangeAspect="1" noMove="1" noResize="1" noEditPoints="1" noAdjustHandles="1" noChangeArrowheads="1" noChangeShapeType="1" noTextEdit="1"/>
                </p:cNvSpPr>
                <p:nvPr/>
              </p:nvSpPr>
              <p:spPr>
                <a:xfrm>
                  <a:off x="8701327" y="901269"/>
                  <a:ext cx="2883652" cy="848962"/>
                </a:xfrm>
                <a:prstGeom prst="rect">
                  <a:avLst/>
                </a:prstGeom>
                <a:blipFill>
                  <a:blip r:embed="rId10"/>
                  <a:stretch>
                    <a:fillRect l="-897" t="-6061" r="-2691" b="-15152"/>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AE5E9C2-A527-834B-A24A-F00D1CC6ABF4}"/>
              </a:ext>
            </a:extLst>
          </p:cNvPr>
          <p:cNvSpPr txBox="1"/>
          <p:nvPr/>
        </p:nvSpPr>
        <p:spPr>
          <a:xfrm>
            <a:off x="6371743" y="6510282"/>
            <a:ext cx="5777351" cy="338554"/>
          </a:xfrm>
          <a:prstGeom prst="rect">
            <a:avLst/>
          </a:prstGeom>
          <a:noFill/>
        </p:spPr>
        <p:txBody>
          <a:bodyPr wrap="none" rtlCol="0">
            <a:spAutoFit/>
          </a:bodyPr>
          <a:lstStyle/>
          <a:p>
            <a:r>
              <a:rPr lang="en-US" sz="1600" dirty="0"/>
              <a:t>Christopher M. Bishop – Pattern Recognition and Machine Learning</a:t>
            </a:r>
          </a:p>
        </p:txBody>
      </p:sp>
    </p:spTree>
    <p:extLst>
      <p:ext uri="{BB962C8B-B14F-4D97-AF65-F5344CB8AC3E}">
        <p14:creationId xmlns:p14="http://schemas.microsoft.com/office/powerpoint/2010/main" val="5720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1A3A2-F571-A644-938E-D3DF1E32FAA5}"/>
              </a:ext>
            </a:extLst>
          </p:cNvPr>
          <p:cNvSpPr>
            <a:spLocks noGrp="1"/>
          </p:cNvSpPr>
          <p:nvPr>
            <p:ph type="sldNum" sz="quarter" idx="12"/>
          </p:nvPr>
        </p:nvSpPr>
        <p:spPr/>
        <p:txBody>
          <a:bodyPr/>
          <a:lstStyle/>
          <a:p>
            <a:fld id="{03315DE8-E84B-A141-B26C-CDB1CE99E005}" type="slidenum">
              <a:rPr lang="en-US" smtClean="0"/>
              <a:t>40</a:t>
            </a:fld>
            <a:endParaRPr lang="en-US"/>
          </a:p>
        </p:txBody>
      </p:sp>
      <p:sp>
        <p:nvSpPr>
          <p:cNvPr id="3" name="Title 2">
            <a:extLst>
              <a:ext uri="{FF2B5EF4-FFF2-40B4-BE49-F238E27FC236}">
                <a16:creationId xmlns:a16="http://schemas.microsoft.com/office/drawing/2014/main" id="{C506C0A3-D530-554B-A00D-E20A4C90A98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8265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187173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1871730" cy="995657"/>
              </a:xfrm>
              <a:prstGeom prst="rect">
                <a:avLst/>
              </a:prstGeom>
              <a:blipFill>
                <a:blip r:embed="rId4"/>
                <a:stretch>
                  <a:fillRect l="-34459" t="-150000" r="-743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99" r="-4348" b="-323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3795141" cy="1262525"/>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p>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r>
                                <a:rPr lang="en-US" sz="2667" b="0"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3795141" cy="1262525"/>
              </a:xfrm>
              <a:prstGeom prst="rect">
                <a:avLst/>
              </a:prstGeom>
              <a:blipFill>
                <a:blip r:embed="rId7"/>
                <a:stretch>
                  <a:fillRect t="-100990" r="-333" b="-160396"/>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1308523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3789"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3789"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smtClean="0">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b="0" i="1">
                                  <a:solidFill>
                                    <a:srgbClr val="000000"/>
                                  </a:solidFill>
                                  <a:latin typeface="Cambria Math" panose="02040503050406030204" pitchFamily="18" charset="0"/>
                                  <a:ea typeface="Calibri"/>
                                  <a:cs typeface="Calibri"/>
                                  <a:sym typeface="Calibri"/>
                                </a:rPr>
                                <m:t>𝑗</m:t>
                              </m:r>
                              <m:r>
                                <a:rPr lang="en-US" sz="2667" b="0" i="1" smtClean="0">
                                  <a:solidFill>
                                    <a:srgbClr val="000000"/>
                                  </a:solidFill>
                                  <a:latin typeface="Cambria Math" panose="02040503050406030204" pitchFamily="18"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4"/>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55" t="-5882" r="-3879" b="-3529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491551"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cs typeface="Calibri"/>
                                          <a:sym typeface="Calibri"/>
                                        </a:rPr>
                                      </m:ctrlPr>
                                    </m:sSubPr>
                                    <m:e>
                                      <m:r>
                                        <a:rPr lang="en-US" sz="2667" i="1">
                                          <a:solidFill>
                                            <a:srgbClr val="000000"/>
                                          </a:solidFill>
                                          <a:latin typeface="Cambria Math" panose="02040503050406030204" pitchFamily="18" charset="0"/>
                                          <a:cs typeface="Calibri"/>
                                          <a:sym typeface="Calibri"/>
                                        </a:rPr>
                                        <m:t>𝑦</m:t>
                                      </m:r>
                                    </m:e>
                                    <m:sub>
                                      <m:r>
                                        <a:rPr lang="en-US" sz="2667" i="1">
                                          <a:solidFill>
                                            <a:srgbClr val="000000"/>
                                          </a:solidFill>
                                          <a:latin typeface="Cambria Math" panose="02040503050406030204" pitchFamily="18" charset="0"/>
                                          <a:cs typeface="Calibri"/>
                                          <a:sym typeface="Calibri"/>
                                        </a:rPr>
                                        <m:t>𝑗</m:t>
                                      </m:r>
                                    </m:sub>
                                  </m:sSub>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491551" cy="1308884"/>
              </a:xfrm>
              <a:prstGeom prst="rect">
                <a:avLst/>
              </a:prstGeom>
              <a:blipFill>
                <a:blip r:embed="rId7"/>
                <a:stretch>
                  <a:fillRect t="-98077" r="-282" b="-152885"/>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2782224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2"/>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3"/>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4"/>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5"/>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850174"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panose="02040503050406030204" pitchFamily="18" charset="0"/>
                                                  <a:ea typeface="Calibri"/>
                                                  <a:cs typeface="Calibri"/>
                                                  <a:sym typeface="Calibri"/>
                                                </a:rPr>
                                                <m:t>𝑦</m:t>
                                              </m:r>
                                            </m:e>
                                            <m:sub>
                                              <m:r>
                                                <a:rPr lang="en-US" sz="2667" i="1">
                                                  <a:solidFill>
                                                    <a:srgbClr val="000000"/>
                                                  </a:solidFill>
                                                  <a:latin typeface="Cambria Math" charset="0"/>
                                                  <a:ea typeface="Calibri"/>
                                                  <a:cs typeface="Calibri"/>
                                                  <a:sym typeface="Calibri"/>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850174" cy="1308884"/>
              </a:xfrm>
              <a:prstGeom prst="rect">
                <a:avLst/>
              </a:prstGeom>
              <a:blipFill>
                <a:blip r:embed="rId6"/>
                <a:stretch>
                  <a:fillRect t="-98077" b="-152885"/>
                </a:stretch>
              </a:blipFill>
            </p:spPr>
            <p:txBody>
              <a:bodyPr/>
              <a:lstStyle/>
              <a:p>
                <a:r>
                  <a:rPr lang="en-US">
                    <a:noFill/>
                  </a:rPr>
                  <a:t> </a:t>
                </a:r>
              </a:p>
            </p:txBody>
          </p:sp>
        </mc:Fallback>
      </mc:AlternateContent>
      <p:grpSp>
        <p:nvGrpSpPr>
          <p:cNvPr id="43" name="Group 42"/>
          <p:cNvGrpSpPr/>
          <p:nvPr/>
        </p:nvGrpSpPr>
        <p:grpSpPr>
          <a:xfrm>
            <a:off x="1171508" y="3749040"/>
            <a:ext cx="10400207" cy="2468880"/>
            <a:chOff x="878631" y="2811780"/>
            <a:chExt cx="7800155" cy="1851660"/>
          </a:xfrm>
        </p:grpSpPr>
        <p:sp>
          <p:nvSpPr>
            <p:cNvPr id="41" name="Rectangle 40"/>
            <p:cNvSpPr/>
            <p:nvPr/>
          </p:nvSpPr>
          <p:spPr>
            <a:xfrm>
              <a:off x="878631" y="2811780"/>
              <a:ext cx="6339244"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
        <p:nvSpPr>
          <p:cNvPr id="14" name="Rectangle 13"/>
          <p:cNvSpPr/>
          <p:nvPr/>
        </p:nvSpPr>
        <p:spPr>
          <a:xfrm>
            <a:off x="4706340" y="3840480"/>
            <a:ext cx="4754531" cy="13716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1124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12" name="Rectangle 11"/>
              <p:cNvSpPr/>
              <p:nvPr/>
            </p:nvSpPr>
            <p:spPr>
              <a:xfrm>
                <a:off x="3635132" y="1408814"/>
                <a:ext cx="4784066"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rPr>
                                              </m:ctrlPr>
                                            </m:sSubPr>
                                            <m:e>
                                              <m:acc>
                                                <m:accPr>
                                                  <m:chr m:val="̂"/>
                                                  <m:ctrlPr>
                                                    <a:rPr lang="en-US" sz="2667" i="1">
                                                      <a:solidFill>
                                                        <a:srgbClr val="000000"/>
                                                      </a:solidFill>
                                                      <a:latin typeface="Cambria Math" panose="02040503050406030204" pitchFamily="18" charset="0"/>
                                                    </a:rPr>
                                                  </m:ctrlPr>
                                                </m:accPr>
                                                <m:e>
                                                  <m:r>
                                                    <a:rPr lang="en-US" sz="2667" b="0" i="1">
                                                      <a:solidFill>
                                                        <a:srgbClr val="000000"/>
                                                      </a:solidFill>
                                                      <a:latin typeface="Cambria Math" panose="02040503050406030204" pitchFamily="18" charset="0"/>
                                                    </a:rPr>
                                                    <m:t>𝑦</m:t>
                                                  </m:r>
                                                </m:e>
                                              </m:acc>
                                            </m:e>
                                            <m:sub>
                                              <m:r>
                                                <a:rPr lang="en-US" sz="2667" i="1">
                                                  <a:solidFill>
                                                    <a:srgbClr val="000000"/>
                                                  </a:solidFill>
                                                  <a:latin typeface="Cambria Math" panose="02040503050406030204" pitchFamily="18" charset="0"/>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635132" y="1408814"/>
                <a:ext cx="4784066" cy="1308884"/>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53433" y="3338463"/>
                <a:ext cx="266175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nary>
                        <m:naryPr>
                          <m:chr m:val="∑"/>
                          <m:supHide m:val="on"/>
                          <m:ctrlPr>
                            <a:rPr lang="en-US" sz="2667" i="1" smtClean="0">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oMath>
                  </m:oMathPara>
                </a14:m>
                <a:endParaRPr lang="en-US" sz="2667" dirty="0">
                  <a:solidFill>
                    <a:srgbClr val="000000"/>
                  </a:solidFill>
                  <a:ea typeface="Calibri"/>
                  <a:cs typeface="Calibri"/>
                  <a:sym typeface="Calibri"/>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253433" y="3338463"/>
                <a:ext cx="2661754" cy="995657"/>
              </a:xfrm>
              <a:prstGeom prst="rect">
                <a:avLst/>
              </a:prstGeom>
              <a:blipFill>
                <a:blip r:embed="rId3"/>
                <a:stretch>
                  <a:fillRect l="-9524" t="-153165" r="-1905" b="-20886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3EEBF0-F2B0-CC43-9402-556C3654867E}"/>
                  </a:ext>
                </a:extLst>
              </p:cNvPr>
              <p:cNvSpPr/>
              <p:nvPr/>
            </p:nvSpPr>
            <p:spPr>
              <a:xfrm>
                <a:off x="2693037" y="495488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8" name="Rectangle 7">
                <a:extLst>
                  <a:ext uri="{FF2B5EF4-FFF2-40B4-BE49-F238E27FC236}">
                    <a16:creationId xmlns:a16="http://schemas.microsoft.com/office/drawing/2014/main" id="{D03EEBF0-F2B0-CC43-9402-556C3654867E}"/>
                  </a:ext>
                </a:extLst>
              </p:cNvPr>
              <p:cNvSpPr>
                <a:spLocks noRot="1" noChangeAspect="1" noMove="1" noResize="1" noEditPoints="1" noAdjustHandles="1" noChangeArrowheads="1" noChangeShapeType="1" noTextEdit="1"/>
              </p:cNvSpPr>
              <p:nvPr/>
            </p:nvSpPr>
            <p:spPr>
              <a:xfrm>
                <a:off x="2693037" y="4954885"/>
                <a:ext cx="5774209" cy="1310872"/>
              </a:xfrm>
              <a:prstGeom prst="rect">
                <a:avLst/>
              </a:prstGeom>
              <a:blipFill>
                <a:blip r:embed="rId4"/>
                <a:stretch>
                  <a:fillRect t="-99038" b="-151923"/>
                </a:stretch>
              </a:blipFill>
            </p:spPr>
            <p:txBody>
              <a:bodyPr/>
              <a:lstStyle/>
              <a:p>
                <a:r>
                  <a:rPr lang="en-US">
                    <a:noFill/>
                  </a:rPr>
                  <a:t> </a:t>
                </a:r>
              </a:p>
            </p:txBody>
          </p:sp>
        </mc:Fallback>
      </mc:AlternateContent>
    </p:spTree>
    <p:extLst>
      <p:ext uri="{BB962C8B-B14F-4D97-AF65-F5344CB8AC3E}">
        <p14:creationId xmlns:p14="http://schemas.microsoft.com/office/powerpoint/2010/main" val="709160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7" name="TextBox 6"/>
              <p:cNvSpPr txBox="1"/>
              <p:nvPr/>
            </p:nvSpPr>
            <p:spPr>
              <a:xfrm>
                <a:off x="4029060" y="4890812"/>
                <a:ext cx="2968120"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29060" y="4890812"/>
                <a:ext cx="2968120" cy="410433"/>
              </a:xfrm>
              <a:prstGeom prst="rect">
                <a:avLst/>
              </a:prstGeom>
              <a:blipFill>
                <a:blip r:embed="rId2"/>
                <a:stretch>
                  <a:fillRect l="-1702" t="-5882" r="-2979" b="-3823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6787F3F-1E4D-7444-B096-7426C823C6E4}"/>
                  </a:ext>
                </a:extLst>
              </p:cNvPr>
              <p:cNvSpPr/>
              <p:nvPr/>
            </p:nvSpPr>
            <p:spPr>
              <a:xfrm>
                <a:off x="2801321" y="155675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9" name="Rectangle 8">
                <a:extLst>
                  <a:ext uri="{FF2B5EF4-FFF2-40B4-BE49-F238E27FC236}">
                    <a16:creationId xmlns:a16="http://schemas.microsoft.com/office/drawing/2014/main" id="{F6787F3F-1E4D-7444-B096-7426C823C6E4}"/>
                  </a:ext>
                </a:extLst>
              </p:cNvPr>
              <p:cNvSpPr>
                <a:spLocks noRot="1" noChangeAspect="1" noMove="1" noResize="1" noEditPoints="1" noAdjustHandles="1" noChangeArrowheads="1" noChangeShapeType="1" noTextEdit="1"/>
              </p:cNvSpPr>
              <p:nvPr/>
            </p:nvSpPr>
            <p:spPr>
              <a:xfrm>
                <a:off x="2801321" y="1556755"/>
                <a:ext cx="5774209" cy="1310872"/>
              </a:xfrm>
              <a:prstGeom prst="rect">
                <a:avLst/>
              </a:prstGeom>
              <a:blipFill>
                <a:blip r:embed="rId3"/>
                <a:stretch>
                  <a:fillRect t="-98077" b="-152885"/>
                </a:stretch>
              </a:blipFill>
            </p:spPr>
            <p:txBody>
              <a:bodyPr/>
              <a:lstStyle/>
              <a:p>
                <a:r>
                  <a:rPr lang="en-US">
                    <a:noFill/>
                  </a:rPr>
                  <a:t> </a:t>
                </a:r>
              </a:p>
            </p:txBody>
          </p:sp>
        </mc:Fallback>
      </mc:AlternateContent>
    </p:spTree>
    <p:extLst>
      <p:ext uri="{BB962C8B-B14F-4D97-AF65-F5344CB8AC3E}">
        <p14:creationId xmlns:p14="http://schemas.microsoft.com/office/powerpoint/2010/main" val="4140835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lectur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lecture-template</Template>
  <TotalTime>675</TotalTime>
  <Words>1984</Words>
  <Application>Microsoft Macintosh PowerPoint</Application>
  <PresentationFormat>Widescreen</PresentationFormat>
  <Paragraphs>575</Paragraphs>
  <Slides>41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Calibri Light</vt:lpstr>
      <vt:lpstr>Cambria Math</vt:lpstr>
      <vt:lpstr>Helvetica Neue Light</vt:lpstr>
      <vt:lpstr>lecture-template</vt:lpstr>
      <vt:lpstr>1_Office Theme</vt:lpstr>
      <vt:lpstr>Deep Learning for Vision &amp; Language</vt:lpstr>
      <vt:lpstr>Linear Regression</vt:lpstr>
      <vt:lpstr>Linear Regression</vt:lpstr>
      <vt:lpstr>Linear Regression</vt:lpstr>
      <vt:lpstr>Linear Regression</vt:lpstr>
      <vt:lpstr>Linear Regression</vt:lpstr>
      <vt:lpstr>Linear Regression – Least Squares</vt:lpstr>
      <vt:lpstr>Linear Regression – Least Squares</vt:lpstr>
      <vt:lpstr>Linear Regression – Least Squares</vt:lpstr>
      <vt:lpstr>How to find the minimum of a function L(W)?</vt:lpstr>
      <vt:lpstr>Linear Regression – Least Squares</vt:lpstr>
      <vt:lpstr>ML Classifier / Regression models</vt:lpstr>
      <vt:lpstr>Neural Network with One Layer</vt:lpstr>
      <vt:lpstr>Neural Network with One Layer</vt:lpstr>
      <vt:lpstr>Neural Network with One Layer</vt:lpstr>
      <vt:lpstr>Gradient Descent</vt:lpstr>
      <vt:lpstr>Gradient Descent</vt:lpstr>
      <vt:lpstr>Gradient Descent</vt:lpstr>
      <vt:lpstr>Gradient Descent</vt:lpstr>
      <vt:lpstr>Stochastic Gradient Descent (mini-batch) </vt:lpstr>
      <vt:lpstr>In this class we will mostly rely on…</vt:lpstr>
      <vt:lpstr>Why?</vt:lpstr>
      <vt:lpstr>Why?</vt:lpstr>
      <vt:lpstr>PowerPoint Presentation</vt:lpstr>
      <vt:lpstr>PowerPoint Presentation</vt:lpstr>
      <vt:lpstr>PowerPoint Presentation</vt:lpstr>
      <vt:lpstr>PowerPoint Presentation</vt:lpstr>
      <vt:lpstr>Stochastic Gradient Descent</vt:lpstr>
      <vt:lpstr>Linear Regression</vt:lpstr>
      <vt:lpstr>PowerPoint Presentation</vt:lpstr>
      <vt:lpstr>PowerPoint Presentation</vt:lpstr>
      <vt:lpstr>PowerPoint Presentation</vt:lpstr>
      <vt:lpstr>How to pick the right model?</vt:lpstr>
      <vt:lpstr>PowerPoint Presentation</vt:lpstr>
      <vt:lpstr>PowerPoint Presentation</vt:lpstr>
      <vt:lpstr>PowerPoint Presentation</vt:lpstr>
      <vt:lpstr>PowerPoint Presentation</vt:lpstr>
      <vt:lpstr>PowerPoint Presentation</vt:lpstr>
      <vt:lpstr>PowerPoint Presentation</vt:lpstr>
      <vt:lpstr>Overfitting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&amp; Language</dc:title>
  <dc:creator>Ordonez-Roman, Vicente (vo2m)</dc:creator>
  <cp:lastModifiedBy>Vicente Ordonez Roman</cp:lastModifiedBy>
  <cp:revision>66</cp:revision>
  <dcterms:created xsi:type="dcterms:W3CDTF">2020-08-27T13:44:04Z</dcterms:created>
  <dcterms:modified xsi:type="dcterms:W3CDTF">2025-01-28T21:19:22Z</dcterms:modified>
</cp:coreProperties>
</file>