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64"/>
  </p:notesMasterIdLst>
  <p:sldIdLst>
    <p:sldId id="256" r:id="rId2"/>
    <p:sldId id="574" r:id="rId3"/>
    <p:sldId id="531" r:id="rId4"/>
    <p:sldId id="576" r:id="rId5"/>
    <p:sldId id="577" r:id="rId6"/>
    <p:sldId id="613" r:id="rId7"/>
    <p:sldId id="578" r:id="rId8"/>
    <p:sldId id="579" r:id="rId9"/>
    <p:sldId id="614" r:id="rId10"/>
    <p:sldId id="615" r:id="rId11"/>
    <p:sldId id="616" r:id="rId12"/>
    <p:sldId id="581" r:id="rId13"/>
    <p:sldId id="582" r:id="rId14"/>
    <p:sldId id="583" r:id="rId15"/>
    <p:sldId id="617" r:id="rId16"/>
    <p:sldId id="618" r:id="rId17"/>
    <p:sldId id="619" r:id="rId18"/>
    <p:sldId id="524" r:id="rId19"/>
    <p:sldId id="525" r:id="rId20"/>
    <p:sldId id="526" r:id="rId21"/>
    <p:sldId id="527" r:id="rId22"/>
    <p:sldId id="620" r:id="rId23"/>
    <p:sldId id="621" r:id="rId24"/>
    <p:sldId id="539" r:id="rId25"/>
    <p:sldId id="545" r:id="rId26"/>
    <p:sldId id="544" r:id="rId27"/>
    <p:sldId id="543" r:id="rId28"/>
    <p:sldId id="546" r:id="rId29"/>
    <p:sldId id="547" r:id="rId30"/>
    <p:sldId id="548" r:id="rId31"/>
    <p:sldId id="549" r:id="rId32"/>
    <p:sldId id="550" r:id="rId33"/>
    <p:sldId id="551" r:id="rId34"/>
    <p:sldId id="542" r:id="rId35"/>
    <p:sldId id="552" r:id="rId36"/>
    <p:sldId id="540" r:id="rId37"/>
    <p:sldId id="584" r:id="rId38"/>
    <p:sldId id="557" r:id="rId39"/>
    <p:sldId id="541" r:id="rId40"/>
    <p:sldId id="559" r:id="rId41"/>
    <p:sldId id="558" r:id="rId42"/>
    <p:sldId id="310" r:id="rId43"/>
    <p:sldId id="311" r:id="rId44"/>
    <p:sldId id="312" r:id="rId45"/>
    <p:sldId id="313" r:id="rId46"/>
    <p:sldId id="314" r:id="rId47"/>
    <p:sldId id="318" r:id="rId48"/>
    <p:sldId id="317" r:id="rId49"/>
    <p:sldId id="319" r:id="rId50"/>
    <p:sldId id="320" r:id="rId51"/>
    <p:sldId id="321" r:id="rId52"/>
    <p:sldId id="322" r:id="rId53"/>
    <p:sldId id="323" r:id="rId54"/>
    <p:sldId id="324" r:id="rId55"/>
    <p:sldId id="315" r:id="rId56"/>
    <p:sldId id="361" r:id="rId57"/>
    <p:sldId id="325" r:id="rId58"/>
    <p:sldId id="326" r:id="rId59"/>
    <p:sldId id="327" r:id="rId60"/>
    <p:sldId id="328" r:id="rId61"/>
    <p:sldId id="316" r:id="rId62"/>
    <p:sldId id="26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1/28/25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1/28/25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3488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1/28/25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1/28/25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1/28/25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still.pub/2017/momentum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3" Type="http://schemas.openxmlformats.org/officeDocument/2006/relationships/image" Target="../media/image9.png"/><Relationship Id="rId7" Type="http://schemas.openxmlformats.org/officeDocument/2006/relationships/image" Target="../media/image1150.png"/><Relationship Id="rId12" Type="http://schemas.openxmlformats.org/officeDocument/2006/relationships/image" Target="../media/image1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0.png"/><Relationship Id="rId11" Type="http://schemas.openxmlformats.org/officeDocument/2006/relationships/image" Target="../media/image1191.png"/><Relationship Id="rId5" Type="http://schemas.openxmlformats.org/officeDocument/2006/relationships/image" Target="../media/image200.png"/><Relationship Id="rId10" Type="http://schemas.openxmlformats.org/officeDocument/2006/relationships/image" Target="../media/image1181.png"/><Relationship Id="rId4" Type="http://schemas.openxmlformats.org/officeDocument/2006/relationships/image" Target="../media/image10.png"/><Relationship Id="rId9" Type="http://schemas.openxmlformats.org/officeDocument/2006/relationships/image" Target="../media/image11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0.png"/><Relationship Id="rId3" Type="http://schemas.openxmlformats.org/officeDocument/2006/relationships/image" Target="../media/image9.png"/><Relationship Id="rId7" Type="http://schemas.openxmlformats.org/officeDocument/2006/relationships/image" Target="../media/image11500.png"/><Relationship Id="rId12" Type="http://schemas.openxmlformats.org/officeDocument/2006/relationships/image" Target="../media/image120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00.png"/><Relationship Id="rId11" Type="http://schemas.openxmlformats.org/officeDocument/2006/relationships/image" Target="../media/image11910.png"/><Relationship Id="rId5" Type="http://schemas.openxmlformats.org/officeDocument/2006/relationships/image" Target="../media/image2000.png"/><Relationship Id="rId10" Type="http://schemas.openxmlformats.org/officeDocument/2006/relationships/image" Target="../media/image11810.png"/><Relationship Id="rId4" Type="http://schemas.openxmlformats.org/officeDocument/2006/relationships/image" Target="../media/image10.png"/><Relationship Id="rId9" Type="http://schemas.openxmlformats.org/officeDocument/2006/relationships/image" Target="../media/image117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1.png"/><Relationship Id="rId13" Type="http://schemas.openxmlformats.org/officeDocument/2006/relationships/image" Target="../media/image1321.png"/><Relationship Id="rId3" Type="http://schemas.openxmlformats.org/officeDocument/2006/relationships/image" Target="../media/image1221.png"/><Relationship Id="rId7" Type="http://schemas.openxmlformats.org/officeDocument/2006/relationships/image" Target="../media/image1261.png"/><Relationship Id="rId12" Type="http://schemas.openxmlformats.org/officeDocument/2006/relationships/image" Target="../media/image1311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1.png"/><Relationship Id="rId11" Type="http://schemas.openxmlformats.org/officeDocument/2006/relationships/image" Target="../media/image1301.png"/><Relationship Id="rId5" Type="http://schemas.openxmlformats.org/officeDocument/2006/relationships/image" Target="../media/image1241.png"/><Relationship Id="rId15" Type="http://schemas.openxmlformats.org/officeDocument/2006/relationships/image" Target="../media/image1341.png"/><Relationship Id="rId10" Type="http://schemas.openxmlformats.org/officeDocument/2006/relationships/image" Target="../media/image1291.png"/><Relationship Id="rId4" Type="http://schemas.openxmlformats.org/officeDocument/2006/relationships/image" Target="../media/image1231.png"/><Relationship Id="rId9" Type="http://schemas.openxmlformats.org/officeDocument/2006/relationships/image" Target="../media/image1281.png"/><Relationship Id="rId14" Type="http://schemas.openxmlformats.org/officeDocument/2006/relationships/image" Target="../media/image13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1.png"/><Relationship Id="rId3" Type="http://schemas.openxmlformats.org/officeDocument/2006/relationships/image" Target="../media/image1221.png"/><Relationship Id="rId7" Type="http://schemas.openxmlformats.org/officeDocument/2006/relationships/image" Target="../media/image1261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1.png"/><Relationship Id="rId5" Type="http://schemas.openxmlformats.org/officeDocument/2006/relationships/image" Target="../media/image1241.png"/><Relationship Id="rId4" Type="http://schemas.openxmlformats.org/officeDocument/2006/relationships/image" Target="../media/image1231.png"/><Relationship Id="rId9" Type="http://schemas.openxmlformats.org/officeDocument/2006/relationships/image" Target="../media/image12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1.png"/><Relationship Id="rId13" Type="http://schemas.openxmlformats.org/officeDocument/2006/relationships/image" Target="../media/image138.png"/><Relationship Id="rId3" Type="http://schemas.openxmlformats.org/officeDocument/2006/relationships/image" Target="../media/image1221.png"/><Relationship Id="rId7" Type="http://schemas.openxmlformats.org/officeDocument/2006/relationships/image" Target="../media/image1261.png"/><Relationship Id="rId12" Type="http://schemas.openxmlformats.org/officeDocument/2006/relationships/image" Target="../media/image137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1.png"/><Relationship Id="rId11" Type="http://schemas.openxmlformats.org/officeDocument/2006/relationships/image" Target="../media/image136.png"/><Relationship Id="rId5" Type="http://schemas.openxmlformats.org/officeDocument/2006/relationships/image" Target="../media/image1241.png"/><Relationship Id="rId10" Type="http://schemas.openxmlformats.org/officeDocument/2006/relationships/image" Target="../media/image135.png"/><Relationship Id="rId4" Type="http://schemas.openxmlformats.org/officeDocument/2006/relationships/image" Target="../media/image1231.png"/><Relationship Id="rId9" Type="http://schemas.openxmlformats.org/officeDocument/2006/relationships/image" Target="../media/image12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image" Target="../media/image1330.png"/><Relationship Id="rId7" Type="http://schemas.openxmlformats.org/officeDocument/2006/relationships/image" Target="../media/image5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0.png"/><Relationship Id="rId5" Type="http://schemas.openxmlformats.org/officeDocument/2006/relationships/image" Target="../media/image4.png"/><Relationship Id="rId10" Type="http://schemas.openxmlformats.org/officeDocument/2006/relationships/image" Target="../media/image1400.png"/><Relationship Id="rId4" Type="http://schemas.openxmlformats.org/officeDocument/2006/relationships/image" Target="../media/image1340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0.png"/><Relationship Id="rId7" Type="http://schemas.openxmlformats.org/officeDocument/2006/relationships/image" Target="../media/image19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3.png"/><Relationship Id="rId10" Type="http://schemas.openxmlformats.org/officeDocument/2006/relationships/image" Target="../media/image22.png"/><Relationship Id="rId4" Type="http://schemas.openxmlformats.org/officeDocument/2006/relationships/image" Target="../media/image168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5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4" Type="http://schemas.openxmlformats.org/officeDocument/2006/relationships/image" Target="../media/image3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0.png"/><Relationship Id="rId7" Type="http://schemas.openxmlformats.org/officeDocument/2006/relationships/image" Target="../media/image19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3.png"/><Relationship Id="rId10" Type="http://schemas.openxmlformats.org/officeDocument/2006/relationships/image" Target="../media/image22.png"/><Relationship Id="rId4" Type="http://schemas.openxmlformats.org/officeDocument/2006/relationships/image" Target="../media/image168.png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30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4" Type="http://schemas.openxmlformats.org/officeDocument/2006/relationships/image" Target="../media/image3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8.png"/><Relationship Id="rId7" Type="http://schemas.openxmlformats.org/officeDocument/2006/relationships/image" Target="../media/image19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.png"/><Relationship Id="rId9" Type="http://schemas.openxmlformats.org/officeDocument/2006/relationships/image" Target="../media/image19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12" Type="http://schemas.openxmlformats.org/officeDocument/2006/relationships/image" Target="../media/image36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37.tiff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12" Type="http://schemas.openxmlformats.org/officeDocument/2006/relationships/image" Target="../media/image36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12" Type="http://schemas.openxmlformats.org/officeDocument/2006/relationships/image" Target="../media/image36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10.png"/><Relationship Id="rId3" Type="http://schemas.openxmlformats.org/officeDocument/2006/relationships/image" Target="../media/image530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600.png"/><Relationship Id="rId15" Type="http://schemas.openxmlformats.org/officeDocument/2006/relationships/image" Target="../media/image76.png"/><Relationship Id="rId10" Type="http://schemas.openxmlformats.org/officeDocument/2006/relationships/image" Target="../media/image201.png"/><Relationship Id="rId4" Type="http://schemas.openxmlformats.org/officeDocument/2006/relationships/image" Target="../media/image590.png"/><Relationship Id="rId9" Type="http://schemas.openxmlformats.org/officeDocument/2006/relationships/image" Target="../media/image190.png"/><Relationship Id="rId1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0.png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8.png"/><Relationship Id="rId7" Type="http://schemas.openxmlformats.org/officeDocument/2006/relationships/image" Target="../media/image9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0.png"/><Relationship Id="rId5" Type="http://schemas.openxmlformats.org/officeDocument/2006/relationships/image" Target="../media/image910.png"/><Relationship Id="rId10" Type="http://schemas.openxmlformats.org/officeDocument/2006/relationships/image" Target="../media/image97.png"/><Relationship Id="rId4" Type="http://schemas.openxmlformats.org/officeDocument/2006/relationships/image" Target="../media/image79.png"/><Relationship Id="rId9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78.png"/><Relationship Id="rId7" Type="http://schemas.openxmlformats.org/officeDocument/2006/relationships/image" Target="../media/image100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97.png"/><Relationship Id="rId4" Type="http://schemas.openxmlformats.org/officeDocument/2006/relationships/image" Target="../media/image79.png"/><Relationship Id="rId9" Type="http://schemas.openxmlformats.org/officeDocument/2006/relationships/image" Target="../media/image10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10.png"/><Relationship Id="rId3" Type="http://schemas.openxmlformats.org/officeDocument/2006/relationships/image" Target="../media/image530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17" Type="http://schemas.openxmlformats.org/officeDocument/2006/relationships/image" Target="../media/image1050.png"/><Relationship Id="rId2" Type="http://schemas.openxmlformats.org/officeDocument/2006/relationships/image" Target="../media/image520.png"/><Relationship Id="rId16" Type="http://schemas.openxmlformats.org/officeDocument/2006/relationships/image" Target="../media/image10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600.png"/><Relationship Id="rId15" Type="http://schemas.openxmlformats.org/officeDocument/2006/relationships/image" Target="../media/image76.png"/><Relationship Id="rId10" Type="http://schemas.openxmlformats.org/officeDocument/2006/relationships/image" Target="../media/image201.png"/><Relationship Id="rId4" Type="http://schemas.openxmlformats.org/officeDocument/2006/relationships/image" Target="../media/image590.png"/><Relationship Id="rId9" Type="http://schemas.openxmlformats.org/officeDocument/2006/relationships/image" Target="../media/image190.png"/><Relationship Id="rId14" Type="http://schemas.openxmlformats.org/officeDocument/2006/relationships/image" Target="../media/image103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10.png"/><Relationship Id="rId18" Type="http://schemas.openxmlformats.org/officeDocument/2006/relationships/image" Target="../media/image1080.png"/><Relationship Id="rId3" Type="http://schemas.openxmlformats.org/officeDocument/2006/relationships/image" Target="../media/image530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17" Type="http://schemas.openxmlformats.org/officeDocument/2006/relationships/image" Target="../media/image1070.png"/><Relationship Id="rId2" Type="http://schemas.openxmlformats.org/officeDocument/2006/relationships/image" Target="../media/image520.png"/><Relationship Id="rId16" Type="http://schemas.openxmlformats.org/officeDocument/2006/relationships/image" Target="../media/image1060.png"/><Relationship Id="rId20" Type="http://schemas.openxmlformats.org/officeDocument/2006/relationships/image" Target="../media/image1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600.png"/><Relationship Id="rId15" Type="http://schemas.openxmlformats.org/officeDocument/2006/relationships/image" Target="../media/image76.png"/><Relationship Id="rId10" Type="http://schemas.openxmlformats.org/officeDocument/2006/relationships/image" Target="../media/image201.png"/><Relationship Id="rId19" Type="http://schemas.openxmlformats.org/officeDocument/2006/relationships/image" Target="../media/image1090.png"/><Relationship Id="rId4" Type="http://schemas.openxmlformats.org/officeDocument/2006/relationships/image" Target="../media/image590.png"/><Relationship Id="rId9" Type="http://schemas.openxmlformats.org/officeDocument/2006/relationships/image" Target="../media/image190.png"/><Relationship Id="rId1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78.png"/><Relationship Id="rId7" Type="http://schemas.openxmlformats.org/officeDocument/2006/relationships/image" Target="../media/image1000.png"/><Relationship Id="rId12" Type="http://schemas.openxmlformats.org/officeDocument/2006/relationships/image" Target="../media/image113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11" Type="http://schemas.openxmlformats.org/officeDocument/2006/relationships/image" Target="../media/image1120.png"/><Relationship Id="rId5" Type="http://schemas.openxmlformats.org/officeDocument/2006/relationships/image" Target="../media/image98.png"/><Relationship Id="rId10" Type="http://schemas.openxmlformats.org/officeDocument/2006/relationships/image" Target="../media/image97.png"/><Relationship Id="rId4" Type="http://schemas.openxmlformats.org/officeDocument/2006/relationships/image" Target="../media/image79.png"/><Relationship Id="rId9" Type="http://schemas.openxmlformats.org/officeDocument/2006/relationships/image" Target="../media/image11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7.png"/><Relationship Id="rId3" Type="http://schemas.openxmlformats.org/officeDocument/2006/relationships/image" Target="../media/image78.png"/><Relationship Id="rId7" Type="http://schemas.openxmlformats.org/officeDocument/2006/relationships/image" Target="../media/image1000.png"/><Relationship Id="rId12" Type="http://schemas.openxmlformats.org/officeDocument/2006/relationships/image" Target="../media/image1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0.png"/><Relationship Id="rId11" Type="http://schemas.openxmlformats.org/officeDocument/2006/relationships/image" Target="../media/image1130.png"/><Relationship Id="rId5" Type="http://schemas.openxmlformats.org/officeDocument/2006/relationships/image" Target="../media/image98.png"/><Relationship Id="rId10" Type="http://schemas.openxmlformats.org/officeDocument/2006/relationships/image" Target="../media/image1120.png"/><Relationship Id="rId4" Type="http://schemas.openxmlformats.org/officeDocument/2006/relationships/image" Target="../media/image79.png"/><Relationship Id="rId9" Type="http://schemas.openxmlformats.org/officeDocument/2006/relationships/image" Target="../media/image11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7.png"/><Relationship Id="rId3" Type="http://schemas.openxmlformats.org/officeDocument/2006/relationships/image" Target="../media/image78.png"/><Relationship Id="rId7" Type="http://schemas.openxmlformats.org/officeDocument/2006/relationships/image" Target="../media/image1000.png"/><Relationship Id="rId12" Type="http://schemas.openxmlformats.org/officeDocument/2006/relationships/image" Target="../media/image1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0.png"/><Relationship Id="rId11" Type="http://schemas.openxmlformats.org/officeDocument/2006/relationships/image" Target="../media/image1130.png"/><Relationship Id="rId5" Type="http://schemas.openxmlformats.org/officeDocument/2006/relationships/image" Target="../media/image98.png"/><Relationship Id="rId10" Type="http://schemas.openxmlformats.org/officeDocument/2006/relationships/image" Target="../media/image1120.png"/><Relationship Id="rId4" Type="http://schemas.openxmlformats.org/officeDocument/2006/relationships/image" Target="../media/image79.png"/><Relationship Id="rId9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8.png"/><Relationship Id="rId7" Type="http://schemas.openxmlformats.org/officeDocument/2006/relationships/image" Target="../media/image1000.png"/><Relationship Id="rId12" Type="http://schemas.openxmlformats.org/officeDocument/2006/relationships/image" Target="../media/image1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0.png"/><Relationship Id="rId11" Type="http://schemas.openxmlformats.org/officeDocument/2006/relationships/image" Target="../media/image118.png"/><Relationship Id="rId5" Type="http://schemas.openxmlformats.org/officeDocument/2006/relationships/image" Target="../media/image98.png"/><Relationship Id="rId10" Type="http://schemas.openxmlformats.org/officeDocument/2006/relationships/image" Target="../media/image115.png"/><Relationship Id="rId4" Type="http://schemas.openxmlformats.org/officeDocument/2006/relationships/image" Target="../media/image79.png"/><Relationship Id="rId9" Type="http://schemas.openxmlformats.org/officeDocument/2006/relationships/image" Target="../media/image11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10.png"/><Relationship Id="rId18" Type="http://schemas.openxmlformats.org/officeDocument/2006/relationships/image" Target="../media/image153.png"/><Relationship Id="rId3" Type="http://schemas.openxmlformats.org/officeDocument/2006/relationships/image" Target="../media/image530.png"/><Relationship Id="rId21" Type="http://schemas.openxmlformats.org/officeDocument/2006/relationships/image" Target="../media/image156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17" Type="http://schemas.openxmlformats.org/officeDocument/2006/relationships/image" Target="../media/image152.png"/><Relationship Id="rId2" Type="http://schemas.openxmlformats.org/officeDocument/2006/relationships/image" Target="../media/image520.png"/><Relationship Id="rId16" Type="http://schemas.openxmlformats.org/officeDocument/2006/relationships/image" Target="../media/image119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600.png"/><Relationship Id="rId15" Type="http://schemas.openxmlformats.org/officeDocument/2006/relationships/image" Target="../media/image76.png"/><Relationship Id="rId10" Type="http://schemas.openxmlformats.org/officeDocument/2006/relationships/image" Target="../media/image201.png"/><Relationship Id="rId19" Type="http://schemas.openxmlformats.org/officeDocument/2006/relationships/image" Target="../media/image154.png"/><Relationship Id="rId4" Type="http://schemas.openxmlformats.org/officeDocument/2006/relationships/image" Target="../media/image590.png"/><Relationship Id="rId9" Type="http://schemas.openxmlformats.org/officeDocument/2006/relationships/image" Target="../media/image190.png"/><Relationship Id="rId14" Type="http://schemas.openxmlformats.org/officeDocument/2006/relationships/image" Target="../media/image75.png"/><Relationship Id="rId22" Type="http://schemas.openxmlformats.org/officeDocument/2006/relationships/image" Target="../media/image15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SGD and Regularization, </a:t>
            </a:r>
            <a:r>
              <a:rPr lang="en-US" dirty="0" err="1"/>
              <a:t>Softmax</a:t>
            </a:r>
            <a:r>
              <a:rPr lang="en-US" dirty="0"/>
              <a:t>, MLPs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9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733" dirty="0"/>
              <a:t>Solution: Momentum Updates</a:t>
            </a:r>
            <a:endParaRPr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  <a:blipFill>
                <a:blip r:embed="rId2"/>
                <a:stretch>
                  <a:fillRect l="-316" t="-123684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86503" y="1073641"/>
            <a:ext cx="9043756" cy="5613371"/>
            <a:chOff x="889877" y="805231"/>
            <a:chExt cx="6782817" cy="4210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4560" y="805231"/>
                  <a:ext cx="90399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560" y="805231"/>
                  <a:ext cx="90399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50" r="-4167" b="-1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4560" y="1831731"/>
              <a:ext cx="248851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b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sz="2400" dirty="0">
                  <a:solidFill>
                    <a:srgbClr val="000000"/>
                  </a:solidFill>
                </a:rPr>
                <a:t>e = 0, </a:t>
              </a:r>
              <a:r>
                <a:rPr lang="en-US" sz="2400" dirty="0" err="1">
                  <a:solidFill>
                    <a:srgbClr val="000000"/>
                  </a:solidFill>
                </a:rPr>
                <a:t>num_epochs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70C0"/>
                  </a:solidFill>
                </a:rPr>
                <a:t>do</a:t>
              </a:r>
              <a:endParaRPr lang="en-US" sz="2400" b="1" dirty="0">
                <a:solidFill>
                  <a:srgbClr val="0070C0"/>
                </a:solidFill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559" y="4669010"/>
              <a:ext cx="5027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end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9877" y="1142057"/>
              <a:ext cx="26107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Initialize w and 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454268"/>
                  <a:ext cx="141356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454268"/>
                  <a:ext cx="141356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450884"/>
              <a:ext cx="10660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0795" y="3398770"/>
              <a:ext cx="110525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w: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48888" y="3417905"/>
                  <a:ext cx="1475644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17905"/>
                  <a:ext cx="1475644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57126" y="4079087"/>
              <a:ext cx="7001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Print: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88357" y="4078776"/>
                  <a:ext cx="85614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357" y="4078776"/>
                  <a:ext cx="856148" cy="346249"/>
                </a:xfrm>
                <a:prstGeom prst="rect">
                  <a:avLst/>
                </a:prstGeom>
                <a:blipFill>
                  <a:blip r:embed="rId6"/>
                  <a:stretch>
                    <a:fillRect r="-1111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79266" y="4055863"/>
              <a:ext cx="479342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19411" y="586625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end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3906" y="2875654"/>
            <a:ext cx="340753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400" dirty="0">
                <a:solidFill>
                  <a:srgbClr val="000000"/>
                </a:solidFill>
              </a:rPr>
              <a:t>b = 0, </a:t>
            </a:r>
            <a:r>
              <a:rPr lang="en-US" sz="2400" dirty="0" err="1">
                <a:solidFill>
                  <a:srgbClr val="000000"/>
                </a:solidFill>
              </a:rPr>
              <a:t>num_batches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do</a:t>
            </a:r>
            <a:endParaRPr lang="en-US" sz="2400" b="1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8743906" y="2757175"/>
            <a:ext cx="3120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Keep track of previous gradients in an accumulator variable! and use a weighted average with current gradient.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A3680D-880A-CB43-A263-B2C4D9F4E777}"/>
                  </a:ext>
                </a:extLst>
              </p:cNvPr>
              <p:cNvSpPr txBox="1"/>
              <p:nvPr/>
            </p:nvSpPr>
            <p:spPr>
              <a:xfrm>
                <a:off x="2890602" y="1081821"/>
                <a:ext cx="101912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𝜏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=0.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A3680D-880A-CB43-A263-B2C4D9F4E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02" y="1081821"/>
                <a:ext cx="1019125" cy="369332"/>
              </a:xfrm>
              <a:prstGeom prst="rect">
                <a:avLst/>
              </a:prstGeom>
              <a:blipFill>
                <a:blip r:embed="rId7"/>
                <a:stretch>
                  <a:fillRect l="-2469" r="-6173" b="-64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6439FB-532A-B248-8343-074EC477A3BF}"/>
                  </a:ext>
                </a:extLst>
              </p:cNvPr>
              <p:cNvSpPr txBox="1"/>
              <p:nvPr/>
            </p:nvSpPr>
            <p:spPr>
              <a:xfrm>
                <a:off x="1219414" y="1998401"/>
                <a:ext cx="1124408" cy="492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240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rPr>
                  <a:t>global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6439FB-532A-B248-8343-074EC477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14" y="1998401"/>
                <a:ext cx="1124408" cy="492440"/>
              </a:xfrm>
              <a:prstGeom prst="rect">
                <a:avLst/>
              </a:prstGeom>
              <a:blipFill>
                <a:blip r:embed="rId8"/>
                <a:stretch>
                  <a:fillRect l="-12360" t="-5000" b="-2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85F3067-B328-7544-89FE-60B2083E14EF}"/>
              </a:ext>
            </a:extLst>
          </p:cNvPr>
          <p:cNvSpPr txBox="1"/>
          <p:nvPr/>
        </p:nvSpPr>
        <p:spPr>
          <a:xfrm>
            <a:off x="1676169" y="3795219"/>
            <a:ext cx="142141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D8DED55-A8B8-CB48-B7C7-DB1D8FF02C8E}"/>
                  </a:ext>
                </a:extLst>
              </p:cNvPr>
              <p:cNvSpPr/>
              <p:nvPr/>
            </p:nvSpPr>
            <p:spPr>
              <a:xfrm>
                <a:off x="3157158" y="3839237"/>
                <a:ext cx="39306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𝑑𝑙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latin typeface="Cambria Math" charset="0"/>
                        </a:rPr>
                        <m:t>,</m:t>
                      </m:r>
                      <m:r>
                        <a:rPr lang="en-US" sz="2400" i="1">
                          <a:latin typeface="Cambria Math" charset="0"/>
                        </a:rPr>
                        <m:t>𝑏</m:t>
                      </m:r>
                      <m:r>
                        <a:rPr lang="en-US" sz="2400" i="1">
                          <a:latin typeface="Cambria Math" charset="0"/>
                        </a:rPr>
                        <m:t>)/</m:t>
                      </m:r>
                      <m:r>
                        <a:rPr lang="en-US" sz="2400" i="1">
                          <a:latin typeface="Cambria Math" charset="0"/>
                        </a:rPr>
                        <m:t>𝑑𝑤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D8DED55-A8B8-CB48-B7C7-DB1D8FF02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58" y="3839237"/>
                <a:ext cx="3930628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7B923821-C48E-EB41-8989-C57D77190EC0}"/>
              </a:ext>
            </a:extLst>
          </p:cNvPr>
          <p:cNvSpPr/>
          <p:nvPr/>
        </p:nvSpPr>
        <p:spPr>
          <a:xfrm>
            <a:off x="1461847" y="3795868"/>
            <a:ext cx="5689824" cy="535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3812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7E8A72-FA23-614B-B0BC-989FA4B87111}"/>
              </a:ext>
            </a:extLst>
          </p:cNvPr>
          <p:cNvSpPr/>
          <p:nvPr/>
        </p:nvSpPr>
        <p:spPr>
          <a:xfrm>
            <a:off x="3354438" y="5566993"/>
            <a:ext cx="4823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distill.pub</a:t>
            </a:r>
            <a:r>
              <a:rPr lang="en-US" sz="2400" dirty="0">
                <a:hlinkClick r:id="rId2"/>
              </a:rPr>
              <a:t>/2017/momentum/</a:t>
            </a:r>
            <a:endParaRPr lang="en-US" sz="2400" dirty="0"/>
          </a:p>
        </p:txBody>
      </p:sp>
      <p:sp>
        <p:nvSpPr>
          <p:cNvPr id="3" name="Shape 28">
            <a:extLst>
              <a:ext uri="{FF2B5EF4-FFF2-40B4-BE49-F238E27FC236}">
                <a16:creationId xmlns:a16="http://schemas.microsoft.com/office/drawing/2014/main" id="{B8412D12-0561-1A47-B1DB-6956E79238DE}"/>
              </a:ext>
            </a:extLst>
          </p:cNvPr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733" dirty="0"/>
              <a:t>More on Momentum</a:t>
            </a:r>
            <a:endParaRPr sz="37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DA8B-97EB-D748-9469-7FA6C941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52" y="1121166"/>
            <a:ext cx="9509760" cy="40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956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- Classification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7363" b="48929"/>
          <a:stretch/>
        </p:blipFill>
        <p:spPr>
          <a:xfrm>
            <a:off x="1738191" y="1723198"/>
            <a:ext cx="575727" cy="616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54" t="1561" r="34073" b="50515"/>
          <a:stretch/>
        </p:blipFill>
        <p:spPr>
          <a:xfrm>
            <a:off x="1761133" y="2975963"/>
            <a:ext cx="548819" cy="5488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978357" y="1412599"/>
            <a:ext cx="0" cy="4298391"/>
          </a:xfrm>
          <a:prstGeom prst="line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9474" r="81353"/>
          <a:stretch/>
        </p:blipFill>
        <p:spPr>
          <a:xfrm>
            <a:off x="1760005" y="2392539"/>
            <a:ext cx="520076" cy="572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3132" t="50636" r="50680" b="-1"/>
          <a:stretch/>
        </p:blipFill>
        <p:spPr>
          <a:xfrm>
            <a:off x="1705643" y="5459471"/>
            <a:ext cx="574437" cy="584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2851" y="1778480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2851" y="3112571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2851" y="2457846"/>
            <a:ext cx="486991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02851" y="5527974"/>
            <a:ext cx="565537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0132" t="486" b="65929"/>
          <a:stretch/>
        </p:blipFill>
        <p:spPr>
          <a:xfrm>
            <a:off x="7661294" y="5243305"/>
            <a:ext cx="591020" cy="620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9942" t="1719" r="60416" b="52437"/>
          <a:stretch/>
        </p:blipFill>
        <p:spPr>
          <a:xfrm>
            <a:off x="7648921" y="3093032"/>
            <a:ext cx="620547" cy="590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5385" t="1" r="33346" b="70730"/>
          <a:stretch/>
        </p:blipFill>
        <p:spPr>
          <a:xfrm>
            <a:off x="7690785" y="2423904"/>
            <a:ext cx="578684" cy="5472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33689" t="65490" r="33345" b="1873"/>
          <a:stretch/>
        </p:blipFill>
        <p:spPr>
          <a:xfrm>
            <a:off x="7677265" y="1723197"/>
            <a:ext cx="578683" cy="578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87077" y="1121165"/>
            <a:ext cx="130612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Test 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0926" y="3833768"/>
            <a:ext cx="196847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84374" y="3833768"/>
            <a:ext cx="196847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3305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- Classification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7363" b="48929"/>
          <a:stretch/>
        </p:blipFill>
        <p:spPr>
          <a:xfrm>
            <a:off x="1738191" y="1723198"/>
            <a:ext cx="575727" cy="616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54" t="1561" r="34073" b="50515"/>
          <a:stretch/>
        </p:blipFill>
        <p:spPr>
          <a:xfrm>
            <a:off x="1761133" y="2975963"/>
            <a:ext cx="548819" cy="548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9474" r="81353"/>
          <a:stretch/>
        </p:blipFill>
        <p:spPr>
          <a:xfrm>
            <a:off x="1760005" y="2392539"/>
            <a:ext cx="520076" cy="572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3132" t="50636" r="50680" b="-1"/>
          <a:stretch/>
        </p:blipFill>
        <p:spPr>
          <a:xfrm>
            <a:off x="1705643" y="5459471"/>
            <a:ext cx="574437" cy="584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2851" y="1778480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2851" y="3112571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2851" y="2457846"/>
            <a:ext cx="486991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02851" y="5527974"/>
            <a:ext cx="565537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16802" y="1817735"/>
            <a:ext cx="4384293" cy="4102560"/>
            <a:chOff x="537601" y="1363301"/>
            <a:chExt cx="3288220" cy="3076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700839" y="4165539"/>
                  <a:ext cx="1119392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839" y="4165539"/>
                  <a:ext cx="1119392" cy="246173"/>
                </a:xfrm>
                <a:prstGeom prst="rect">
                  <a:avLst/>
                </a:prstGeom>
                <a:blipFill>
                  <a:blip r:embed="rId5"/>
                  <a:stretch>
                    <a:fillRect l="-4202" t="-7407" r="-5882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707966" y="2366541"/>
                  <a:ext cx="1117855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7966" y="2366541"/>
                  <a:ext cx="1117855" cy="246173"/>
                </a:xfrm>
                <a:prstGeom prst="rect">
                  <a:avLst/>
                </a:prstGeom>
                <a:blipFill>
                  <a:blip r:embed="rId6"/>
                  <a:stretch>
                    <a:fillRect l="-4237" t="-7407" r="-5932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04753" y="1864921"/>
                  <a:ext cx="1117855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753" y="1864921"/>
                  <a:ext cx="1117855" cy="246173"/>
                </a:xfrm>
                <a:prstGeom prst="rect">
                  <a:avLst/>
                </a:prstGeom>
                <a:blipFill>
                  <a:blip r:embed="rId7"/>
                  <a:stretch>
                    <a:fillRect l="-4237" t="-7407" r="-5932" b="-3703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700839" y="1363301"/>
                  <a:ext cx="11130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839" y="1363301"/>
                  <a:ext cx="1113093" cy="246173"/>
                </a:xfrm>
                <a:prstGeom prst="rect">
                  <a:avLst/>
                </a:prstGeom>
                <a:blipFill>
                  <a:blip r:embed="rId8"/>
                  <a:stretch>
                    <a:fillRect l="-4237" t="-7692" r="-5932" b="-3846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17266" y="1368274"/>
                  <a:ext cx="1432267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66" y="1368274"/>
                  <a:ext cx="1432267" cy="246173"/>
                </a:xfrm>
                <a:prstGeom prst="rect">
                  <a:avLst/>
                </a:prstGeom>
                <a:blipFill>
                  <a:blip r:embed="rId9"/>
                  <a:stretch>
                    <a:fillRect l="-1316" t="-7407" r="-4605" b="-3703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0328" y="1868393"/>
                  <a:ext cx="1554010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28" y="1868393"/>
                  <a:ext cx="1554010" cy="246173"/>
                </a:xfrm>
                <a:prstGeom prst="rect">
                  <a:avLst/>
                </a:prstGeom>
                <a:blipFill>
                  <a:blip r:embed="rId10"/>
                  <a:stretch>
                    <a:fillRect t="-7407" r="-610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7601" y="2368512"/>
                  <a:ext cx="1554010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01" y="2368512"/>
                  <a:ext cx="1554010" cy="246173"/>
                </a:xfrm>
                <a:prstGeom prst="rect">
                  <a:avLst/>
                </a:prstGeom>
                <a:blipFill>
                  <a:blip r:embed="rId11"/>
                  <a:stretch>
                    <a:fillRect t="-7407" r="-610" b="-3703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37601" y="4194048"/>
                  <a:ext cx="1554010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01" y="4194048"/>
                  <a:ext cx="1554010" cy="246173"/>
                </a:xfrm>
                <a:prstGeom prst="rect">
                  <a:avLst/>
                </a:prstGeom>
                <a:blipFill>
                  <a:blip r:embed="rId12"/>
                  <a:stretch>
                    <a:fillRect t="-7407" r="-1220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/>
          <p:cNvSpPr txBox="1"/>
          <p:nvPr/>
        </p:nvSpPr>
        <p:spPr>
          <a:xfrm>
            <a:off x="2690926" y="3833768"/>
            <a:ext cx="196847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35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- Classification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3"/>
            <a:ext cx="950305" cy="3842673"/>
            <a:chOff x="3075302" y="1571799"/>
            <a:chExt cx="712729" cy="2882004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601" y="2572367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1601" y="2081323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328" y="4145980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0204" r="-4082" b="-2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blipFill>
                  <a:blip r:embed="rId3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blipFill>
                  <a:blip r:embed="rId4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blipFill>
                  <a:blip r:embed="rId5"/>
                  <a:stretch>
                    <a:fillRect l="-12500" r="-4167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blipFill>
                <a:blip r:embed="rId6"/>
                <a:stretch>
                  <a:fillRect l="-862" t="-3704" r="-3017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blipFill>
                <a:blip r:embed="rId7"/>
                <a:stretch>
                  <a:fillRect t="-7407" r="-820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blipFill>
                <a:blip r:embed="rId8"/>
                <a:stretch>
                  <a:fillRect t="-7407" r="-820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blipFill>
                <a:blip r:embed="rId9"/>
                <a:stretch>
                  <a:fillRect l="-833" t="-7407" r="-2917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61147" y="4071256"/>
            <a:ext cx="160564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97717" y="1374763"/>
            <a:ext cx="4056878" cy="1597828"/>
            <a:chOff x="5248288" y="1031072"/>
            <a:chExt cx="3042659" cy="1198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53639" y="1860111"/>
                  <a:ext cx="1741823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𝑓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;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Calibri"/>
                          </a:rPr>
                          <m:t>𝜃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)</m:t>
                        </m:r>
                      </m:oMath>
                    </m:oMathPara>
                  </a14:m>
                  <a:endParaRPr lang="en-US" sz="32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639" y="1860111"/>
                  <a:ext cx="174182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804" t="-20000" r="-5435" b="-32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5248288" y="1031072"/>
              <a:ext cx="304265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need to find a function that</a:t>
              </a:r>
            </a:p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maps </a:t>
              </a:r>
              <a:r>
                <a:rPr lang="en-US" sz="2400" i="1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x</a:t>
              </a:r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 and </a:t>
              </a:r>
              <a:r>
                <a:rPr lang="en-US" sz="2400" i="1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y</a:t>
              </a:r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 for any of them.</a:t>
              </a:r>
              <a:endPara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97718" y="3485800"/>
            <a:ext cx="4502513" cy="2784799"/>
            <a:chOff x="5248288" y="2714726"/>
            <a:chExt cx="3376885" cy="2088599"/>
          </a:xfrm>
        </p:grpSpPr>
        <p:sp>
          <p:nvSpPr>
            <p:cNvPr id="26" name="TextBox 25"/>
            <p:cNvSpPr txBox="1"/>
            <p:nvPr/>
          </p:nvSpPr>
          <p:spPr>
            <a:xfrm>
              <a:off x="5248288" y="2714726"/>
              <a:ext cx="3376885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How do we ”learn” the parameters</a:t>
              </a:r>
            </a:p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of this function?</a:t>
              </a:r>
              <a:endPara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9389" y="3266768"/>
              <a:ext cx="314364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choose ones that makes the </a:t>
              </a:r>
            </a:p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following quantity small:</a:t>
              </a:r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82790" y="3963239"/>
                  <a:ext cx="1811325" cy="8400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𝐶𝑜𝑠𝑡</m:t>
                            </m:r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 kern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sym typeface="Calibri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667" i="1" kern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sym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667" kern="0" dirty="0">
                    <a:solidFill>
                      <a:srgbClr val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790" y="3963239"/>
                  <a:ext cx="1811325" cy="840086"/>
                </a:xfrm>
                <a:prstGeom prst="rect">
                  <a:avLst/>
                </a:prstGeom>
                <a:blipFill>
                  <a:blip r:embed="rId11"/>
                  <a:stretch>
                    <a:fillRect l="-49738" t="-123596" r="-1571" b="-1865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762825" y="1335621"/>
            <a:ext cx="3485585" cy="861772"/>
            <a:chOff x="1322119" y="1001715"/>
            <a:chExt cx="2614189" cy="646329"/>
          </a:xfrm>
        </p:grpSpPr>
        <p:sp>
          <p:nvSpPr>
            <p:cNvPr id="5" name="TextBox 4"/>
            <p:cNvSpPr txBox="1"/>
            <p:nvPr/>
          </p:nvSpPr>
          <p:spPr>
            <a:xfrm>
              <a:off x="1322119" y="1210206"/>
              <a:ext cx="48065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inputs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0872" y="1001715"/>
              <a:ext cx="89543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targets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labels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ground truth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42016" y="1613606"/>
            <a:ext cx="1119217" cy="4324799"/>
            <a:chOff x="4006511" y="1210204"/>
            <a:chExt cx="839413" cy="3243599"/>
          </a:xfrm>
        </p:grpSpPr>
        <p:grpSp>
          <p:nvGrpSpPr>
            <p:cNvPr id="41" name="Group 40"/>
            <p:cNvGrpSpPr/>
            <p:nvPr/>
          </p:nvGrpSpPr>
          <p:grpSpPr>
            <a:xfrm>
              <a:off x="4015971" y="1571799"/>
              <a:ext cx="712729" cy="2882004"/>
              <a:chOff x="3075302" y="1571799"/>
              <a:chExt cx="712729" cy="2882004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601601" y="1571799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7030A0"/>
                    </a:solidFill>
                    <a:latin typeface="Calibri"/>
                    <a:cs typeface="Calibri"/>
                    <a:sym typeface="Calibri"/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01601" y="2572367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C00000"/>
                    </a:solidFill>
                    <a:latin typeface="Calibri"/>
                    <a:cs typeface="Calibri"/>
                    <a:sym typeface="Calibri"/>
                  </a:rPr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01601" y="2081323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04328" y="4145980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7030A0"/>
                    </a:solidFill>
                    <a:latin typeface="Calibri"/>
                    <a:cs typeface="Calibri"/>
                    <a:sym typeface="Calibri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078029" y="4165539"/>
                    <a:ext cx="46123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8029" y="4165539"/>
                    <a:ext cx="461233" cy="2461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0000" t="-18519" r="-4000" b="-2222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82429" y="2604480"/>
                    <a:ext cx="45969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429" y="2604480"/>
                    <a:ext cx="459693" cy="2461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204" t="-18519" r="-4082" b="-259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079216" y="2102860"/>
                    <a:ext cx="45969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9216" y="2102860"/>
                    <a:ext cx="459693" cy="24617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8000" t="-18519" r="-4000" b="-259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075302" y="1601240"/>
                    <a:ext cx="454932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5302" y="1601240"/>
                    <a:ext cx="454932" cy="24617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0204" t="-23077" r="-4082" b="-2692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0"/>
            <p:cNvSpPr/>
            <p:nvPr/>
          </p:nvSpPr>
          <p:spPr>
            <a:xfrm>
              <a:off x="4006511" y="1210204"/>
              <a:ext cx="839413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sz="1600" kern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predictions</a:t>
              </a:r>
              <a:endParaRPr lang="en-US" sz="1600" kern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550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- Classification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7363" b="48929"/>
          <a:stretch/>
        </p:blipFill>
        <p:spPr>
          <a:xfrm>
            <a:off x="1738191" y="1723198"/>
            <a:ext cx="575727" cy="616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54" t="1561" r="34073" b="50515"/>
          <a:stretch/>
        </p:blipFill>
        <p:spPr>
          <a:xfrm>
            <a:off x="1761133" y="2975963"/>
            <a:ext cx="548819" cy="5488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978357" y="1412599"/>
            <a:ext cx="0" cy="4298391"/>
          </a:xfrm>
          <a:prstGeom prst="line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9474" r="81353"/>
          <a:stretch/>
        </p:blipFill>
        <p:spPr>
          <a:xfrm>
            <a:off x="1760005" y="2392539"/>
            <a:ext cx="520076" cy="572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3132" t="50636" r="50680" b="-1"/>
          <a:stretch/>
        </p:blipFill>
        <p:spPr>
          <a:xfrm>
            <a:off x="1705643" y="5459471"/>
            <a:ext cx="574437" cy="584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2851" y="1778480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2851" y="3112571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2851" y="2457846"/>
            <a:ext cx="486991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02851" y="5527974"/>
            <a:ext cx="565537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0132" t="486" b="65929"/>
          <a:stretch/>
        </p:blipFill>
        <p:spPr>
          <a:xfrm>
            <a:off x="7661294" y="5243305"/>
            <a:ext cx="591020" cy="620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9942" t="1719" r="60416" b="52437"/>
          <a:stretch/>
        </p:blipFill>
        <p:spPr>
          <a:xfrm>
            <a:off x="7648921" y="3093032"/>
            <a:ext cx="620547" cy="590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5385" t="1" r="33346" b="70730"/>
          <a:stretch/>
        </p:blipFill>
        <p:spPr>
          <a:xfrm>
            <a:off x="7690785" y="2423904"/>
            <a:ext cx="578684" cy="5472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33689" t="65490" r="33345" b="1873"/>
          <a:stretch/>
        </p:blipFill>
        <p:spPr>
          <a:xfrm>
            <a:off x="7677265" y="1723197"/>
            <a:ext cx="578683" cy="578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87077" y="1121165"/>
            <a:ext cx="130612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Test 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0926" y="3833768"/>
            <a:ext cx="196847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84374" y="3833768"/>
            <a:ext cx="196847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2778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- Classification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7363" b="48929"/>
          <a:stretch/>
        </p:blipFill>
        <p:spPr>
          <a:xfrm>
            <a:off x="1738191" y="1723198"/>
            <a:ext cx="575727" cy="616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54" t="1561" r="34073" b="50515"/>
          <a:stretch/>
        </p:blipFill>
        <p:spPr>
          <a:xfrm>
            <a:off x="1761133" y="2975963"/>
            <a:ext cx="548819" cy="548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9474" r="81353"/>
          <a:stretch/>
        </p:blipFill>
        <p:spPr>
          <a:xfrm>
            <a:off x="1760005" y="2392539"/>
            <a:ext cx="520076" cy="572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3132" t="50636" r="50680" b="-1"/>
          <a:stretch/>
        </p:blipFill>
        <p:spPr>
          <a:xfrm>
            <a:off x="1705643" y="5459471"/>
            <a:ext cx="574437" cy="584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2851" y="1778480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2851" y="3112571"/>
            <a:ext cx="41966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2851" y="2457846"/>
            <a:ext cx="486991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02851" y="5527974"/>
            <a:ext cx="565537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16802" y="1817735"/>
            <a:ext cx="4384293" cy="4102560"/>
            <a:chOff x="537601" y="1363301"/>
            <a:chExt cx="3288220" cy="3076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700839" y="4165539"/>
                  <a:ext cx="1119392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839" y="4165539"/>
                  <a:ext cx="1119392" cy="246173"/>
                </a:xfrm>
                <a:prstGeom prst="rect">
                  <a:avLst/>
                </a:prstGeom>
                <a:blipFill>
                  <a:blip r:embed="rId5"/>
                  <a:stretch>
                    <a:fillRect l="-4202" t="-7407" r="-5882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707966" y="2366541"/>
                  <a:ext cx="1117855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7966" y="2366541"/>
                  <a:ext cx="1117855" cy="246173"/>
                </a:xfrm>
                <a:prstGeom prst="rect">
                  <a:avLst/>
                </a:prstGeom>
                <a:blipFill>
                  <a:blip r:embed="rId6"/>
                  <a:stretch>
                    <a:fillRect l="-4237" t="-7407" r="-5932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04753" y="1864921"/>
                  <a:ext cx="1117855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753" y="1864921"/>
                  <a:ext cx="1117855" cy="246173"/>
                </a:xfrm>
                <a:prstGeom prst="rect">
                  <a:avLst/>
                </a:prstGeom>
                <a:blipFill>
                  <a:blip r:embed="rId7"/>
                  <a:stretch>
                    <a:fillRect l="-4237" t="-7407" r="-5932" b="-3703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700839" y="1363301"/>
                  <a:ext cx="11130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839" y="1363301"/>
                  <a:ext cx="1113093" cy="246173"/>
                </a:xfrm>
                <a:prstGeom prst="rect">
                  <a:avLst/>
                </a:prstGeom>
                <a:blipFill>
                  <a:blip r:embed="rId8"/>
                  <a:stretch>
                    <a:fillRect l="-4237" t="-7692" r="-5932" b="-3846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17266" y="1368274"/>
                  <a:ext cx="1432267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66" y="1368274"/>
                  <a:ext cx="1432267" cy="246173"/>
                </a:xfrm>
                <a:prstGeom prst="rect">
                  <a:avLst/>
                </a:prstGeom>
                <a:blipFill>
                  <a:blip r:embed="rId9"/>
                  <a:stretch>
                    <a:fillRect l="-1316" t="-7407" r="-4605" b="-3703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0328" y="1868393"/>
                  <a:ext cx="1554010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28" y="1868393"/>
                  <a:ext cx="1554010" cy="246173"/>
                </a:xfrm>
                <a:prstGeom prst="rect">
                  <a:avLst/>
                </a:prstGeom>
                <a:blipFill>
                  <a:blip r:embed="rId10"/>
                  <a:stretch>
                    <a:fillRect t="-7407" r="-610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7601" y="2368512"/>
                  <a:ext cx="1554010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01" y="2368512"/>
                  <a:ext cx="1554010" cy="246173"/>
                </a:xfrm>
                <a:prstGeom prst="rect">
                  <a:avLst/>
                </a:prstGeom>
                <a:blipFill>
                  <a:blip r:embed="rId11"/>
                  <a:stretch>
                    <a:fillRect t="-7407" r="-610" b="-3703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37601" y="4194048"/>
                  <a:ext cx="1554010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                 ]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01" y="4194048"/>
                  <a:ext cx="1554010" cy="246173"/>
                </a:xfrm>
                <a:prstGeom prst="rect">
                  <a:avLst/>
                </a:prstGeom>
                <a:blipFill>
                  <a:blip r:embed="rId12"/>
                  <a:stretch>
                    <a:fillRect t="-7407" r="-1220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/>
          <p:cNvSpPr txBox="1"/>
          <p:nvPr/>
        </p:nvSpPr>
        <p:spPr>
          <a:xfrm>
            <a:off x="2690926" y="3833768"/>
            <a:ext cx="196847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934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- Classification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3"/>
            <a:ext cx="950305" cy="3842673"/>
            <a:chOff x="3075302" y="1571799"/>
            <a:chExt cx="712729" cy="2882004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601" y="2572367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1601" y="2081323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328" y="4145980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0204" r="-4082" b="-2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blipFill>
                  <a:blip r:embed="rId3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blipFill>
                  <a:blip r:embed="rId4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blipFill>
                  <a:blip r:embed="rId5"/>
                  <a:stretch>
                    <a:fillRect l="-12500" r="-4167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blipFill>
                <a:blip r:embed="rId6"/>
                <a:stretch>
                  <a:fillRect l="-862" t="-3704" r="-3017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blipFill>
                <a:blip r:embed="rId7"/>
                <a:stretch>
                  <a:fillRect t="-7407" r="-820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blipFill>
                <a:blip r:embed="rId8"/>
                <a:stretch>
                  <a:fillRect t="-7407" r="-820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blipFill>
                <a:blip r:embed="rId9"/>
                <a:stretch>
                  <a:fillRect l="-833" t="-7407" r="-2917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61147" y="4071256"/>
            <a:ext cx="160564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97717" y="1374763"/>
            <a:ext cx="4056878" cy="1597828"/>
            <a:chOff x="5248288" y="1031072"/>
            <a:chExt cx="3042659" cy="1198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53639" y="1860111"/>
                  <a:ext cx="1741823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𝑓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;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Calibri"/>
                          </a:rPr>
                          <m:t>𝜃</m:t>
                        </m:r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)</m:t>
                        </m:r>
                      </m:oMath>
                    </m:oMathPara>
                  </a14:m>
                  <a:endParaRPr lang="en-US" sz="32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639" y="1860111"/>
                  <a:ext cx="174182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804" t="-20000" r="-5435" b="-32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5248288" y="1031072"/>
              <a:ext cx="304265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need to find a function that</a:t>
              </a:r>
            </a:p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maps </a:t>
              </a:r>
              <a:r>
                <a:rPr lang="en-US" sz="2400" i="1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x</a:t>
              </a:r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 and </a:t>
              </a:r>
              <a:r>
                <a:rPr lang="en-US" sz="2400" i="1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y</a:t>
              </a:r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 for any of them.</a:t>
              </a:r>
              <a:endPara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97718" y="3485800"/>
            <a:ext cx="4502513" cy="2784799"/>
            <a:chOff x="5248288" y="2714726"/>
            <a:chExt cx="3376885" cy="2088599"/>
          </a:xfrm>
        </p:grpSpPr>
        <p:sp>
          <p:nvSpPr>
            <p:cNvPr id="26" name="TextBox 25"/>
            <p:cNvSpPr txBox="1"/>
            <p:nvPr/>
          </p:nvSpPr>
          <p:spPr>
            <a:xfrm>
              <a:off x="5248288" y="2714726"/>
              <a:ext cx="3376885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How do we ”learn” the parameters</a:t>
              </a:r>
            </a:p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of this function?</a:t>
              </a:r>
              <a:endPara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9389" y="3266768"/>
              <a:ext cx="314364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choose ones that makes the </a:t>
              </a:r>
            </a:p>
            <a:p>
              <a:pPr defTabSz="609585" latinLnBrk="1" hangingPunct="0"/>
              <a:r>
                <a:rPr lang="en-US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following quantity small:</a:t>
              </a:r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82790" y="3963239"/>
                  <a:ext cx="1811325" cy="8400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𝐶𝑜𝑠𝑡</m:t>
                            </m:r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 kern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sym typeface="Calibri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667" i="1" kern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sym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667" kern="0" dirty="0">
                    <a:solidFill>
                      <a:srgbClr val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790" y="3963239"/>
                  <a:ext cx="1811325" cy="840086"/>
                </a:xfrm>
                <a:prstGeom prst="rect">
                  <a:avLst/>
                </a:prstGeom>
                <a:blipFill>
                  <a:blip r:embed="rId11"/>
                  <a:stretch>
                    <a:fillRect l="-49738" t="-123596" r="-1571" b="-1865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762825" y="1335621"/>
            <a:ext cx="3485585" cy="861772"/>
            <a:chOff x="1322119" y="1001715"/>
            <a:chExt cx="2614189" cy="646329"/>
          </a:xfrm>
        </p:grpSpPr>
        <p:sp>
          <p:nvSpPr>
            <p:cNvPr id="5" name="TextBox 4"/>
            <p:cNvSpPr txBox="1"/>
            <p:nvPr/>
          </p:nvSpPr>
          <p:spPr>
            <a:xfrm>
              <a:off x="1322119" y="1210206"/>
              <a:ext cx="48065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inputs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0872" y="1001715"/>
              <a:ext cx="89543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targets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labels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ground truth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42016" y="1613606"/>
            <a:ext cx="1119217" cy="4324799"/>
            <a:chOff x="4006511" y="1210204"/>
            <a:chExt cx="839413" cy="3243599"/>
          </a:xfrm>
        </p:grpSpPr>
        <p:grpSp>
          <p:nvGrpSpPr>
            <p:cNvPr id="41" name="Group 40"/>
            <p:cNvGrpSpPr/>
            <p:nvPr/>
          </p:nvGrpSpPr>
          <p:grpSpPr>
            <a:xfrm>
              <a:off x="4015971" y="1571799"/>
              <a:ext cx="712729" cy="2882004"/>
              <a:chOff x="3075302" y="1571799"/>
              <a:chExt cx="712729" cy="2882004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601601" y="1571799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7030A0"/>
                    </a:solidFill>
                    <a:latin typeface="Calibri"/>
                    <a:cs typeface="Calibri"/>
                    <a:sym typeface="Calibri"/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01601" y="2572367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C00000"/>
                    </a:solidFill>
                    <a:latin typeface="Calibri"/>
                    <a:cs typeface="Calibri"/>
                    <a:sym typeface="Calibri"/>
                  </a:rPr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01601" y="2081323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04328" y="4145980"/>
                <a:ext cx="183703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7030A0"/>
                    </a:solidFill>
                    <a:latin typeface="Calibri"/>
                    <a:cs typeface="Calibri"/>
                    <a:sym typeface="Calibri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078029" y="4165539"/>
                    <a:ext cx="46123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8029" y="4165539"/>
                    <a:ext cx="461233" cy="2461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0000" t="-18519" r="-4000" b="-2222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82429" y="2604480"/>
                    <a:ext cx="45969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429" y="2604480"/>
                    <a:ext cx="459693" cy="2461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204" t="-18519" r="-4082" b="-259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079216" y="2102860"/>
                    <a:ext cx="45969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9216" y="2102860"/>
                    <a:ext cx="459693" cy="24617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8000" t="-18519" r="-4000" b="-259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075302" y="1601240"/>
                    <a:ext cx="454932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5302" y="1601240"/>
                    <a:ext cx="454932" cy="24617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0204" t="-23077" r="-4082" b="-2692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0"/>
            <p:cNvSpPr/>
            <p:nvPr/>
          </p:nvSpPr>
          <p:spPr>
            <a:xfrm>
              <a:off x="4006511" y="1210204"/>
              <a:ext cx="839413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sz="1600" kern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predictions</a:t>
              </a:r>
              <a:endParaRPr lang="en-US" sz="1600" kern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116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17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– Linear </a:t>
            </a:r>
            <a:r>
              <a:rPr lang="en-US" sz="4267" kern="0" dirty="0" err="1">
                <a:solidFill>
                  <a:schemeClr val="accent1"/>
                </a:solidFill>
                <a:latin typeface="Calibri" panose="020F0502020204030204"/>
              </a:rPr>
              <a:t>Softmax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3"/>
            <a:ext cx="950305" cy="3842673"/>
            <a:chOff x="3075302" y="1571799"/>
            <a:chExt cx="712729" cy="2882004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601" y="2572367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1601" y="2081323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328" y="4145980"/>
              <a:ext cx="183703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0204" r="-4082" b="-2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blipFill>
                  <a:blip r:embed="rId3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blipFill>
                  <a:blip r:embed="rId4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blipFill>
                  <a:blip r:embed="rId5"/>
                  <a:stretch>
                    <a:fillRect l="-12500" r="-4167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blipFill>
                <a:blip r:embed="rId6"/>
                <a:stretch>
                  <a:fillRect l="-862" t="-3704" r="-3017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blipFill>
                <a:blip r:embed="rId7"/>
                <a:stretch>
                  <a:fillRect t="-7407" r="-820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blipFill>
                <a:blip r:embed="rId8"/>
                <a:stretch>
                  <a:fillRect t="-7407" r="-820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blipFill>
                <a:blip r:embed="rId9"/>
                <a:stretch>
                  <a:fillRect l="-833" t="-7407" r="-2917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61147" y="4071256"/>
            <a:ext cx="160564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62825" y="1335621"/>
            <a:ext cx="3485585" cy="861772"/>
            <a:chOff x="1322119" y="1001715"/>
            <a:chExt cx="2614189" cy="646329"/>
          </a:xfrm>
        </p:grpSpPr>
        <p:sp>
          <p:nvSpPr>
            <p:cNvPr id="5" name="TextBox 4"/>
            <p:cNvSpPr txBox="1"/>
            <p:nvPr/>
          </p:nvSpPr>
          <p:spPr>
            <a:xfrm>
              <a:off x="1322119" y="1210206"/>
              <a:ext cx="48065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inputs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0872" y="1001715"/>
              <a:ext cx="89543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targets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labels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ground truth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77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– Linear </a:t>
            </a:r>
            <a:r>
              <a:rPr lang="en-US" sz="4267" kern="0" dirty="0" err="1">
                <a:solidFill>
                  <a:schemeClr val="accent1"/>
                </a:solidFill>
                <a:latin typeface="Calibri" panose="020F0502020204030204"/>
              </a:rPr>
              <a:t>Softmax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826" y="1121166"/>
            <a:ext cx="179343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3"/>
            <a:ext cx="1777455" cy="3842673"/>
            <a:chOff x="3075302" y="1571799"/>
            <a:chExt cx="1333091" cy="2882004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601" y="2572367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1601" y="2081323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[0    1    0]</a:t>
              </a:r>
              <a:endParaRPr lang="en-US" sz="1867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328" y="4145980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0070C0"/>
                  </a:solidFill>
                  <a:latin typeface="Calibri"/>
                  <a:cs typeface="Calibri"/>
                  <a:sym typeface="Calibri"/>
                </a:rPr>
                <a:t>[0    0    1]</a:t>
              </a:r>
              <a:endParaRPr lang="en-US" sz="1867" kern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029" y="4165539"/>
                  <a:ext cx="461233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0204" r="-4082" b="-2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29" y="2604480"/>
                  <a:ext cx="459693" cy="246173"/>
                </a:xfrm>
                <a:prstGeom prst="rect">
                  <a:avLst/>
                </a:prstGeom>
                <a:blipFill>
                  <a:blip r:embed="rId3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216" y="2102860"/>
                  <a:ext cx="459693" cy="246173"/>
                </a:xfrm>
                <a:prstGeom prst="rect">
                  <a:avLst/>
                </a:prstGeom>
                <a:blipFill>
                  <a:blip r:embed="rId4"/>
                  <a:stretch>
                    <a:fillRect l="-10204" r="-4082" b="-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54932" cy="246173"/>
                </a:xfrm>
                <a:prstGeom prst="rect">
                  <a:avLst/>
                </a:prstGeom>
                <a:blipFill>
                  <a:blip r:embed="rId5"/>
                  <a:stretch>
                    <a:fillRect l="-12500" r="-4167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6" y="2141618"/>
                <a:ext cx="2938432" cy="328231"/>
              </a:xfrm>
              <a:prstGeom prst="rect">
                <a:avLst/>
              </a:prstGeom>
              <a:blipFill>
                <a:blip r:embed="rId6"/>
                <a:stretch>
                  <a:fillRect l="-862" t="-3704" r="-3017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2808443"/>
                <a:ext cx="3091556" cy="328231"/>
              </a:xfrm>
              <a:prstGeom prst="rect">
                <a:avLst/>
              </a:prstGeom>
              <a:blipFill>
                <a:blip r:embed="rId7"/>
                <a:stretch>
                  <a:fillRect t="-7407" r="-820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5" y="3475269"/>
                <a:ext cx="3095191" cy="328231"/>
              </a:xfrm>
              <a:prstGeom prst="rect">
                <a:avLst/>
              </a:prstGeom>
              <a:blipFill>
                <a:blip r:embed="rId8"/>
                <a:stretch>
                  <a:fillRect t="-7407" r="-820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" y="5592065"/>
                <a:ext cx="3033775" cy="328231"/>
              </a:xfrm>
              <a:prstGeom prst="rect">
                <a:avLst/>
              </a:prstGeom>
              <a:blipFill>
                <a:blip r:embed="rId9"/>
                <a:stretch>
                  <a:fillRect l="-833" t="-7407" r="-2917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61147" y="4071256"/>
            <a:ext cx="160564" cy="11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defTabSz="609585" latinLnBrk="1" hangingPunct="0"/>
            <a:r>
              <a:rPr lang="en-US" sz="2133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62825" y="1335621"/>
            <a:ext cx="3485585" cy="861772"/>
            <a:chOff x="1322119" y="1001715"/>
            <a:chExt cx="2614189" cy="646329"/>
          </a:xfrm>
        </p:grpSpPr>
        <p:sp>
          <p:nvSpPr>
            <p:cNvPr id="5" name="TextBox 4"/>
            <p:cNvSpPr txBox="1"/>
            <p:nvPr/>
          </p:nvSpPr>
          <p:spPr>
            <a:xfrm>
              <a:off x="1322119" y="1210206"/>
              <a:ext cx="48065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inputs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0872" y="1001715"/>
              <a:ext cx="89543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targets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labels /</a:t>
              </a:r>
            </a:p>
            <a:p>
              <a:pPr defTabSz="609585" latinLnBrk="1" hangingPunct="0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ground truth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95495" y="1595624"/>
            <a:ext cx="2703779" cy="4324799"/>
            <a:chOff x="4006511" y="1210204"/>
            <a:chExt cx="2027834" cy="3243599"/>
          </a:xfrm>
        </p:grpSpPr>
        <p:grpSp>
          <p:nvGrpSpPr>
            <p:cNvPr id="51" name="Group 50"/>
            <p:cNvGrpSpPr/>
            <p:nvPr/>
          </p:nvGrpSpPr>
          <p:grpSpPr>
            <a:xfrm>
              <a:off x="4015971" y="1571799"/>
              <a:ext cx="2018374" cy="2882004"/>
              <a:chOff x="3075302" y="1571799"/>
              <a:chExt cx="2018374" cy="288200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01601" y="1571799"/>
                <a:ext cx="1489348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7030A0"/>
                    </a:solidFill>
                    <a:latin typeface="Calibri"/>
                    <a:cs typeface="Calibri"/>
                    <a:sym typeface="Calibri"/>
                  </a:rPr>
                  <a:t>[0.85    0.10    0.05]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601601" y="2572367"/>
                <a:ext cx="1489348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C00000"/>
                    </a:solidFill>
                    <a:latin typeface="Calibri"/>
                    <a:cs typeface="Calibri"/>
                    <a:sym typeface="Calibri"/>
                  </a:rPr>
                  <a:t>[0.40    0.45    0.15]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601601" y="2081323"/>
                <a:ext cx="1489348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C00000"/>
                    </a:solidFill>
                    <a:latin typeface="Calibri"/>
                    <a:cs typeface="Calibri"/>
                    <a:sym typeface="Calibri"/>
                  </a:rPr>
                  <a:t>[0.20    0.70    0.10]</a:t>
                </a:r>
                <a:endParaRPr lang="en-US" sz="1867" kern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604328" y="4145980"/>
                <a:ext cx="1489348" cy="307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1867" kern="0" dirty="0">
                    <a:solidFill>
                      <a:srgbClr val="7030A0"/>
                    </a:solidFill>
                    <a:latin typeface="Calibri"/>
                    <a:cs typeface="Calibri"/>
                    <a:sym typeface="Calibri"/>
                  </a:rPr>
                  <a:t>[0.40    0.25    0.35]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78029" y="4165539"/>
                    <a:ext cx="46123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8029" y="4165539"/>
                    <a:ext cx="461233" cy="24617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0204" t="-18519" r="-4082" b="-259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82429" y="2604480"/>
                    <a:ext cx="45969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429" y="2604480"/>
                    <a:ext cx="459693" cy="24617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000" t="-22222" r="-4000" b="-2222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079216" y="2102860"/>
                    <a:ext cx="459693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9216" y="2102860"/>
                    <a:ext cx="459693" cy="2461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0204" t="-18519" r="-4082" b="-259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075302" y="1601240"/>
                    <a:ext cx="454932" cy="2461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defTabSz="609585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133" i="1" ker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lang="en-US" sz="2133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5302" y="1601240"/>
                    <a:ext cx="454932" cy="2461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417" t="-18519" r="-4167" b="-259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Rectangle 51"/>
            <p:cNvSpPr/>
            <p:nvPr/>
          </p:nvSpPr>
          <p:spPr>
            <a:xfrm>
              <a:off x="4006511" y="1210204"/>
              <a:ext cx="839413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sz="1600" kern="0" dirty="0">
                  <a:solidFill>
                    <a:srgbClr val="7030A0"/>
                  </a:solidFill>
                  <a:latin typeface="Calibri"/>
                  <a:cs typeface="Calibri"/>
                  <a:sym typeface="Calibri"/>
                </a:rPr>
                <a:t>predictions</a:t>
              </a:r>
              <a:endParaRPr lang="en-US" sz="1600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99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2" y="346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Overfitting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9550671" y="7745773"/>
            <a:ext cx="528265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93F4CF-1B8A-1549-83F7-717654DCD155}"/>
                  </a:ext>
                </a:extLst>
              </p:cNvPr>
              <p:cNvSpPr/>
              <p:nvPr/>
            </p:nvSpPr>
            <p:spPr>
              <a:xfrm>
                <a:off x="708073" y="4575426"/>
                <a:ext cx="2625063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667" dirty="0"/>
                  <a:t> is high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93F4CF-1B8A-1549-83F7-717654DCD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73" y="4575426"/>
                <a:ext cx="2625063" cy="502766"/>
              </a:xfrm>
              <a:prstGeom prst="rect">
                <a:avLst/>
              </a:prstGeom>
              <a:blipFill>
                <a:blip r:embed="rId2"/>
                <a:stretch>
                  <a:fillRect l="-966" t="-128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4618ED-96A6-FD46-9FF7-15FF496DF127}"/>
                  </a:ext>
                </a:extLst>
              </p:cNvPr>
              <p:cNvSpPr/>
              <p:nvPr/>
            </p:nvSpPr>
            <p:spPr>
              <a:xfrm>
                <a:off x="5090246" y="4575426"/>
                <a:ext cx="2873884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667" dirty="0"/>
                  <a:t> is low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4618ED-96A6-FD46-9FF7-15FF496DF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46" y="4575426"/>
                <a:ext cx="2873884" cy="502766"/>
              </a:xfrm>
              <a:prstGeom prst="rect">
                <a:avLst/>
              </a:prstGeom>
              <a:blipFill>
                <a:blip r:embed="rId3"/>
                <a:stretch>
                  <a:fillRect l="-885" t="-128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A3865D-E654-F34B-8F03-4308DDBD1539}"/>
                  </a:ext>
                </a:extLst>
              </p:cNvPr>
              <p:cNvSpPr/>
              <p:nvPr/>
            </p:nvSpPr>
            <p:spPr>
              <a:xfrm>
                <a:off x="8813395" y="4575426"/>
                <a:ext cx="2640517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667" dirty="0"/>
                  <a:t> is zero!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A3865D-E654-F34B-8F03-4308DDBD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395" y="4575426"/>
                <a:ext cx="2640517" cy="502766"/>
              </a:xfrm>
              <a:prstGeom prst="rect">
                <a:avLst/>
              </a:prstGeom>
              <a:blipFill>
                <a:blip r:embed="rId4"/>
                <a:stretch>
                  <a:fillRect l="-966" t="-128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10D4D77-001B-5046-B86F-92A42D7755B0}"/>
              </a:ext>
            </a:extLst>
          </p:cNvPr>
          <p:cNvGrpSpPr/>
          <p:nvPr/>
        </p:nvGrpSpPr>
        <p:grpSpPr>
          <a:xfrm>
            <a:off x="961428" y="5244048"/>
            <a:ext cx="9749107" cy="527182"/>
            <a:chOff x="-200889" y="4410674"/>
            <a:chExt cx="8810497" cy="4764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2A0954-1237-3343-92F9-65A6E2AA4336}"/>
                </a:ext>
              </a:extLst>
            </p:cNvPr>
            <p:cNvSpPr txBox="1"/>
            <p:nvPr/>
          </p:nvSpPr>
          <p:spPr>
            <a:xfrm>
              <a:off x="7098354" y="4410674"/>
              <a:ext cx="1511254" cy="45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Helvetica Neue Light"/>
                  <a:cs typeface="Helvetica Neue Light"/>
                </a:rPr>
                <a:t>Overfitting</a:t>
              </a:r>
              <a:endParaRPr lang="en-US" sz="3733" dirty="0">
                <a:latin typeface="Helvetica Neue Light"/>
                <a:cs typeface="Helvetica Neue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5CFCA-64F8-3549-8A91-2196833631D0}"/>
                </a:ext>
              </a:extLst>
            </p:cNvPr>
            <p:cNvSpPr txBox="1"/>
            <p:nvPr/>
          </p:nvSpPr>
          <p:spPr>
            <a:xfrm>
              <a:off x="-200889" y="4432739"/>
              <a:ext cx="1693787" cy="45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 err="1">
                  <a:latin typeface="Helvetica Neue Light"/>
                  <a:cs typeface="Helvetica Neue Light"/>
                </a:rPr>
                <a:t>Underfitting</a:t>
              </a:r>
              <a:endParaRPr lang="en-US" sz="2667" dirty="0"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26F0AD-A9FA-5846-A2D8-781C092AB63F}"/>
              </a:ext>
            </a:extLst>
          </p:cNvPr>
          <p:cNvGrpSpPr/>
          <p:nvPr/>
        </p:nvGrpSpPr>
        <p:grpSpPr>
          <a:xfrm>
            <a:off x="256465" y="1171339"/>
            <a:ext cx="3924137" cy="3372464"/>
            <a:chOff x="304800" y="1182265"/>
            <a:chExt cx="3766903" cy="32373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413EAD-C035-D441-96F4-F907DCC55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1600200"/>
              <a:ext cx="3766903" cy="2819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202D97-F039-DF49-ACD5-4C60804F24C5}"/>
                    </a:ext>
                  </a:extLst>
                </p:cNvPr>
                <p:cNvSpPr txBox="1"/>
                <p:nvPr/>
              </p:nvSpPr>
              <p:spPr>
                <a:xfrm>
                  <a:off x="1527888" y="1182265"/>
                  <a:ext cx="1378494" cy="443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linear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202D97-F039-DF49-ACD5-4C60804F2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888" y="1182265"/>
                  <a:ext cx="1378494" cy="443167"/>
                </a:xfrm>
                <a:prstGeom prst="rect">
                  <a:avLst/>
                </a:prstGeom>
                <a:blipFill>
                  <a:blip r:embed="rId6"/>
                  <a:stretch>
                    <a:fillRect l="-3540" t="-13889" r="-6195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E535F9-EC82-624A-9EBB-6E34C42CA513}"/>
              </a:ext>
            </a:extLst>
          </p:cNvPr>
          <p:cNvGrpSpPr/>
          <p:nvPr/>
        </p:nvGrpSpPr>
        <p:grpSpPr>
          <a:xfrm>
            <a:off x="4402518" y="1171339"/>
            <a:ext cx="3783527" cy="3248016"/>
            <a:chOff x="4253142" y="1202204"/>
            <a:chExt cx="3747858" cy="3217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34A471-CC5A-A54C-84C1-92C538022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3142" y="1705902"/>
              <a:ext cx="3747858" cy="27136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8A0413-8308-C54E-8539-2EFAC12DCF0C}"/>
                    </a:ext>
                  </a:extLst>
                </p:cNvPr>
                <p:cNvSpPr txBox="1"/>
                <p:nvPr/>
              </p:nvSpPr>
              <p:spPr>
                <a:xfrm>
                  <a:off x="5565700" y="1202204"/>
                  <a:ext cx="1444726" cy="457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cubic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8A0413-8308-C54E-8539-2EFAC12DC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700" y="1202204"/>
                  <a:ext cx="1444726" cy="457313"/>
                </a:xfrm>
                <a:prstGeom prst="rect">
                  <a:avLst/>
                </a:prstGeom>
                <a:blipFill>
                  <a:blip r:embed="rId8"/>
                  <a:stretch>
                    <a:fillRect l="-4386" t="-13889" r="-6140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7F8BB7-E0C4-C94A-A994-32A53C5BE24F}"/>
              </a:ext>
            </a:extLst>
          </p:cNvPr>
          <p:cNvGrpSpPr/>
          <p:nvPr/>
        </p:nvGrpSpPr>
        <p:grpSpPr>
          <a:xfrm>
            <a:off x="8308257" y="949840"/>
            <a:ext cx="3607125" cy="3449099"/>
            <a:chOff x="8278294" y="901269"/>
            <a:chExt cx="3685106" cy="352366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78A798-4FE8-CB47-B338-9DFAC60BC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8294" y="1705901"/>
              <a:ext cx="3685106" cy="27190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4E762-F145-FD4D-BBF2-469D73FEAF3C}"/>
                    </a:ext>
                  </a:extLst>
                </p:cNvPr>
                <p:cNvSpPr txBox="1"/>
                <p:nvPr/>
              </p:nvSpPr>
              <p:spPr>
                <a:xfrm>
                  <a:off x="8701327" y="901269"/>
                  <a:ext cx="2883652" cy="84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a polynomial of </a:t>
                  </a:r>
                  <a:br>
                    <a:rPr lang="en-US" sz="2400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</a:br>
                  <a:r>
                    <a:rPr lang="en-US" sz="2400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degree 9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4E762-F145-FD4D-BBF2-469D73FEA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327" y="901269"/>
                  <a:ext cx="2883652" cy="848962"/>
                </a:xfrm>
                <a:prstGeom prst="rect">
                  <a:avLst/>
                </a:prstGeom>
                <a:blipFill>
                  <a:blip r:embed="rId10"/>
                  <a:stretch>
                    <a:fillRect l="-897" t="-6061" r="-2691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E5E9C2-A527-834B-A24A-F00D1CC6ABF4}"/>
              </a:ext>
            </a:extLst>
          </p:cNvPr>
          <p:cNvSpPr txBox="1"/>
          <p:nvPr/>
        </p:nvSpPr>
        <p:spPr>
          <a:xfrm>
            <a:off x="6371743" y="6510282"/>
            <a:ext cx="5777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Christopher M. Bishop – Pattern Recognition and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5720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– Linear </a:t>
            </a:r>
            <a:r>
              <a:rPr lang="en-US" sz="4267" kern="0" dirty="0" err="1">
                <a:solidFill>
                  <a:schemeClr val="accent1"/>
                </a:solidFill>
                <a:latin typeface="Calibri" panose="020F0502020204030204"/>
              </a:rPr>
              <a:t>Softmax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5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5" y="2141618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5" y="2141618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17" t="-3704" r="-2752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98023" y="2134988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23" y="2134988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23077" r="-3226" b="-384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72549" y="2770640"/>
                <a:ext cx="6858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49" y="2770640"/>
                <a:ext cx="685800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266561" y="3261452"/>
                <a:ext cx="6445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61" y="3261452"/>
                <a:ext cx="644567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266562" y="3772192"/>
                <a:ext cx="63964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62" y="3772192"/>
                <a:ext cx="6396495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5894" y="4724913"/>
                <a:ext cx="37822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4" y="4724913"/>
                <a:ext cx="3782254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95893" y="5217356"/>
                <a:ext cx="37893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3" y="5217356"/>
                <a:ext cx="3789371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95892" y="5709798"/>
                <a:ext cx="37893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B0F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2" y="5709798"/>
                <a:ext cx="3789371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36705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How do we find a good w and b?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5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5" y="2141618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5" y="2141618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17" t="-3704" r="-2752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98023" y="2134988"/>
                <a:ext cx="4557273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7030A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lang="en-US" sz="2133" i="1" kern="0">
                          <a:solidFill>
                            <a:srgbClr val="7030A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lang="en-US" sz="2133" i="1" kern="0">
                          <a:solidFill>
                            <a:srgbClr val="7030A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lang="en-US" sz="2133" i="1" kern="0">
                          <a:solidFill>
                            <a:srgbClr val="7030A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lang="en-US" sz="2133" i="1" kern="0">
                          <a:solidFill>
                            <a:srgbClr val="7030A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FF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lang="en-US" sz="2133" i="1" kern="0">
                          <a:solidFill>
                            <a:srgbClr val="FF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lang="en-US" sz="2133" i="1" kern="0">
                          <a:solidFill>
                            <a:srgbClr val="FF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lang="en-US" sz="2133" i="1" kern="0">
                          <a:solidFill>
                            <a:srgbClr val="FF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lang="en-US" sz="2133" i="1" kern="0">
                          <a:solidFill>
                            <a:srgbClr val="FF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lang="en-US" sz="2133" i="1" kern="0">
                          <a:solidFill>
                            <a:srgbClr val="0070C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23" y="2134988"/>
                <a:ext cx="4557273" cy="328231"/>
              </a:xfrm>
              <a:prstGeom prst="rect">
                <a:avLst/>
              </a:prstGeom>
              <a:blipFill>
                <a:blip r:embed="rId4"/>
                <a:stretch>
                  <a:fillRect t="-23077" r="-279" b="-384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57783" y="3303927"/>
            <a:ext cx="6865339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to find w, and b that minimize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4559" y="4070914"/>
                <a:ext cx="4248792" cy="1172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𝐿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,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</m:d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naryPr>
                            <m: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𝑗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,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log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kern="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sym typeface="Calibri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,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kern="0" dirty="0">
                  <a:solidFill>
                    <a:prstClr val="black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59" y="4070914"/>
                <a:ext cx="4248792" cy="1172437"/>
              </a:xfrm>
              <a:prstGeom prst="rect">
                <a:avLst/>
              </a:prstGeom>
              <a:blipFill>
                <a:blip r:embed="rId5"/>
                <a:stretch>
                  <a:fillRect t="-98925" b="-149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95990" y="5728584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Why?</a:t>
            </a:r>
            <a:endParaRPr lang="en-US" sz="2400" kern="0" dirty="0">
              <a:solidFill>
                <a:sysClr val="windowText" lastClr="000000"/>
              </a:solidFill>
              <a:latin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2835" y="4107100"/>
                <a:ext cx="2782493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</m:sup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log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𝑖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,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𝑙𝑎𝑏𝑒𝑙</m:t>
                              </m:r>
                            </m:sub>
                          </m:sSub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35" y="4107100"/>
                <a:ext cx="2782493" cy="1100558"/>
              </a:xfrm>
              <a:prstGeom prst="rect">
                <a:avLst/>
              </a:prstGeom>
              <a:blipFill>
                <a:blip r:embed="rId6"/>
                <a:stretch>
                  <a:fillRect l="-26484" t="-108046" r="-457" b="-16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25635" y="4123149"/>
                <a:ext cx="33333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</m:sup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log</m:t>
                          </m:r>
                          <m:r>
                            <a:rPr lang="en-US" sz="2400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𝑖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,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𝑙𝑎𝑏𝑒𝑙</m:t>
                              </m:r>
                            </m:sub>
                          </m:sSub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,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635" y="4123149"/>
                <a:ext cx="3333348" cy="1100558"/>
              </a:xfrm>
              <a:prstGeom prst="rect">
                <a:avLst/>
              </a:prstGeom>
              <a:blipFill>
                <a:blip r:embed="rId7"/>
                <a:stretch>
                  <a:fillRect l="-21591" t="-106818" b="-1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131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300A0E-471C-6C46-AC9A-404B187C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7" y="5306246"/>
            <a:ext cx="9144000" cy="1202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4FC13-B2BF-CE09-C6CA-951DB4C70C06}"/>
              </a:ext>
            </a:extLst>
          </p:cNvPr>
          <p:cNvSpPr txBox="1"/>
          <p:nvPr/>
        </p:nvSpPr>
        <p:spPr>
          <a:xfrm>
            <a:off x="7800014" y="5801109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FF343B-5B50-9D98-299B-AB9084DD85D3}"/>
                  </a:ext>
                </a:extLst>
              </p:cNvPr>
              <p:cNvSpPr/>
              <p:nvPr/>
            </p:nvSpPr>
            <p:spPr>
              <a:xfrm>
                <a:off x="940986" y="2519749"/>
                <a:ext cx="4248792" cy="1172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𝐿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,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</m:d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naryPr>
                            <m: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𝑗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,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log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kern="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sym typeface="Calibri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,</m:t>
                                  </m:r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kern="0" dirty="0">
                  <a:solidFill>
                    <a:prstClr val="black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FF343B-5B50-9D98-299B-AB9084DD8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86" y="2519749"/>
                <a:ext cx="4248792" cy="1172437"/>
              </a:xfrm>
              <a:prstGeom prst="rect">
                <a:avLst/>
              </a:prstGeom>
              <a:blipFill>
                <a:blip r:embed="rId3"/>
                <a:stretch>
                  <a:fillRect t="-98925" b="-149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8B35BA-0C5F-6F86-89AB-B04F9680CCB2}"/>
                  </a:ext>
                </a:extLst>
              </p:cNvPr>
              <p:cNvSpPr/>
              <p:nvPr/>
            </p:nvSpPr>
            <p:spPr>
              <a:xfrm>
                <a:off x="5259262" y="2555935"/>
                <a:ext cx="2782493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</m:sup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log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ker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𝑖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,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𝑙𝑎𝑏𝑒𝑙</m:t>
                              </m:r>
                            </m:sub>
                          </m:sSub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8B35BA-0C5F-6F86-89AB-B04F9680C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62" y="2555935"/>
                <a:ext cx="2782493" cy="1100558"/>
              </a:xfrm>
              <a:prstGeom prst="rect">
                <a:avLst/>
              </a:prstGeom>
              <a:blipFill>
                <a:blip r:embed="rId4"/>
                <a:stretch>
                  <a:fillRect l="-25909" t="-108046" b="-16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76467B-37A8-768D-47E8-1C9F29B2EE51}"/>
                  </a:ext>
                </a:extLst>
              </p:cNvPr>
              <p:cNvSpPr/>
              <p:nvPr/>
            </p:nvSpPr>
            <p:spPr>
              <a:xfrm>
                <a:off x="8152062" y="2571984"/>
                <a:ext cx="33333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𝑛</m:t>
                          </m:r>
                        </m:sup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log</m:t>
                          </m:r>
                          <m:r>
                            <a:rPr lang="en-US" sz="2400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𝑖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,</m:t>
                              </m:r>
                              <m:r>
                                <a:rPr lang="en-US" sz="2400" i="1" ker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sym typeface="Calibri"/>
                                </a:rPr>
                                <m:t>𝑙𝑎𝑏𝑒𝑙</m:t>
                              </m:r>
                            </m:sub>
                          </m:sSub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,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76467B-37A8-768D-47E8-1C9F29B2E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062" y="2571984"/>
                <a:ext cx="3333348" cy="1100558"/>
              </a:xfrm>
              <a:prstGeom prst="rect">
                <a:avLst/>
              </a:prstGeom>
              <a:blipFill>
                <a:blip r:embed="rId5"/>
                <a:stretch>
                  <a:fillRect l="-21212" t="-108046" b="-16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B03E7EE-1871-AF66-2451-0EDA9524AEC6}"/>
              </a:ext>
            </a:extLst>
          </p:cNvPr>
          <p:cNvSpPr txBox="1"/>
          <p:nvPr/>
        </p:nvSpPr>
        <p:spPr>
          <a:xfrm>
            <a:off x="4440627" y="4420351"/>
            <a:ext cx="289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simplify let’s assume n = 1</a:t>
            </a:r>
          </a:p>
        </p:txBody>
      </p:sp>
    </p:spTree>
    <p:extLst>
      <p:ext uri="{BB962C8B-B14F-4D97-AF65-F5344CB8AC3E}">
        <p14:creationId xmlns:p14="http://schemas.microsoft.com/office/powerpoint/2010/main" val="10644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22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– Linear </a:t>
            </a:r>
            <a:r>
              <a:rPr lang="en-US" sz="4267" kern="0" dirty="0" err="1">
                <a:solidFill>
                  <a:schemeClr val="accent1"/>
                </a:solidFill>
                <a:latin typeface="Calibri" panose="020F0502020204030204"/>
              </a:rPr>
              <a:t>Softmax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5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374333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𝑦</m:t>
                        </m:r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374333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5000" r="-5000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5" y="2141618"/>
                <a:ext cx="238635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𝑥</m:t>
                      </m:r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5" y="2141618"/>
                <a:ext cx="2386358" cy="328231"/>
              </a:xfrm>
              <a:prstGeom prst="rect">
                <a:avLst/>
              </a:prstGeom>
              <a:blipFill>
                <a:blip r:embed="rId3"/>
                <a:stretch>
                  <a:fillRect l="-1058" t="-3704" r="-3704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98023" y="2134988"/>
                <a:ext cx="2257093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</m:acc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23" y="2134988"/>
                <a:ext cx="2257093" cy="328231"/>
              </a:xfrm>
              <a:prstGeom prst="rect">
                <a:avLst/>
              </a:prstGeom>
              <a:blipFill>
                <a:blip r:embed="rId4"/>
                <a:stretch>
                  <a:fillRect l="-2809" t="-23077" r="-3933" b="-384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72549" y="2770640"/>
                <a:ext cx="6858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49" y="2770640"/>
                <a:ext cx="685800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072548" y="3261452"/>
                <a:ext cx="68579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48" y="3261452"/>
                <a:ext cx="685799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72549" y="3772192"/>
                <a:ext cx="6857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49" y="3772192"/>
                <a:ext cx="685799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5894" y="4724913"/>
                <a:ext cx="37822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4" y="4724913"/>
                <a:ext cx="3782254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95893" y="5217356"/>
                <a:ext cx="37893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3" y="5217356"/>
                <a:ext cx="3789371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95892" y="5709798"/>
                <a:ext cx="37893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B0F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2" y="5709798"/>
                <a:ext cx="3789371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99919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300A0E-471C-6C46-AC9A-404B187C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2163653"/>
            <a:ext cx="9144000" cy="1202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4FC13-B2BF-CE09-C6CA-951DB4C70C06}"/>
              </a:ext>
            </a:extLst>
          </p:cNvPr>
          <p:cNvSpPr txBox="1"/>
          <p:nvPr/>
        </p:nvSpPr>
        <p:spPr>
          <a:xfrm>
            <a:off x="7694910" y="2658516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727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300A0E-471C-6C46-AC9A-404B187C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2163653"/>
            <a:ext cx="9144000" cy="1202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7B7359-3B99-ED4D-A267-6EC04ECD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75" y="3933446"/>
            <a:ext cx="4199467" cy="12361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62F3EA9-6409-8840-B8AA-423A20B7FFA6}"/>
              </a:ext>
            </a:extLst>
          </p:cNvPr>
          <p:cNvGrpSpPr/>
          <p:nvPr/>
        </p:nvGrpSpPr>
        <p:grpSpPr>
          <a:xfrm>
            <a:off x="2252422" y="6121171"/>
            <a:ext cx="7921075" cy="461665"/>
            <a:chOff x="1689316" y="4590878"/>
            <a:chExt cx="5940806" cy="346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5F8603A-7BF8-A542-B121-A60B73322B6D}"/>
                    </a:ext>
                  </a:extLst>
                </p:cNvPr>
                <p:cNvSpPr txBox="1"/>
                <p:nvPr/>
              </p:nvSpPr>
              <p:spPr>
                <a:xfrm>
                  <a:off x="3095563" y="4630953"/>
                  <a:ext cx="4534559" cy="289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,4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5F8603A-7BF8-A542-B121-A60B73322B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563" y="4630953"/>
                  <a:ext cx="4534559" cy="289166"/>
                </a:xfrm>
                <a:prstGeom prst="rect">
                  <a:avLst/>
                </a:prstGeom>
                <a:blipFill>
                  <a:blip r:embed="rId4"/>
                  <a:stretch>
                    <a:fillRect b="-2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1F9BE6-8C58-A64F-840B-586007215774}"/>
                </a:ext>
              </a:extLst>
            </p:cNvPr>
            <p:cNvSpPr txBox="1"/>
            <p:nvPr/>
          </p:nvSpPr>
          <p:spPr>
            <a:xfrm>
              <a:off x="1689316" y="4590878"/>
              <a:ext cx="111189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Reminder: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17F036-FDA3-6FD5-7287-D6E301E7A4DC}"/>
              </a:ext>
            </a:extLst>
          </p:cNvPr>
          <p:cNvSpPr txBox="1"/>
          <p:nvPr/>
        </p:nvSpPr>
        <p:spPr>
          <a:xfrm>
            <a:off x="5775703" y="4551512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42480-8240-F86F-47E0-9086AF497B4F}"/>
              </a:ext>
            </a:extLst>
          </p:cNvPr>
          <p:cNvSpPr txBox="1"/>
          <p:nvPr/>
        </p:nvSpPr>
        <p:spPr>
          <a:xfrm>
            <a:off x="7694910" y="2658516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57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77BDD0-D0D3-2847-82EC-70270FC3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861" y="2067255"/>
            <a:ext cx="4199467" cy="1236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404E9-9826-E562-D94C-0F59262807A2}"/>
              </a:ext>
            </a:extLst>
          </p:cNvPr>
          <p:cNvSpPr txBox="1"/>
          <p:nvPr/>
        </p:nvSpPr>
        <p:spPr>
          <a:xfrm>
            <a:off x="5907886" y="2685321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992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5EE6-4179-924C-9AEC-F06E1059D8F9}"/>
              </a:ext>
            </a:extLst>
          </p:cNvPr>
          <p:cNvSpPr txBox="1"/>
          <p:nvPr/>
        </p:nvSpPr>
        <p:spPr>
          <a:xfrm>
            <a:off x="4474225" y="3877244"/>
            <a:ext cx="286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need: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15BCD-F12F-224E-81BB-FEE19741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97" y="5203411"/>
            <a:ext cx="948267" cy="1100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DC3E37-A9B4-D045-8251-821EBCB5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165" y="5237277"/>
            <a:ext cx="7112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19A869-F2DB-264C-B5AE-5F4F911835FD}"/>
              </a:ext>
            </a:extLst>
          </p:cNvPr>
          <p:cNvSpPr txBox="1"/>
          <p:nvPr/>
        </p:nvSpPr>
        <p:spPr>
          <a:xfrm>
            <a:off x="3451929" y="5424406"/>
            <a:ext cx="127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8089B-C3A8-8B4D-B544-FF785ACFE7C0}"/>
              </a:ext>
            </a:extLst>
          </p:cNvPr>
          <p:cNvSpPr txBox="1"/>
          <p:nvPr/>
        </p:nvSpPr>
        <p:spPr>
          <a:xfrm>
            <a:off x="8170302" y="5424406"/>
            <a:ext cx="127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7672C-BC71-2746-A8D0-37C55D593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6" t="54332"/>
          <a:stretch/>
        </p:blipFill>
        <p:spPr>
          <a:xfrm>
            <a:off x="4879472" y="5517397"/>
            <a:ext cx="629117" cy="502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D6DE8-4AAA-7A44-9EDC-37B83B575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27" t="50000"/>
          <a:stretch/>
        </p:blipFill>
        <p:spPr>
          <a:xfrm>
            <a:off x="9515114" y="5486651"/>
            <a:ext cx="403060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8641F-23CC-3F4F-8E45-C4EB39A4C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861" y="2067255"/>
            <a:ext cx="4199467" cy="1236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073166-1607-D2B9-7FB2-12FAB4141871}"/>
              </a:ext>
            </a:extLst>
          </p:cNvPr>
          <p:cNvSpPr txBox="1"/>
          <p:nvPr/>
        </p:nvSpPr>
        <p:spPr>
          <a:xfrm>
            <a:off x="5907886" y="2685321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4906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5EE6-4179-924C-9AEC-F06E1059D8F9}"/>
              </a:ext>
            </a:extLst>
          </p:cNvPr>
          <p:cNvSpPr txBox="1"/>
          <p:nvPr/>
        </p:nvSpPr>
        <p:spPr>
          <a:xfrm>
            <a:off x="4134425" y="4029277"/>
            <a:ext cx="386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Chain Rule of Calculus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C3E37-A9B4-D045-8251-821EBCB5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65" y="5237277"/>
            <a:ext cx="7112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8641F-23CC-3F4F-8E45-C4EB39A4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861" y="2067255"/>
            <a:ext cx="4199467" cy="1236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34F9E-76B4-E14F-B9A3-E564B691C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31"/>
          <a:stretch/>
        </p:blipFill>
        <p:spPr>
          <a:xfrm>
            <a:off x="2224160" y="5237277"/>
            <a:ext cx="2777067" cy="1100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BC0D9-ED2F-6141-A2A3-D233EE811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5" y="5247608"/>
            <a:ext cx="1659467" cy="999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2B88BA-36A2-1E96-FEB7-407DFD8137B9}"/>
              </a:ext>
            </a:extLst>
          </p:cNvPr>
          <p:cNvSpPr txBox="1"/>
          <p:nvPr/>
        </p:nvSpPr>
        <p:spPr>
          <a:xfrm>
            <a:off x="5907886" y="2685321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5103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5EE6-4179-924C-9AEC-F06E1059D8F9}"/>
              </a:ext>
            </a:extLst>
          </p:cNvPr>
          <p:cNvSpPr txBox="1"/>
          <p:nvPr/>
        </p:nvSpPr>
        <p:spPr>
          <a:xfrm>
            <a:off x="4134425" y="4029277"/>
            <a:ext cx="386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Chain Rule of Calculus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C3E37-A9B4-D045-8251-821EBCB5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65" y="5237277"/>
            <a:ext cx="7112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8641F-23CC-3F4F-8E45-C4EB39A4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861" y="2067255"/>
            <a:ext cx="4199467" cy="1236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34F9E-76B4-E14F-B9A3-E564B691C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31"/>
          <a:stretch/>
        </p:blipFill>
        <p:spPr>
          <a:xfrm>
            <a:off x="2224160" y="5237277"/>
            <a:ext cx="2777067" cy="1100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BC0D9-ED2F-6141-A2A3-D233EE811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5" y="5247608"/>
            <a:ext cx="1659467" cy="999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81EFC0-0766-314D-A37D-E3956A9D9B2D}"/>
              </a:ext>
            </a:extLst>
          </p:cNvPr>
          <p:cNvSpPr/>
          <p:nvPr/>
        </p:nvSpPr>
        <p:spPr>
          <a:xfrm>
            <a:off x="4215540" y="5236126"/>
            <a:ext cx="75469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4C8E2-0502-A747-97A7-22020ED73BBA}"/>
              </a:ext>
            </a:extLst>
          </p:cNvPr>
          <p:cNvSpPr/>
          <p:nvPr/>
        </p:nvSpPr>
        <p:spPr>
          <a:xfrm>
            <a:off x="8758265" y="5265978"/>
            <a:ext cx="75469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16AB8-8E74-964C-AC36-11B27B7644D6}"/>
              </a:ext>
            </a:extLst>
          </p:cNvPr>
          <p:cNvSpPr txBox="1"/>
          <p:nvPr/>
        </p:nvSpPr>
        <p:spPr>
          <a:xfrm>
            <a:off x="5085541" y="4673737"/>
            <a:ext cx="1957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FF0000"/>
                </a:solidFill>
              </a:rPr>
              <a:t>Let’s do these first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B3EDA-9300-26BB-C24F-7BEA475916FE}"/>
              </a:ext>
            </a:extLst>
          </p:cNvPr>
          <p:cNvSpPr txBox="1"/>
          <p:nvPr/>
        </p:nvSpPr>
        <p:spPr>
          <a:xfrm>
            <a:off x="5907886" y="2685321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710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2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733" dirty="0"/>
              <a:t>(mini-batch) Stochastic Gradient Descent (SGD)</a:t>
            </a:r>
            <a:endParaRPr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23316" y="1546309"/>
                <a:ext cx="3401252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𝑙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latin typeface="Cambria Math" charset="0"/>
                        </a:rPr>
                        <m:t>,</m:t>
                      </m:r>
                      <m:r>
                        <a:rPr lang="en-US" sz="2400" i="1">
                          <a:latin typeface="Cambria Math" charset="0"/>
                        </a:rPr>
                        <m:t>𝑏</m:t>
                      </m:r>
                      <m:r>
                        <a:rPr lang="en-US" sz="2400" i="1">
                          <a:latin typeface="Cambria Math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16" y="1546309"/>
                <a:ext cx="3401252" cy="988540"/>
              </a:xfrm>
              <a:prstGeom prst="rect">
                <a:avLst/>
              </a:prstGeom>
              <a:blipFill>
                <a:blip r:embed="rId2"/>
                <a:stretch>
                  <a:fillRect t="-129114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23907" y="1491986"/>
            <a:ext cx="8988527" cy="4948805"/>
            <a:chOff x="917930" y="1118989"/>
            <a:chExt cx="6741395" cy="3711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50" r="-5208" b="-1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48851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b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sz="2400" dirty="0">
                  <a:solidFill>
                    <a:srgbClr val="000000"/>
                  </a:solidFill>
                </a:rPr>
                <a:t>e = 0, </a:t>
              </a:r>
              <a:r>
                <a:rPr lang="en-US" sz="2400" dirty="0" err="1">
                  <a:solidFill>
                    <a:srgbClr val="000000"/>
                  </a:solidFill>
                </a:rPr>
                <a:t>num_epochs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70C0"/>
                  </a:solidFill>
                </a:rPr>
                <a:t>do</a:t>
              </a:r>
              <a:endParaRPr lang="en-US" sz="2400" b="1" dirty="0">
                <a:solidFill>
                  <a:srgbClr val="0070C0"/>
                </a:solidFill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027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end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107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660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57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0525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w: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06197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b: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256719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2567193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26869" y="3459798"/>
                  <a:ext cx="242494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459798"/>
                  <a:ext cx="2424942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001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Print: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  <a:blipFill>
                  <a:blip r:embed="rId8"/>
                  <a:stretch>
                    <a:fillRect r="-1099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79342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19413" y="559431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end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3907" y="3092561"/>
            <a:ext cx="340753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400" dirty="0">
                <a:solidFill>
                  <a:srgbClr val="000000"/>
                </a:solidFill>
              </a:rPr>
              <a:t>b = 0, </a:t>
            </a:r>
            <a:r>
              <a:rPr lang="en-US" sz="2400" dirty="0" err="1">
                <a:solidFill>
                  <a:srgbClr val="000000"/>
                </a:solidFill>
              </a:rPr>
              <a:t>num_batches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do</a:t>
            </a:r>
            <a:endParaRPr lang="en-US" sz="2400" b="1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08886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34F9E-76B4-E14F-B9A3-E564B691C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8" t="5831"/>
          <a:stretch/>
        </p:blipFill>
        <p:spPr>
          <a:xfrm>
            <a:off x="3347635" y="1269712"/>
            <a:ext cx="785687" cy="1100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BC0D9-ED2F-6141-A2A3-D233EE811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83"/>
          <a:stretch/>
        </p:blipFill>
        <p:spPr>
          <a:xfrm>
            <a:off x="7859366" y="1280043"/>
            <a:ext cx="705561" cy="999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81EFC0-0766-314D-A37D-E3956A9D9B2D}"/>
              </a:ext>
            </a:extLst>
          </p:cNvPr>
          <p:cNvSpPr/>
          <p:nvPr/>
        </p:nvSpPr>
        <p:spPr>
          <a:xfrm>
            <a:off x="3347636" y="1268561"/>
            <a:ext cx="75469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4C8E2-0502-A747-97A7-22020ED73BBA}"/>
              </a:ext>
            </a:extLst>
          </p:cNvPr>
          <p:cNvSpPr/>
          <p:nvPr/>
        </p:nvSpPr>
        <p:spPr>
          <a:xfrm>
            <a:off x="7890361" y="1298413"/>
            <a:ext cx="75469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892A0-5E2F-A84A-BAD7-B5126B457FA7}"/>
                  </a:ext>
                </a:extLst>
              </p:cNvPr>
              <p:cNvSpPr txBox="1"/>
              <p:nvPr/>
            </p:nvSpPr>
            <p:spPr>
              <a:xfrm>
                <a:off x="1265398" y="2778834"/>
                <a:ext cx="5892639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892A0-5E2F-A84A-BAD7-B5126B457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8" y="2778834"/>
                <a:ext cx="5892639" cy="385555"/>
              </a:xfrm>
              <a:prstGeom prst="rect">
                <a:avLst/>
              </a:prstGeom>
              <a:blipFill>
                <a:blip r:embed="rId4"/>
                <a:stretch>
                  <a:fillRect l="-21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9D47CC-091A-7146-8986-66F3F229AC17}"/>
                  </a:ext>
                </a:extLst>
              </p:cNvPr>
              <p:cNvSpPr txBox="1"/>
              <p:nvPr/>
            </p:nvSpPr>
            <p:spPr>
              <a:xfrm>
                <a:off x="538790" y="3506112"/>
                <a:ext cx="7017627" cy="792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9D47CC-091A-7146-8986-66F3F229A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0" y="3506112"/>
                <a:ext cx="7017627" cy="792974"/>
              </a:xfrm>
              <a:prstGeom prst="rect">
                <a:avLst/>
              </a:prstGeom>
              <a:blipFill>
                <a:blip r:embed="rId5"/>
                <a:stretch>
                  <a:fillRect l="-722" t="-1587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B8C632-9949-204A-9FC3-79348C5B2009}"/>
                  </a:ext>
                </a:extLst>
              </p:cNvPr>
              <p:cNvSpPr txBox="1"/>
              <p:nvPr/>
            </p:nvSpPr>
            <p:spPr>
              <a:xfrm>
                <a:off x="2927403" y="4501557"/>
                <a:ext cx="1444305" cy="792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B8C632-9949-204A-9FC3-79348C5B2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03" y="4501557"/>
                <a:ext cx="1444305" cy="792974"/>
              </a:xfrm>
              <a:prstGeom prst="rect">
                <a:avLst/>
              </a:prstGeom>
              <a:blipFill>
                <a:blip r:embed="rId6"/>
                <a:stretch>
                  <a:fillRect l="-4348" t="-1563" r="-87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E1D6F3-43E7-3C4D-A22A-E652A5239950}"/>
                  </a:ext>
                </a:extLst>
              </p:cNvPr>
              <p:cNvSpPr txBox="1"/>
              <p:nvPr/>
            </p:nvSpPr>
            <p:spPr>
              <a:xfrm>
                <a:off x="3015962" y="5692461"/>
                <a:ext cx="1384225" cy="806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E1D6F3-43E7-3C4D-A22A-E652A523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962" y="5692461"/>
                <a:ext cx="1384225" cy="806503"/>
              </a:xfrm>
              <a:prstGeom prst="rect">
                <a:avLst/>
              </a:prstGeom>
              <a:blipFill>
                <a:blip r:embed="rId7"/>
                <a:stretch>
                  <a:fillRect l="-5455" t="-1563" r="-272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6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BC0D9-ED2F-6141-A2A3-D233EE811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83"/>
          <a:stretch/>
        </p:blipFill>
        <p:spPr>
          <a:xfrm>
            <a:off x="7859366" y="1280043"/>
            <a:ext cx="705561" cy="999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81EFC0-0766-314D-A37D-E3956A9D9B2D}"/>
              </a:ext>
            </a:extLst>
          </p:cNvPr>
          <p:cNvSpPr/>
          <p:nvPr/>
        </p:nvSpPr>
        <p:spPr>
          <a:xfrm>
            <a:off x="3347636" y="1268561"/>
            <a:ext cx="1431075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4C8E2-0502-A747-97A7-22020ED73BBA}"/>
              </a:ext>
            </a:extLst>
          </p:cNvPr>
          <p:cNvSpPr/>
          <p:nvPr/>
        </p:nvSpPr>
        <p:spPr>
          <a:xfrm>
            <a:off x="7890361" y="1298413"/>
            <a:ext cx="75469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892A0-5E2F-A84A-BAD7-B5126B457FA7}"/>
                  </a:ext>
                </a:extLst>
              </p:cNvPr>
              <p:cNvSpPr txBox="1"/>
              <p:nvPr/>
            </p:nvSpPr>
            <p:spPr>
              <a:xfrm>
                <a:off x="6169973" y="2809830"/>
                <a:ext cx="5892639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892A0-5E2F-A84A-BAD7-B5126B457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973" y="2809830"/>
                <a:ext cx="5892639" cy="385555"/>
              </a:xfrm>
              <a:prstGeom prst="rect">
                <a:avLst/>
              </a:prstGeom>
              <a:blipFill>
                <a:blip r:embed="rId3"/>
                <a:stretch>
                  <a:fillRect l="-215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E1D6F3-43E7-3C4D-A22A-E652A5239950}"/>
                  </a:ext>
                </a:extLst>
              </p:cNvPr>
              <p:cNvSpPr txBox="1"/>
              <p:nvPr/>
            </p:nvSpPr>
            <p:spPr>
              <a:xfrm>
                <a:off x="3347637" y="1399881"/>
                <a:ext cx="1384225" cy="806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E1D6F3-43E7-3C4D-A22A-E652A523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7" y="1399881"/>
                <a:ext cx="1384225" cy="806503"/>
              </a:xfrm>
              <a:prstGeom prst="rect">
                <a:avLst/>
              </a:prstGeom>
              <a:blipFill>
                <a:blip r:embed="rId4"/>
                <a:stretch>
                  <a:fillRect l="-4545" t="-1563" r="-272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16C54C-3549-5948-97FA-CB363FDFA8C7}"/>
                  </a:ext>
                </a:extLst>
              </p:cNvPr>
              <p:cNvSpPr txBox="1"/>
              <p:nvPr/>
            </p:nvSpPr>
            <p:spPr>
              <a:xfrm>
                <a:off x="4764936" y="3568106"/>
                <a:ext cx="6558590" cy="764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16C54C-3549-5948-97FA-CB363FDFA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36" y="3568106"/>
                <a:ext cx="6558590" cy="764697"/>
              </a:xfrm>
              <a:prstGeom prst="rect">
                <a:avLst/>
              </a:prstGeom>
              <a:blipFill>
                <a:blip r:embed="rId5"/>
                <a:stretch>
                  <a:fillRect l="-77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00E46-2AC9-CA4C-9648-396F273FDFE9}"/>
                  </a:ext>
                </a:extLst>
              </p:cNvPr>
              <p:cNvSpPr txBox="1"/>
              <p:nvPr/>
            </p:nvSpPr>
            <p:spPr>
              <a:xfrm>
                <a:off x="8018623" y="4737210"/>
                <a:ext cx="1088888" cy="764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00E46-2AC9-CA4C-9648-396F273FD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623" y="4737210"/>
                <a:ext cx="1088888" cy="764697"/>
              </a:xfrm>
              <a:prstGeom prst="rect">
                <a:avLst/>
              </a:prstGeom>
              <a:blipFill>
                <a:blip r:embed="rId6"/>
                <a:stretch>
                  <a:fillRect l="-6897" r="-574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7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81EFC0-0766-314D-A37D-E3956A9D9B2D}"/>
              </a:ext>
            </a:extLst>
          </p:cNvPr>
          <p:cNvSpPr/>
          <p:nvPr/>
        </p:nvSpPr>
        <p:spPr>
          <a:xfrm>
            <a:off x="3347636" y="1268561"/>
            <a:ext cx="1431075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4C8E2-0502-A747-97A7-22020ED73BBA}"/>
              </a:ext>
            </a:extLst>
          </p:cNvPr>
          <p:cNvSpPr/>
          <p:nvPr/>
        </p:nvSpPr>
        <p:spPr>
          <a:xfrm>
            <a:off x="7890361" y="1298413"/>
            <a:ext cx="1294969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E1D6F3-43E7-3C4D-A22A-E652A5239950}"/>
                  </a:ext>
                </a:extLst>
              </p:cNvPr>
              <p:cNvSpPr txBox="1"/>
              <p:nvPr/>
            </p:nvSpPr>
            <p:spPr>
              <a:xfrm>
                <a:off x="3347637" y="1399881"/>
                <a:ext cx="1384225" cy="806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E1D6F3-43E7-3C4D-A22A-E652A523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7" y="1399881"/>
                <a:ext cx="1384225" cy="806503"/>
              </a:xfrm>
              <a:prstGeom prst="rect">
                <a:avLst/>
              </a:prstGeom>
              <a:blipFill>
                <a:blip r:embed="rId2"/>
                <a:stretch>
                  <a:fillRect l="-4545" t="-1563" r="-272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00E46-2AC9-CA4C-9648-396F273FDFE9}"/>
                  </a:ext>
                </a:extLst>
              </p:cNvPr>
              <p:cNvSpPr txBox="1"/>
              <p:nvPr/>
            </p:nvSpPr>
            <p:spPr>
              <a:xfrm>
                <a:off x="8018623" y="1441602"/>
                <a:ext cx="1088888" cy="764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00E46-2AC9-CA4C-9648-396F273FD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623" y="1441602"/>
                <a:ext cx="1088888" cy="764697"/>
              </a:xfrm>
              <a:prstGeom prst="rect">
                <a:avLst/>
              </a:prstGeom>
              <a:blipFill>
                <a:blip r:embed="rId3"/>
                <a:stretch>
                  <a:fillRect l="-6897" t="-1639" r="-574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507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165F3-6576-6546-8515-F8094C24F1B0}"/>
              </a:ext>
            </a:extLst>
          </p:cNvPr>
          <p:cNvSpPr txBox="1"/>
          <p:nvPr/>
        </p:nvSpPr>
        <p:spPr>
          <a:xfrm>
            <a:off x="4474226" y="1217625"/>
            <a:ext cx="28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we have: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5EE6-4179-924C-9AEC-F06E1059D8F9}"/>
              </a:ext>
            </a:extLst>
          </p:cNvPr>
          <p:cNvSpPr txBox="1"/>
          <p:nvPr/>
        </p:nvSpPr>
        <p:spPr>
          <a:xfrm>
            <a:off x="4134425" y="4029277"/>
            <a:ext cx="386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Chain Rule of Calculus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C3E37-A9B4-D045-8251-821EBCB5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65" y="5237277"/>
            <a:ext cx="7112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8641F-23CC-3F4F-8E45-C4EB39A4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861" y="2067255"/>
            <a:ext cx="4199467" cy="1236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34F9E-76B4-E14F-B9A3-E564B691C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31"/>
          <a:stretch/>
        </p:blipFill>
        <p:spPr>
          <a:xfrm>
            <a:off x="2224160" y="5237277"/>
            <a:ext cx="2777067" cy="1100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BC0D9-ED2F-6141-A2A3-D233EE811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5" y="5247608"/>
            <a:ext cx="1659467" cy="999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81EFC0-0766-314D-A37D-E3956A9D9B2D}"/>
              </a:ext>
            </a:extLst>
          </p:cNvPr>
          <p:cNvSpPr/>
          <p:nvPr/>
        </p:nvSpPr>
        <p:spPr>
          <a:xfrm>
            <a:off x="3512951" y="5286634"/>
            <a:ext cx="75469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4C8E2-0502-A747-97A7-22020ED73BBA}"/>
              </a:ext>
            </a:extLst>
          </p:cNvPr>
          <p:cNvSpPr/>
          <p:nvPr/>
        </p:nvSpPr>
        <p:spPr>
          <a:xfrm>
            <a:off x="8078240" y="5254486"/>
            <a:ext cx="75469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16AB8-8E74-964C-AC36-11B27B7644D6}"/>
              </a:ext>
            </a:extLst>
          </p:cNvPr>
          <p:cNvSpPr txBox="1"/>
          <p:nvPr/>
        </p:nvSpPr>
        <p:spPr>
          <a:xfrm>
            <a:off x="4267642" y="4666353"/>
            <a:ext cx="386599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FF0000"/>
                </a:solidFill>
              </a:rPr>
              <a:t>Now let’s do this one (same for both!)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D8345-1267-BF56-432A-3A0A03DCA9C6}"/>
              </a:ext>
            </a:extLst>
          </p:cNvPr>
          <p:cNvSpPr txBox="1"/>
          <p:nvPr/>
        </p:nvSpPr>
        <p:spPr>
          <a:xfrm>
            <a:off x="5907886" y="2685321"/>
            <a:ext cx="3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1119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68BF4-CBEE-CA4C-BEA3-EEB32F199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61" y="978062"/>
            <a:ext cx="3589867" cy="1134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3CDBA-36B4-7F40-A0B7-A7A0968B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28" y="2112595"/>
            <a:ext cx="3979333" cy="1083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F236D-B1AD-CB44-A4FD-AB7F2D62A6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41" t="5831" r="27548"/>
          <a:stretch/>
        </p:blipFill>
        <p:spPr>
          <a:xfrm>
            <a:off x="3792825" y="1177163"/>
            <a:ext cx="528512" cy="879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42311C-9C18-7146-944D-4E0796DB7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25"/>
          <a:stretch/>
        </p:blipFill>
        <p:spPr>
          <a:xfrm>
            <a:off x="4321337" y="978767"/>
            <a:ext cx="325312" cy="1083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BB377-B68E-CC41-9FA0-EC5500AA3459}"/>
              </a:ext>
            </a:extLst>
          </p:cNvPr>
          <p:cNvSpPr txBox="1"/>
          <p:nvPr/>
        </p:nvSpPr>
        <p:spPr>
          <a:xfrm>
            <a:off x="2448733" y="4084641"/>
            <a:ext cx="688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our cat, dog, bear classification example: </a:t>
            </a:r>
            <a:r>
              <a:rPr lang="en-US" sz="2400" dirty="0" err="1"/>
              <a:t>i</a:t>
            </a:r>
            <a:r>
              <a:rPr lang="en-US" sz="2400" dirty="0"/>
              <a:t> = {1, 2, 3}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A49E9-CB75-88BE-B862-59B81F68325B}"/>
              </a:ext>
            </a:extLst>
          </p:cNvPr>
          <p:cNvSpPr txBox="1"/>
          <p:nvPr/>
        </p:nvSpPr>
        <p:spPr>
          <a:xfrm>
            <a:off x="6571283" y="1560717"/>
            <a:ext cx="21697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F021C-4DAB-1071-3CCB-4F0FB947ECC9}"/>
              </a:ext>
            </a:extLst>
          </p:cNvPr>
          <p:cNvSpPr txBox="1"/>
          <p:nvPr/>
        </p:nvSpPr>
        <p:spPr>
          <a:xfrm>
            <a:off x="5951349" y="2233585"/>
            <a:ext cx="284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01356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B779-5A25-8146-A393-0A3A8332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3" y="0"/>
            <a:ext cx="10515600" cy="978061"/>
          </a:xfr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F236D-B1AD-CB44-A4FD-AB7F2D62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1" t="5831" r="27548"/>
          <a:stretch/>
        </p:blipFill>
        <p:spPr>
          <a:xfrm>
            <a:off x="3792825" y="1177163"/>
            <a:ext cx="528512" cy="879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42311C-9C18-7146-944D-4E0796DB7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25"/>
          <a:stretch/>
        </p:blipFill>
        <p:spPr>
          <a:xfrm>
            <a:off x="4321337" y="978767"/>
            <a:ext cx="325312" cy="1083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BB377-B68E-CC41-9FA0-EC5500AA3459}"/>
              </a:ext>
            </a:extLst>
          </p:cNvPr>
          <p:cNvSpPr txBox="1"/>
          <p:nvPr/>
        </p:nvSpPr>
        <p:spPr>
          <a:xfrm>
            <a:off x="2448733" y="4084641"/>
            <a:ext cx="695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our cat, dog, bear classification example: </a:t>
            </a:r>
            <a:r>
              <a:rPr lang="en-US" sz="2400" dirty="0" err="1"/>
              <a:t>i</a:t>
            </a:r>
            <a:r>
              <a:rPr lang="en-US" sz="2400" dirty="0"/>
              <a:t> = {1, 2, 3}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71653-2791-0644-8A57-B74EACE2436B}"/>
              </a:ext>
            </a:extLst>
          </p:cNvPr>
          <p:cNvSpPr txBox="1"/>
          <p:nvPr/>
        </p:nvSpPr>
        <p:spPr>
          <a:xfrm>
            <a:off x="1453545" y="5475386"/>
            <a:ext cx="24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Let’s say:  label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B1E25-A8DB-5D4D-98F7-D783586C30BD}"/>
              </a:ext>
            </a:extLst>
          </p:cNvPr>
          <p:cNvSpPr txBox="1"/>
          <p:nvPr/>
        </p:nvSpPr>
        <p:spPr>
          <a:xfrm>
            <a:off x="5868694" y="5517762"/>
            <a:ext cx="145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need: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619B1-8937-4C47-8613-0A18AA53E676}"/>
                  </a:ext>
                </a:extLst>
              </p:cNvPr>
              <p:cNvSpPr txBox="1"/>
              <p:nvPr/>
            </p:nvSpPr>
            <p:spPr>
              <a:xfrm>
                <a:off x="7937227" y="5329117"/>
                <a:ext cx="555280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619B1-8937-4C47-8613-0A18AA5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227" y="5329117"/>
                <a:ext cx="555280" cy="762709"/>
              </a:xfrm>
              <a:prstGeom prst="rect">
                <a:avLst/>
              </a:prstGeom>
              <a:blipFill>
                <a:blip r:embed="rId4"/>
                <a:stretch>
                  <a:fillRect l="-11111" r="-444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B84953-A9D4-E74A-B727-B38B28BC8393}"/>
                  </a:ext>
                </a:extLst>
              </p:cNvPr>
              <p:cNvSpPr txBox="1"/>
              <p:nvPr/>
            </p:nvSpPr>
            <p:spPr>
              <a:xfrm>
                <a:off x="9038402" y="5329117"/>
                <a:ext cx="562397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B84953-A9D4-E74A-B727-B38B28BC8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02" y="5329117"/>
                <a:ext cx="562397" cy="762709"/>
              </a:xfrm>
              <a:prstGeom prst="rect">
                <a:avLst/>
              </a:prstGeom>
              <a:blipFill>
                <a:blip r:embed="rId5"/>
                <a:stretch>
                  <a:fillRect l="-13333" r="-444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29AF14-ECE2-7842-9944-16F355022676}"/>
                  </a:ext>
                </a:extLst>
              </p:cNvPr>
              <p:cNvSpPr txBox="1"/>
              <p:nvPr/>
            </p:nvSpPr>
            <p:spPr>
              <a:xfrm>
                <a:off x="10139576" y="5329116"/>
                <a:ext cx="562398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29AF14-ECE2-7842-9944-16F355022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576" y="5329116"/>
                <a:ext cx="562398" cy="762709"/>
              </a:xfrm>
              <a:prstGeom prst="rect">
                <a:avLst/>
              </a:prstGeom>
              <a:blipFill>
                <a:blip r:embed="rId6"/>
                <a:stretch>
                  <a:fillRect l="-13333" r="-444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B7C30-3248-518D-F87B-1953CA9F13DB}"/>
              </a:ext>
            </a:extLst>
          </p:cNvPr>
          <p:cNvGrpSpPr/>
          <p:nvPr/>
        </p:nvGrpSpPr>
        <p:grpSpPr>
          <a:xfrm>
            <a:off x="4629061" y="978062"/>
            <a:ext cx="3589867" cy="1134533"/>
            <a:chOff x="4629061" y="978062"/>
            <a:chExt cx="3589867" cy="11345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168BF4-CBEE-CA4C-BEA3-EEB32F19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9061" y="978062"/>
              <a:ext cx="3589867" cy="11345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57377B-BF94-506C-166F-EA737D5D033E}"/>
                </a:ext>
              </a:extLst>
            </p:cNvPr>
            <p:cNvSpPr txBox="1"/>
            <p:nvPr/>
          </p:nvSpPr>
          <p:spPr>
            <a:xfrm>
              <a:off x="6571283" y="1560717"/>
              <a:ext cx="21697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DFF4D-F3C3-CC79-FD55-7B84D3CC9673}"/>
              </a:ext>
            </a:extLst>
          </p:cNvPr>
          <p:cNvGrpSpPr/>
          <p:nvPr/>
        </p:nvGrpSpPr>
        <p:grpSpPr>
          <a:xfrm>
            <a:off x="4434328" y="2112595"/>
            <a:ext cx="3979333" cy="1083733"/>
            <a:chOff x="4434328" y="2112595"/>
            <a:chExt cx="3979333" cy="10837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33CDBA-36B4-7F40-A0B7-A7A0968BC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328" y="2112595"/>
              <a:ext cx="3979333" cy="10837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3CF3B0-8D7A-D048-C6C8-4A55FD0DAE53}"/>
                </a:ext>
              </a:extLst>
            </p:cNvPr>
            <p:cNvSpPr txBox="1"/>
            <p:nvPr/>
          </p:nvSpPr>
          <p:spPr>
            <a:xfrm>
              <a:off x="5951349" y="2233585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862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3CDBA-36B4-7F40-A0B7-A7A0968B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54" y="1088335"/>
            <a:ext cx="3979333" cy="10837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EC9E01-9051-884B-9754-9CD5AE936AE5}"/>
              </a:ext>
            </a:extLst>
          </p:cNvPr>
          <p:cNvSpPr txBox="1">
            <a:spLocks/>
          </p:cNvSpPr>
          <p:nvPr/>
        </p:nvSpPr>
        <p:spPr>
          <a:xfrm>
            <a:off x="848533" y="0"/>
            <a:ext cx="10515600" cy="978061"/>
          </a:xfrm>
          <a:prstGeom prst="rect">
            <a:avLst/>
          </a:prstGeo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585"/>
            <a:r>
              <a:rPr lang="en-US" sz="3733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  <a:endParaRPr lang="en-US" sz="3733" dirty="0">
              <a:solidFill>
                <a:srgbClr val="21538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9D81B-04FE-5045-9B26-1992ADEA3394}"/>
                  </a:ext>
                </a:extLst>
              </p:cNvPr>
              <p:cNvSpPr txBox="1"/>
              <p:nvPr/>
            </p:nvSpPr>
            <p:spPr>
              <a:xfrm>
                <a:off x="848533" y="2522047"/>
                <a:ext cx="562398" cy="765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9D81B-04FE-5045-9B26-1992ADEA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33" y="2522047"/>
                <a:ext cx="562398" cy="765018"/>
              </a:xfrm>
              <a:prstGeom prst="rect">
                <a:avLst/>
              </a:prstGeom>
              <a:blipFill>
                <a:blip r:embed="rId3"/>
                <a:stretch>
                  <a:fillRect l="-11111" t="-1639" r="-444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8BF5CD-8055-2849-BF40-547A464F0EF3}"/>
                  </a:ext>
                </a:extLst>
              </p:cNvPr>
              <p:cNvSpPr txBox="1"/>
              <p:nvPr/>
            </p:nvSpPr>
            <p:spPr>
              <a:xfrm>
                <a:off x="1624932" y="2522048"/>
                <a:ext cx="562397" cy="764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8BF5CD-8055-2849-BF40-547A464F0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32" y="2522048"/>
                <a:ext cx="562397" cy="764568"/>
              </a:xfrm>
              <a:prstGeom prst="rect">
                <a:avLst/>
              </a:prstGeom>
              <a:blipFill>
                <a:blip r:embed="rId4"/>
                <a:stretch>
                  <a:fillRect l="-15556" t="-1639" r="-444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9B142-2AD7-0248-9BCA-96B86D714346}"/>
                  </a:ext>
                </a:extLst>
              </p:cNvPr>
              <p:cNvSpPr txBox="1"/>
              <p:nvPr/>
            </p:nvSpPr>
            <p:spPr>
              <a:xfrm>
                <a:off x="7353122" y="6092847"/>
                <a:ext cx="644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9B142-2AD7-0248-9BCA-96B86D71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122" y="6092847"/>
                <a:ext cx="644856" cy="369332"/>
              </a:xfrm>
              <a:prstGeom prst="rect">
                <a:avLst/>
              </a:prstGeom>
              <a:blipFill>
                <a:blip r:embed="rId6"/>
                <a:stretch>
                  <a:fillRect l="-3846" t="-13333" r="-384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34F5DCC-2877-87D6-C235-E3953C6E74CB}"/>
              </a:ext>
            </a:extLst>
          </p:cNvPr>
          <p:cNvSpPr txBox="1"/>
          <p:nvPr/>
        </p:nvSpPr>
        <p:spPr>
          <a:xfrm>
            <a:off x="5811865" y="1201753"/>
            <a:ext cx="284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B1CB01-4D6C-F905-D958-1AC238EB8922}"/>
              </a:ext>
            </a:extLst>
          </p:cNvPr>
          <p:cNvGrpSpPr/>
          <p:nvPr/>
        </p:nvGrpSpPr>
        <p:grpSpPr>
          <a:xfrm>
            <a:off x="2492103" y="2611204"/>
            <a:ext cx="6034608" cy="1117467"/>
            <a:chOff x="2492103" y="2611204"/>
            <a:chExt cx="6034608" cy="11174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91AC3C-ECA3-0245-A4E4-656A207ED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72256"/>
            <a:stretch/>
          </p:blipFill>
          <p:spPr>
            <a:xfrm>
              <a:off x="2492103" y="2611204"/>
              <a:ext cx="6034608" cy="111746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90E6EE-6839-EB06-29AF-20AF09B65DB1}"/>
                </a:ext>
              </a:extLst>
            </p:cNvPr>
            <p:cNvSpPr txBox="1"/>
            <p:nvPr/>
          </p:nvSpPr>
          <p:spPr>
            <a:xfrm>
              <a:off x="6196740" y="2954493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D9B2C6-FF35-4004-9CBD-DABE46BB6DB7}"/>
              </a:ext>
            </a:extLst>
          </p:cNvPr>
          <p:cNvGrpSpPr/>
          <p:nvPr/>
        </p:nvGrpSpPr>
        <p:grpSpPr>
          <a:xfrm>
            <a:off x="2413445" y="3914004"/>
            <a:ext cx="6034608" cy="789687"/>
            <a:chOff x="2413445" y="3914004"/>
            <a:chExt cx="6034608" cy="7896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D9223B-9FC4-7048-AC66-14C7A821D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8217" b="52890"/>
            <a:stretch/>
          </p:blipFill>
          <p:spPr>
            <a:xfrm>
              <a:off x="2413445" y="3942738"/>
              <a:ext cx="6034608" cy="76095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6306BA-760D-3EFA-AF5C-86DEB32BC4D0}"/>
                </a:ext>
              </a:extLst>
            </p:cNvPr>
            <p:cNvSpPr txBox="1"/>
            <p:nvPr/>
          </p:nvSpPr>
          <p:spPr>
            <a:xfrm>
              <a:off x="6480875" y="3914004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6D9296-8E3D-2E1B-947B-619A6E8B5CE6}"/>
              </a:ext>
            </a:extLst>
          </p:cNvPr>
          <p:cNvGrpSpPr/>
          <p:nvPr/>
        </p:nvGrpSpPr>
        <p:grpSpPr>
          <a:xfrm>
            <a:off x="2492103" y="4810487"/>
            <a:ext cx="6034608" cy="797290"/>
            <a:chOff x="2492103" y="4810487"/>
            <a:chExt cx="6034608" cy="7972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E24EEC-1A7C-4148-90B9-C5C72182B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51" b="33863"/>
            <a:stretch/>
          </p:blipFill>
          <p:spPr>
            <a:xfrm>
              <a:off x="2492103" y="4831029"/>
              <a:ext cx="6034608" cy="77674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32D257-F605-AE82-58A9-5578D838A396}"/>
                </a:ext>
              </a:extLst>
            </p:cNvPr>
            <p:cNvSpPr txBox="1"/>
            <p:nvPr/>
          </p:nvSpPr>
          <p:spPr>
            <a:xfrm>
              <a:off x="7289371" y="4810487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B240DE-431B-8413-A0F4-262C0F44C856}"/>
              </a:ext>
            </a:extLst>
          </p:cNvPr>
          <p:cNvGrpSpPr/>
          <p:nvPr/>
        </p:nvGrpSpPr>
        <p:grpSpPr>
          <a:xfrm>
            <a:off x="2220079" y="6007972"/>
            <a:ext cx="6034608" cy="678427"/>
            <a:chOff x="2220079" y="6007972"/>
            <a:chExt cx="6034608" cy="6784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A02D10-3E31-2B42-9CF0-E21260433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5727" b="17428"/>
            <a:stretch/>
          </p:blipFill>
          <p:spPr>
            <a:xfrm>
              <a:off x="2220079" y="6007972"/>
              <a:ext cx="6034608" cy="6784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37DA73-B2FF-8427-43C0-A49C4A609B30}"/>
                </a:ext>
              </a:extLst>
            </p:cNvPr>
            <p:cNvSpPr txBox="1"/>
            <p:nvPr/>
          </p:nvSpPr>
          <p:spPr>
            <a:xfrm>
              <a:off x="5980885" y="6339386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BE9B0DF-A6CA-F438-3DC3-2247FCD383F3}"/>
              </a:ext>
            </a:extLst>
          </p:cNvPr>
          <p:cNvSpPr txBox="1"/>
          <p:nvPr/>
        </p:nvSpPr>
        <p:spPr>
          <a:xfrm>
            <a:off x="5367339" y="5248109"/>
            <a:ext cx="284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CC6D02-4471-1386-A606-FAB5FF486976}"/>
                  </a:ext>
                </a:extLst>
              </p:cNvPr>
              <p:cNvSpPr txBox="1"/>
              <p:nvPr/>
            </p:nvSpPr>
            <p:spPr>
              <a:xfrm>
                <a:off x="7573506" y="6092847"/>
                <a:ext cx="644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CC6D02-4471-1386-A606-FAB5FF486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506" y="6092847"/>
                <a:ext cx="644857" cy="369332"/>
              </a:xfrm>
              <a:prstGeom prst="rect">
                <a:avLst/>
              </a:prstGeom>
              <a:blipFill>
                <a:blip r:embed="rId8"/>
                <a:stretch>
                  <a:fillRect l="-3846" t="-13333" r="-192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1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609585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609585">
                <a:defRPr sz="1800">
                  <a:solidFill>
                    <a:srgbClr val="000000"/>
                  </a:solidFill>
                </a:defRPr>
              </a:pPr>
              <a:t>36</a:t>
            </a:fld>
            <a:endParaRPr sz="1733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solidFill>
                  <a:schemeClr val="accent1"/>
                </a:solidFill>
                <a:latin typeface="Calibri" panose="020F0502020204030204"/>
              </a:rPr>
              <a:t>Supervised Learning – Linear </a:t>
            </a:r>
            <a:r>
              <a:rPr lang="en-US" sz="4267" kern="0" dirty="0" err="1">
                <a:solidFill>
                  <a:schemeClr val="accent1"/>
                </a:solidFill>
                <a:latin typeface="Calibri" panose="020F0502020204030204"/>
              </a:rPr>
              <a:t>Softmax</a:t>
            </a:r>
            <a:endParaRPr sz="4267" kern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00404" y="2095735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kern="0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9385" y="2141618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5" y="2141618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17" t="-3704" r="-2752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98023" y="2134988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 ker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 kern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 kern="0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23" y="2134988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23077" r="-3226" b="-384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72549" y="2770640"/>
                <a:ext cx="6858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49" y="2770640"/>
                <a:ext cx="685800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266561" y="3261452"/>
                <a:ext cx="6445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FF000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61" y="3261452"/>
                <a:ext cx="644567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266562" y="3772192"/>
                <a:ext cx="63964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𝑖</m:t>
                          </m:r>
                          <m:r>
                            <a:rPr lang="en-US" sz="2400" i="1" kern="0">
                              <a:solidFill>
                                <a:srgbClr val="002060"/>
                              </a:solidFill>
                              <a:latin typeface="Cambria Math" charset="0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0070C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70C0"/>
                              </a:solidFill>
                              <a:latin typeface="Cambria Math" charset="0"/>
                              <a:sym typeface="Calibri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62" y="3772192"/>
                <a:ext cx="6396495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5894" y="4724913"/>
                <a:ext cx="37822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4" y="4724913"/>
                <a:ext cx="3782254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95893" y="5217356"/>
                <a:ext cx="37893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FF000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3" y="5217356"/>
                <a:ext cx="3789371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95892" y="5709798"/>
                <a:ext cx="37893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00B0F0"/>
                              </a:solidFill>
                              <a:latin typeface="Cambria Math" charset="0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/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(</m:t>
                          </m:r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srgbClr val="7030A0"/>
                          </a:solidFill>
                          <a:latin typeface="Cambria Math" charset="0"/>
                          <a:sym typeface="Calibri"/>
                        </a:rPr>
                        <m:t>+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charset="0"/>
                              <a:sym typeface="Calibri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92" y="5709798"/>
                <a:ext cx="3789371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70014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3CDBA-36B4-7F40-A0B7-A7A0968B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54" y="1088335"/>
            <a:ext cx="3979333" cy="10837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EC9E01-9051-884B-9754-9CD5AE936AE5}"/>
              </a:ext>
            </a:extLst>
          </p:cNvPr>
          <p:cNvSpPr txBox="1">
            <a:spLocks/>
          </p:cNvSpPr>
          <p:nvPr/>
        </p:nvSpPr>
        <p:spPr>
          <a:xfrm>
            <a:off x="848533" y="0"/>
            <a:ext cx="10515600" cy="978061"/>
          </a:xfrm>
          <a:prstGeom prst="rect">
            <a:avLst/>
          </a:prstGeo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585"/>
            <a:r>
              <a:rPr lang="en-US" sz="3733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  <a:endParaRPr lang="en-US" sz="3733" dirty="0">
              <a:solidFill>
                <a:srgbClr val="21538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9D81B-04FE-5045-9B26-1992ADEA3394}"/>
                  </a:ext>
                </a:extLst>
              </p:cNvPr>
              <p:cNvSpPr txBox="1"/>
              <p:nvPr/>
            </p:nvSpPr>
            <p:spPr>
              <a:xfrm>
                <a:off x="848533" y="2522047"/>
                <a:ext cx="555280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9D81B-04FE-5045-9B26-1992ADEA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33" y="2522047"/>
                <a:ext cx="555280" cy="762709"/>
              </a:xfrm>
              <a:prstGeom prst="rect">
                <a:avLst/>
              </a:prstGeom>
              <a:blipFill>
                <a:blip r:embed="rId3"/>
                <a:stretch>
                  <a:fillRect l="-13333" t="-1639" r="-444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8BF5CD-8055-2849-BF40-547A464F0EF3}"/>
                  </a:ext>
                </a:extLst>
              </p:cNvPr>
              <p:cNvSpPr txBox="1"/>
              <p:nvPr/>
            </p:nvSpPr>
            <p:spPr>
              <a:xfrm>
                <a:off x="1624932" y="2522048"/>
                <a:ext cx="562398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8BF5CD-8055-2849-BF40-547A464F0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32" y="2522048"/>
                <a:ext cx="562398" cy="762709"/>
              </a:xfrm>
              <a:prstGeom prst="rect">
                <a:avLst/>
              </a:prstGeom>
              <a:blipFill>
                <a:blip r:embed="rId4"/>
                <a:stretch>
                  <a:fillRect l="-15556" t="-1639" r="-444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9B142-2AD7-0248-9BCA-96B86D714346}"/>
                  </a:ext>
                </a:extLst>
              </p:cNvPr>
              <p:cNvSpPr txBox="1"/>
              <p:nvPr/>
            </p:nvSpPr>
            <p:spPr>
              <a:xfrm>
                <a:off x="7353122" y="6092847"/>
                <a:ext cx="644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9B142-2AD7-0248-9BCA-96B86D71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122" y="6092847"/>
                <a:ext cx="644856" cy="369332"/>
              </a:xfrm>
              <a:prstGeom prst="rect">
                <a:avLst/>
              </a:prstGeom>
              <a:blipFill>
                <a:blip r:embed="rId6"/>
                <a:stretch>
                  <a:fillRect l="-3846" t="-13333" r="-384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9F58073-E169-0F42-D933-9F1EEA6A4837}"/>
              </a:ext>
            </a:extLst>
          </p:cNvPr>
          <p:cNvSpPr txBox="1"/>
          <p:nvPr/>
        </p:nvSpPr>
        <p:spPr>
          <a:xfrm>
            <a:off x="5811865" y="1201753"/>
            <a:ext cx="284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783DF-4E5B-C6E9-1B2D-4B9D9DAE7C39}"/>
              </a:ext>
            </a:extLst>
          </p:cNvPr>
          <p:cNvGrpSpPr/>
          <p:nvPr/>
        </p:nvGrpSpPr>
        <p:grpSpPr>
          <a:xfrm>
            <a:off x="2492103" y="2611204"/>
            <a:ext cx="6034608" cy="1117467"/>
            <a:chOff x="2492103" y="2611204"/>
            <a:chExt cx="6034608" cy="11174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91AC3C-ECA3-0245-A4E4-656A207ED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72256"/>
            <a:stretch/>
          </p:blipFill>
          <p:spPr>
            <a:xfrm>
              <a:off x="2492103" y="2611204"/>
              <a:ext cx="6034608" cy="111746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2A2A38-9D88-CB5C-8E9F-953430A93794}"/>
                </a:ext>
              </a:extLst>
            </p:cNvPr>
            <p:cNvSpPr txBox="1"/>
            <p:nvPr/>
          </p:nvSpPr>
          <p:spPr>
            <a:xfrm>
              <a:off x="6196740" y="2954493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C435C2-7DCA-ACCE-EF13-16FD69A9622A}"/>
              </a:ext>
            </a:extLst>
          </p:cNvPr>
          <p:cNvGrpSpPr/>
          <p:nvPr/>
        </p:nvGrpSpPr>
        <p:grpSpPr>
          <a:xfrm>
            <a:off x="2413445" y="3914004"/>
            <a:ext cx="6034608" cy="789687"/>
            <a:chOff x="2413445" y="3914004"/>
            <a:chExt cx="6034608" cy="7896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D9223B-9FC4-7048-AC66-14C7A821D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8217" b="52890"/>
            <a:stretch/>
          </p:blipFill>
          <p:spPr>
            <a:xfrm>
              <a:off x="2413445" y="3942738"/>
              <a:ext cx="6034608" cy="76095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2B62AD-F25B-EA3D-E902-2C0039473E5F}"/>
                </a:ext>
              </a:extLst>
            </p:cNvPr>
            <p:cNvSpPr txBox="1"/>
            <p:nvPr/>
          </p:nvSpPr>
          <p:spPr>
            <a:xfrm>
              <a:off x="6480875" y="3914004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F26041-F137-306D-0849-C4812E8C8E43}"/>
              </a:ext>
            </a:extLst>
          </p:cNvPr>
          <p:cNvGrpSpPr/>
          <p:nvPr/>
        </p:nvGrpSpPr>
        <p:grpSpPr>
          <a:xfrm>
            <a:off x="2492103" y="4810487"/>
            <a:ext cx="6034608" cy="797290"/>
            <a:chOff x="2492103" y="4810487"/>
            <a:chExt cx="6034608" cy="7972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E24EEC-1A7C-4148-90B9-C5C72182B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51" b="33863"/>
            <a:stretch/>
          </p:blipFill>
          <p:spPr>
            <a:xfrm>
              <a:off x="2492103" y="4831029"/>
              <a:ext cx="6034608" cy="7767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CA60A8-B774-4735-1EF5-9108198FDECF}"/>
                </a:ext>
              </a:extLst>
            </p:cNvPr>
            <p:cNvSpPr txBox="1"/>
            <p:nvPr/>
          </p:nvSpPr>
          <p:spPr>
            <a:xfrm>
              <a:off x="7289371" y="4810487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34CCFF-4F62-0471-A0DC-7FEB04DA5FAA}"/>
              </a:ext>
            </a:extLst>
          </p:cNvPr>
          <p:cNvGrpSpPr/>
          <p:nvPr/>
        </p:nvGrpSpPr>
        <p:grpSpPr>
          <a:xfrm>
            <a:off x="2220079" y="6007972"/>
            <a:ext cx="6034608" cy="678427"/>
            <a:chOff x="2220079" y="6007972"/>
            <a:chExt cx="6034608" cy="6784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A02D10-3E31-2B42-9CF0-E21260433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5727" b="17428"/>
            <a:stretch/>
          </p:blipFill>
          <p:spPr>
            <a:xfrm>
              <a:off x="2220079" y="6007972"/>
              <a:ext cx="6034608" cy="67842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0EE751-73C1-FF93-8837-501748B801F2}"/>
                </a:ext>
              </a:extLst>
            </p:cNvPr>
            <p:cNvSpPr txBox="1"/>
            <p:nvPr/>
          </p:nvSpPr>
          <p:spPr>
            <a:xfrm>
              <a:off x="5980885" y="6339386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405E5A-1D92-0269-7FBA-6767EAAB3F90}"/>
              </a:ext>
            </a:extLst>
          </p:cNvPr>
          <p:cNvSpPr txBox="1"/>
          <p:nvPr/>
        </p:nvSpPr>
        <p:spPr>
          <a:xfrm>
            <a:off x="5367339" y="5248109"/>
            <a:ext cx="284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D914DD-C1AF-D917-1CC2-30D381BCDE2F}"/>
                  </a:ext>
                </a:extLst>
              </p:cNvPr>
              <p:cNvSpPr txBox="1"/>
              <p:nvPr/>
            </p:nvSpPr>
            <p:spPr>
              <a:xfrm>
                <a:off x="7573506" y="6092847"/>
                <a:ext cx="644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D914DD-C1AF-D917-1CC2-30D381BCD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506" y="6092847"/>
                <a:ext cx="644857" cy="369332"/>
              </a:xfrm>
              <a:prstGeom prst="rect">
                <a:avLst/>
              </a:prstGeom>
              <a:blipFill>
                <a:blip r:embed="rId8"/>
                <a:stretch>
                  <a:fillRect l="-3846" t="-13333" r="-192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1BA8606-B1DE-EC4F-A100-A95592F155DA}"/>
              </a:ext>
            </a:extLst>
          </p:cNvPr>
          <p:cNvSpPr txBox="1">
            <a:spLocks/>
          </p:cNvSpPr>
          <p:nvPr/>
        </p:nvSpPr>
        <p:spPr>
          <a:xfrm>
            <a:off x="848533" y="0"/>
            <a:ext cx="10515600" cy="978061"/>
          </a:xfrm>
          <a:prstGeom prst="rect">
            <a:avLst/>
          </a:prstGeo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585"/>
            <a:r>
              <a:rPr lang="en-US" sz="3733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  <a:endParaRPr lang="en-US" sz="3733" dirty="0">
              <a:solidFill>
                <a:srgbClr val="21538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EF4E50-2EF2-3E40-920E-5BE1E70D0FC9}"/>
                  </a:ext>
                </a:extLst>
              </p:cNvPr>
              <p:cNvSpPr txBox="1"/>
              <p:nvPr/>
            </p:nvSpPr>
            <p:spPr>
              <a:xfrm>
                <a:off x="1028504" y="2552492"/>
                <a:ext cx="562398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EF4E50-2EF2-3E40-920E-5BE1E70D0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04" y="2552492"/>
                <a:ext cx="562398" cy="762709"/>
              </a:xfrm>
              <a:prstGeom prst="rect">
                <a:avLst/>
              </a:prstGeom>
              <a:blipFill>
                <a:blip r:embed="rId2"/>
                <a:stretch>
                  <a:fillRect l="-13333" t="-1639" r="-444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311F1C6-A32C-544B-9721-DA378C7EB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54" y="1088335"/>
            <a:ext cx="3979333" cy="1083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6BCFD0-6E78-9D4E-BF0B-7AAC76EE8BD9}"/>
                  </a:ext>
                </a:extLst>
              </p:cNvPr>
              <p:cNvSpPr txBox="1"/>
              <p:nvPr/>
            </p:nvSpPr>
            <p:spPr>
              <a:xfrm>
                <a:off x="9025168" y="6118291"/>
                <a:ext cx="11808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6BCFD0-6E78-9D4E-BF0B-7AAC76EE8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168" y="6118291"/>
                <a:ext cx="1180836" cy="369332"/>
              </a:xfrm>
              <a:prstGeom prst="rect">
                <a:avLst/>
              </a:prstGeom>
              <a:blipFill>
                <a:blip r:embed="rId5"/>
                <a:stretch>
                  <a:fillRect l="-2128" t="-13333" r="-531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A3056FC-434C-78E7-A194-61D01D355053}"/>
              </a:ext>
            </a:extLst>
          </p:cNvPr>
          <p:cNvSpPr txBox="1"/>
          <p:nvPr/>
        </p:nvSpPr>
        <p:spPr>
          <a:xfrm>
            <a:off x="5811865" y="1201753"/>
            <a:ext cx="284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EEEFB4-A06B-F304-B227-2F2F8EED3247}"/>
              </a:ext>
            </a:extLst>
          </p:cNvPr>
          <p:cNvGrpSpPr/>
          <p:nvPr/>
        </p:nvGrpSpPr>
        <p:grpSpPr>
          <a:xfrm>
            <a:off x="2337158" y="2641602"/>
            <a:ext cx="7127367" cy="1186453"/>
            <a:chOff x="2337158" y="2641602"/>
            <a:chExt cx="7127367" cy="11864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2599CF-95FB-B44C-B961-1D027E3B4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71861"/>
            <a:stretch/>
          </p:blipFill>
          <p:spPr>
            <a:xfrm>
              <a:off x="2337158" y="2641602"/>
              <a:ext cx="7127367" cy="118645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DBBBD1-C289-D519-8A69-EBC6C07340AE}"/>
                </a:ext>
              </a:extLst>
            </p:cNvPr>
            <p:cNvSpPr txBox="1"/>
            <p:nvPr/>
          </p:nvSpPr>
          <p:spPr>
            <a:xfrm>
              <a:off x="6622942" y="3049039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D3FFA8-17EB-B542-73BB-4C247FD470C2}"/>
              </a:ext>
            </a:extLst>
          </p:cNvPr>
          <p:cNvGrpSpPr/>
          <p:nvPr/>
        </p:nvGrpSpPr>
        <p:grpSpPr>
          <a:xfrm>
            <a:off x="2139026" y="3967557"/>
            <a:ext cx="7127367" cy="811412"/>
            <a:chOff x="2139026" y="3967557"/>
            <a:chExt cx="7127367" cy="8114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C969BD-35C7-DD41-B37E-184A7F67B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9305" b="52273"/>
            <a:stretch/>
          </p:blipFill>
          <p:spPr>
            <a:xfrm>
              <a:off x="2139026" y="4002221"/>
              <a:ext cx="7127367" cy="77674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5B2A58-25A9-008D-F06D-09B8DF6BC039}"/>
                </a:ext>
              </a:extLst>
            </p:cNvPr>
            <p:cNvSpPr txBox="1"/>
            <p:nvPr/>
          </p:nvSpPr>
          <p:spPr>
            <a:xfrm>
              <a:off x="6622941" y="3967557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75CC27-7B44-B39E-DB7C-B7A1FFF8C880}"/>
              </a:ext>
            </a:extLst>
          </p:cNvPr>
          <p:cNvGrpSpPr/>
          <p:nvPr/>
        </p:nvGrpSpPr>
        <p:grpSpPr>
          <a:xfrm>
            <a:off x="2253642" y="4887558"/>
            <a:ext cx="7127367" cy="858843"/>
            <a:chOff x="2253642" y="4887558"/>
            <a:chExt cx="7127367" cy="8588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5C90AC-C86D-F14D-BC08-6340ED6F8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090" b="33022"/>
            <a:stretch/>
          </p:blipFill>
          <p:spPr>
            <a:xfrm>
              <a:off x="2253642" y="4949989"/>
              <a:ext cx="7127367" cy="7964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CB8DB0-1C64-4438-1B92-02F728CC2BB0}"/>
                </a:ext>
              </a:extLst>
            </p:cNvPr>
            <p:cNvSpPr txBox="1"/>
            <p:nvPr/>
          </p:nvSpPr>
          <p:spPr>
            <a:xfrm>
              <a:off x="7428855" y="4887558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4B827D-5C28-25DE-11BA-7A47C47E3E4D}"/>
              </a:ext>
            </a:extLst>
          </p:cNvPr>
          <p:cNvGrpSpPr/>
          <p:nvPr/>
        </p:nvGrpSpPr>
        <p:grpSpPr>
          <a:xfrm>
            <a:off x="2139026" y="6037008"/>
            <a:ext cx="7127367" cy="698091"/>
            <a:chOff x="2139026" y="6037008"/>
            <a:chExt cx="7127367" cy="6980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885179-ED47-1F40-91A6-FF2459174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6549" b="16895"/>
            <a:stretch/>
          </p:blipFill>
          <p:spPr>
            <a:xfrm>
              <a:off x="2139026" y="6037008"/>
              <a:ext cx="7127367" cy="6980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567022-016D-4490-5CE0-DC644E93AA06}"/>
                </a:ext>
              </a:extLst>
            </p:cNvPr>
            <p:cNvSpPr txBox="1"/>
            <p:nvPr/>
          </p:nvSpPr>
          <p:spPr>
            <a:xfrm>
              <a:off x="6122952" y="6379901"/>
              <a:ext cx="28413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 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19A6256-4901-20CE-3416-E4BAE4EC4910}"/>
              </a:ext>
            </a:extLst>
          </p:cNvPr>
          <p:cNvSpPr txBox="1"/>
          <p:nvPr/>
        </p:nvSpPr>
        <p:spPr>
          <a:xfrm>
            <a:off x="5146625" y="5363719"/>
            <a:ext cx="284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723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2" y="346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9550671" y="7745773"/>
            <a:ext cx="528265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F81568-226A-D147-8727-8C6DA28C91DF}"/>
              </a:ext>
            </a:extLst>
          </p:cNvPr>
          <p:cNvSpPr txBox="1">
            <a:spLocks/>
          </p:cNvSpPr>
          <p:nvPr/>
        </p:nvSpPr>
        <p:spPr>
          <a:xfrm>
            <a:off x="656045" y="1103085"/>
            <a:ext cx="10363200" cy="1915887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 lang="en-US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Large weights lead to large variance. i.e. model fits to the training data too strongly.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Solution: Minimize the loss but also try to keep the weight values small by doing the following: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0BDD-4FC3-1C42-9D0F-85BACFC5EBAE}"/>
              </a:ext>
            </a:extLst>
          </p:cNvPr>
          <p:cNvSpPr txBox="1"/>
          <p:nvPr/>
        </p:nvSpPr>
        <p:spPr>
          <a:xfrm>
            <a:off x="1335315" y="4889930"/>
            <a:ext cx="13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minimize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/>
              <p:nvPr/>
            </p:nvSpPr>
            <p:spPr>
              <a:xfrm>
                <a:off x="2995393" y="4626439"/>
                <a:ext cx="2927660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93" y="4626439"/>
                <a:ext cx="2927660" cy="988540"/>
              </a:xfrm>
              <a:prstGeom prst="rect">
                <a:avLst/>
              </a:prstGeom>
              <a:blipFill>
                <a:blip r:embed="rId2"/>
                <a:stretch>
                  <a:fillRect t="-130380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229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1BA8606-B1DE-EC4F-A100-A95592F155DA}"/>
              </a:ext>
            </a:extLst>
          </p:cNvPr>
          <p:cNvSpPr txBox="1">
            <a:spLocks/>
          </p:cNvSpPr>
          <p:nvPr/>
        </p:nvSpPr>
        <p:spPr>
          <a:xfrm>
            <a:off x="848533" y="0"/>
            <a:ext cx="10515600" cy="978061"/>
          </a:xfrm>
          <a:prstGeom prst="rect">
            <a:avLst/>
          </a:prstGeo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131F9C-C142-B344-820B-AFF131F5F226}"/>
                  </a:ext>
                </a:extLst>
              </p:cNvPr>
              <p:cNvSpPr txBox="1"/>
              <p:nvPr/>
            </p:nvSpPr>
            <p:spPr>
              <a:xfrm>
                <a:off x="2375352" y="1956124"/>
                <a:ext cx="1253164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131F9C-C142-B344-820B-AFF131F5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352" y="1956124"/>
                <a:ext cx="1253164" cy="762709"/>
              </a:xfrm>
              <a:prstGeom prst="rect">
                <a:avLst/>
              </a:prstGeom>
              <a:blipFill>
                <a:blip r:embed="rId2"/>
                <a:stretch>
                  <a:fillRect l="-6061" t="-1639" r="-202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D3CBEC-4558-514C-8BA7-0796C9DBAED1}"/>
                  </a:ext>
                </a:extLst>
              </p:cNvPr>
              <p:cNvSpPr txBox="1"/>
              <p:nvPr/>
            </p:nvSpPr>
            <p:spPr>
              <a:xfrm>
                <a:off x="4973528" y="1956124"/>
                <a:ext cx="1803378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D3CBEC-4558-514C-8BA7-0796C9DBA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528" y="1956124"/>
                <a:ext cx="1803378" cy="762709"/>
              </a:xfrm>
              <a:prstGeom prst="rect">
                <a:avLst/>
              </a:prstGeom>
              <a:blipFill>
                <a:blip r:embed="rId3"/>
                <a:stretch>
                  <a:fillRect l="-3497" t="-1639" r="-349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9C3F75-EDEE-FF4B-9386-AF7645C84D75}"/>
                  </a:ext>
                </a:extLst>
              </p:cNvPr>
              <p:cNvSpPr txBox="1"/>
              <p:nvPr/>
            </p:nvSpPr>
            <p:spPr>
              <a:xfrm>
                <a:off x="7766077" y="1956124"/>
                <a:ext cx="1260280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9C3F75-EDEE-FF4B-9386-AF7645C84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077" y="1956124"/>
                <a:ext cx="1260280" cy="762709"/>
              </a:xfrm>
              <a:prstGeom prst="rect">
                <a:avLst/>
              </a:prstGeom>
              <a:blipFill>
                <a:blip r:embed="rId4"/>
                <a:stretch>
                  <a:fillRect l="-6000" t="-1639" r="-200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304B2D0-7A07-E04A-9EDD-5C901B1A7B39}"/>
              </a:ext>
            </a:extLst>
          </p:cNvPr>
          <p:cNvSpPr/>
          <p:nvPr/>
        </p:nvSpPr>
        <p:spPr>
          <a:xfrm>
            <a:off x="5197552" y="978062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label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B05307-90E2-7F49-B5C1-ECCFC4185917}"/>
                  </a:ext>
                </a:extLst>
              </p:cNvPr>
              <p:cNvSpPr/>
              <p:nvPr/>
            </p:nvSpPr>
            <p:spPr>
              <a:xfrm>
                <a:off x="3278485" y="3371751"/>
                <a:ext cx="7247192" cy="196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B05307-90E2-7F49-B5C1-ECCFC4185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485" y="3371751"/>
                <a:ext cx="7247192" cy="1960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201D6-7CD2-AD49-9840-3112E12F7229}"/>
                  </a:ext>
                </a:extLst>
              </p:cNvPr>
              <p:cNvSpPr/>
              <p:nvPr/>
            </p:nvSpPr>
            <p:spPr>
              <a:xfrm>
                <a:off x="5075282" y="5745009"/>
                <a:ext cx="1992147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201D6-7CD2-AD49-9840-3112E12F7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82" y="5745009"/>
                <a:ext cx="1992147" cy="857029"/>
              </a:xfrm>
              <a:prstGeom prst="rect">
                <a:avLst/>
              </a:prstGeom>
              <a:blipFill>
                <a:blip r:embed="rId6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12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B3CC6-89D5-D148-87B3-AFF0A57C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336" y="1527223"/>
            <a:ext cx="7112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58822-EED6-FD41-8671-E7015B06D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1"/>
          <a:stretch/>
        </p:blipFill>
        <p:spPr>
          <a:xfrm>
            <a:off x="2398331" y="1527222"/>
            <a:ext cx="2777067" cy="1100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6C859-A25E-A64D-B4C6-476061C5F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536" y="1537553"/>
            <a:ext cx="1659467" cy="999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3466B6-6EC8-6F4A-B831-86297D9FD300}"/>
                  </a:ext>
                </a:extLst>
              </p:cNvPr>
              <p:cNvSpPr/>
              <p:nvPr/>
            </p:nvSpPr>
            <p:spPr>
              <a:xfrm>
                <a:off x="8028818" y="3156822"/>
                <a:ext cx="1992147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3466B6-6EC8-6F4A-B831-86297D9FD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818" y="3156822"/>
                <a:ext cx="1992147" cy="857029"/>
              </a:xfrm>
              <a:prstGeom prst="rect">
                <a:avLst/>
              </a:prstGeom>
              <a:blipFill>
                <a:blip r:embed="rId5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9BE5A-861E-324F-83D4-1267FF80EFEE}"/>
                  </a:ext>
                </a:extLst>
              </p:cNvPr>
              <p:cNvSpPr txBox="1"/>
              <p:nvPr/>
            </p:nvSpPr>
            <p:spPr>
              <a:xfrm>
                <a:off x="2023934" y="3176657"/>
                <a:ext cx="1384225" cy="806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9BE5A-861E-324F-83D4-1267FF80E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934" y="3176657"/>
                <a:ext cx="1384225" cy="806503"/>
              </a:xfrm>
              <a:prstGeom prst="rect">
                <a:avLst/>
              </a:prstGeom>
              <a:blipFill>
                <a:blip r:embed="rId6"/>
                <a:stretch>
                  <a:fillRect l="-5455" t="-1563" r="-272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125C68-BA3F-0E40-B592-6E09C95CA96F}"/>
                  </a:ext>
                </a:extLst>
              </p:cNvPr>
              <p:cNvSpPr txBox="1"/>
              <p:nvPr/>
            </p:nvSpPr>
            <p:spPr>
              <a:xfrm>
                <a:off x="5296815" y="3218378"/>
                <a:ext cx="1088888" cy="764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125C68-BA3F-0E40-B592-6E09C95CA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15" y="3218378"/>
                <a:ext cx="1088888" cy="764697"/>
              </a:xfrm>
              <a:prstGeom prst="rect">
                <a:avLst/>
              </a:prstGeom>
              <a:blipFill>
                <a:blip r:embed="rId7"/>
                <a:stretch>
                  <a:fillRect l="-6897" t="-1639" r="-459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3BE42F5B-8B98-DA4B-8CB6-3C579C1FD056}"/>
              </a:ext>
            </a:extLst>
          </p:cNvPr>
          <p:cNvSpPr txBox="1">
            <a:spLocks/>
          </p:cNvSpPr>
          <p:nvPr/>
        </p:nvSpPr>
        <p:spPr>
          <a:xfrm>
            <a:off x="848533" y="0"/>
            <a:ext cx="10515600" cy="978061"/>
          </a:xfrm>
          <a:prstGeom prst="rect">
            <a:avLst/>
          </a:prstGeom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585"/>
            <a:r>
              <a:rPr lang="en-US" sz="3733" dirty="0">
                <a:solidFill>
                  <a:srgbClr val="215380"/>
                </a:solidFill>
                <a:latin typeface="+mn-lt"/>
                <a:ea typeface="+mn-ea"/>
                <a:cs typeface="+mn-cs"/>
                <a:sym typeface="Calibri"/>
              </a:rPr>
              <a:t>Computing Analytic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697E2-A83A-BA41-A8F0-56BFF87C53F8}"/>
                  </a:ext>
                </a:extLst>
              </p:cNvPr>
              <p:cNvSpPr txBox="1"/>
              <p:nvPr/>
            </p:nvSpPr>
            <p:spPr>
              <a:xfrm>
                <a:off x="2639918" y="5244102"/>
                <a:ext cx="2528193" cy="806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697E2-A83A-BA41-A8F0-56BFF87C5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18" y="5244102"/>
                <a:ext cx="2528193" cy="806503"/>
              </a:xfrm>
              <a:prstGeom prst="rect">
                <a:avLst/>
              </a:prstGeom>
              <a:blipFill>
                <a:blip r:embed="rId8"/>
                <a:stretch>
                  <a:fillRect l="-2488" r="-99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9BE318-E89D-734B-A65F-F5362B9656C0}"/>
                  </a:ext>
                </a:extLst>
              </p:cNvPr>
              <p:cNvSpPr txBox="1"/>
              <p:nvPr/>
            </p:nvSpPr>
            <p:spPr>
              <a:xfrm>
                <a:off x="7456954" y="5264962"/>
                <a:ext cx="2048381" cy="764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9BE318-E89D-734B-A65F-F5362B96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54" y="5264962"/>
                <a:ext cx="2048381" cy="764697"/>
              </a:xfrm>
              <a:prstGeom prst="rect">
                <a:avLst/>
              </a:prstGeom>
              <a:blipFill>
                <a:blip r:embed="rId9"/>
                <a:stretch>
                  <a:fillRect l="-3704" t="-163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103E285-FF1C-C247-957D-8D803393A85F}"/>
              </a:ext>
            </a:extLst>
          </p:cNvPr>
          <p:cNvSpPr/>
          <p:nvPr/>
        </p:nvSpPr>
        <p:spPr>
          <a:xfrm>
            <a:off x="2502756" y="5172314"/>
            <a:ext cx="2672641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C1005-19B9-D342-AF65-BA119C2A6270}"/>
              </a:ext>
            </a:extLst>
          </p:cNvPr>
          <p:cNvSpPr/>
          <p:nvPr/>
        </p:nvSpPr>
        <p:spPr>
          <a:xfrm>
            <a:off x="7274126" y="5172314"/>
            <a:ext cx="2332876" cy="10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414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Perceptron Model</a:t>
            </a:r>
            <a:endParaRPr sz="4267" dirty="0"/>
          </a:p>
        </p:txBody>
      </p:sp>
      <p:sp>
        <p:nvSpPr>
          <p:cNvPr id="6" name="Rectangle 5"/>
          <p:cNvSpPr/>
          <p:nvPr/>
        </p:nvSpPr>
        <p:spPr>
          <a:xfrm>
            <a:off x="885099" y="1258356"/>
            <a:ext cx="560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091" y="5807446"/>
            <a:ext cx="6166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More: https</a:t>
            </a:r>
            <a:r>
              <a:rPr lang="en-US" sz="2400" dirty="0"/>
              <a:t>://</a:t>
            </a:r>
            <a:r>
              <a:rPr lang="en-US" sz="2400" dirty="0" err="1"/>
              <a:t>en.wikipedia.org</a:t>
            </a:r>
            <a:r>
              <a:rPr lang="en-US" sz="2400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9960" y="3009325"/>
                <a:ext cx="4506307" cy="1215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0" y="3009325"/>
                <a:ext cx="4506307" cy="1215397"/>
              </a:xfrm>
              <a:prstGeom prst="rect">
                <a:avLst/>
              </a:prstGeom>
              <a:blipFill>
                <a:blip r:embed="rId2"/>
                <a:stretch>
                  <a:fillRect l="-29859" t="-231250" r="-845" b="-3270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518393" y="2143473"/>
            <a:ext cx="4964684" cy="3296173"/>
            <a:chOff x="4888794" y="1607604"/>
            <a:chExt cx="3723513" cy="2472129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07604"/>
              <a:ext cx="412180" cy="519349"/>
              <a:chOff x="4750274" y="1746843"/>
              <a:chExt cx="412180" cy="51934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12180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2180" cy="3462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58531"/>
              <a:ext cx="417518" cy="519349"/>
              <a:chOff x="4750274" y="1746843"/>
              <a:chExt cx="417518" cy="5193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09458"/>
              <a:ext cx="417518" cy="519349"/>
              <a:chOff x="4750274" y="1746843"/>
              <a:chExt cx="417518" cy="51934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60384"/>
              <a:ext cx="417518" cy="519349"/>
              <a:chOff x="4750274" y="1746843"/>
              <a:chExt cx="417518" cy="51934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17518" cy="34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22825"/>
              <a:ext cx="580470" cy="590787"/>
              <a:chOff x="6512842" y="2422825"/>
              <a:chExt cx="580470" cy="59078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53180"/>
                <a:ext cx="580470" cy="519349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5907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867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5907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2500" t="-128571" r="-102500" b="-1746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00974" y="1817637"/>
              <a:ext cx="1112526" cy="747763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06312" y="2468564"/>
              <a:ext cx="1103046" cy="227441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454884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454884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46022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460223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46022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460223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45320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453201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2" name="Group 61"/>
          <p:cNvGrpSpPr/>
          <p:nvPr/>
        </p:nvGrpSpPr>
        <p:grpSpPr>
          <a:xfrm>
            <a:off x="9836534" y="1414463"/>
            <a:ext cx="1380504" cy="1515256"/>
            <a:chOff x="7377402" y="1060847"/>
            <a:chExt cx="1035378" cy="1136442"/>
          </a:xfrm>
        </p:grpSpPr>
        <p:sp>
          <p:nvSpPr>
            <p:cNvPr id="58" name="TextBox 57"/>
            <p:cNvSpPr txBox="1"/>
            <p:nvPr/>
          </p:nvSpPr>
          <p:spPr>
            <a:xfrm>
              <a:off x="7377402" y="1060847"/>
              <a:ext cx="103537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Activation</a:t>
              </a:r>
              <a:b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function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890629" y="1701920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105883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Perceptron Model</a:t>
            </a:r>
            <a:endParaRPr sz="4267" dirty="0"/>
          </a:p>
        </p:txBody>
      </p:sp>
      <p:sp>
        <p:nvSpPr>
          <p:cNvPr id="6" name="Rectangle 5"/>
          <p:cNvSpPr/>
          <p:nvPr/>
        </p:nvSpPr>
        <p:spPr>
          <a:xfrm>
            <a:off x="885099" y="1258356"/>
            <a:ext cx="560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091" y="5807446"/>
            <a:ext cx="6166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More: https</a:t>
            </a:r>
            <a:r>
              <a:rPr lang="en-US" sz="2400" dirty="0"/>
              <a:t>://</a:t>
            </a:r>
            <a:r>
              <a:rPr lang="en-US" sz="2400" dirty="0" err="1"/>
              <a:t>en.wikipedia.org</a:t>
            </a:r>
            <a:r>
              <a:rPr lang="en-US" sz="2400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9960" y="3009325"/>
                <a:ext cx="4506307" cy="1215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0" y="3009325"/>
                <a:ext cx="4506307" cy="1215397"/>
              </a:xfrm>
              <a:prstGeom prst="rect">
                <a:avLst/>
              </a:prstGeom>
              <a:blipFill>
                <a:blip r:embed="rId2"/>
                <a:stretch>
                  <a:fillRect l="-29859" t="-231250" r="-845" b="-3270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518393" y="2143473"/>
            <a:ext cx="4964684" cy="3296173"/>
            <a:chOff x="4888794" y="1607604"/>
            <a:chExt cx="3723513" cy="2472129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07604"/>
              <a:ext cx="412180" cy="519349"/>
              <a:chOff x="4750274" y="1746843"/>
              <a:chExt cx="412180" cy="51934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12180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2180" cy="3462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58531"/>
              <a:ext cx="417518" cy="519349"/>
              <a:chOff x="4750274" y="1746843"/>
              <a:chExt cx="417518" cy="5193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09458"/>
              <a:ext cx="417518" cy="519349"/>
              <a:chOff x="4750274" y="1746843"/>
              <a:chExt cx="417518" cy="51934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60384"/>
              <a:ext cx="417518" cy="519349"/>
              <a:chOff x="4750274" y="1746843"/>
              <a:chExt cx="417518" cy="51934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17518" cy="34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22825"/>
              <a:ext cx="580470" cy="590787"/>
              <a:chOff x="6512842" y="2422825"/>
              <a:chExt cx="580470" cy="59078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53180"/>
                <a:ext cx="580470" cy="519349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5907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867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5907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2500" t="-128571" r="-102500" b="-1746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00974" y="1817637"/>
              <a:ext cx="1112526" cy="747763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06312" y="2468564"/>
              <a:ext cx="1103046" cy="227441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454884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454884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46022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460223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46022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460223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45320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453201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Group 32"/>
          <p:cNvGrpSpPr/>
          <p:nvPr/>
        </p:nvGrpSpPr>
        <p:grpSpPr>
          <a:xfrm>
            <a:off x="5804681" y="1297913"/>
            <a:ext cx="5758217" cy="4565896"/>
            <a:chOff x="4353510" y="973435"/>
            <a:chExt cx="4318663" cy="342442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53510" y="1313098"/>
              <a:ext cx="4318663" cy="308475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455109" y="973435"/>
              <a:ext cx="965200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9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28101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Perceptron Model</a:t>
            </a:r>
            <a:endParaRPr sz="4267" dirty="0"/>
          </a:p>
        </p:txBody>
      </p:sp>
      <p:sp>
        <p:nvSpPr>
          <p:cNvPr id="6" name="Rectangle 5"/>
          <p:cNvSpPr/>
          <p:nvPr/>
        </p:nvSpPr>
        <p:spPr>
          <a:xfrm>
            <a:off x="885099" y="1258356"/>
            <a:ext cx="560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091" y="5807446"/>
            <a:ext cx="6166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More: https</a:t>
            </a:r>
            <a:r>
              <a:rPr lang="en-US" sz="2400" dirty="0"/>
              <a:t>://</a:t>
            </a:r>
            <a:r>
              <a:rPr lang="en-US" sz="2400" dirty="0" err="1"/>
              <a:t>en.wikipedia.org</a:t>
            </a:r>
            <a:r>
              <a:rPr lang="en-US" sz="2400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9960" y="3009325"/>
                <a:ext cx="4506307" cy="1215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133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lang="en-US" sz="2133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0" y="3009325"/>
                <a:ext cx="4506307" cy="1215397"/>
              </a:xfrm>
              <a:prstGeom prst="rect">
                <a:avLst/>
              </a:prstGeom>
              <a:blipFill>
                <a:blip r:embed="rId2"/>
                <a:stretch>
                  <a:fillRect l="-29859" t="-231250" r="-845" b="-3270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518393" y="2143473"/>
            <a:ext cx="4964684" cy="3296173"/>
            <a:chOff x="4888794" y="1607604"/>
            <a:chExt cx="3723513" cy="2472129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07604"/>
              <a:ext cx="412180" cy="519349"/>
              <a:chOff x="4750274" y="1746843"/>
              <a:chExt cx="412180" cy="51934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12180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2180" cy="3462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58531"/>
              <a:ext cx="417518" cy="519349"/>
              <a:chOff x="4750274" y="1746843"/>
              <a:chExt cx="417518" cy="5193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09458"/>
              <a:ext cx="417518" cy="519349"/>
              <a:chOff x="4750274" y="1746843"/>
              <a:chExt cx="417518" cy="51934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60384"/>
              <a:ext cx="417518" cy="519349"/>
              <a:chOff x="4750274" y="1746843"/>
              <a:chExt cx="417518" cy="51934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17518" cy="34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7518" cy="3462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22825"/>
              <a:ext cx="580470" cy="590787"/>
              <a:chOff x="6512842" y="2422825"/>
              <a:chExt cx="580470" cy="59078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53180"/>
                <a:ext cx="580470" cy="519349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5907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867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5907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2500" t="-128571" r="-102500" b="-1746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00974" y="1817637"/>
              <a:ext cx="1112526" cy="747763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06312" y="2468564"/>
              <a:ext cx="1103046" cy="227441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454884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454884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46022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460223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46022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460223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45320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453201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2" name="Group 61"/>
          <p:cNvGrpSpPr/>
          <p:nvPr/>
        </p:nvGrpSpPr>
        <p:grpSpPr>
          <a:xfrm>
            <a:off x="9836534" y="1414463"/>
            <a:ext cx="1380504" cy="1515256"/>
            <a:chOff x="7377402" y="1060847"/>
            <a:chExt cx="1035378" cy="1136442"/>
          </a:xfrm>
        </p:grpSpPr>
        <p:sp>
          <p:nvSpPr>
            <p:cNvPr id="58" name="TextBox 57"/>
            <p:cNvSpPr txBox="1"/>
            <p:nvPr/>
          </p:nvSpPr>
          <p:spPr>
            <a:xfrm>
              <a:off x="7377402" y="1060847"/>
              <a:ext cx="103537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Activation</a:t>
              </a:r>
              <a:b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function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890629" y="1701920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20944846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Activation Functions</a:t>
            </a:r>
            <a:endParaRPr sz="4267" dirty="0"/>
          </a:p>
        </p:txBody>
      </p:sp>
      <p:grpSp>
        <p:nvGrpSpPr>
          <p:cNvPr id="13" name="Group 12"/>
          <p:cNvGrpSpPr/>
          <p:nvPr/>
        </p:nvGrpSpPr>
        <p:grpSpPr>
          <a:xfrm>
            <a:off x="7391877" y="3752517"/>
            <a:ext cx="2757959" cy="2619568"/>
            <a:chOff x="5803899" y="830661"/>
            <a:chExt cx="2068469" cy="19646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3899" y="1157037"/>
              <a:ext cx="2068469" cy="16383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887072" y="830661"/>
              <a:ext cx="188455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 err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ReLU</a:t>
              </a:r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(x) = max(0, x)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36106" y="3727116"/>
            <a:ext cx="3074341" cy="2605952"/>
            <a:chOff x="1602079" y="2795337"/>
            <a:chExt cx="2305756" cy="19544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079" y="3111501"/>
              <a:ext cx="2305756" cy="16383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355329" y="2795337"/>
              <a:ext cx="7800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 err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Tanh</a:t>
              </a:r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(x)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49696" y="1044278"/>
            <a:ext cx="3572617" cy="2682839"/>
            <a:chOff x="5364933" y="2737672"/>
            <a:chExt cx="2679463" cy="20121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933" y="3111501"/>
              <a:ext cx="2679463" cy="16383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90112" y="2737672"/>
              <a:ext cx="107817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Sigmoid(x)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6105" y="1123151"/>
            <a:ext cx="2985659" cy="2610757"/>
            <a:chOff x="1602079" y="842363"/>
            <a:chExt cx="2239244" cy="1958068"/>
          </a:xfrm>
        </p:grpSpPr>
        <p:sp>
          <p:nvSpPr>
            <p:cNvPr id="42" name="TextBox 41"/>
            <p:cNvSpPr txBox="1"/>
            <p:nvPr/>
          </p:nvSpPr>
          <p:spPr>
            <a:xfrm>
              <a:off x="2177901" y="842363"/>
              <a:ext cx="8003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Step(x)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2079" y="1157037"/>
              <a:ext cx="2239244" cy="16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342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Two-layer Multi-layer Perceptron (MLP)</a:t>
            </a:r>
            <a:endParaRPr sz="4267" dirty="0"/>
          </a:p>
        </p:txBody>
      </p:sp>
      <p:grpSp>
        <p:nvGrpSpPr>
          <p:cNvPr id="6" name="Group 5"/>
          <p:cNvGrpSpPr/>
          <p:nvPr/>
        </p:nvGrpSpPr>
        <p:grpSpPr>
          <a:xfrm>
            <a:off x="6167487" y="2489711"/>
            <a:ext cx="560602" cy="692465"/>
            <a:chOff x="4750274" y="1746844"/>
            <a:chExt cx="420451" cy="519349"/>
          </a:xfrm>
        </p:grpSpPr>
        <p:sp>
          <p:nvSpPr>
            <p:cNvPr id="30" name="Oval 2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160385" y="3141922"/>
            <a:ext cx="567720" cy="692465"/>
            <a:chOff x="4750274" y="1746844"/>
            <a:chExt cx="425790" cy="519349"/>
          </a:xfrm>
        </p:grpSpPr>
        <p:sp>
          <p:nvSpPr>
            <p:cNvPr id="28" name="Oval 27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160385" y="3794133"/>
            <a:ext cx="567720" cy="692465"/>
            <a:chOff x="4750274" y="1746844"/>
            <a:chExt cx="425790" cy="519349"/>
          </a:xfrm>
        </p:grpSpPr>
        <p:sp>
          <p:nvSpPr>
            <p:cNvPr id="26" name="Oval 25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160385" y="4446342"/>
            <a:ext cx="567720" cy="692465"/>
            <a:chOff x="4750274" y="1746844"/>
            <a:chExt cx="425790" cy="519349"/>
          </a:xfrm>
        </p:grpSpPr>
        <p:sp>
          <p:nvSpPr>
            <p:cNvPr id="24" name="Oval 2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629448" y="3368239"/>
            <a:ext cx="773960" cy="787716"/>
            <a:chOff x="6512842" y="2422826"/>
            <a:chExt cx="580470" cy="590787"/>
          </a:xfrm>
        </p:grpSpPr>
        <p:sp>
          <p:nvSpPr>
            <p:cNvPr id="22" name="Oval 21"/>
            <p:cNvSpPr/>
            <p:nvPr/>
          </p:nvSpPr>
          <p:spPr>
            <a:xfrm>
              <a:off x="6512842" y="2453181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  <a:blipFill>
                  <a:blip r:embed="rId6"/>
                  <a:stretch>
                    <a:fillRect l="-162500" t="-128571" r="-102500" b="-174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6776734" y="2968488"/>
            <a:ext cx="748196" cy="5171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6745794" y="3452207"/>
            <a:ext cx="706532" cy="2078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6759263" y="3849429"/>
            <a:ext cx="699797" cy="30368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6868751" y="4127220"/>
            <a:ext cx="578576" cy="6189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8572244" y="3711886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9506080" y="3732478"/>
            <a:ext cx="310779" cy="1239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8973391" y="3361533"/>
            <a:ext cx="430381" cy="692465"/>
            <a:chOff x="5687460" y="2113019"/>
            <a:chExt cx="422743" cy="680175"/>
          </a:xfrm>
        </p:grpSpPr>
        <p:sp>
          <p:nvSpPr>
            <p:cNvPr id="33" name="Oval 32"/>
            <p:cNvSpPr/>
            <p:nvPr/>
          </p:nvSpPr>
          <p:spPr>
            <a:xfrm>
              <a:off x="5687460" y="2113019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417551" y="2575082"/>
            <a:ext cx="549573" cy="692465"/>
            <a:chOff x="4750274" y="1746844"/>
            <a:chExt cx="412180" cy="519349"/>
          </a:xfrm>
        </p:grpSpPr>
        <p:sp>
          <p:nvSpPr>
            <p:cNvPr id="73" name="Oval 72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10458" y="3227293"/>
            <a:ext cx="556691" cy="692465"/>
            <a:chOff x="4750274" y="1746844"/>
            <a:chExt cx="417518" cy="519349"/>
          </a:xfrm>
        </p:grpSpPr>
        <p:sp>
          <p:nvSpPr>
            <p:cNvPr id="71" name="Oval 70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410458" y="3879503"/>
            <a:ext cx="556691" cy="692465"/>
            <a:chOff x="4750274" y="1746844"/>
            <a:chExt cx="417518" cy="519349"/>
          </a:xfrm>
        </p:grpSpPr>
        <p:sp>
          <p:nvSpPr>
            <p:cNvPr id="69" name="Oval 68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410458" y="4531713"/>
            <a:ext cx="556691" cy="692465"/>
            <a:chOff x="4750274" y="1746844"/>
            <a:chExt cx="417518" cy="519349"/>
          </a:xfrm>
        </p:grpSpPr>
        <p:sp>
          <p:nvSpPr>
            <p:cNvPr id="67" name="Oval 66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3420859" y="1640150"/>
            <a:ext cx="773960" cy="787716"/>
            <a:chOff x="6870151" y="1255733"/>
            <a:chExt cx="580470" cy="590787"/>
          </a:xfrm>
        </p:grpSpPr>
        <p:sp>
          <p:nvSpPr>
            <p:cNvPr id="65" name="Oval 64"/>
            <p:cNvSpPr/>
            <p:nvPr/>
          </p:nvSpPr>
          <p:spPr>
            <a:xfrm>
              <a:off x="6870151" y="1286088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  <a:blipFill>
                  <a:blip r:embed="rId11"/>
                  <a:stretch>
                    <a:fillRect l="-160000" t="-128571" r="-102500" b="-173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967124" y="2076303"/>
            <a:ext cx="2282316" cy="77882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961998" y="2121945"/>
            <a:ext cx="2275540" cy="141690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975467" y="2090205"/>
            <a:ext cx="2286415" cy="21495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967149" y="2045403"/>
            <a:ext cx="2270389" cy="27663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4363654" y="1983797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5297491" y="2004388"/>
            <a:ext cx="812763" cy="65725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4764802" y="1633446"/>
            <a:ext cx="430381" cy="692465"/>
            <a:chOff x="6155416" y="584514"/>
            <a:chExt cx="422743" cy="680175"/>
          </a:xfrm>
        </p:grpSpPr>
        <p:sp>
          <p:nvSpPr>
            <p:cNvPr id="63" name="Oval 62"/>
            <p:cNvSpPr/>
            <p:nvPr/>
          </p:nvSpPr>
          <p:spPr>
            <a:xfrm>
              <a:off x="6155416" y="584514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3455115" y="2863708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  <a:blipFill>
                <a:blip r:embed="rId6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4397910" y="3166882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5331747" y="3187473"/>
            <a:ext cx="698623" cy="19993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4799058" y="2816531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4871257" y="3063809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3455115" y="4052804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  <a:blipFill>
                <a:blip r:embed="rId12"/>
                <a:stretch>
                  <a:fillRect l="-162500" t="-126984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4397910" y="4355978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5331747" y="4156580"/>
            <a:ext cx="698623" cy="15225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4799058" y="4005627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4871257" y="4252905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3455115" y="5254246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  <a:blipFill>
                <a:blip r:embed="rId13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4397910" y="5557419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5331747" y="4847859"/>
            <a:ext cx="698623" cy="73015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4799058" y="5207068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4871257" y="5454346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967124" y="2855126"/>
            <a:ext cx="2303881" cy="3625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967149" y="3231551"/>
            <a:ext cx="2251381" cy="27578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967149" y="3234862"/>
            <a:ext cx="2214521" cy="9246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967149" y="3215434"/>
            <a:ext cx="2251381" cy="159632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967149" y="4159548"/>
            <a:ext cx="2231694" cy="1751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967149" y="3507338"/>
            <a:ext cx="2181353" cy="82390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967124" y="2855126"/>
            <a:ext cx="2181377" cy="150085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967149" y="4159548"/>
            <a:ext cx="2191015" cy="14306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967124" y="2855126"/>
            <a:ext cx="2214545" cy="274901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967149" y="4369303"/>
            <a:ext cx="2196260" cy="4424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967149" y="4811758"/>
            <a:ext cx="2219490" cy="79238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9902232" y="3388805"/>
            <a:ext cx="551305" cy="692465"/>
            <a:chOff x="4750274" y="1746844"/>
            <a:chExt cx="413479" cy="519349"/>
          </a:xfrm>
        </p:grpSpPr>
        <p:sp>
          <p:nvSpPr>
            <p:cNvPr id="154" name="Oval 15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6110255" y="1287774"/>
            <a:ext cx="1925012" cy="1140913"/>
            <a:chOff x="7377402" y="1060847"/>
            <a:chExt cx="1443759" cy="855685"/>
          </a:xfrm>
        </p:grpSpPr>
        <p:sp>
          <p:nvSpPr>
            <p:cNvPr id="158" name="TextBox 157"/>
            <p:cNvSpPr txBox="1"/>
            <p:nvPr/>
          </p:nvSpPr>
          <p:spPr>
            <a:xfrm>
              <a:off x="7377402" y="1060847"/>
              <a:ext cx="14437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”hidden" layer</a:t>
              </a: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 flipH="1">
              <a:off x="7870133" y="1421163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9" name="Group 168"/>
          <p:cNvGrpSpPr/>
          <p:nvPr/>
        </p:nvGrpSpPr>
        <p:grpSpPr>
          <a:xfrm>
            <a:off x="10800339" y="3387062"/>
            <a:ext cx="551305" cy="692465"/>
            <a:chOff x="4750274" y="1746844"/>
            <a:chExt cx="413479" cy="519349"/>
          </a:xfrm>
        </p:grpSpPr>
        <p:sp>
          <p:nvSpPr>
            <p:cNvPr id="170" name="Oval 16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5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9713257" y="2165129"/>
            <a:ext cx="2008112" cy="1140913"/>
            <a:chOff x="7225002" y="1060847"/>
            <a:chExt cx="1506084" cy="855685"/>
          </a:xfrm>
        </p:grpSpPr>
        <p:sp>
          <p:nvSpPr>
            <p:cNvPr id="173" name="TextBox 172"/>
            <p:cNvSpPr txBox="1"/>
            <p:nvPr/>
          </p:nvSpPr>
          <p:spPr>
            <a:xfrm>
              <a:off x="7225002" y="1060847"/>
              <a:ext cx="15060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Loss / Criterion</a:t>
              </a:r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H="1">
              <a:off x="7870133" y="1421163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348928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46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Linear </a:t>
            </a:r>
            <a:r>
              <a:rPr lang="en-US" sz="4267" dirty="0" err="1"/>
              <a:t>Softmax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49748" y="2429401"/>
                <a:ext cx="6858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748" y="2429401"/>
                <a:ext cx="6858000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264" y="2920213"/>
                <a:ext cx="63241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" y="2920213"/>
                <a:ext cx="6324103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4265" y="3430953"/>
                <a:ext cx="62642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" y="3430953"/>
                <a:ext cx="6264214" cy="46166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9169" y="4493342"/>
                <a:ext cx="3687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9" y="4493342"/>
                <a:ext cx="368703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9167" y="4985785"/>
                <a:ext cx="37605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7" y="4985785"/>
                <a:ext cx="3760581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9166" y="5478228"/>
                <a:ext cx="37434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6" y="5478228"/>
                <a:ext cx="3743461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03601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47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Linear </a:t>
            </a:r>
            <a:r>
              <a:rPr lang="en-US" sz="4267" dirty="0" err="1"/>
              <a:t>Softmax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49748" y="2429401"/>
                <a:ext cx="6858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748" y="2429401"/>
                <a:ext cx="6858000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264" y="2920213"/>
                <a:ext cx="63241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" y="2920213"/>
                <a:ext cx="6324103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4265" y="3430953"/>
                <a:ext cx="62642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" y="3430953"/>
                <a:ext cx="6264214" cy="46166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9169" y="4493342"/>
                <a:ext cx="3687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9" y="4493342"/>
                <a:ext cx="368703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9167" y="4985785"/>
                <a:ext cx="37605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7" y="4985785"/>
                <a:ext cx="3760581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9166" y="5478228"/>
                <a:ext cx="37434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6" y="5478228"/>
                <a:ext cx="3743461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7639121" y="2333529"/>
                <a:ext cx="3891898" cy="975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21" y="2333529"/>
                <a:ext cx="3891898" cy="975203"/>
              </a:xfrm>
              <a:prstGeom prst="rect">
                <a:avLst/>
              </a:prstGeom>
              <a:blipFill>
                <a:blip r:embed="rId11"/>
                <a:stretch>
                  <a:fillRect l="-32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8260999" y="3675841"/>
                <a:ext cx="2580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99" y="3675841"/>
                <a:ext cx="2580386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6463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48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Linear </a:t>
            </a:r>
            <a:r>
              <a:rPr lang="en-US" sz="4267" dirty="0" err="1"/>
              <a:t>Softmax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9641" y="2816312"/>
                <a:ext cx="33541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41" y="2816312"/>
                <a:ext cx="3354104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7639121" y="2333529"/>
                <a:ext cx="3891898" cy="975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21" y="2333529"/>
                <a:ext cx="3891898" cy="975203"/>
              </a:xfrm>
              <a:prstGeom prst="rect">
                <a:avLst/>
              </a:prstGeom>
              <a:blipFill>
                <a:blip r:embed="rId6"/>
                <a:stretch>
                  <a:fillRect l="-32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8260999" y="3675841"/>
                <a:ext cx="2580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99" y="3675841"/>
                <a:ext cx="2580386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BF7417-C187-184A-B057-84E1A815C823}"/>
                  </a:ext>
                </a:extLst>
              </p:cNvPr>
              <p:cNvSpPr/>
              <p:nvPr/>
            </p:nvSpPr>
            <p:spPr>
              <a:xfrm>
                <a:off x="289169" y="4493342"/>
                <a:ext cx="3687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BF7417-C187-184A-B057-84E1A815C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9" y="4493342"/>
                <a:ext cx="368703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79FA2C-09D6-E548-BE63-9E37D57DEFB5}"/>
                  </a:ext>
                </a:extLst>
              </p:cNvPr>
              <p:cNvSpPr/>
              <p:nvPr/>
            </p:nvSpPr>
            <p:spPr>
              <a:xfrm>
                <a:off x="289167" y="4985785"/>
                <a:ext cx="37605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79FA2C-09D6-E548-BE63-9E37D57DE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7" y="4985785"/>
                <a:ext cx="3760581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90116C-35AE-0041-82C8-3FFF3A2EF9BF}"/>
                  </a:ext>
                </a:extLst>
              </p:cNvPr>
              <p:cNvSpPr/>
              <p:nvPr/>
            </p:nvSpPr>
            <p:spPr>
              <a:xfrm>
                <a:off x="289166" y="5478228"/>
                <a:ext cx="37434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90116C-35AE-0041-82C8-3FFF3A2EF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6" y="5478228"/>
                <a:ext cx="3743461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0533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32" y="346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9550671" y="7745773"/>
            <a:ext cx="528265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F81568-226A-D147-8727-8C6DA28C91DF}"/>
              </a:ext>
            </a:extLst>
          </p:cNvPr>
          <p:cNvSpPr txBox="1">
            <a:spLocks/>
          </p:cNvSpPr>
          <p:nvPr/>
        </p:nvSpPr>
        <p:spPr>
          <a:xfrm>
            <a:off x="656045" y="1103085"/>
            <a:ext cx="10363200" cy="1915887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 lang="en-US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Large weights lead to large variance. i.e. model fits to the training data too strongly.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Solution: Minimize the loss but also try to keep the weight values small by doing the following: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0BDD-4FC3-1C42-9D0F-85BACFC5EBAE}"/>
              </a:ext>
            </a:extLst>
          </p:cNvPr>
          <p:cNvSpPr txBox="1"/>
          <p:nvPr/>
        </p:nvSpPr>
        <p:spPr>
          <a:xfrm>
            <a:off x="1335315" y="4889930"/>
            <a:ext cx="13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minimize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/>
              <p:nvPr/>
            </p:nvSpPr>
            <p:spPr>
              <a:xfrm>
                <a:off x="2995393" y="4626439"/>
                <a:ext cx="2927660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93" y="4626439"/>
                <a:ext cx="2927660" cy="988540"/>
              </a:xfrm>
              <a:prstGeom prst="rect">
                <a:avLst/>
              </a:prstGeom>
              <a:blipFill>
                <a:blip r:embed="rId2"/>
                <a:stretch>
                  <a:fillRect t="-130380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775315B-3529-4A44-9A02-1AC80754B860}"/>
              </a:ext>
            </a:extLst>
          </p:cNvPr>
          <p:cNvSpPr/>
          <p:nvPr/>
        </p:nvSpPr>
        <p:spPr>
          <a:xfrm>
            <a:off x="4412342" y="4626439"/>
            <a:ext cx="1577460" cy="1019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1A0A8-A701-F64B-9331-D58BFA5986D9}"/>
              </a:ext>
            </a:extLst>
          </p:cNvPr>
          <p:cNvSpPr txBox="1"/>
          <p:nvPr/>
        </p:nvSpPr>
        <p:spPr>
          <a:xfrm>
            <a:off x="6688183" y="4889930"/>
            <a:ext cx="2493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Regularizer</a:t>
            </a:r>
            <a:r>
              <a:rPr lang="en-US" sz="2400" dirty="0"/>
              <a:t> term </a:t>
            </a:r>
          </a:p>
          <a:p>
            <a:r>
              <a:rPr lang="en-US" sz="2400" dirty="0"/>
              <a:t>e.g. L2- </a:t>
            </a:r>
            <a:r>
              <a:rPr lang="en-US" sz="2400" dirty="0" err="1"/>
              <a:t>regularizer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235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49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Linear </a:t>
            </a:r>
            <a:r>
              <a:rPr lang="en-US" sz="4267" dirty="0" err="1"/>
              <a:t>Softmax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9641" y="2816312"/>
                <a:ext cx="33541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41" y="2816312"/>
                <a:ext cx="3354104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6128" y="4639012"/>
                <a:ext cx="24823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28" y="4639012"/>
                <a:ext cx="2482346" cy="461665"/>
              </a:xfrm>
              <a:prstGeom prst="rect">
                <a:avLst/>
              </a:prstGeom>
              <a:blipFill>
                <a:blip r:embed="rId6"/>
                <a:stretch>
                  <a:fillRect r="-51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7639121" y="2333529"/>
                <a:ext cx="3891898" cy="975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21" y="2333529"/>
                <a:ext cx="3891898" cy="975203"/>
              </a:xfrm>
              <a:prstGeom prst="rect">
                <a:avLst/>
              </a:prstGeom>
              <a:blipFill>
                <a:blip r:embed="rId7"/>
                <a:stretch>
                  <a:fillRect l="-32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8260999" y="3675841"/>
                <a:ext cx="2580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99" y="3675841"/>
                <a:ext cx="2580386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55168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50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Linear </a:t>
            </a:r>
            <a:r>
              <a:rPr lang="en-US" sz="4267" dirty="0" err="1"/>
              <a:t>Softmax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10331" y="2783764"/>
                <a:ext cx="35638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31" y="2783764"/>
                <a:ext cx="3563861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43106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51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Two-layer MLP + </a:t>
            </a:r>
            <a:r>
              <a:rPr lang="en-US" sz="4267" dirty="0" err="1"/>
              <a:t>Softmax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4009779" y="2440659"/>
                <a:ext cx="4029885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79" y="2440659"/>
                <a:ext cx="4029885" cy="53399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4009779" y="3005344"/>
                <a:ext cx="4093813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79" y="3005344"/>
                <a:ext cx="4093813" cy="533992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19073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52</a:t>
            </a:fld>
            <a:endParaRPr sz="1733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N-layer MLP + </a:t>
            </a:r>
            <a:r>
              <a:rPr lang="en-US" sz="4267" dirty="0" err="1"/>
              <a:t>Softmax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4009779" y="2440659"/>
                <a:ext cx="4029885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79" y="2440659"/>
                <a:ext cx="4029885" cy="53399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4009779" y="5906883"/>
                <a:ext cx="4296497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79" y="5906883"/>
                <a:ext cx="4296497" cy="533992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4009777" y="3007698"/>
                <a:ext cx="4035720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77" y="3007698"/>
                <a:ext cx="4035720" cy="533992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5512925" y="3616040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25" y="3616040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4009777" y="4166136"/>
                <a:ext cx="4358822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77" y="4166136"/>
                <a:ext cx="4358822" cy="533992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5589856" y="4942496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56" y="4942496"/>
                <a:ext cx="484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1119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53</a:t>
            </a:fld>
            <a:endParaRPr sz="1733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How to train the parameters?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1093754" y="5906883"/>
                <a:ext cx="4296497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4" y="5906883"/>
                <a:ext cx="4296497" cy="533992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2596900" y="3616040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00" y="3616040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1093752" y="4166136"/>
                <a:ext cx="4358822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2" y="4166136"/>
                <a:ext cx="4358822" cy="533992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673831" y="4942496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31" y="4942496"/>
                <a:ext cx="484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25342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41574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Forward pass (Forward-propagation)</a:t>
            </a:r>
            <a:endParaRPr sz="4267" dirty="0"/>
          </a:p>
        </p:txBody>
      </p:sp>
      <p:grpSp>
        <p:nvGrpSpPr>
          <p:cNvPr id="6" name="Group 5"/>
          <p:cNvGrpSpPr/>
          <p:nvPr/>
        </p:nvGrpSpPr>
        <p:grpSpPr>
          <a:xfrm>
            <a:off x="6167487" y="2489711"/>
            <a:ext cx="560602" cy="692465"/>
            <a:chOff x="4750274" y="1746844"/>
            <a:chExt cx="420451" cy="519349"/>
          </a:xfrm>
        </p:grpSpPr>
        <p:sp>
          <p:nvSpPr>
            <p:cNvPr id="30" name="Oval 2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160385" y="3141922"/>
            <a:ext cx="567720" cy="692465"/>
            <a:chOff x="4750274" y="1746844"/>
            <a:chExt cx="425790" cy="519349"/>
          </a:xfrm>
        </p:grpSpPr>
        <p:sp>
          <p:nvSpPr>
            <p:cNvPr id="28" name="Oval 27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160385" y="3794133"/>
            <a:ext cx="567720" cy="692465"/>
            <a:chOff x="4750274" y="1746844"/>
            <a:chExt cx="425790" cy="519349"/>
          </a:xfrm>
        </p:grpSpPr>
        <p:sp>
          <p:nvSpPr>
            <p:cNvPr id="26" name="Oval 25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160385" y="4446342"/>
            <a:ext cx="567720" cy="692465"/>
            <a:chOff x="4750274" y="1746844"/>
            <a:chExt cx="425790" cy="519349"/>
          </a:xfrm>
        </p:grpSpPr>
        <p:sp>
          <p:nvSpPr>
            <p:cNvPr id="24" name="Oval 2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629448" y="3368239"/>
            <a:ext cx="773960" cy="787716"/>
            <a:chOff x="6512842" y="2422826"/>
            <a:chExt cx="580470" cy="590787"/>
          </a:xfrm>
        </p:grpSpPr>
        <p:sp>
          <p:nvSpPr>
            <p:cNvPr id="22" name="Oval 21"/>
            <p:cNvSpPr/>
            <p:nvPr/>
          </p:nvSpPr>
          <p:spPr>
            <a:xfrm>
              <a:off x="6512842" y="2453181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  <a:blipFill>
                  <a:blip r:embed="rId6"/>
                  <a:stretch>
                    <a:fillRect l="-162500" t="-128571" r="-102500" b="-174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6776734" y="2968488"/>
            <a:ext cx="748196" cy="5171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6745794" y="3452207"/>
            <a:ext cx="706532" cy="2078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6759263" y="3849429"/>
            <a:ext cx="699797" cy="30368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6868751" y="4127220"/>
            <a:ext cx="578576" cy="6189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8572244" y="3711886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9506080" y="3732478"/>
            <a:ext cx="310779" cy="1239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8973391" y="3361533"/>
            <a:ext cx="430381" cy="692465"/>
            <a:chOff x="5687460" y="2113019"/>
            <a:chExt cx="422743" cy="680175"/>
          </a:xfrm>
        </p:grpSpPr>
        <p:sp>
          <p:nvSpPr>
            <p:cNvPr id="33" name="Oval 32"/>
            <p:cNvSpPr/>
            <p:nvPr/>
          </p:nvSpPr>
          <p:spPr>
            <a:xfrm>
              <a:off x="5687460" y="2113019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417551" y="2575082"/>
            <a:ext cx="549573" cy="692465"/>
            <a:chOff x="4750274" y="1746844"/>
            <a:chExt cx="412180" cy="519349"/>
          </a:xfrm>
        </p:grpSpPr>
        <p:sp>
          <p:nvSpPr>
            <p:cNvPr id="73" name="Oval 72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10458" y="3227293"/>
            <a:ext cx="556691" cy="692465"/>
            <a:chOff x="4750274" y="1746844"/>
            <a:chExt cx="417518" cy="519349"/>
          </a:xfrm>
        </p:grpSpPr>
        <p:sp>
          <p:nvSpPr>
            <p:cNvPr id="71" name="Oval 70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410458" y="3879503"/>
            <a:ext cx="556691" cy="692465"/>
            <a:chOff x="4750274" y="1746844"/>
            <a:chExt cx="417518" cy="519349"/>
          </a:xfrm>
        </p:grpSpPr>
        <p:sp>
          <p:nvSpPr>
            <p:cNvPr id="69" name="Oval 68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410458" y="4531713"/>
            <a:ext cx="556691" cy="692465"/>
            <a:chOff x="4750274" y="1746844"/>
            <a:chExt cx="417518" cy="519349"/>
          </a:xfrm>
        </p:grpSpPr>
        <p:sp>
          <p:nvSpPr>
            <p:cNvPr id="67" name="Oval 66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3420859" y="1640150"/>
            <a:ext cx="773960" cy="787716"/>
            <a:chOff x="6870151" y="1255733"/>
            <a:chExt cx="580470" cy="590787"/>
          </a:xfrm>
        </p:grpSpPr>
        <p:sp>
          <p:nvSpPr>
            <p:cNvPr id="65" name="Oval 64"/>
            <p:cNvSpPr/>
            <p:nvPr/>
          </p:nvSpPr>
          <p:spPr>
            <a:xfrm>
              <a:off x="6870151" y="1286088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  <a:blipFill>
                  <a:blip r:embed="rId11"/>
                  <a:stretch>
                    <a:fillRect l="-160000" t="-128571" r="-102500" b="-173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967124" y="2076303"/>
            <a:ext cx="2282316" cy="77882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961998" y="2121945"/>
            <a:ext cx="2275540" cy="141690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975467" y="2090205"/>
            <a:ext cx="2286415" cy="21495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967149" y="2045403"/>
            <a:ext cx="2270389" cy="27663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4363654" y="1983797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5297491" y="2004388"/>
            <a:ext cx="812763" cy="65725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4764802" y="1633446"/>
            <a:ext cx="430381" cy="692465"/>
            <a:chOff x="6155416" y="584514"/>
            <a:chExt cx="422743" cy="680175"/>
          </a:xfrm>
        </p:grpSpPr>
        <p:sp>
          <p:nvSpPr>
            <p:cNvPr id="63" name="Oval 62"/>
            <p:cNvSpPr/>
            <p:nvPr/>
          </p:nvSpPr>
          <p:spPr>
            <a:xfrm>
              <a:off x="6155416" y="584514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3455115" y="2863708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  <a:blipFill>
                <a:blip r:embed="rId6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4397910" y="3166882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5331747" y="3187473"/>
            <a:ext cx="698623" cy="19993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4799058" y="2816531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4871257" y="3063809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3455115" y="4052804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  <a:blipFill>
                <a:blip r:embed="rId12"/>
                <a:stretch>
                  <a:fillRect l="-162500" t="-126984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4397910" y="4355978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5331747" y="4156580"/>
            <a:ext cx="698623" cy="15225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4799058" y="4005627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4871257" y="4252905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3455115" y="5254246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  <a:blipFill>
                <a:blip r:embed="rId13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4397910" y="5557419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5331747" y="4847859"/>
            <a:ext cx="698623" cy="73015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4799058" y="5207068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4871257" y="5454346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967124" y="2855126"/>
            <a:ext cx="2303881" cy="3625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967149" y="3231551"/>
            <a:ext cx="2251381" cy="27578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967149" y="3234862"/>
            <a:ext cx="2214521" cy="9246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967149" y="3215434"/>
            <a:ext cx="2251381" cy="159632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967149" y="4159548"/>
            <a:ext cx="2231694" cy="1751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967149" y="3507338"/>
            <a:ext cx="2181353" cy="82390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967124" y="2855126"/>
            <a:ext cx="2181377" cy="150085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967149" y="4159548"/>
            <a:ext cx="2191015" cy="14306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967124" y="2855126"/>
            <a:ext cx="2214545" cy="274901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967149" y="4369303"/>
            <a:ext cx="2196260" cy="4424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967149" y="4811758"/>
            <a:ext cx="2219490" cy="79238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9902237" y="3388805"/>
            <a:ext cx="558423" cy="692465"/>
            <a:chOff x="4750274" y="1746844"/>
            <a:chExt cx="418817" cy="519349"/>
          </a:xfrm>
        </p:grpSpPr>
        <p:sp>
          <p:nvSpPr>
            <p:cNvPr id="154" name="Oval 15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18817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8817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10800339" y="3387062"/>
            <a:ext cx="551305" cy="692465"/>
            <a:chOff x="4750274" y="1746844"/>
            <a:chExt cx="413479" cy="519349"/>
          </a:xfrm>
        </p:grpSpPr>
        <p:sp>
          <p:nvSpPr>
            <p:cNvPr id="170" name="Oval 16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5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35390E3-055C-6448-9210-7FF8A85D2A7F}"/>
              </a:ext>
            </a:extLst>
          </p:cNvPr>
          <p:cNvGrpSpPr/>
          <p:nvPr/>
        </p:nvGrpSpPr>
        <p:grpSpPr>
          <a:xfrm>
            <a:off x="7618281" y="2088417"/>
            <a:ext cx="773960" cy="787716"/>
            <a:chOff x="6512842" y="2422826"/>
            <a:chExt cx="580470" cy="59078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BBD274A-CF81-D746-A985-2BBD5146CF19}"/>
                </a:ext>
              </a:extLst>
            </p:cNvPr>
            <p:cNvSpPr/>
            <p:nvPr/>
          </p:nvSpPr>
          <p:spPr>
            <a:xfrm>
              <a:off x="6512842" y="2453181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94F0080-5153-5642-9D8F-F0E829FD3F2E}"/>
                    </a:ext>
                  </a:extLst>
                </p:cNvPr>
                <p:cNvSpPr/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94F0080-5153-5642-9D8F-F0E829FD3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  <a:blipFill>
                  <a:blip r:embed="rId16"/>
                  <a:stretch>
                    <a:fillRect l="-162500" t="-126984" r="-102500" b="-174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E6DBB94-10EA-2C49-A05A-2BCC7FBBD594}"/>
              </a:ext>
            </a:extLst>
          </p:cNvPr>
          <p:cNvCxnSpPr>
            <a:cxnSpLocks/>
            <a:stCxn id="31" idx="3"/>
            <a:endCxn id="110" idx="2"/>
          </p:cNvCxnSpPr>
          <p:nvPr/>
        </p:nvCxnSpPr>
        <p:spPr>
          <a:xfrm flipV="1">
            <a:off x="6728089" y="2475123"/>
            <a:ext cx="890192" cy="29463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63F2EB0-02D4-2B44-9C0E-4D72D942A5C5}"/>
              </a:ext>
            </a:extLst>
          </p:cNvPr>
          <p:cNvCxnSpPr>
            <a:cxnSpLocks/>
          </p:cNvCxnSpPr>
          <p:nvPr/>
        </p:nvCxnSpPr>
        <p:spPr>
          <a:xfrm flipV="1">
            <a:off x="6682271" y="2596789"/>
            <a:ext cx="866965" cy="86968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647608C-EBDF-634F-96D9-3EE0DF7B4642}"/>
              </a:ext>
            </a:extLst>
          </p:cNvPr>
          <p:cNvCxnSpPr>
            <a:cxnSpLocks/>
          </p:cNvCxnSpPr>
          <p:nvPr/>
        </p:nvCxnSpPr>
        <p:spPr>
          <a:xfrm flipV="1">
            <a:off x="6730995" y="2732493"/>
            <a:ext cx="883023" cy="140141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F9BBB93-1163-5E48-AAE0-C126A969BA2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728105" y="2835945"/>
            <a:ext cx="1001179" cy="189044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35F2ADE-0995-3945-AFD0-DF4CCF7657DC}"/>
              </a:ext>
            </a:extLst>
          </p:cNvPr>
          <p:cNvCxnSpPr/>
          <p:nvPr/>
        </p:nvCxnSpPr>
        <p:spPr>
          <a:xfrm>
            <a:off x="8572244" y="2445511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DDC182B-31A6-7340-9679-0F36576F8D00}"/>
              </a:ext>
            </a:extLst>
          </p:cNvPr>
          <p:cNvCxnSpPr/>
          <p:nvPr/>
        </p:nvCxnSpPr>
        <p:spPr>
          <a:xfrm>
            <a:off x="9506080" y="2466103"/>
            <a:ext cx="310779" cy="1239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78E7A1-DF65-204D-BD6E-66D899F14095}"/>
              </a:ext>
            </a:extLst>
          </p:cNvPr>
          <p:cNvGrpSpPr/>
          <p:nvPr/>
        </p:nvGrpSpPr>
        <p:grpSpPr>
          <a:xfrm>
            <a:off x="8973391" y="2095158"/>
            <a:ext cx="430381" cy="692465"/>
            <a:chOff x="5687460" y="2113019"/>
            <a:chExt cx="422743" cy="680175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68AD411-2510-684B-B302-140B953A8359}"/>
                </a:ext>
              </a:extLst>
            </p:cNvPr>
            <p:cNvSpPr/>
            <p:nvPr/>
          </p:nvSpPr>
          <p:spPr>
            <a:xfrm>
              <a:off x="5687460" y="2113019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F0DD8B09-22CA-DF40-9A21-BD42060D4773}"/>
                </a:ext>
              </a:extLst>
            </p:cNvPr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E810157-BE55-D94F-A830-75DCFBDBAA2A}"/>
              </a:ext>
            </a:extLst>
          </p:cNvPr>
          <p:cNvGrpSpPr/>
          <p:nvPr/>
        </p:nvGrpSpPr>
        <p:grpSpPr>
          <a:xfrm>
            <a:off x="9902232" y="2122430"/>
            <a:ext cx="551305" cy="692465"/>
            <a:chOff x="4750274" y="1746844"/>
            <a:chExt cx="413479" cy="519349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9CE9327-F23E-0F47-89B3-182DBB3AFBB9}"/>
                </a:ext>
              </a:extLst>
            </p:cNvPr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686B55D-B91B-FE4F-8790-8F8CFF3B3A89}"/>
                    </a:ext>
                  </a:extLst>
                </p:cNvPr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686B55D-B91B-FE4F-8790-8F8CFF3B3A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687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41574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09585">
              <a:defRPr sz="1800">
                <a:solidFill>
                  <a:srgbClr val="000000"/>
                </a:solidFill>
              </a:defRPr>
            </a:pPr>
            <a:r>
              <a:rPr lang="en-US" sz="4267" kern="0" dirty="0">
                <a:latin typeface="Calibri" panose="020F0502020204030204"/>
              </a:rPr>
              <a:t>Forward pass (Forward-propagation)</a:t>
            </a:r>
            <a:endParaRPr sz="4267" kern="0" dirty="0"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67487" y="2489711"/>
            <a:ext cx="560602" cy="692465"/>
            <a:chOff x="4750274" y="1746844"/>
            <a:chExt cx="420451" cy="519349"/>
          </a:xfrm>
        </p:grpSpPr>
        <p:sp>
          <p:nvSpPr>
            <p:cNvPr id="30" name="Oval 2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160385" y="3141922"/>
            <a:ext cx="567720" cy="692465"/>
            <a:chOff x="4750274" y="1746844"/>
            <a:chExt cx="425790" cy="519349"/>
          </a:xfrm>
        </p:grpSpPr>
        <p:sp>
          <p:nvSpPr>
            <p:cNvPr id="28" name="Oval 27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160385" y="3794133"/>
            <a:ext cx="567720" cy="692465"/>
            <a:chOff x="4750274" y="1746844"/>
            <a:chExt cx="425790" cy="519349"/>
          </a:xfrm>
        </p:grpSpPr>
        <p:sp>
          <p:nvSpPr>
            <p:cNvPr id="26" name="Oval 25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160385" y="4446342"/>
            <a:ext cx="567720" cy="692465"/>
            <a:chOff x="4750274" y="1746844"/>
            <a:chExt cx="425790" cy="519349"/>
          </a:xfrm>
        </p:grpSpPr>
        <p:sp>
          <p:nvSpPr>
            <p:cNvPr id="24" name="Oval 2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629448" y="3368239"/>
            <a:ext cx="773960" cy="787716"/>
            <a:chOff x="6512842" y="2422826"/>
            <a:chExt cx="580470" cy="590787"/>
          </a:xfrm>
        </p:grpSpPr>
        <p:sp>
          <p:nvSpPr>
            <p:cNvPr id="22" name="Oval 21"/>
            <p:cNvSpPr/>
            <p:nvPr/>
          </p:nvSpPr>
          <p:spPr>
            <a:xfrm>
              <a:off x="6512842" y="2453181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  <a:blipFill>
                  <a:blip r:embed="rId6"/>
                  <a:stretch>
                    <a:fillRect l="-162500" t="-128571" r="-102500" b="-174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6776734" y="2968488"/>
            <a:ext cx="748196" cy="5171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6745794" y="3452207"/>
            <a:ext cx="706532" cy="2078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6759263" y="3849429"/>
            <a:ext cx="699797" cy="30368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6868751" y="4127220"/>
            <a:ext cx="578576" cy="6189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8572244" y="3711886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9506080" y="3732478"/>
            <a:ext cx="310779" cy="1239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8973391" y="3361533"/>
            <a:ext cx="430381" cy="692465"/>
            <a:chOff x="5687460" y="2113019"/>
            <a:chExt cx="422743" cy="680175"/>
          </a:xfrm>
        </p:grpSpPr>
        <p:sp>
          <p:nvSpPr>
            <p:cNvPr id="33" name="Oval 32"/>
            <p:cNvSpPr/>
            <p:nvPr/>
          </p:nvSpPr>
          <p:spPr>
            <a:xfrm>
              <a:off x="5687460" y="2113019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417551" y="2575082"/>
            <a:ext cx="549573" cy="692465"/>
            <a:chOff x="4750274" y="1746844"/>
            <a:chExt cx="412180" cy="519349"/>
          </a:xfrm>
        </p:grpSpPr>
        <p:sp>
          <p:nvSpPr>
            <p:cNvPr id="73" name="Oval 72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10458" y="3227293"/>
            <a:ext cx="556691" cy="692465"/>
            <a:chOff x="4750274" y="1746844"/>
            <a:chExt cx="417518" cy="519349"/>
          </a:xfrm>
        </p:grpSpPr>
        <p:sp>
          <p:nvSpPr>
            <p:cNvPr id="71" name="Oval 70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410458" y="3879503"/>
            <a:ext cx="556691" cy="692465"/>
            <a:chOff x="4750274" y="1746844"/>
            <a:chExt cx="417518" cy="519349"/>
          </a:xfrm>
        </p:grpSpPr>
        <p:sp>
          <p:nvSpPr>
            <p:cNvPr id="69" name="Oval 68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410458" y="4531713"/>
            <a:ext cx="556691" cy="692465"/>
            <a:chOff x="4750274" y="1746844"/>
            <a:chExt cx="417518" cy="519349"/>
          </a:xfrm>
        </p:grpSpPr>
        <p:sp>
          <p:nvSpPr>
            <p:cNvPr id="67" name="Oval 66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3420859" y="1640150"/>
            <a:ext cx="773960" cy="787716"/>
            <a:chOff x="6870151" y="1255733"/>
            <a:chExt cx="580470" cy="590787"/>
          </a:xfrm>
        </p:grpSpPr>
        <p:sp>
          <p:nvSpPr>
            <p:cNvPr id="65" name="Oval 64"/>
            <p:cNvSpPr/>
            <p:nvPr/>
          </p:nvSpPr>
          <p:spPr>
            <a:xfrm>
              <a:off x="6870151" y="1286088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  <a:blipFill>
                  <a:blip r:embed="rId11"/>
                  <a:stretch>
                    <a:fillRect l="-160000" t="-128571" r="-102500" b="-173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967124" y="2076303"/>
            <a:ext cx="2282316" cy="77882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961998" y="2121945"/>
            <a:ext cx="2275540" cy="141690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975467" y="2090205"/>
            <a:ext cx="2286415" cy="21495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967149" y="2045403"/>
            <a:ext cx="2270389" cy="27663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4363654" y="1983797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5297491" y="2004388"/>
            <a:ext cx="812763" cy="65725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4764802" y="1633446"/>
            <a:ext cx="430381" cy="692465"/>
            <a:chOff x="6155416" y="584514"/>
            <a:chExt cx="422743" cy="680175"/>
          </a:xfrm>
        </p:grpSpPr>
        <p:sp>
          <p:nvSpPr>
            <p:cNvPr id="63" name="Oval 62"/>
            <p:cNvSpPr/>
            <p:nvPr/>
          </p:nvSpPr>
          <p:spPr>
            <a:xfrm>
              <a:off x="6155416" y="584514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3455115" y="2863708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  <a:blipFill>
                <a:blip r:embed="rId6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4397910" y="3166882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5331747" y="3187473"/>
            <a:ext cx="698623" cy="19993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4799058" y="2816531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4871257" y="3063809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3455115" y="4052804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  <a:blipFill>
                <a:blip r:embed="rId12"/>
                <a:stretch>
                  <a:fillRect l="-162500" t="-126984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4397910" y="4355978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5331747" y="4156580"/>
            <a:ext cx="698623" cy="15225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4799058" y="4005627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4871257" y="4252905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3455115" y="5254246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kern="0" dirty="0">
                  <a:solidFill>
                    <a:sysClr val="windowText" lastClr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  <a:blipFill>
                <a:blip r:embed="rId13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4397910" y="5557419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5331747" y="4847859"/>
            <a:ext cx="698623" cy="73015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4799058" y="5207068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4871257" y="5454346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967124" y="2855126"/>
            <a:ext cx="2303881" cy="3625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967149" y="3231551"/>
            <a:ext cx="2251381" cy="27578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967149" y="3234862"/>
            <a:ext cx="2214521" cy="9246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967149" y="3215434"/>
            <a:ext cx="2251381" cy="159632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967149" y="4159548"/>
            <a:ext cx="2231694" cy="1751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967149" y="3507338"/>
            <a:ext cx="2181353" cy="82390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967124" y="2855126"/>
            <a:ext cx="2181377" cy="150085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967149" y="4159548"/>
            <a:ext cx="2191015" cy="14306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967124" y="2855126"/>
            <a:ext cx="2214545" cy="274901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967149" y="4369303"/>
            <a:ext cx="2196260" cy="4424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967149" y="4811758"/>
            <a:ext cx="2219490" cy="79238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9902232" y="3388805"/>
            <a:ext cx="551305" cy="692465"/>
            <a:chOff x="4750274" y="1746844"/>
            <a:chExt cx="413479" cy="519349"/>
          </a:xfrm>
        </p:grpSpPr>
        <p:sp>
          <p:nvSpPr>
            <p:cNvPr id="154" name="Oval 15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accPr>
                              <m:e>
                                <m:r>
                                  <a:rPr lang="en-US" sz="2400" i="1" ker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10800339" y="3387062"/>
            <a:ext cx="551305" cy="692465"/>
            <a:chOff x="4750274" y="1746844"/>
            <a:chExt cx="413479" cy="519349"/>
          </a:xfrm>
        </p:grpSpPr>
        <p:sp>
          <p:nvSpPr>
            <p:cNvPr id="170" name="Oval 16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  <a:sym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kern="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5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92"/>
          <p:cNvSpPr/>
          <p:nvPr/>
        </p:nvSpPr>
        <p:spPr>
          <a:xfrm>
            <a:off x="269414" y="2121946"/>
            <a:ext cx="857147" cy="3713030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840356" y="967860"/>
            <a:ext cx="3466065" cy="5275702"/>
            <a:chOff x="1014904" y="769463"/>
            <a:chExt cx="2599549" cy="3956776"/>
          </a:xfrm>
        </p:grpSpPr>
        <p:sp>
          <p:nvSpPr>
            <p:cNvPr id="95" name="Rectangle 94"/>
            <p:cNvSpPr/>
            <p:nvPr/>
          </p:nvSpPr>
          <p:spPr>
            <a:xfrm>
              <a:off x="1014904" y="1208415"/>
              <a:ext cx="2599549" cy="3517824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503362" y="769463"/>
                  <a:ext cx="1647904" cy="4322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1</m:t>
                                </m:r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kern="0" dirty="0">
                    <a:solidFill>
                      <a:srgbClr val="00B05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362" y="769463"/>
                  <a:ext cx="1647904" cy="432234"/>
                </a:xfrm>
                <a:prstGeom prst="rect">
                  <a:avLst/>
                </a:prstGeom>
                <a:blipFill>
                  <a:blip r:embed="rId16"/>
                  <a:stretch>
                    <a:fillRect l="-10920" t="-152174" b="-2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4321707" y="976678"/>
            <a:ext cx="2338713" cy="5266883"/>
            <a:chOff x="3774073" y="998765"/>
            <a:chExt cx="1754035" cy="3950163"/>
          </a:xfrm>
        </p:grpSpPr>
        <p:sp>
          <p:nvSpPr>
            <p:cNvPr id="98" name="Rectangle 97"/>
            <p:cNvSpPr/>
            <p:nvPr/>
          </p:nvSpPr>
          <p:spPr>
            <a:xfrm>
              <a:off x="3774073" y="1358680"/>
              <a:ext cx="1754035" cy="3590248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3916793" y="998765"/>
                  <a:ext cx="1369751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= </m:t>
                        </m:r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𝑆𝑖𝑔𝑚𝑜𝑖𝑑</m:t>
                        </m:r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)</m:t>
                        </m:r>
                      </m:oMath>
                    </m:oMathPara>
                  </a14:m>
                  <a:endParaRPr lang="en-US" sz="1600" kern="0" dirty="0">
                    <a:solidFill>
                      <a:srgbClr val="00B05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6793" y="998765"/>
                  <a:ext cx="1369751" cy="253916"/>
                </a:xfrm>
                <a:prstGeom prst="rect">
                  <a:avLst/>
                </a:prstGeom>
                <a:blipFill>
                  <a:blip r:embed="rId1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5839444" y="1821000"/>
            <a:ext cx="2962475" cy="3633346"/>
            <a:chOff x="5013051" y="1406230"/>
            <a:chExt cx="2221856" cy="2725010"/>
          </a:xfrm>
        </p:grpSpPr>
        <p:sp>
          <p:nvSpPr>
            <p:cNvPr id="101" name="Rectangle 100"/>
            <p:cNvSpPr/>
            <p:nvPr/>
          </p:nvSpPr>
          <p:spPr>
            <a:xfrm>
              <a:off x="5013051" y="1845181"/>
              <a:ext cx="2093633" cy="2286059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5625813" y="1406230"/>
                  <a:ext cx="1609094" cy="4322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2</m:t>
                                </m:r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 ker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kern="0" dirty="0">
                    <a:solidFill>
                      <a:srgbClr val="00B05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813" y="1406230"/>
                  <a:ext cx="1609094" cy="432234"/>
                </a:xfrm>
                <a:prstGeom prst="rect">
                  <a:avLst/>
                </a:prstGeom>
                <a:blipFill>
                  <a:blip r:embed="rId18"/>
                  <a:stretch>
                    <a:fillRect l="-10000" t="-152174" b="-2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538877" y="2361403"/>
            <a:ext cx="2037476" cy="1566153"/>
            <a:chOff x="7357903" y="1873073"/>
            <a:chExt cx="1528107" cy="1174615"/>
          </a:xfrm>
        </p:grpSpPr>
        <p:sp>
          <p:nvSpPr>
            <p:cNvPr id="104" name="Rectangle 103"/>
            <p:cNvSpPr/>
            <p:nvPr/>
          </p:nvSpPr>
          <p:spPr>
            <a:xfrm>
              <a:off x="7357903" y="2559400"/>
              <a:ext cx="1528107" cy="488288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7400562" y="1873073"/>
                  <a:ext cx="1393795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= </m:t>
                        </m:r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𝑆𝑖𝑔𝑚𝑜𝑖𝑑</m:t>
                        </m:r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rgbClr val="00B050"/>
                                </a:solidFill>
                                <a:latin typeface="Cambria Math" charset="0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rgbClr val="00B050"/>
                            </a:solidFill>
                            <a:latin typeface="Cambria Math" charset="0"/>
                            <a:sym typeface="Calibri"/>
                          </a:rPr>
                          <m:t>)</m:t>
                        </m:r>
                      </m:oMath>
                    </m:oMathPara>
                  </a14:m>
                  <a:endParaRPr lang="en-US" sz="1600" kern="0" dirty="0">
                    <a:solidFill>
                      <a:srgbClr val="00B05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562" y="1873073"/>
                  <a:ext cx="1393795" cy="253916"/>
                </a:xfrm>
                <a:prstGeom prst="rect">
                  <a:avLst/>
                </a:prstGeom>
                <a:blipFill>
                  <a:blip r:embed="rId1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9775878" y="3215432"/>
            <a:ext cx="1814420" cy="1842019"/>
            <a:chOff x="7357903" y="2517226"/>
            <a:chExt cx="1477298" cy="1545543"/>
          </a:xfrm>
        </p:grpSpPr>
        <p:sp>
          <p:nvSpPr>
            <p:cNvPr id="107" name="Rectangle 106"/>
            <p:cNvSpPr/>
            <p:nvPr/>
          </p:nvSpPr>
          <p:spPr>
            <a:xfrm>
              <a:off x="7357903" y="2517226"/>
              <a:ext cx="1477298" cy="870488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357903" y="3778706"/>
                  <a:ext cx="1330691" cy="2840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85"/>
                  <a14:m>
                    <m:oMath xmlns:m="http://schemas.openxmlformats.org/officeDocument/2006/math">
                      <m:r>
                        <a:rPr lang="en-US" sz="1600" i="1" kern="0">
                          <a:solidFill>
                            <a:srgbClr val="00B050"/>
                          </a:solidFill>
                          <a:latin typeface="Cambria Math" charset="0"/>
                          <a:sym typeface="Calibri"/>
                        </a:rPr>
                        <m:t>𝐿𝑜𝑠𝑠</m:t>
                      </m:r>
                      <m:r>
                        <a:rPr lang="en-US" sz="1600" i="1" kern="0">
                          <a:solidFill>
                            <a:srgbClr val="00B050"/>
                          </a:solidFill>
                          <a:latin typeface="Cambria Math" charset="0"/>
                          <a:sym typeface="Calibri"/>
                        </a:rPr>
                        <m:t>=</m:t>
                      </m:r>
                      <m:r>
                        <a:rPr lang="en-US" sz="1600" i="1" kern="0">
                          <a:solidFill>
                            <a:srgbClr val="00B050"/>
                          </a:solidFill>
                          <a:latin typeface="Cambria Math" charset="0"/>
                          <a:sym typeface="Calibri"/>
                        </a:rPr>
                        <m:t>𝐿</m:t>
                      </m:r>
                      <m:r>
                        <a:rPr lang="en-US" sz="1600" i="1" kern="0">
                          <a:solidFill>
                            <a:srgbClr val="00B050"/>
                          </a:solidFill>
                          <a:latin typeface="Cambria Math" charset="0"/>
                          <a:sym typeface="Calibri"/>
                        </a:rPr>
                        <m:t>(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B050"/>
                              </a:solidFill>
                              <a:latin typeface="Cambria Math" charset="0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B05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B050"/>
                          </a:solidFill>
                          <a:latin typeface="Cambria Math" charset="0"/>
                          <a:sym typeface="Calibri"/>
                        </a:rPr>
                        <m:t>,</m:t>
                      </m:r>
                    </m:oMath>
                  </a14:m>
                  <a:r>
                    <a:rPr lang="en-US" sz="1600" kern="0" dirty="0">
                      <a:solidFill>
                        <a:srgbClr val="00B050"/>
                      </a:solidFill>
                      <a:latin typeface="Calibri"/>
                      <a:cs typeface="Calibri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1600" i="1" ker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600" i="1" kern="0">
                              <a:solidFill>
                                <a:srgbClr val="00B050"/>
                              </a:solidFill>
                              <a:latin typeface="Cambria Math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B050"/>
                          </a:solidFill>
                          <a:latin typeface="Cambria Math" charset="0"/>
                          <a:sym typeface="Calibri"/>
                        </a:rPr>
                        <m:t>)</m:t>
                      </m:r>
                    </m:oMath>
                  </a14:m>
                  <a:endParaRPr lang="en-US" sz="1600" kern="0" dirty="0">
                    <a:solidFill>
                      <a:srgbClr val="00B05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903" y="3778706"/>
                  <a:ext cx="1330691" cy="284063"/>
                </a:xfrm>
                <a:prstGeom prst="rect">
                  <a:avLst/>
                </a:prstGeom>
                <a:blipFill>
                  <a:blip r:embed="rId20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2470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56</a:t>
            </a:fld>
            <a:endParaRPr sz="1733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How to train the parameters?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1093754" y="5906883"/>
                <a:ext cx="4296497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4" y="5906883"/>
                <a:ext cx="4296497" cy="533992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2596900" y="3616040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00" y="3616040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1093753" y="4166136"/>
                <a:ext cx="4302203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3" y="4166136"/>
                <a:ext cx="4302203" cy="533992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673831" y="4942496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31" y="4942496"/>
                <a:ext cx="484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7755119" y="5688387"/>
                <a:ext cx="1172885" cy="1182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19" y="5688387"/>
                <a:ext cx="1172885" cy="11823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9565874" y="5688387"/>
                <a:ext cx="988989" cy="11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874" y="5688387"/>
                <a:ext cx="988989" cy="1172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8315102" y="4942496"/>
            <a:ext cx="140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7755119" y="3481634"/>
            <a:ext cx="2704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still use SGD</a:t>
            </a:r>
          </a:p>
        </p:txBody>
      </p:sp>
    </p:spTree>
    <p:extLst>
      <p:ext uri="{BB962C8B-B14F-4D97-AF65-F5344CB8AC3E}">
        <p14:creationId xmlns:p14="http://schemas.microsoft.com/office/powerpoint/2010/main" val="2464352798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57</a:t>
            </a:fld>
            <a:endParaRPr sz="1733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How to train the parameters?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964743" y="5228264"/>
                <a:ext cx="4296497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43" y="5228264"/>
                <a:ext cx="4296497" cy="533992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2596900" y="3280086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00" y="3280086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673831" y="4606542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31" y="4606542"/>
                <a:ext cx="48442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7755119" y="5688387"/>
                <a:ext cx="1172885" cy="1182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19" y="5688387"/>
                <a:ext cx="1172885" cy="1182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9565874" y="5688387"/>
                <a:ext cx="988989" cy="11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874" y="5688387"/>
                <a:ext cx="988989" cy="11725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8315102" y="4942496"/>
            <a:ext cx="140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7755119" y="3481634"/>
            <a:ext cx="2704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still use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622902" y="6225348"/>
                <a:ext cx="2040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902" y="6225348"/>
                <a:ext cx="2040238" cy="461665"/>
              </a:xfrm>
              <a:prstGeom prst="rect">
                <a:avLst/>
              </a:prstGeom>
              <a:blipFill>
                <a:blip r:embed="rId1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E81A33-6F55-954B-9EAC-81598F6205FC}"/>
                  </a:ext>
                </a:extLst>
              </p:cNvPr>
              <p:cNvSpPr/>
              <p:nvPr/>
            </p:nvSpPr>
            <p:spPr>
              <a:xfrm>
                <a:off x="1093753" y="3935711"/>
                <a:ext cx="4302203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E81A33-6F55-954B-9EAC-81598F620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3" y="3935711"/>
                <a:ext cx="4302203" cy="533992"/>
              </a:xfrm>
              <a:prstGeom prst="rect">
                <a:avLst/>
              </a:prstGeom>
              <a:blipFill>
                <a:blip r:embed="rId1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304278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58</a:t>
            </a:fld>
            <a:endParaRPr sz="1733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How to train the parameters?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964743" y="5228264"/>
                <a:ext cx="4296497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43" y="5228264"/>
                <a:ext cx="4296497" cy="533992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2596900" y="3280086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00" y="3280086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673831" y="4606542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31" y="4606542"/>
                <a:ext cx="48442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7755119" y="5688387"/>
                <a:ext cx="1172885" cy="1182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19" y="5688387"/>
                <a:ext cx="1172885" cy="1182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9565874" y="5688387"/>
                <a:ext cx="988989" cy="11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874" y="5688387"/>
                <a:ext cx="988989" cy="11725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8315102" y="4942496"/>
            <a:ext cx="140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7755119" y="3481634"/>
            <a:ext cx="2704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still use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622902" y="6225348"/>
                <a:ext cx="2040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902" y="6225348"/>
                <a:ext cx="2040238" cy="461665"/>
              </a:xfrm>
              <a:prstGeom prst="rect">
                <a:avLst/>
              </a:prstGeom>
              <a:blipFill>
                <a:blip r:embed="rId1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85D1DF6-B843-F444-9CA5-857F4A4259EC}"/>
              </a:ext>
            </a:extLst>
          </p:cNvPr>
          <p:cNvSpPr/>
          <p:nvPr/>
        </p:nvSpPr>
        <p:spPr>
          <a:xfrm>
            <a:off x="7867820" y="5591449"/>
            <a:ext cx="947482" cy="1049719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388356-2D6E-FF4C-9D40-BFB6166943EF}"/>
                  </a:ext>
                </a:extLst>
              </p:cNvPr>
              <p:cNvSpPr/>
              <p:nvPr/>
            </p:nvSpPr>
            <p:spPr>
              <a:xfrm>
                <a:off x="1093753" y="3935711"/>
                <a:ext cx="4302203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388356-2D6E-FF4C-9D40-BFB616694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3" y="3935711"/>
                <a:ext cx="4302203" cy="533992"/>
              </a:xfrm>
              <a:prstGeom prst="rect">
                <a:avLst/>
              </a:prstGeom>
              <a:blipFill>
                <a:blip r:embed="rId1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8948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733" dirty="0"/>
              <a:t>SGD with Regularization (L-2)</a:t>
            </a:r>
            <a:endParaRPr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  <a:blipFill>
                <a:blip r:embed="rId2"/>
                <a:stretch>
                  <a:fillRect l="-316" t="-123684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23907" y="1491986"/>
            <a:ext cx="8988527" cy="4948805"/>
            <a:chOff x="917930" y="1118989"/>
            <a:chExt cx="6741395" cy="3711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50" r="-5208" b="-1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48851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b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sz="2400" dirty="0">
                  <a:solidFill>
                    <a:srgbClr val="000000"/>
                  </a:solidFill>
                </a:rPr>
                <a:t>e = 0, </a:t>
              </a:r>
              <a:r>
                <a:rPr lang="en-US" sz="2400" dirty="0" err="1">
                  <a:solidFill>
                    <a:srgbClr val="000000"/>
                  </a:solidFill>
                </a:rPr>
                <a:t>num_epochs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70C0"/>
                  </a:solidFill>
                </a:rPr>
                <a:t>do</a:t>
              </a:r>
              <a:endParaRPr lang="en-US" sz="2400" b="1" dirty="0">
                <a:solidFill>
                  <a:srgbClr val="0070C0"/>
                </a:solidFill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027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end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107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660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57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0525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w: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06197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b: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001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Print: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  <a:blipFill>
                  <a:blip r:embed="rId8"/>
                  <a:stretch>
                    <a:fillRect r="-1099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79342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19413" y="559431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end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3907" y="3092561"/>
            <a:ext cx="340753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400" dirty="0">
                <a:solidFill>
                  <a:srgbClr val="000000"/>
                </a:solidFill>
              </a:rPr>
              <a:t>b = 0, </a:t>
            </a:r>
            <a:r>
              <a:rPr lang="en-US" sz="2400" dirty="0" err="1">
                <a:solidFill>
                  <a:srgbClr val="000000"/>
                </a:solidFill>
              </a:rPr>
              <a:t>num_batches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do</a:t>
            </a:r>
            <a:endParaRPr lang="en-US" sz="2400" b="1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6440447" y="4664829"/>
            <a:ext cx="990868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6595137" y="4112563"/>
            <a:ext cx="919672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3376068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59</a:t>
            </a:fld>
            <a:endParaRPr sz="1733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How to train the parameters?</a:t>
            </a:r>
            <a:endParaRPr sz="4267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8206" y="1319143"/>
            <a:ext cx="1773819" cy="410431"/>
            <a:chOff x="3075302" y="1571799"/>
            <a:chExt cx="1330364" cy="307823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804065" cy="30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1867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lang="en-US" sz="2133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1128" cy="246173"/>
                </a:xfrm>
                <a:prstGeom prst="rect">
                  <a:avLst/>
                </a:prstGeom>
                <a:blipFill>
                  <a:blip r:embed="rId2"/>
                  <a:stretch>
                    <a:fillRect l="-13043" r="-4348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206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lang="en-US" sz="2133" i="1">
                              <a:solidFill>
                                <a:srgbClr val="00206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8" y="1368192"/>
                <a:ext cx="2752548" cy="328231"/>
              </a:xfrm>
              <a:prstGeom prst="rect">
                <a:avLst/>
              </a:prstGeom>
              <a:blipFill>
                <a:blip r:embed="rId3"/>
                <a:stretch>
                  <a:fillRect l="-922" t="-3704" r="-3226" b="-370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lang="en-US" sz="2133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2133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33" y="1391926"/>
                <a:ext cx="2349746" cy="328231"/>
              </a:xfrm>
              <a:prstGeom prst="rect">
                <a:avLst/>
              </a:prstGeom>
              <a:blipFill>
                <a:blip r:embed="rId4"/>
                <a:stretch>
                  <a:fillRect l="-2151" t="-18519" r="-37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4" y="2440659"/>
                <a:ext cx="4029885" cy="53399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964743" y="5228264"/>
                <a:ext cx="4296497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43" y="5228264"/>
                <a:ext cx="4296497" cy="533992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2" y="3007698"/>
                <a:ext cx="4035720" cy="533992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2596900" y="3280086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00" y="3280086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1093753" y="3935711"/>
                <a:ext cx="4302203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3" y="3935711"/>
                <a:ext cx="4302203" cy="533992"/>
              </a:xfrm>
              <a:prstGeom prst="rect">
                <a:avLst/>
              </a:prstGeom>
              <a:blipFill>
                <a:blip r:embed="rId9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673831" y="4606542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31" y="4606542"/>
                <a:ext cx="484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6500219" y="3739520"/>
                <a:ext cx="5432605" cy="8129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…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19" y="3739520"/>
                <a:ext cx="5432605" cy="812979"/>
              </a:xfrm>
              <a:prstGeom prst="rect">
                <a:avLst/>
              </a:prstGeom>
              <a:blipFill>
                <a:blip r:embed="rId11"/>
                <a:stretch>
                  <a:fillRect t="-153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622902" y="6225348"/>
                <a:ext cx="2040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902" y="6225348"/>
                <a:ext cx="2040238" cy="461665"/>
              </a:xfrm>
              <a:prstGeom prst="rect">
                <a:avLst/>
              </a:prstGeom>
              <a:blipFill>
                <a:blip r:embed="rId1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479582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117013" y="114836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Backward pass (Back-propagation)</a:t>
            </a:r>
            <a:endParaRPr sz="4267" dirty="0"/>
          </a:p>
        </p:txBody>
      </p:sp>
      <p:grpSp>
        <p:nvGrpSpPr>
          <p:cNvPr id="6" name="Group 5"/>
          <p:cNvGrpSpPr/>
          <p:nvPr/>
        </p:nvGrpSpPr>
        <p:grpSpPr>
          <a:xfrm>
            <a:off x="6167487" y="2489711"/>
            <a:ext cx="560602" cy="692465"/>
            <a:chOff x="4750274" y="1746844"/>
            <a:chExt cx="420451" cy="519349"/>
          </a:xfrm>
        </p:grpSpPr>
        <p:sp>
          <p:nvSpPr>
            <p:cNvPr id="30" name="Oval 2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451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160385" y="3141922"/>
            <a:ext cx="567720" cy="692465"/>
            <a:chOff x="4750274" y="1746844"/>
            <a:chExt cx="425790" cy="519349"/>
          </a:xfrm>
        </p:grpSpPr>
        <p:sp>
          <p:nvSpPr>
            <p:cNvPr id="28" name="Oval 27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160385" y="3794133"/>
            <a:ext cx="567720" cy="692465"/>
            <a:chOff x="4750274" y="1746844"/>
            <a:chExt cx="425790" cy="519349"/>
          </a:xfrm>
        </p:grpSpPr>
        <p:sp>
          <p:nvSpPr>
            <p:cNvPr id="26" name="Oval 25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160385" y="4446342"/>
            <a:ext cx="567720" cy="692465"/>
            <a:chOff x="4750274" y="1746844"/>
            <a:chExt cx="425790" cy="519349"/>
          </a:xfrm>
        </p:grpSpPr>
        <p:sp>
          <p:nvSpPr>
            <p:cNvPr id="24" name="Oval 2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25790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629448" y="3368239"/>
            <a:ext cx="773960" cy="787716"/>
            <a:chOff x="6512842" y="2422826"/>
            <a:chExt cx="580470" cy="590787"/>
          </a:xfrm>
        </p:grpSpPr>
        <p:sp>
          <p:nvSpPr>
            <p:cNvPr id="22" name="Oval 21"/>
            <p:cNvSpPr/>
            <p:nvPr/>
          </p:nvSpPr>
          <p:spPr>
            <a:xfrm>
              <a:off x="6512842" y="2453181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590787"/>
                </a:xfrm>
                <a:prstGeom prst="rect">
                  <a:avLst/>
                </a:prstGeom>
                <a:blipFill>
                  <a:blip r:embed="rId6"/>
                  <a:stretch>
                    <a:fillRect l="-162500" t="-128571" r="-102500" b="-174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6776734" y="2968488"/>
            <a:ext cx="748196" cy="5171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6745794" y="3452207"/>
            <a:ext cx="706532" cy="2078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6759263" y="3849429"/>
            <a:ext cx="699797" cy="30368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6868751" y="4127220"/>
            <a:ext cx="578576" cy="6189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8572244" y="3711886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9506080" y="3732478"/>
            <a:ext cx="310779" cy="1239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8973391" y="3361533"/>
            <a:ext cx="430381" cy="692465"/>
            <a:chOff x="5687460" y="2113019"/>
            <a:chExt cx="422743" cy="680175"/>
          </a:xfrm>
        </p:grpSpPr>
        <p:sp>
          <p:nvSpPr>
            <p:cNvPr id="33" name="Oval 32"/>
            <p:cNvSpPr/>
            <p:nvPr/>
          </p:nvSpPr>
          <p:spPr>
            <a:xfrm>
              <a:off x="5687460" y="2113019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417551" y="2575082"/>
            <a:ext cx="549573" cy="692465"/>
            <a:chOff x="4750274" y="1746844"/>
            <a:chExt cx="412180" cy="519349"/>
          </a:xfrm>
        </p:grpSpPr>
        <p:sp>
          <p:nvSpPr>
            <p:cNvPr id="73" name="Oval 72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2180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10458" y="3227293"/>
            <a:ext cx="556691" cy="692465"/>
            <a:chOff x="4750274" y="1746844"/>
            <a:chExt cx="417518" cy="519349"/>
          </a:xfrm>
        </p:grpSpPr>
        <p:sp>
          <p:nvSpPr>
            <p:cNvPr id="71" name="Oval 70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410458" y="3879503"/>
            <a:ext cx="556691" cy="692465"/>
            <a:chOff x="4750274" y="1746844"/>
            <a:chExt cx="417518" cy="519349"/>
          </a:xfrm>
        </p:grpSpPr>
        <p:sp>
          <p:nvSpPr>
            <p:cNvPr id="69" name="Oval 68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410458" y="4531713"/>
            <a:ext cx="556691" cy="692465"/>
            <a:chOff x="4750274" y="1746844"/>
            <a:chExt cx="417518" cy="519349"/>
          </a:xfrm>
        </p:grpSpPr>
        <p:sp>
          <p:nvSpPr>
            <p:cNvPr id="67" name="Oval 66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17518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3420859" y="1640150"/>
            <a:ext cx="773960" cy="787716"/>
            <a:chOff x="6870151" y="1255733"/>
            <a:chExt cx="580470" cy="590787"/>
          </a:xfrm>
        </p:grpSpPr>
        <p:sp>
          <p:nvSpPr>
            <p:cNvPr id="65" name="Oval 64"/>
            <p:cNvSpPr/>
            <p:nvPr/>
          </p:nvSpPr>
          <p:spPr>
            <a:xfrm>
              <a:off x="6870151" y="1286088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590787"/>
                </a:xfrm>
                <a:prstGeom prst="rect">
                  <a:avLst/>
                </a:prstGeom>
                <a:blipFill>
                  <a:blip r:embed="rId11"/>
                  <a:stretch>
                    <a:fillRect l="-160000" t="-128571" r="-102500" b="-173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967124" y="2076303"/>
            <a:ext cx="2282316" cy="77882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961998" y="2121945"/>
            <a:ext cx="2275540" cy="141690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975467" y="2090205"/>
            <a:ext cx="2286415" cy="21495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967149" y="2045403"/>
            <a:ext cx="2270389" cy="27663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4363654" y="1983797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5297491" y="2004388"/>
            <a:ext cx="812763" cy="65725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4764802" y="1633446"/>
            <a:ext cx="430381" cy="692465"/>
            <a:chOff x="6155416" y="584514"/>
            <a:chExt cx="422743" cy="680175"/>
          </a:xfrm>
        </p:grpSpPr>
        <p:sp>
          <p:nvSpPr>
            <p:cNvPr id="63" name="Oval 62"/>
            <p:cNvSpPr/>
            <p:nvPr/>
          </p:nvSpPr>
          <p:spPr>
            <a:xfrm>
              <a:off x="6155416" y="584514"/>
              <a:ext cx="422743" cy="680175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3455115" y="2863708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2823235"/>
                <a:ext cx="494076" cy="787716"/>
              </a:xfrm>
              <a:prstGeom prst="rect">
                <a:avLst/>
              </a:prstGeom>
              <a:blipFill>
                <a:blip r:embed="rId6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4397910" y="3166882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5331747" y="3187473"/>
            <a:ext cx="698623" cy="199931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4799058" y="2816531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4871257" y="3063809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3455115" y="4052804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4012331"/>
                <a:ext cx="494076" cy="787716"/>
              </a:xfrm>
              <a:prstGeom prst="rect">
                <a:avLst/>
              </a:prstGeom>
              <a:blipFill>
                <a:blip r:embed="rId12"/>
                <a:stretch>
                  <a:fillRect l="-162500" t="-126984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4397910" y="4355978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5331747" y="4156580"/>
            <a:ext cx="698623" cy="152256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4799058" y="4005627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4871257" y="4252905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3455115" y="5254246"/>
            <a:ext cx="773960" cy="692465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82" y="5213772"/>
                <a:ext cx="494076" cy="787716"/>
              </a:xfrm>
              <a:prstGeom prst="rect">
                <a:avLst/>
              </a:prstGeom>
              <a:blipFill>
                <a:blip r:embed="rId13"/>
                <a:stretch>
                  <a:fillRect l="-162500" t="-128571" r="-102500" b="-17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4397910" y="5557419"/>
            <a:ext cx="334041" cy="1332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5331747" y="4847859"/>
            <a:ext cx="698623" cy="73015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4799058" y="5207068"/>
            <a:ext cx="430381" cy="692465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4871257" y="5454346"/>
            <a:ext cx="285979" cy="195577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967124" y="2855126"/>
            <a:ext cx="2303881" cy="3625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967149" y="3231551"/>
            <a:ext cx="2251381" cy="27578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967149" y="3234862"/>
            <a:ext cx="2214521" cy="9246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967149" y="3215434"/>
            <a:ext cx="2251381" cy="159632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967149" y="4159548"/>
            <a:ext cx="2231694" cy="1751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967149" y="3507338"/>
            <a:ext cx="2181353" cy="82390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967124" y="2855126"/>
            <a:ext cx="2181377" cy="150085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967149" y="4159548"/>
            <a:ext cx="2191015" cy="14306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967124" y="2855126"/>
            <a:ext cx="2214545" cy="274901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967149" y="4369303"/>
            <a:ext cx="2196260" cy="44245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967149" y="4811758"/>
            <a:ext cx="2219490" cy="79238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9902232" y="3388805"/>
            <a:ext cx="551305" cy="692465"/>
            <a:chOff x="4750274" y="1746844"/>
            <a:chExt cx="413479" cy="519349"/>
          </a:xfrm>
        </p:grpSpPr>
        <p:sp>
          <p:nvSpPr>
            <p:cNvPr id="154" name="Oval 153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10800339" y="3387062"/>
            <a:ext cx="551305" cy="692465"/>
            <a:chOff x="4750274" y="1746844"/>
            <a:chExt cx="413479" cy="519349"/>
          </a:xfrm>
        </p:grpSpPr>
        <p:sp>
          <p:nvSpPr>
            <p:cNvPr id="170" name="Oval 169"/>
            <p:cNvSpPr/>
            <p:nvPr/>
          </p:nvSpPr>
          <p:spPr>
            <a:xfrm>
              <a:off x="4772238" y="1746844"/>
              <a:ext cx="340640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3479" cy="346249"/>
                </a:xfrm>
                <a:prstGeom prst="rect">
                  <a:avLst/>
                </a:prstGeom>
                <a:blipFill>
                  <a:blip r:embed="rId15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92"/>
          <p:cNvSpPr/>
          <p:nvPr/>
        </p:nvSpPr>
        <p:spPr>
          <a:xfrm>
            <a:off x="269414" y="2349061"/>
            <a:ext cx="784137" cy="3020010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321708" y="892230"/>
            <a:ext cx="3103425" cy="5073539"/>
            <a:chOff x="3774073" y="884629"/>
            <a:chExt cx="2327569" cy="3805154"/>
          </a:xfrm>
        </p:grpSpPr>
        <p:sp>
          <p:nvSpPr>
            <p:cNvPr id="98" name="Rectangle 97"/>
            <p:cNvSpPr/>
            <p:nvPr/>
          </p:nvSpPr>
          <p:spPr>
            <a:xfrm>
              <a:off x="3774073" y="1388930"/>
              <a:ext cx="1875845" cy="3300853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4067046" y="884629"/>
                  <a:ext cx="2034596" cy="475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  <m:sub/>
                        </m:s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𝑆𝑖𝑔𝑚𝑜𝑖𝑑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046" y="884629"/>
                  <a:ext cx="2034596" cy="4756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538876" y="2227074"/>
            <a:ext cx="2948491" cy="2025831"/>
            <a:chOff x="7357903" y="1772326"/>
            <a:chExt cx="2211368" cy="1519373"/>
          </a:xfrm>
        </p:grpSpPr>
        <p:sp>
          <p:nvSpPr>
            <p:cNvPr id="104" name="Rectangle 103"/>
            <p:cNvSpPr/>
            <p:nvPr/>
          </p:nvSpPr>
          <p:spPr>
            <a:xfrm>
              <a:off x="7357903" y="2513596"/>
              <a:ext cx="1435996" cy="778103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7624989" y="1772326"/>
                  <a:ext cx="1944282" cy="386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𝑆𝑖𝑔𝑚𝑜𝑖𝑑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989" y="1772326"/>
                  <a:ext cx="1944282" cy="38669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9775877" y="3125522"/>
            <a:ext cx="1785104" cy="2076909"/>
            <a:chOff x="7357903" y="2441785"/>
            <a:chExt cx="1453429" cy="1742626"/>
          </a:xfrm>
        </p:grpSpPr>
        <p:sp>
          <p:nvSpPr>
            <p:cNvPr id="107" name="Rectangle 106"/>
            <p:cNvSpPr/>
            <p:nvPr/>
          </p:nvSpPr>
          <p:spPr>
            <a:xfrm>
              <a:off x="7357903" y="2441785"/>
              <a:ext cx="1453429" cy="1032411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357903" y="3778706"/>
                  <a:ext cx="1453429" cy="4057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,</m:t>
                      </m:r>
                    </m:oMath>
                  </a14:m>
                  <a:r>
                    <a:rPr lang="en-US" sz="16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903" y="3778706"/>
                  <a:ext cx="1453429" cy="40570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898462" y="930484"/>
            <a:ext cx="3474335" cy="5317544"/>
            <a:chOff x="673846" y="697863"/>
            <a:chExt cx="2605751" cy="3988158"/>
          </a:xfrm>
        </p:grpSpPr>
        <p:grpSp>
          <p:nvGrpSpPr>
            <p:cNvPr id="94" name="Group 93"/>
            <p:cNvGrpSpPr/>
            <p:nvPr/>
          </p:nvGrpSpPr>
          <p:grpSpPr>
            <a:xfrm>
              <a:off x="673846" y="697863"/>
              <a:ext cx="2605751" cy="3988158"/>
              <a:chOff x="1058483" y="741431"/>
              <a:chExt cx="2605751" cy="398815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080869" y="1229489"/>
                <a:ext cx="2583365" cy="3500100"/>
              </a:xfrm>
              <a:prstGeom prst="rect">
                <a:avLst/>
              </a:prstGeom>
              <a:noFill/>
              <a:ln w="254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/>
                  <p:cNvSpPr/>
                  <p:nvPr/>
                </p:nvSpPr>
                <p:spPr>
                  <a:xfrm>
                    <a:off x="1058483" y="741431"/>
                    <a:ext cx="2521075" cy="47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/>
                          </m:s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6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483" y="741431"/>
                    <a:ext cx="2521075" cy="47561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133333" b="-1960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899791" y="4085164"/>
                  <a:ext cx="1345224" cy="49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  <m:sub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91" y="4085164"/>
                  <a:ext cx="1345224" cy="497492"/>
                </a:xfrm>
                <a:prstGeom prst="rect">
                  <a:avLst/>
                </a:prstGeom>
                <a:blipFill>
                  <a:blip r:embed="rId20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839446" y="1529754"/>
            <a:ext cx="4229632" cy="3839317"/>
            <a:chOff x="4379583" y="1147315"/>
            <a:chExt cx="3172224" cy="2879488"/>
          </a:xfrm>
        </p:grpSpPr>
        <p:grpSp>
          <p:nvGrpSpPr>
            <p:cNvPr id="100" name="Group 99"/>
            <p:cNvGrpSpPr/>
            <p:nvPr/>
          </p:nvGrpSpPr>
          <p:grpSpPr>
            <a:xfrm>
              <a:off x="4379583" y="1147315"/>
              <a:ext cx="3172224" cy="2879488"/>
              <a:chOff x="5013052" y="1187796"/>
              <a:chExt cx="3172224" cy="2879488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013052" y="1820296"/>
                <a:ext cx="2182475" cy="2246988"/>
              </a:xfrm>
              <a:prstGeom prst="rect">
                <a:avLst/>
              </a:prstGeom>
              <a:noFill/>
              <a:ln w="254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5692814" y="1187796"/>
                    <a:ext cx="2492462" cy="47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/>
                          </m:s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6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2814" y="1187796"/>
                    <a:ext cx="2492462" cy="47561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t="-133333" b="-1960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5141663" y="3412754"/>
                  <a:ext cx="1266693" cy="475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  <m:sub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663" y="3412754"/>
                  <a:ext cx="1266693" cy="4756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2698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6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733" dirty="0"/>
              <a:t>Revisiting Another Problem with SGD</a:t>
            </a:r>
            <a:endParaRPr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  <a:blipFill>
                <a:blip r:embed="rId2"/>
                <a:stretch>
                  <a:fillRect l="-316" t="-123684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23907" y="1491986"/>
            <a:ext cx="8988527" cy="4948805"/>
            <a:chOff x="917930" y="1118989"/>
            <a:chExt cx="6741395" cy="3711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50" r="-5208" b="-1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48851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b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sz="2400" dirty="0">
                  <a:solidFill>
                    <a:srgbClr val="000000"/>
                  </a:solidFill>
                </a:rPr>
                <a:t>e = 0, </a:t>
              </a:r>
              <a:r>
                <a:rPr lang="en-US" sz="2400" dirty="0" err="1">
                  <a:solidFill>
                    <a:srgbClr val="000000"/>
                  </a:solidFill>
                </a:rPr>
                <a:t>num_epochs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70C0"/>
                  </a:solidFill>
                </a:rPr>
                <a:t>do</a:t>
              </a:r>
              <a:endParaRPr lang="en-US" sz="2400" b="1" dirty="0">
                <a:solidFill>
                  <a:srgbClr val="0070C0"/>
                </a:solidFill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027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end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107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660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57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0525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w: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06197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b: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001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Print: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  <a:blipFill>
                  <a:blip r:embed="rId8"/>
                  <a:stretch>
                    <a:fillRect r="-1099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79342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19413" y="559431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end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3907" y="3092561"/>
            <a:ext cx="340753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400" dirty="0">
                <a:solidFill>
                  <a:srgbClr val="000000"/>
                </a:solidFill>
              </a:rPr>
              <a:t>b = 0, </a:t>
            </a:r>
            <a:r>
              <a:rPr lang="en-US" sz="2400" dirty="0" err="1">
                <a:solidFill>
                  <a:srgbClr val="000000"/>
                </a:solidFill>
              </a:rPr>
              <a:t>num_batches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do</a:t>
            </a:r>
            <a:endParaRPr lang="en-US" sz="2400" b="1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6106631" y="3597932"/>
            <a:ext cx="1869143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3320556" y="3619159"/>
            <a:ext cx="1824149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BEF54B-5DDB-4A47-B04C-B7A35224490B}"/>
                  </a:ext>
                </a:extLst>
              </p:cNvPr>
              <p:cNvSpPr txBox="1"/>
              <p:nvPr/>
            </p:nvSpPr>
            <p:spPr>
              <a:xfrm>
                <a:off x="8787073" y="2919190"/>
                <a:ext cx="31205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These are only approximations to the true gradient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BEF54B-5DDB-4A47-B04C-B7A35224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73" y="2919190"/>
                <a:ext cx="3120521" cy="1569660"/>
              </a:xfrm>
              <a:prstGeom prst="rect">
                <a:avLst/>
              </a:prstGeom>
              <a:blipFill>
                <a:blip r:embed="rId9"/>
                <a:stretch>
                  <a:fillRect l="-283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5749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7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733" dirty="0"/>
              <a:t>Revisiting Another Problem with SGD</a:t>
            </a:r>
            <a:endParaRPr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  <a:blipFill>
                <a:blip r:embed="rId2"/>
                <a:stretch>
                  <a:fillRect l="-316" t="-123684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23907" y="1491986"/>
            <a:ext cx="8988527" cy="4948805"/>
            <a:chOff x="917930" y="1118989"/>
            <a:chExt cx="6741395" cy="3711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50" r="-5208" b="-1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48851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b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sz="2400" dirty="0">
                  <a:solidFill>
                    <a:srgbClr val="000000"/>
                  </a:solidFill>
                </a:rPr>
                <a:t>e = 0, </a:t>
              </a:r>
              <a:r>
                <a:rPr lang="en-US" sz="2400" dirty="0" err="1">
                  <a:solidFill>
                    <a:srgbClr val="000000"/>
                  </a:solidFill>
                </a:rPr>
                <a:t>num_epochs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70C0"/>
                  </a:solidFill>
                </a:rPr>
                <a:t>do</a:t>
              </a:r>
              <a:endParaRPr lang="en-US" sz="2400" b="1" dirty="0">
                <a:solidFill>
                  <a:srgbClr val="0070C0"/>
                </a:solidFill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027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end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107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660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57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0525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w: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06197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b: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001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Print: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  <a:blipFill>
                  <a:blip r:embed="rId8"/>
                  <a:stretch>
                    <a:fillRect r="-1099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79342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19413" y="559431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end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3907" y="3092561"/>
            <a:ext cx="340753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400" dirty="0">
                <a:solidFill>
                  <a:srgbClr val="000000"/>
                </a:solidFill>
              </a:rPr>
              <a:t>b = 0, </a:t>
            </a:r>
            <a:r>
              <a:rPr lang="en-US" sz="2400" dirty="0" err="1">
                <a:solidFill>
                  <a:srgbClr val="000000"/>
                </a:solidFill>
              </a:rPr>
              <a:t>num_batches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do</a:t>
            </a:r>
            <a:endParaRPr lang="en-US" sz="2400" b="1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6106631" y="3597932"/>
            <a:ext cx="1869143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3320556" y="3619159"/>
            <a:ext cx="1824149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8787073" y="2919190"/>
            <a:ext cx="3120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This could lead to “un-learning” what has been learned in some previous steps of training.</a:t>
            </a:r>
          </a:p>
        </p:txBody>
      </p:sp>
    </p:spTree>
    <p:extLst>
      <p:ext uri="{BB962C8B-B14F-4D97-AF65-F5344CB8AC3E}">
        <p14:creationId xmlns:p14="http://schemas.microsoft.com/office/powerpoint/2010/main" val="2359802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9216522" y="6471569"/>
            <a:ext cx="2844801" cy="3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33">
                <a:solidFill>
                  <a:srgbClr val="FFFFFF"/>
                </a:solidFill>
              </a:rPr>
              <a:t>8</a:t>
            </a:fld>
            <a:endParaRPr sz="1733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733" dirty="0"/>
              <a:t>Solution: Momentum Updates</a:t>
            </a:r>
            <a:endParaRPr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99" y="1580019"/>
                <a:ext cx="3997505" cy="469359"/>
              </a:xfrm>
              <a:prstGeom prst="rect">
                <a:avLst/>
              </a:prstGeom>
              <a:blipFill>
                <a:blip r:embed="rId2"/>
                <a:stretch>
                  <a:fillRect l="-316" t="-123684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23907" y="1491986"/>
            <a:ext cx="8988527" cy="4948805"/>
            <a:chOff x="917930" y="1118989"/>
            <a:chExt cx="6741395" cy="3711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0399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50" r="-5208" b="-1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48851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b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sz="2400" dirty="0">
                  <a:solidFill>
                    <a:srgbClr val="000000"/>
                  </a:solidFill>
                </a:rPr>
                <a:t>e = 0, </a:t>
              </a:r>
              <a:r>
                <a:rPr lang="en-US" sz="2400" dirty="0" err="1">
                  <a:solidFill>
                    <a:srgbClr val="000000"/>
                  </a:solidFill>
                </a:rPr>
                <a:t>num_epochs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70C0"/>
                  </a:solidFill>
                </a:rPr>
                <a:t>do</a:t>
              </a:r>
              <a:endParaRPr lang="en-US" sz="2400" b="1" dirty="0">
                <a:solidFill>
                  <a:srgbClr val="0070C0"/>
                </a:solidFill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027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end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107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1356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366143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660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57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0525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w: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06197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Update b: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276522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 −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𝑑𝑙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)/</m:t>
                        </m:r>
                        <m:r>
                          <a:rPr lang="en-US" sz="2400" i="1">
                            <a:latin typeface="Cambria Math" charset="0"/>
                          </a:rPr>
                          <m:t>𝑑𝑏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34271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001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Print: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𝑙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856147" cy="346249"/>
                </a:xfrm>
                <a:prstGeom prst="rect">
                  <a:avLst/>
                </a:prstGeom>
                <a:blipFill>
                  <a:blip r:embed="rId8"/>
                  <a:stretch>
                    <a:fillRect r="-1099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79342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19413" y="559431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end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3907" y="3092561"/>
            <a:ext cx="340753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400" dirty="0">
                <a:solidFill>
                  <a:srgbClr val="000000"/>
                </a:solidFill>
              </a:rPr>
              <a:t>b = 0, </a:t>
            </a:r>
            <a:r>
              <a:rPr lang="en-US" sz="2400" dirty="0" err="1">
                <a:solidFill>
                  <a:srgbClr val="000000"/>
                </a:solidFill>
              </a:rPr>
              <a:t>num_batches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do</a:t>
            </a:r>
            <a:endParaRPr lang="en-US" sz="2400" b="1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6106631" y="3597932"/>
            <a:ext cx="1869143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3320556" y="3619159"/>
            <a:ext cx="1824149" cy="416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8743906" y="2757175"/>
            <a:ext cx="3120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Keep track of previous gradients in an accumulator variable! and use a weighted average with current gradient.</a:t>
            </a:r>
          </a:p>
        </p:txBody>
      </p:sp>
    </p:spTree>
    <p:extLst>
      <p:ext uri="{BB962C8B-B14F-4D97-AF65-F5344CB8AC3E}">
        <p14:creationId xmlns:p14="http://schemas.microsoft.com/office/powerpoint/2010/main" val="22398610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495</TotalTime>
  <Words>3407</Words>
  <Application>Microsoft Macintosh PowerPoint</Application>
  <PresentationFormat>Widescreen</PresentationFormat>
  <Paragraphs>789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Helvetica</vt:lpstr>
      <vt:lpstr>Helvetica Neue Light</vt:lpstr>
      <vt:lpstr>lecture-template</vt:lpstr>
      <vt:lpstr>Deep Learning for Vision &amp; Language</vt:lpstr>
      <vt:lpstr>Overfitting </vt:lpstr>
      <vt:lpstr>PowerPoint Presentation</vt:lpstr>
      <vt:lpstr>Regularization</vt:lpstr>
      <vt:lpstr>Regularization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Analytic Gradients</vt:lpstr>
      <vt:lpstr>PowerPoint Presentation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Computing Analytic Gradients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80</cp:revision>
  <dcterms:created xsi:type="dcterms:W3CDTF">2020-08-27T13:44:04Z</dcterms:created>
  <dcterms:modified xsi:type="dcterms:W3CDTF">2025-01-28T21:23:30Z</dcterms:modified>
</cp:coreProperties>
</file>