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100"/>
  </p:notesMasterIdLst>
  <p:sldIdLst>
    <p:sldId id="256" r:id="rId2"/>
    <p:sldId id="581" r:id="rId3"/>
    <p:sldId id="582" r:id="rId4"/>
    <p:sldId id="583" r:id="rId5"/>
    <p:sldId id="617" r:id="rId6"/>
    <p:sldId id="618" r:id="rId7"/>
    <p:sldId id="619" r:id="rId8"/>
    <p:sldId id="524" r:id="rId9"/>
    <p:sldId id="525" r:id="rId10"/>
    <p:sldId id="526" r:id="rId11"/>
    <p:sldId id="527" r:id="rId12"/>
    <p:sldId id="531" r:id="rId13"/>
    <p:sldId id="620" r:id="rId14"/>
    <p:sldId id="621" r:id="rId15"/>
    <p:sldId id="539" r:id="rId16"/>
    <p:sldId id="545" r:id="rId17"/>
    <p:sldId id="544" r:id="rId18"/>
    <p:sldId id="543" r:id="rId19"/>
    <p:sldId id="546" r:id="rId20"/>
    <p:sldId id="547" r:id="rId21"/>
    <p:sldId id="548" r:id="rId22"/>
    <p:sldId id="549" r:id="rId23"/>
    <p:sldId id="550" r:id="rId24"/>
    <p:sldId id="551" r:id="rId25"/>
    <p:sldId id="542" r:id="rId26"/>
    <p:sldId id="552" r:id="rId27"/>
    <p:sldId id="540" r:id="rId28"/>
    <p:sldId id="584" r:id="rId29"/>
    <p:sldId id="557" r:id="rId30"/>
    <p:sldId id="541" r:id="rId31"/>
    <p:sldId id="559" r:id="rId32"/>
    <p:sldId id="558" r:id="rId33"/>
    <p:sldId id="331" r:id="rId34"/>
    <p:sldId id="310" r:id="rId35"/>
    <p:sldId id="311" r:id="rId36"/>
    <p:sldId id="312" r:id="rId37"/>
    <p:sldId id="313" r:id="rId38"/>
    <p:sldId id="314" r:id="rId39"/>
    <p:sldId id="318" r:id="rId40"/>
    <p:sldId id="317" r:id="rId41"/>
    <p:sldId id="319" r:id="rId42"/>
    <p:sldId id="320" r:id="rId43"/>
    <p:sldId id="321" r:id="rId44"/>
    <p:sldId id="322" r:id="rId45"/>
    <p:sldId id="323" r:id="rId46"/>
    <p:sldId id="324" r:id="rId47"/>
    <p:sldId id="315" r:id="rId48"/>
    <p:sldId id="361" r:id="rId49"/>
    <p:sldId id="325" r:id="rId50"/>
    <p:sldId id="326" r:id="rId51"/>
    <p:sldId id="327" r:id="rId52"/>
    <p:sldId id="328" r:id="rId53"/>
    <p:sldId id="316" r:id="rId54"/>
    <p:sldId id="623" r:id="rId55"/>
    <p:sldId id="358" r:id="rId56"/>
    <p:sldId id="359" r:id="rId57"/>
    <p:sldId id="360" r:id="rId58"/>
    <p:sldId id="624" r:id="rId59"/>
    <p:sldId id="625" r:id="rId60"/>
    <p:sldId id="626" r:id="rId61"/>
    <p:sldId id="627" r:id="rId62"/>
    <p:sldId id="628" r:id="rId63"/>
    <p:sldId id="629" r:id="rId64"/>
    <p:sldId id="630" r:id="rId65"/>
    <p:sldId id="578" r:id="rId66"/>
    <p:sldId id="579" r:id="rId67"/>
    <p:sldId id="580" r:id="rId68"/>
    <p:sldId id="588" r:id="rId69"/>
    <p:sldId id="589" r:id="rId70"/>
    <p:sldId id="590" r:id="rId71"/>
    <p:sldId id="591" r:id="rId72"/>
    <p:sldId id="592" r:id="rId73"/>
    <p:sldId id="595" r:id="rId74"/>
    <p:sldId id="593" r:id="rId75"/>
    <p:sldId id="596" r:id="rId76"/>
    <p:sldId id="597" r:id="rId77"/>
    <p:sldId id="599" r:id="rId78"/>
    <p:sldId id="604" r:id="rId79"/>
    <p:sldId id="606" r:id="rId80"/>
    <p:sldId id="607" r:id="rId81"/>
    <p:sldId id="421" r:id="rId82"/>
    <p:sldId id="422" r:id="rId83"/>
    <p:sldId id="423" r:id="rId84"/>
    <p:sldId id="424" r:id="rId85"/>
    <p:sldId id="425" r:id="rId86"/>
    <p:sldId id="426" r:id="rId87"/>
    <p:sldId id="427" r:id="rId88"/>
    <p:sldId id="428" r:id="rId89"/>
    <p:sldId id="429" r:id="rId90"/>
    <p:sldId id="430" r:id="rId91"/>
    <p:sldId id="431" r:id="rId92"/>
    <p:sldId id="432" r:id="rId93"/>
    <p:sldId id="433" r:id="rId94"/>
    <p:sldId id="434" r:id="rId95"/>
    <p:sldId id="435" r:id="rId96"/>
    <p:sldId id="436" r:id="rId97"/>
    <p:sldId id="437" r:id="rId98"/>
    <p:sldId id="267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3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11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1/30/25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e^0 = 1, e^-1 = .37, e^-2 = .14,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A0D527-A307-4DF0-8A2D-FC748D1F56F1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94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84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246015-C3DA-4058-A31E-EE8FBFEAF236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96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30495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A6D6-689B-4B46-838E-0F8061D9F00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366884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436F3-0D03-45D2-B099-377BF8E2C0A5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526002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E1DD7-FF0B-4A5D-8518-00EA74A02F58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85878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A2054-6B15-41C9-9E8D-F3547F3D9EF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45610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F101F-2B19-4FAA-9E95-F533E70DE437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623837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B7F2C-1E38-4F95-965C-5A05BED0D891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369540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51B41-8DDD-491A-A25F-DCB9443C1C0B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18868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0801C-4353-4B1C-A021-89D58AD01B8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89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3488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480800" cy="4525963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chemeClr val="tx1"/>
                </a:solidFill>
                <a:latin typeface="+mn-lt"/>
              </a:defRPr>
            </a:lvl1pPr>
            <a:lvl2pPr algn="l">
              <a:defRPr sz="2000" b="0">
                <a:solidFill>
                  <a:schemeClr val="tx1"/>
                </a:solidFill>
                <a:latin typeface="+mn-lt"/>
              </a:defRPr>
            </a:lvl2pPr>
            <a:lvl3pPr algn="l">
              <a:defRPr sz="1800" b="0">
                <a:solidFill>
                  <a:schemeClr val="tx1"/>
                </a:solidFill>
                <a:latin typeface="+mj-lt"/>
              </a:defRPr>
            </a:lvl3pPr>
            <a:lvl4pPr algn="l">
              <a:defRPr sz="1467" b="0">
                <a:solidFill>
                  <a:schemeClr val="tx1"/>
                </a:solidFill>
                <a:latin typeface="+mj-lt"/>
              </a:defRPr>
            </a:lvl4pPr>
            <a:lvl5pPr algn="l">
              <a:defRPr sz="1467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09080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cs typeface="Calibri"/>
              <a:sym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fld id="{642EDF7E-F0B2-46CE-8C8B-6A27622018D0}" type="slidenum">
              <a:rPr lang="en-US" altLang="en-US" kern="0" smtClean="0">
                <a:solidFill>
                  <a:prstClr val="black">
                    <a:tint val="75000"/>
                  </a:prstClr>
                </a:solidFill>
                <a:cs typeface="Calibri"/>
                <a:sym typeface="Calibri"/>
              </a:rPr>
              <a:pPr defTabSz="609585">
                <a:defRPr/>
              </a:pPr>
              <a:t>‹#›</a:t>
            </a:fld>
            <a:endParaRPr lang="en-US" altLang="en-US" kern="0">
              <a:solidFill>
                <a:prstClr val="black">
                  <a:tint val="75000"/>
                </a:prstClr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87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1/30/25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  <p:sldLayoutId id="2147483694" r:id="rId12"/>
    <p:sldLayoutId id="2147483704" r:id="rId13"/>
    <p:sldLayoutId id="214748370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0.png"/><Relationship Id="rId7" Type="http://schemas.openxmlformats.org/officeDocument/2006/relationships/image" Target="../media/image19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5" Type="http://schemas.openxmlformats.org/officeDocument/2006/relationships/image" Target="../media/image173.png"/><Relationship Id="rId10" Type="http://schemas.openxmlformats.org/officeDocument/2006/relationships/image" Target="../media/image22.png"/><Relationship Id="rId4" Type="http://schemas.openxmlformats.org/officeDocument/2006/relationships/image" Target="../media/image168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5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00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4" Type="http://schemas.openxmlformats.org/officeDocument/2006/relationships/image" Target="../media/image3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0.png"/><Relationship Id="rId7" Type="http://schemas.openxmlformats.org/officeDocument/2006/relationships/image" Target="../media/image19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5" Type="http://schemas.openxmlformats.org/officeDocument/2006/relationships/image" Target="../media/image173.png"/><Relationship Id="rId10" Type="http://schemas.openxmlformats.org/officeDocument/2006/relationships/image" Target="../media/image22.png"/><Relationship Id="rId4" Type="http://schemas.openxmlformats.org/officeDocument/2006/relationships/image" Target="../media/image168.png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30.pn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4" Type="http://schemas.openxmlformats.org/officeDocument/2006/relationships/image" Target="../media/image3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3" Type="http://schemas.openxmlformats.org/officeDocument/2006/relationships/image" Target="../media/image5.png"/><Relationship Id="rId7" Type="http://schemas.openxmlformats.org/officeDocument/2006/relationships/image" Target="../media/image1150.png"/><Relationship Id="rId12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0.png"/><Relationship Id="rId11" Type="http://schemas.openxmlformats.org/officeDocument/2006/relationships/image" Target="../media/image1191.png"/><Relationship Id="rId5" Type="http://schemas.openxmlformats.org/officeDocument/2006/relationships/image" Target="../media/image200.png"/><Relationship Id="rId10" Type="http://schemas.openxmlformats.org/officeDocument/2006/relationships/image" Target="../media/image1181.png"/><Relationship Id="rId4" Type="http://schemas.openxmlformats.org/officeDocument/2006/relationships/image" Target="../media/image6.png"/><Relationship Id="rId9" Type="http://schemas.openxmlformats.org/officeDocument/2006/relationships/image" Target="../media/image117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4.png"/><Relationship Id="rId7" Type="http://schemas.openxmlformats.org/officeDocument/2006/relationships/image" Target="../media/image19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5.png"/><Relationship Id="rId9" Type="http://schemas.openxmlformats.org/officeDocument/2006/relationships/image" Target="../media/image19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2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5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5.tiff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2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5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2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5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3" Type="http://schemas.openxmlformats.org/officeDocument/2006/relationships/image" Target="../media/image530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4" Type="http://schemas.openxmlformats.org/officeDocument/2006/relationships/image" Target="../media/image590.png"/><Relationship Id="rId9" Type="http://schemas.openxmlformats.org/officeDocument/2006/relationships/image" Target="../media/image190.png"/><Relationship Id="rId1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0.png"/><Relationship Id="rId5" Type="http://schemas.openxmlformats.org/officeDocument/2006/relationships/image" Target="../media/image880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0.png"/><Relationship Id="rId5" Type="http://schemas.openxmlformats.org/officeDocument/2006/relationships/image" Target="../media/image91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8.png"/><Relationship Id="rId7" Type="http://schemas.openxmlformats.org/officeDocument/2006/relationships/image" Target="../media/image94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0.png"/><Relationship Id="rId5" Type="http://schemas.openxmlformats.org/officeDocument/2006/relationships/image" Target="../media/image910.png"/><Relationship Id="rId10" Type="http://schemas.openxmlformats.org/officeDocument/2006/relationships/image" Target="../media/image97.png"/><Relationship Id="rId4" Type="http://schemas.openxmlformats.org/officeDocument/2006/relationships/image" Target="../media/image79.png"/><Relationship Id="rId9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78.png"/><Relationship Id="rId7" Type="http://schemas.openxmlformats.org/officeDocument/2006/relationships/image" Target="../media/image100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97.png"/><Relationship Id="rId4" Type="http://schemas.openxmlformats.org/officeDocument/2006/relationships/image" Target="../media/image79.png"/><Relationship Id="rId9" Type="http://schemas.openxmlformats.org/officeDocument/2006/relationships/image" Target="../media/image10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3" Type="http://schemas.openxmlformats.org/officeDocument/2006/relationships/image" Target="../media/image530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1050.png"/><Relationship Id="rId2" Type="http://schemas.openxmlformats.org/officeDocument/2006/relationships/image" Target="../media/image520.png"/><Relationship Id="rId16" Type="http://schemas.openxmlformats.org/officeDocument/2006/relationships/image" Target="../media/image10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4" Type="http://schemas.openxmlformats.org/officeDocument/2006/relationships/image" Target="../media/image590.png"/><Relationship Id="rId9" Type="http://schemas.openxmlformats.org/officeDocument/2006/relationships/image" Target="../media/image190.png"/><Relationship Id="rId14" Type="http://schemas.openxmlformats.org/officeDocument/2006/relationships/image" Target="../media/image10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18" Type="http://schemas.openxmlformats.org/officeDocument/2006/relationships/image" Target="../media/image1080.png"/><Relationship Id="rId3" Type="http://schemas.openxmlformats.org/officeDocument/2006/relationships/image" Target="../media/image530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1070.png"/><Relationship Id="rId2" Type="http://schemas.openxmlformats.org/officeDocument/2006/relationships/image" Target="../media/image520.png"/><Relationship Id="rId16" Type="http://schemas.openxmlformats.org/officeDocument/2006/relationships/image" Target="../media/image1060.png"/><Relationship Id="rId20" Type="http://schemas.openxmlformats.org/officeDocument/2006/relationships/image" Target="../media/image1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19" Type="http://schemas.openxmlformats.org/officeDocument/2006/relationships/image" Target="../media/image1090.png"/><Relationship Id="rId4" Type="http://schemas.openxmlformats.org/officeDocument/2006/relationships/image" Target="../media/image590.png"/><Relationship Id="rId9" Type="http://schemas.openxmlformats.org/officeDocument/2006/relationships/image" Target="../media/image190.png"/><Relationship Id="rId1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78.png"/><Relationship Id="rId7" Type="http://schemas.openxmlformats.org/officeDocument/2006/relationships/image" Target="../media/image1000.png"/><Relationship Id="rId12" Type="http://schemas.openxmlformats.org/officeDocument/2006/relationships/image" Target="../media/image11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11" Type="http://schemas.openxmlformats.org/officeDocument/2006/relationships/image" Target="../media/image1120.png"/><Relationship Id="rId5" Type="http://schemas.openxmlformats.org/officeDocument/2006/relationships/image" Target="../media/image98.png"/><Relationship Id="rId10" Type="http://schemas.openxmlformats.org/officeDocument/2006/relationships/image" Target="../media/image97.png"/><Relationship Id="rId4" Type="http://schemas.openxmlformats.org/officeDocument/2006/relationships/image" Target="../media/image79.png"/><Relationship Id="rId9" Type="http://schemas.openxmlformats.org/officeDocument/2006/relationships/image" Target="../media/image1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7.png"/><Relationship Id="rId3" Type="http://schemas.openxmlformats.org/officeDocument/2006/relationships/image" Target="../media/image78.png"/><Relationship Id="rId7" Type="http://schemas.openxmlformats.org/officeDocument/2006/relationships/image" Target="../media/image1000.png"/><Relationship Id="rId12" Type="http://schemas.openxmlformats.org/officeDocument/2006/relationships/image" Target="../media/image1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0.png"/><Relationship Id="rId11" Type="http://schemas.openxmlformats.org/officeDocument/2006/relationships/image" Target="../media/image1130.png"/><Relationship Id="rId5" Type="http://schemas.openxmlformats.org/officeDocument/2006/relationships/image" Target="../media/image98.png"/><Relationship Id="rId10" Type="http://schemas.openxmlformats.org/officeDocument/2006/relationships/image" Target="../media/image1120.png"/><Relationship Id="rId4" Type="http://schemas.openxmlformats.org/officeDocument/2006/relationships/image" Target="../media/image79.png"/><Relationship Id="rId9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7.png"/><Relationship Id="rId3" Type="http://schemas.openxmlformats.org/officeDocument/2006/relationships/image" Target="../media/image78.png"/><Relationship Id="rId7" Type="http://schemas.openxmlformats.org/officeDocument/2006/relationships/image" Target="../media/image1000.png"/><Relationship Id="rId12" Type="http://schemas.openxmlformats.org/officeDocument/2006/relationships/image" Target="../media/image1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0.png"/><Relationship Id="rId11" Type="http://schemas.openxmlformats.org/officeDocument/2006/relationships/image" Target="../media/image1130.png"/><Relationship Id="rId5" Type="http://schemas.openxmlformats.org/officeDocument/2006/relationships/image" Target="../media/image98.png"/><Relationship Id="rId10" Type="http://schemas.openxmlformats.org/officeDocument/2006/relationships/image" Target="../media/image1120.png"/><Relationship Id="rId4" Type="http://schemas.openxmlformats.org/officeDocument/2006/relationships/image" Target="../media/image79.png"/><Relationship Id="rId9" Type="http://schemas.openxmlformats.org/officeDocument/2006/relationships/image" Target="../media/image1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8.png"/><Relationship Id="rId7" Type="http://schemas.openxmlformats.org/officeDocument/2006/relationships/image" Target="../media/image1000.png"/><Relationship Id="rId12" Type="http://schemas.openxmlformats.org/officeDocument/2006/relationships/image" Target="../media/image1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0.png"/><Relationship Id="rId11" Type="http://schemas.openxmlformats.org/officeDocument/2006/relationships/image" Target="../media/image118.png"/><Relationship Id="rId5" Type="http://schemas.openxmlformats.org/officeDocument/2006/relationships/image" Target="../media/image98.png"/><Relationship Id="rId10" Type="http://schemas.openxmlformats.org/officeDocument/2006/relationships/image" Target="../media/image115.png"/><Relationship Id="rId4" Type="http://schemas.openxmlformats.org/officeDocument/2006/relationships/image" Target="../media/image79.png"/><Relationship Id="rId9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18" Type="http://schemas.openxmlformats.org/officeDocument/2006/relationships/image" Target="../media/image153.png"/><Relationship Id="rId3" Type="http://schemas.openxmlformats.org/officeDocument/2006/relationships/image" Target="../media/image530.png"/><Relationship Id="rId21" Type="http://schemas.openxmlformats.org/officeDocument/2006/relationships/image" Target="../media/image156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152.png"/><Relationship Id="rId2" Type="http://schemas.openxmlformats.org/officeDocument/2006/relationships/image" Target="../media/image520.png"/><Relationship Id="rId16" Type="http://schemas.openxmlformats.org/officeDocument/2006/relationships/image" Target="../media/image119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19" Type="http://schemas.openxmlformats.org/officeDocument/2006/relationships/image" Target="../media/image154.png"/><Relationship Id="rId4" Type="http://schemas.openxmlformats.org/officeDocument/2006/relationships/image" Target="../media/image590.png"/><Relationship Id="rId9" Type="http://schemas.openxmlformats.org/officeDocument/2006/relationships/image" Target="../media/image190.png"/><Relationship Id="rId14" Type="http://schemas.openxmlformats.org/officeDocument/2006/relationships/image" Target="../media/image75.png"/><Relationship Id="rId22" Type="http://schemas.openxmlformats.org/officeDocument/2006/relationships/image" Target="../media/image1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0.png"/><Relationship Id="rId3" Type="http://schemas.openxmlformats.org/officeDocument/2006/relationships/image" Target="../media/image5.png"/><Relationship Id="rId7" Type="http://schemas.openxmlformats.org/officeDocument/2006/relationships/image" Target="../media/image11500.png"/><Relationship Id="rId12" Type="http://schemas.openxmlformats.org/officeDocument/2006/relationships/image" Target="../media/image120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00.png"/><Relationship Id="rId11" Type="http://schemas.openxmlformats.org/officeDocument/2006/relationships/image" Target="../media/image11910.png"/><Relationship Id="rId5" Type="http://schemas.openxmlformats.org/officeDocument/2006/relationships/image" Target="../media/image2000.png"/><Relationship Id="rId10" Type="http://schemas.openxmlformats.org/officeDocument/2006/relationships/image" Target="../media/image11810.png"/><Relationship Id="rId4" Type="http://schemas.openxmlformats.org/officeDocument/2006/relationships/image" Target="../media/image6.png"/><Relationship Id="rId9" Type="http://schemas.openxmlformats.org/officeDocument/2006/relationships/image" Target="../media/image1170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bristles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bristles.ai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mercuryalert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190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1.png"/><Relationship Id="rId13" Type="http://schemas.openxmlformats.org/officeDocument/2006/relationships/image" Target="../media/image1321.png"/><Relationship Id="rId3" Type="http://schemas.openxmlformats.org/officeDocument/2006/relationships/image" Target="../media/image1221.png"/><Relationship Id="rId7" Type="http://schemas.openxmlformats.org/officeDocument/2006/relationships/image" Target="../media/image1261.png"/><Relationship Id="rId12" Type="http://schemas.openxmlformats.org/officeDocument/2006/relationships/image" Target="../media/image1311.png"/><Relationship Id="rId2" Type="http://schemas.openxmlformats.org/officeDocument/2006/relationships/image" Target="../media/image12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1.png"/><Relationship Id="rId11" Type="http://schemas.openxmlformats.org/officeDocument/2006/relationships/image" Target="../media/image1301.png"/><Relationship Id="rId5" Type="http://schemas.openxmlformats.org/officeDocument/2006/relationships/image" Target="../media/image1241.png"/><Relationship Id="rId15" Type="http://schemas.openxmlformats.org/officeDocument/2006/relationships/image" Target="../media/image1341.png"/><Relationship Id="rId10" Type="http://schemas.openxmlformats.org/officeDocument/2006/relationships/image" Target="../media/image1291.png"/><Relationship Id="rId4" Type="http://schemas.openxmlformats.org/officeDocument/2006/relationships/image" Target="../media/image1231.png"/><Relationship Id="rId9" Type="http://schemas.openxmlformats.org/officeDocument/2006/relationships/image" Target="../media/image1281.png"/><Relationship Id="rId14" Type="http://schemas.openxmlformats.org/officeDocument/2006/relationships/image" Target="../media/image133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t.ly/3lGEdwv" TargetMode="External"/><Relationship Id="rId5" Type="http://schemas.openxmlformats.org/officeDocument/2006/relationships/image" Target="../media/image350.png"/><Relationship Id="rId4" Type="http://schemas.openxmlformats.org/officeDocument/2006/relationships/image" Target="../media/image34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vicente/recognition/animation.gif" TargetMode="External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1.png"/><Relationship Id="rId3" Type="http://schemas.openxmlformats.org/officeDocument/2006/relationships/image" Target="../media/image1221.png"/><Relationship Id="rId7" Type="http://schemas.openxmlformats.org/officeDocument/2006/relationships/image" Target="../media/image1261.png"/><Relationship Id="rId2" Type="http://schemas.openxmlformats.org/officeDocument/2006/relationships/image" Target="../media/image12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1.png"/><Relationship Id="rId5" Type="http://schemas.openxmlformats.org/officeDocument/2006/relationships/image" Target="../media/image1241.png"/><Relationship Id="rId4" Type="http://schemas.openxmlformats.org/officeDocument/2006/relationships/image" Target="../media/image1231.png"/><Relationship Id="rId9" Type="http://schemas.openxmlformats.org/officeDocument/2006/relationships/image" Target="../media/image128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0.png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0.png"/><Relationship Id="rId5" Type="http://schemas.openxmlformats.org/officeDocument/2006/relationships/image" Target="../media/image3900.png"/><Relationship Id="rId4" Type="http://schemas.openxmlformats.org/officeDocument/2006/relationships/image" Target="../media/image38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1.bin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6.wmf"/><Relationship Id="rId12" Type="http://schemas.openxmlformats.org/officeDocument/2006/relationships/image" Target="../media/image10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05.wmf"/><Relationship Id="rId10" Type="http://schemas.openxmlformats.org/officeDocument/2006/relationships/image" Target="../media/image10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7.w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7.wmf"/><Relationship Id="rId12" Type="http://schemas.openxmlformats.org/officeDocument/2006/relationships/image" Target="../media/image10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06.wmf"/><Relationship Id="rId10" Type="http://schemas.openxmlformats.org/officeDocument/2006/relationships/image" Target="../media/image104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7.wmf"/><Relationship Id="rId12" Type="http://schemas.openxmlformats.org/officeDocument/2006/relationships/image" Target="../media/image10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106.wmf"/><Relationship Id="rId10" Type="http://schemas.openxmlformats.org/officeDocument/2006/relationships/image" Target="../media/image104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7.wmf"/><Relationship Id="rId12" Type="http://schemas.openxmlformats.org/officeDocument/2006/relationships/image" Target="../media/image10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106.wmf"/><Relationship Id="rId10" Type="http://schemas.openxmlformats.org/officeDocument/2006/relationships/image" Target="../media/image104.wmf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6.bin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7.wmf"/><Relationship Id="rId12" Type="http://schemas.openxmlformats.org/officeDocument/2006/relationships/image" Target="../media/image105.w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106.wmf"/><Relationship Id="rId10" Type="http://schemas.openxmlformats.org/officeDocument/2006/relationships/image" Target="../media/image104.w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0.bin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7.wmf"/><Relationship Id="rId12" Type="http://schemas.openxmlformats.org/officeDocument/2006/relationships/image" Target="../media/image105.w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oleObject" Target="../embeddings/oleObject23.bin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106.wmf"/><Relationship Id="rId10" Type="http://schemas.openxmlformats.org/officeDocument/2006/relationships/image" Target="../media/image104.w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1.png"/><Relationship Id="rId13" Type="http://schemas.openxmlformats.org/officeDocument/2006/relationships/image" Target="../media/image138.png"/><Relationship Id="rId3" Type="http://schemas.openxmlformats.org/officeDocument/2006/relationships/image" Target="../media/image1221.png"/><Relationship Id="rId7" Type="http://schemas.openxmlformats.org/officeDocument/2006/relationships/image" Target="../media/image1261.png"/><Relationship Id="rId12" Type="http://schemas.openxmlformats.org/officeDocument/2006/relationships/image" Target="../media/image137.png"/><Relationship Id="rId2" Type="http://schemas.openxmlformats.org/officeDocument/2006/relationships/image" Target="../media/image12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1.png"/><Relationship Id="rId11" Type="http://schemas.openxmlformats.org/officeDocument/2006/relationships/image" Target="../media/image136.png"/><Relationship Id="rId5" Type="http://schemas.openxmlformats.org/officeDocument/2006/relationships/image" Target="../media/image1241.png"/><Relationship Id="rId10" Type="http://schemas.openxmlformats.org/officeDocument/2006/relationships/image" Target="../media/image135.png"/><Relationship Id="rId4" Type="http://schemas.openxmlformats.org/officeDocument/2006/relationships/image" Target="../media/image1231.png"/><Relationship Id="rId9" Type="http://schemas.openxmlformats.org/officeDocument/2006/relationships/image" Target="../media/image128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7.wmf"/><Relationship Id="rId12" Type="http://schemas.openxmlformats.org/officeDocument/2006/relationships/image" Target="../media/image105.w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oleObject" Target="../embeddings/oleObject27.bin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106.wmf"/><Relationship Id="rId10" Type="http://schemas.openxmlformats.org/officeDocument/2006/relationships/image" Target="../media/image104.wmf"/><Relationship Id="rId4" Type="http://schemas.openxmlformats.org/officeDocument/2006/relationships/oleObject" Target="../embeddings/oleObject26.bin"/><Relationship Id="rId9" Type="http://schemas.openxmlformats.org/officeDocument/2006/relationships/oleObject" Target="../embeddings/oleObject28.bin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7.wmf"/><Relationship Id="rId12" Type="http://schemas.openxmlformats.org/officeDocument/2006/relationships/image" Target="../media/image105.w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106.wmf"/><Relationship Id="rId10" Type="http://schemas.openxmlformats.org/officeDocument/2006/relationships/image" Target="../media/image104.wmf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2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34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1.tiff"/><Relationship Id="rId4" Type="http://schemas.openxmlformats.org/officeDocument/2006/relationships/image" Target="../media/image43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5" Type="http://schemas.openxmlformats.org/officeDocument/2006/relationships/image" Target="../media/image12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Computer Vision: Introduction and CNNs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9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17" t="-3704" r="-2752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23077" r="-3226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B0F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3670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10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How do we find a good w and b?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17" t="-3704" r="-2752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4557273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4557273" cy="328231"/>
              </a:xfrm>
              <a:prstGeom prst="rect">
                <a:avLst/>
              </a:prstGeom>
              <a:blipFill>
                <a:blip r:embed="rId4"/>
                <a:stretch>
                  <a:fillRect t="-23077" r="-279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657783" y="3303927"/>
            <a:ext cx="686533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need to find w, and b that minimize the following: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14559" y="4070914"/>
                <a:ext cx="4248792" cy="1172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𝐿</m:t>
                      </m:r>
                      <m:d>
                        <m:d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,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</m:d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naryPr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𝑗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,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2400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log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0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sym typeface="Calibri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,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559" y="4070914"/>
                <a:ext cx="4248792" cy="1172437"/>
              </a:xfrm>
              <a:prstGeom prst="rect">
                <a:avLst/>
              </a:prstGeom>
              <a:blipFill>
                <a:blip r:embed="rId5"/>
                <a:stretch>
                  <a:fillRect t="-98925" b="-149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995990" y="5728584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Why?</a:t>
            </a:r>
            <a:endParaRPr lang="en-US" sz="2400" kern="0" dirty="0">
              <a:solidFill>
                <a:sysClr val="windowText" lastClr="000000"/>
              </a:solidFill>
              <a:latin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32835" y="4107100"/>
                <a:ext cx="2782493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log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,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835" y="4107100"/>
                <a:ext cx="2782493" cy="1100558"/>
              </a:xfrm>
              <a:prstGeom prst="rect">
                <a:avLst/>
              </a:prstGeom>
              <a:blipFill>
                <a:blip r:embed="rId6"/>
                <a:stretch>
                  <a:fillRect l="-26484" t="-108046" r="-457" b="-163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25635" y="4123149"/>
                <a:ext cx="3333348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log</m:t>
                          </m:r>
                          <m: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,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,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635" y="4123149"/>
                <a:ext cx="3333348" cy="1100558"/>
              </a:xfrm>
              <a:prstGeom prst="rect">
                <a:avLst/>
              </a:prstGeom>
              <a:blipFill>
                <a:blip r:embed="rId7"/>
                <a:stretch>
                  <a:fillRect l="-21591" t="-106818" b="-16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131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11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733" dirty="0"/>
              <a:t>(mini-batch) Stochastic Gradient Descent (SGD)</a:t>
            </a:r>
            <a:endParaRPr sz="3733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23316" y="1546309"/>
                <a:ext cx="3401252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𝑙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𝑏</m:t>
                      </m:r>
                      <m:r>
                        <a:rPr lang="en-US" sz="2400" i="1"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∈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𝐶𝑜𝑠𝑡</m:t>
                          </m:r>
                          <m:d>
                            <m:d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𝑏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316" y="1546309"/>
                <a:ext cx="3401252" cy="988540"/>
              </a:xfrm>
              <a:prstGeom prst="rect">
                <a:avLst/>
              </a:prstGeom>
              <a:blipFill>
                <a:blip r:embed="rId2"/>
                <a:stretch>
                  <a:fillRect t="-129114" b="-179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223907" y="1491986"/>
            <a:ext cx="8988527" cy="4948805"/>
            <a:chOff x="917930" y="1118989"/>
            <a:chExt cx="6741395" cy="37116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6250" r="-5208"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4885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b="1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sz="2400" dirty="0">
                  <a:solidFill>
                    <a:srgbClr val="000000"/>
                  </a:solidFill>
                </a:rPr>
                <a:t>e = 0, </a:t>
              </a:r>
              <a:r>
                <a:rPr lang="en-US" sz="2400" dirty="0" err="1">
                  <a:solidFill>
                    <a:srgbClr val="000000"/>
                  </a:solidFill>
                </a:rPr>
                <a:t>num_epochs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</a:rPr>
                <a:t>do</a:t>
              </a:r>
              <a:endParaRPr lang="en-US" sz="2400" b="1" dirty="0">
                <a:solidFill>
                  <a:srgbClr val="0070C0"/>
                </a:solidFill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0" y="4484344"/>
              <a:ext cx="50278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end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107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674524"/>
              <a:ext cx="106606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674524"/>
              <a:ext cx="44579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3013351"/>
              <a:ext cx="110525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w:</a:t>
              </a:r>
              <a:endParaRPr lang="en-US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459798"/>
              <a:ext cx="106197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b: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3016205"/>
                  <a:ext cx="256719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016205"/>
                  <a:ext cx="2567193" cy="346249"/>
                </a:xfrm>
                <a:prstGeom prst="rect">
                  <a:avLst/>
                </a:prstGeom>
                <a:blipFill>
                  <a:blip r:embed="rId6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426869" y="3459798"/>
                  <a:ext cx="2424942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459798"/>
                  <a:ext cx="2424942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0019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Print: 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  <a:blipFill>
                  <a:blip r:embed="rId8"/>
                  <a:stretch>
                    <a:fillRect r="-1099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79342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// Useful to see if this is becoming smaller or not.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19413" y="5594313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end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223907" y="3092561"/>
            <a:ext cx="340753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b = 0, </a:t>
            </a:r>
            <a:r>
              <a:rPr lang="en-US" sz="2400" dirty="0" err="1">
                <a:solidFill>
                  <a:srgbClr val="000000"/>
                </a:solidFill>
              </a:rPr>
              <a:t>num_batches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do</a:t>
            </a:r>
            <a:endParaRPr lang="en-US" sz="2400" b="1" dirty="0">
              <a:solidFill>
                <a:srgbClr val="0070C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08886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300A0E-471C-6C46-AC9A-404B187C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7" y="5306246"/>
            <a:ext cx="9144000" cy="1202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4FC13-B2BF-CE09-C6CA-951DB4C70C06}"/>
              </a:ext>
            </a:extLst>
          </p:cNvPr>
          <p:cNvSpPr txBox="1"/>
          <p:nvPr/>
        </p:nvSpPr>
        <p:spPr>
          <a:xfrm>
            <a:off x="7800014" y="5801109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FF343B-5B50-9D98-299B-AB9084DD85D3}"/>
                  </a:ext>
                </a:extLst>
              </p:cNvPr>
              <p:cNvSpPr/>
              <p:nvPr/>
            </p:nvSpPr>
            <p:spPr>
              <a:xfrm>
                <a:off x="940986" y="2519749"/>
                <a:ext cx="4248792" cy="1172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𝐿</m:t>
                      </m:r>
                      <m:d>
                        <m:d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,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</m:d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naryPr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𝑗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,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2400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log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0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sym typeface="Calibri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,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FF343B-5B50-9D98-299B-AB9084DD8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86" y="2519749"/>
                <a:ext cx="4248792" cy="1172437"/>
              </a:xfrm>
              <a:prstGeom prst="rect">
                <a:avLst/>
              </a:prstGeom>
              <a:blipFill>
                <a:blip r:embed="rId3"/>
                <a:stretch>
                  <a:fillRect t="-98925" b="-149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B8B35BA-0C5F-6F86-89AB-B04F9680CCB2}"/>
                  </a:ext>
                </a:extLst>
              </p:cNvPr>
              <p:cNvSpPr/>
              <p:nvPr/>
            </p:nvSpPr>
            <p:spPr>
              <a:xfrm>
                <a:off x="5259262" y="2555935"/>
                <a:ext cx="2782493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log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,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B8B35BA-0C5F-6F86-89AB-B04F9680C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262" y="2555935"/>
                <a:ext cx="2782493" cy="1100558"/>
              </a:xfrm>
              <a:prstGeom prst="rect">
                <a:avLst/>
              </a:prstGeom>
              <a:blipFill>
                <a:blip r:embed="rId4"/>
                <a:stretch>
                  <a:fillRect l="-25909" t="-108046" b="-16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76467B-37A8-768D-47E8-1C9F29B2EE51}"/>
                  </a:ext>
                </a:extLst>
              </p:cNvPr>
              <p:cNvSpPr/>
              <p:nvPr/>
            </p:nvSpPr>
            <p:spPr>
              <a:xfrm>
                <a:off x="8152062" y="2571984"/>
                <a:ext cx="3333348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log</m:t>
                          </m:r>
                          <m: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,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,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76467B-37A8-768D-47E8-1C9F29B2E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062" y="2571984"/>
                <a:ext cx="3333348" cy="1100558"/>
              </a:xfrm>
              <a:prstGeom prst="rect">
                <a:avLst/>
              </a:prstGeom>
              <a:blipFill>
                <a:blip r:embed="rId5"/>
                <a:stretch>
                  <a:fillRect l="-21212" t="-108046" b="-16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B03E7EE-1871-AF66-2451-0EDA9524AEC6}"/>
              </a:ext>
            </a:extLst>
          </p:cNvPr>
          <p:cNvSpPr txBox="1"/>
          <p:nvPr/>
        </p:nvSpPr>
        <p:spPr>
          <a:xfrm>
            <a:off x="4440627" y="4420351"/>
            <a:ext cx="289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simplify let’s assume n = 1</a:t>
            </a:r>
          </a:p>
        </p:txBody>
      </p:sp>
    </p:spTree>
    <p:extLst>
      <p:ext uri="{BB962C8B-B14F-4D97-AF65-F5344CB8AC3E}">
        <p14:creationId xmlns:p14="http://schemas.microsoft.com/office/powerpoint/2010/main" val="106440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13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3743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𝑦</m:t>
                        </m:r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3743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5000" r="-5000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38635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𝑥</m:t>
                      </m:r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386358" cy="328231"/>
              </a:xfrm>
              <a:prstGeom prst="rect">
                <a:avLst/>
              </a:prstGeom>
              <a:blipFill>
                <a:blip r:embed="rId3"/>
                <a:stretch>
                  <a:fillRect l="-1058" t="-3704" r="-3704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2257093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acc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𝑦</m:t>
                          </m:r>
                        </m:e>
                      </m:acc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2257093" cy="328231"/>
              </a:xfrm>
              <a:prstGeom prst="rect">
                <a:avLst/>
              </a:prstGeom>
              <a:blipFill>
                <a:blip r:embed="rId4"/>
                <a:stretch>
                  <a:fillRect l="-2809" t="-23077" r="-3933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072548" y="3261452"/>
                <a:ext cx="68579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8" y="3261452"/>
                <a:ext cx="6857999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072549" y="3772192"/>
                <a:ext cx="68579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9" y="3772192"/>
                <a:ext cx="6857998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B0F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99991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300A0E-471C-6C46-AC9A-404B187C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33" y="2163653"/>
            <a:ext cx="9144000" cy="1202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4FC13-B2BF-CE09-C6CA-951DB4C70C06}"/>
              </a:ext>
            </a:extLst>
          </p:cNvPr>
          <p:cNvSpPr txBox="1"/>
          <p:nvPr/>
        </p:nvSpPr>
        <p:spPr>
          <a:xfrm>
            <a:off x="7694910" y="2658516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7278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300A0E-471C-6C46-AC9A-404B187C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33" y="2163653"/>
            <a:ext cx="9144000" cy="1202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B7359-3B99-ED4D-A267-6EC04ECD6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75" y="3933446"/>
            <a:ext cx="4199467" cy="12361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2F3EA9-6409-8840-B8AA-423A20B7FFA6}"/>
              </a:ext>
            </a:extLst>
          </p:cNvPr>
          <p:cNvGrpSpPr/>
          <p:nvPr/>
        </p:nvGrpSpPr>
        <p:grpSpPr>
          <a:xfrm>
            <a:off x="2252422" y="6121171"/>
            <a:ext cx="7921075" cy="461665"/>
            <a:chOff x="1689316" y="4590878"/>
            <a:chExt cx="5940806" cy="346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5F8603A-7BF8-A542-B121-A60B73322B6D}"/>
                    </a:ext>
                  </a:extLst>
                </p:cNvPr>
                <p:cNvSpPr txBox="1"/>
                <p:nvPr/>
              </p:nvSpPr>
              <p:spPr>
                <a:xfrm>
                  <a:off x="3095563" y="4630953"/>
                  <a:ext cx="4534559" cy="2891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,3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,4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5F8603A-7BF8-A542-B121-A60B73322B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5563" y="4630953"/>
                  <a:ext cx="4534559" cy="289166"/>
                </a:xfrm>
                <a:prstGeom prst="rect">
                  <a:avLst/>
                </a:prstGeom>
                <a:blipFill>
                  <a:blip r:embed="rId4"/>
                  <a:stretch>
                    <a:fillRect b="-290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1F9BE6-8C58-A64F-840B-586007215774}"/>
                </a:ext>
              </a:extLst>
            </p:cNvPr>
            <p:cNvSpPr txBox="1"/>
            <p:nvPr/>
          </p:nvSpPr>
          <p:spPr>
            <a:xfrm>
              <a:off x="1689316" y="4590878"/>
              <a:ext cx="111189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Reminder: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317F036-FDA3-6FD5-7287-D6E301E7A4DC}"/>
              </a:ext>
            </a:extLst>
          </p:cNvPr>
          <p:cNvSpPr txBox="1"/>
          <p:nvPr/>
        </p:nvSpPr>
        <p:spPr>
          <a:xfrm>
            <a:off x="5775703" y="4551512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142480-8240-F86F-47E0-9086AF497B4F}"/>
              </a:ext>
            </a:extLst>
          </p:cNvPr>
          <p:cNvSpPr txBox="1"/>
          <p:nvPr/>
        </p:nvSpPr>
        <p:spPr>
          <a:xfrm>
            <a:off x="7694910" y="2658516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57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77BDD0-D0D3-2847-82EC-70270FC39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404E9-9826-E562-D94C-0F59262807A2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992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474225" y="3877244"/>
            <a:ext cx="286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need: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315BCD-F12F-224E-81BB-FEE197412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97" y="5203411"/>
            <a:ext cx="948267" cy="110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19A869-F2DB-264C-B5AE-5F4F911835FD}"/>
              </a:ext>
            </a:extLst>
          </p:cNvPr>
          <p:cNvSpPr txBox="1"/>
          <p:nvPr/>
        </p:nvSpPr>
        <p:spPr>
          <a:xfrm>
            <a:off x="3451929" y="5424406"/>
            <a:ext cx="127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each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8089B-C3A8-8B4D-B544-FF785ACFE7C0}"/>
              </a:ext>
            </a:extLst>
          </p:cNvPr>
          <p:cNvSpPr txBox="1"/>
          <p:nvPr/>
        </p:nvSpPr>
        <p:spPr>
          <a:xfrm>
            <a:off x="8170302" y="5424406"/>
            <a:ext cx="127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each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7672C-BC71-2746-A8D0-37C55D593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6" t="54332"/>
          <a:stretch/>
        </p:blipFill>
        <p:spPr>
          <a:xfrm>
            <a:off x="4879472" y="5517397"/>
            <a:ext cx="629117" cy="502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D6DE8-4AAA-7A44-9EDC-37B83B575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27" t="50000"/>
          <a:stretch/>
        </p:blipFill>
        <p:spPr>
          <a:xfrm>
            <a:off x="9515114" y="5486651"/>
            <a:ext cx="403060" cy="53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73166-1607-D2B9-7FB2-12FAB4141871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44906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134425" y="4029277"/>
            <a:ext cx="38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Chain Rule of Calculus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1"/>
          <a:stretch/>
        </p:blipFill>
        <p:spPr>
          <a:xfrm>
            <a:off x="2224160" y="5237277"/>
            <a:ext cx="277706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5" y="5247608"/>
            <a:ext cx="1659467" cy="999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2B88BA-36A2-1E96-FEB7-407DFD8137B9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15103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1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738191" y="1723198"/>
            <a:ext cx="575727" cy="6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761133" y="2975963"/>
            <a:ext cx="548819" cy="54881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978357" y="1412599"/>
            <a:ext cx="0" cy="4298391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760005" y="2392539"/>
            <a:ext cx="520076" cy="572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705643" y="5459471"/>
            <a:ext cx="574437" cy="58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2851" y="1778480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2851" y="3112571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2851" y="2457846"/>
            <a:ext cx="486991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2851" y="5527974"/>
            <a:ext cx="565537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7661294" y="5243305"/>
            <a:ext cx="591020" cy="620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7648921" y="3093032"/>
            <a:ext cx="620547" cy="590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7690785" y="2423904"/>
            <a:ext cx="578684" cy="5472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7677265" y="1723197"/>
            <a:ext cx="578683" cy="578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7587077" y="1121165"/>
            <a:ext cx="130612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Test Data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90926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84374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133056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134425" y="4029277"/>
            <a:ext cx="38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Chain Rule of Calculus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1"/>
          <a:stretch/>
        </p:blipFill>
        <p:spPr>
          <a:xfrm>
            <a:off x="2224160" y="5237277"/>
            <a:ext cx="277706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5" y="5247608"/>
            <a:ext cx="1659467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4215540" y="5236126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8758265" y="5265978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16AB8-8E74-964C-AC36-11B27B7644D6}"/>
              </a:ext>
            </a:extLst>
          </p:cNvPr>
          <p:cNvSpPr txBox="1"/>
          <p:nvPr/>
        </p:nvSpPr>
        <p:spPr>
          <a:xfrm>
            <a:off x="5085541" y="4673737"/>
            <a:ext cx="195758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Let’s do these first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B3EDA-9300-26BB-C24F-7BEA475916FE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97109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08" t="5831"/>
          <a:stretch/>
        </p:blipFill>
        <p:spPr>
          <a:xfrm>
            <a:off x="3347635" y="1269712"/>
            <a:ext cx="78568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83"/>
          <a:stretch/>
        </p:blipFill>
        <p:spPr>
          <a:xfrm>
            <a:off x="7859366" y="1280043"/>
            <a:ext cx="705561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347636" y="1268561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7890361" y="1298413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/>
              <p:nvPr/>
            </p:nvSpPr>
            <p:spPr>
              <a:xfrm>
                <a:off x="1265398" y="2778834"/>
                <a:ext cx="5892639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398" y="2778834"/>
                <a:ext cx="5892639" cy="385555"/>
              </a:xfrm>
              <a:prstGeom prst="rect">
                <a:avLst/>
              </a:prstGeom>
              <a:blipFill>
                <a:blip r:embed="rId4"/>
                <a:stretch>
                  <a:fillRect l="-21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9D47CC-091A-7146-8986-66F3F229AC17}"/>
                  </a:ext>
                </a:extLst>
              </p:cNvPr>
              <p:cNvSpPr txBox="1"/>
              <p:nvPr/>
            </p:nvSpPr>
            <p:spPr>
              <a:xfrm>
                <a:off x="538790" y="3506112"/>
                <a:ext cx="7017627" cy="792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9D47CC-091A-7146-8986-66F3F229A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90" y="3506112"/>
                <a:ext cx="7017627" cy="792974"/>
              </a:xfrm>
              <a:prstGeom prst="rect">
                <a:avLst/>
              </a:prstGeom>
              <a:blipFill>
                <a:blip r:embed="rId5"/>
                <a:stretch>
                  <a:fillRect l="-722" t="-1587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B8C632-9949-204A-9FC3-79348C5B2009}"/>
                  </a:ext>
                </a:extLst>
              </p:cNvPr>
              <p:cNvSpPr txBox="1"/>
              <p:nvPr/>
            </p:nvSpPr>
            <p:spPr>
              <a:xfrm>
                <a:off x="2927403" y="4501557"/>
                <a:ext cx="1444305" cy="792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B8C632-9949-204A-9FC3-79348C5B2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403" y="4501557"/>
                <a:ext cx="1444305" cy="792974"/>
              </a:xfrm>
              <a:prstGeom prst="rect">
                <a:avLst/>
              </a:prstGeom>
              <a:blipFill>
                <a:blip r:embed="rId6"/>
                <a:stretch>
                  <a:fillRect l="-4348" t="-1563" r="-870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/>
              <p:nvPr/>
            </p:nvSpPr>
            <p:spPr>
              <a:xfrm>
                <a:off x="3015962" y="5692461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962" y="5692461"/>
                <a:ext cx="1384225" cy="806503"/>
              </a:xfrm>
              <a:prstGeom prst="rect">
                <a:avLst/>
              </a:prstGeom>
              <a:blipFill>
                <a:blip r:embed="rId7"/>
                <a:stretch>
                  <a:fillRect l="-545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6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83"/>
          <a:stretch/>
        </p:blipFill>
        <p:spPr>
          <a:xfrm>
            <a:off x="7859366" y="1280043"/>
            <a:ext cx="705561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347636" y="1268561"/>
            <a:ext cx="1431075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7890361" y="1298413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/>
              <p:nvPr/>
            </p:nvSpPr>
            <p:spPr>
              <a:xfrm>
                <a:off x="6169973" y="2809830"/>
                <a:ext cx="5892639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973" y="2809830"/>
                <a:ext cx="5892639" cy="385555"/>
              </a:xfrm>
              <a:prstGeom prst="rect">
                <a:avLst/>
              </a:prstGeom>
              <a:blipFill>
                <a:blip r:embed="rId3"/>
                <a:stretch>
                  <a:fillRect l="-215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/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blipFill>
                <a:blip r:embed="rId4"/>
                <a:stretch>
                  <a:fillRect l="-454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16C54C-3549-5948-97FA-CB363FDFA8C7}"/>
                  </a:ext>
                </a:extLst>
              </p:cNvPr>
              <p:cNvSpPr txBox="1"/>
              <p:nvPr/>
            </p:nvSpPr>
            <p:spPr>
              <a:xfrm>
                <a:off x="4764936" y="3568106"/>
                <a:ext cx="6558590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16C54C-3549-5948-97FA-CB363FDFA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936" y="3568106"/>
                <a:ext cx="6558590" cy="764697"/>
              </a:xfrm>
              <a:prstGeom prst="rect">
                <a:avLst/>
              </a:prstGeom>
              <a:blipFill>
                <a:blip r:embed="rId5"/>
                <a:stretch>
                  <a:fillRect l="-774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/>
              <p:nvPr/>
            </p:nvSpPr>
            <p:spPr>
              <a:xfrm>
                <a:off x="8018623" y="4737210"/>
                <a:ext cx="1088888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623" y="4737210"/>
                <a:ext cx="1088888" cy="764697"/>
              </a:xfrm>
              <a:prstGeom prst="rect">
                <a:avLst/>
              </a:prstGeom>
              <a:blipFill>
                <a:blip r:embed="rId6"/>
                <a:stretch>
                  <a:fillRect l="-6897" r="-5747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7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347636" y="1268561"/>
            <a:ext cx="1431075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7890361" y="1298413"/>
            <a:ext cx="1294969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/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blipFill>
                <a:blip r:embed="rId2"/>
                <a:stretch>
                  <a:fillRect l="-454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/>
              <p:nvPr/>
            </p:nvSpPr>
            <p:spPr>
              <a:xfrm>
                <a:off x="8018623" y="1441602"/>
                <a:ext cx="1088888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623" y="1441602"/>
                <a:ext cx="1088888" cy="764697"/>
              </a:xfrm>
              <a:prstGeom prst="rect">
                <a:avLst/>
              </a:prstGeom>
              <a:blipFill>
                <a:blip r:embed="rId3"/>
                <a:stretch>
                  <a:fillRect l="-6897" t="-1639" r="-574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507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134425" y="4029277"/>
            <a:ext cx="38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Chain Rule of Calculus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1"/>
          <a:stretch/>
        </p:blipFill>
        <p:spPr>
          <a:xfrm>
            <a:off x="2224160" y="5237277"/>
            <a:ext cx="277706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5" y="5247608"/>
            <a:ext cx="1659467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512951" y="5286634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8078240" y="5254486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16AB8-8E74-964C-AC36-11B27B7644D6}"/>
              </a:ext>
            </a:extLst>
          </p:cNvPr>
          <p:cNvSpPr txBox="1"/>
          <p:nvPr/>
        </p:nvSpPr>
        <p:spPr>
          <a:xfrm>
            <a:off x="4267642" y="4666353"/>
            <a:ext cx="386599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Now let’s do this one (same for both!)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D8345-1267-BF56-432A-3A0A03DCA9C6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1119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68BF4-CBEE-CA4C-BEA3-EEB32F19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61" y="978062"/>
            <a:ext cx="3589867" cy="113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328" y="2112595"/>
            <a:ext cx="3979333" cy="1083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F236D-B1AD-CB44-A4FD-AB7F2D62A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41" t="5831" r="27548"/>
          <a:stretch/>
        </p:blipFill>
        <p:spPr>
          <a:xfrm>
            <a:off x="3792825" y="1177163"/>
            <a:ext cx="528512" cy="879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2311C-9C18-7146-944D-4E0796DB7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25"/>
          <a:stretch/>
        </p:blipFill>
        <p:spPr>
          <a:xfrm>
            <a:off x="4321337" y="978767"/>
            <a:ext cx="325312" cy="1083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BB377-B68E-CC41-9FA0-EC5500AA3459}"/>
              </a:ext>
            </a:extLst>
          </p:cNvPr>
          <p:cNvSpPr txBox="1"/>
          <p:nvPr/>
        </p:nvSpPr>
        <p:spPr>
          <a:xfrm>
            <a:off x="2448733" y="4084641"/>
            <a:ext cx="6889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our cat, dog, bear classification example: </a:t>
            </a:r>
            <a:r>
              <a:rPr lang="en-US" sz="2400" dirty="0" err="1"/>
              <a:t>i</a:t>
            </a:r>
            <a:r>
              <a:rPr lang="en-US" sz="2400" dirty="0"/>
              <a:t> = {1, 2, 3}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AA49E9-CB75-88BE-B862-59B81F68325B}"/>
              </a:ext>
            </a:extLst>
          </p:cNvPr>
          <p:cNvSpPr txBox="1"/>
          <p:nvPr/>
        </p:nvSpPr>
        <p:spPr>
          <a:xfrm>
            <a:off x="6571283" y="1560717"/>
            <a:ext cx="21697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F021C-4DAB-1071-3CCB-4F0FB947ECC9}"/>
              </a:ext>
            </a:extLst>
          </p:cNvPr>
          <p:cNvSpPr txBox="1"/>
          <p:nvPr/>
        </p:nvSpPr>
        <p:spPr>
          <a:xfrm>
            <a:off x="5951349" y="2233585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701356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F236D-B1AD-CB44-A4FD-AB7F2D62A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1" t="5831" r="27548"/>
          <a:stretch/>
        </p:blipFill>
        <p:spPr>
          <a:xfrm>
            <a:off x="3792825" y="1177163"/>
            <a:ext cx="528512" cy="879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2311C-9C18-7146-944D-4E0796DB7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25"/>
          <a:stretch/>
        </p:blipFill>
        <p:spPr>
          <a:xfrm>
            <a:off x="4321337" y="978767"/>
            <a:ext cx="325312" cy="1083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BB377-B68E-CC41-9FA0-EC5500AA3459}"/>
              </a:ext>
            </a:extLst>
          </p:cNvPr>
          <p:cNvSpPr txBox="1"/>
          <p:nvPr/>
        </p:nvSpPr>
        <p:spPr>
          <a:xfrm>
            <a:off x="2448733" y="4084641"/>
            <a:ext cx="695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our cat, dog, bear classification example: </a:t>
            </a:r>
            <a:r>
              <a:rPr lang="en-US" sz="2400" dirty="0" err="1"/>
              <a:t>i</a:t>
            </a:r>
            <a:r>
              <a:rPr lang="en-US" sz="2400" dirty="0"/>
              <a:t> = {1, 2, 3}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71653-2791-0644-8A57-B74EACE2436B}"/>
              </a:ext>
            </a:extLst>
          </p:cNvPr>
          <p:cNvSpPr txBox="1"/>
          <p:nvPr/>
        </p:nvSpPr>
        <p:spPr>
          <a:xfrm>
            <a:off x="1453545" y="5475386"/>
            <a:ext cx="249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Let’s say:  label =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B1E25-A8DB-5D4D-98F7-D783586C30BD}"/>
              </a:ext>
            </a:extLst>
          </p:cNvPr>
          <p:cNvSpPr txBox="1"/>
          <p:nvPr/>
        </p:nvSpPr>
        <p:spPr>
          <a:xfrm>
            <a:off x="5868694" y="5517762"/>
            <a:ext cx="1452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3619B1-8937-4C47-8613-0A18AA53E676}"/>
                  </a:ext>
                </a:extLst>
              </p:cNvPr>
              <p:cNvSpPr txBox="1"/>
              <p:nvPr/>
            </p:nvSpPr>
            <p:spPr>
              <a:xfrm>
                <a:off x="7937227" y="5329117"/>
                <a:ext cx="555280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3619B1-8937-4C47-8613-0A18AA53E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227" y="5329117"/>
                <a:ext cx="555280" cy="762709"/>
              </a:xfrm>
              <a:prstGeom prst="rect">
                <a:avLst/>
              </a:prstGeom>
              <a:blipFill>
                <a:blip r:embed="rId4"/>
                <a:stretch>
                  <a:fillRect l="-11111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B84953-A9D4-E74A-B727-B38B28BC8393}"/>
                  </a:ext>
                </a:extLst>
              </p:cNvPr>
              <p:cNvSpPr txBox="1"/>
              <p:nvPr/>
            </p:nvSpPr>
            <p:spPr>
              <a:xfrm>
                <a:off x="9038402" y="5329117"/>
                <a:ext cx="562397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B84953-A9D4-E74A-B727-B38B28BC8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402" y="5329117"/>
                <a:ext cx="562397" cy="762709"/>
              </a:xfrm>
              <a:prstGeom prst="rect">
                <a:avLst/>
              </a:prstGeom>
              <a:blipFill>
                <a:blip r:embed="rId5"/>
                <a:stretch>
                  <a:fillRect l="-13333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29AF14-ECE2-7842-9944-16F355022676}"/>
                  </a:ext>
                </a:extLst>
              </p:cNvPr>
              <p:cNvSpPr txBox="1"/>
              <p:nvPr/>
            </p:nvSpPr>
            <p:spPr>
              <a:xfrm>
                <a:off x="10139576" y="5329116"/>
                <a:ext cx="56239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29AF14-ECE2-7842-9944-16F355022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576" y="5329116"/>
                <a:ext cx="562398" cy="762709"/>
              </a:xfrm>
              <a:prstGeom prst="rect">
                <a:avLst/>
              </a:prstGeom>
              <a:blipFill>
                <a:blip r:embed="rId6"/>
                <a:stretch>
                  <a:fillRect l="-13333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B34B7C30-3248-518D-F87B-1953CA9F13DB}"/>
              </a:ext>
            </a:extLst>
          </p:cNvPr>
          <p:cNvGrpSpPr/>
          <p:nvPr/>
        </p:nvGrpSpPr>
        <p:grpSpPr>
          <a:xfrm>
            <a:off x="4629061" y="978062"/>
            <a:ext cx="3589867" cy="1134533"/>
            <a:chOff x="4629061" y="978062"/>
            <a:chExt cx="3589867" cy="11345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168BF4-CBEE-CA4C-BEA3-EEB32F19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9061" y="978062"/>
              <a:ext cx="3589867" cy="11345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57377B-BF94-506C-166F-EA737D5D033E}"/>
                </a:ext>
              </a:extLst>
            </p:cNvPr>
            <p:cNvSpPr txBox="1"/>
            <p:nvPr/>
          </p:nvSpPr>
          <p:spPr>
            <a:xfrm>
              <a:off x="6571283" y="1560717"/>
              <a:ext cx="21697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DFF4D-F3C3-CC79-FD55-7B84D3CC9673}"/>
              </a:ext>
            </a:extLst>
          </p:cNvPr>
          <p:cNvGrpSpPr/>
          <p:nvPr/>
        </p:nvGrpSpPr>
        <p:grpSpPr>
          <a:xfrm>
            <a:off x="4434328" y="2112595"/>
            <a:ext cx="3979333" cy="1083733"/>
            <a:chOff x="4434328" y="2112595"/>
            <a:chExt cx="3979333" cy="10837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33CDBA-36B4-7F40-A0B7-A7A0968BC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4328" y="2112595"/>
              <a:ext cx="3979333" cy="10837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3CF3B0-8D7A-D048-C6C8-4A55FD0DAE53}"/>
                </a:ext>
              </a:extLst>
            </p:cNvPr>
            <p:cNvSpPr txBox="1"/>
            <p:nvPr/>
          </p:nvSpPr>
          <p:spPr>
            <a:xfrm>
              <a:off x="5951349" y="2233585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862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54" y="1088335"/>
            <a:ext cx="3979333" cy="10837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EC9E01-9051-884B-9754-9CD5AE936AE5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  <a:endParaRPr lang="en-US" sz="3733" dirty="0">
              <a:solidFill>
                <a:srgbClr val="215380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/>
              <p:nvPr/>
            </p:nvSpPr>
            <p:spPr>
              <a:xfrm>
                <a:off x="848533" y="2522047"/>
                <a:ext cx="562398" cy="765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33" y="2522047"/>
                <a:ext cx="562398" cy="765018"/>
              </a:xfrm>
              <a:prstGeom prst="rect">
                <a:avLst/>
              </a:prstGeom>
              <a:blipFill>
                <a:blip r:embed="rId3"/>
                <a:stretch>
                  <a:fillRect l="-11111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/>
              <p:nvPr/>
            </p:nvSpPr>
            <p:spPr>
              <a:xfrm>
                <a:off x="1624932" y="2522048"/>
                <a:ext cx="562397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932" y="2522048"/>
                <a:ext cx="562397" cy="764568"/>
              </a:xfrm>
              <a:prstGeom prst="rect">
                <a:avLst/>
              </a:prstGeom>
              <a:blipFill>
                <a:blip r:embed="rId4"/>
                <a:stretch>
                  <a:fillRect l="-15556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/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blipFill>
                <a:blip r:embed="rId6"/>
                <a:stretch>
                  <a:fillRect l="-3846" t="-13333" r="-384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34F5DCC-2877-87D6-C235-E3953C6E74CB}"/>
              </a:ext>
            </a:extLst>
          </p:cNvPr>
          <p:cNvSpPr txBox="1"/>
          <p:nvPr/>
        </p:nvSpPr>
        <p:spPr>
          <a:xfrm>
            <a:off x="5811865" y="1201753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B1CB01-4D6C-F905-D958-1AC238EB8922}"/>
              </a:ext>
            </a:extLst>
          </p:cNvPr>
          <p:cNvGrpSpPr/>
          <p:nvPr/>
        </p:nvGrpSpPr>
        <p:grpSpPr>
          <a:xfrm>
            <a:off x="2492103" y="2611204"/>
            <a:ext cx="6034608" cy="1117467"/>
            <a:chOff x="2492103" y="2611204"/>
            <a:chExt cx="6034608" cy="1117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91AC3C-ECA3-0245-A4E4-656A207ED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2256"/>
            <a:stretch/>
          </p:blipFill>
          <p:spPr>
            <a:xfrm>
              <a:off x="2492103" y="2611204"/>
              <a:ext cx="6034608" cy="111746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90E6EE-6839-EB06-29AF-20AF09B65DB1}"/>
                </a:ext>
              </a:extLst>
            </p:cNvPr>
            <p:cNvSpPr txBox="1"/>
            <p:nvPr/>
          </p:nvSpPr>
          <p:spPr>
            <a:xfrm>
              <a:off x="6196740" y="2954493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D9B2C6-FF35-4004-9CBD-DABE46BB6DB7}"/>
              </a:ext>
            </a:extLst>
          </p:cNvPr>
          <p:cNvGrpSpPr/>
          <p:nvPr/>
        </p:nvGrpSpPr>
        <p:grpSpPr>
          <a:xfrm>
            <a:off x="2413445" y="3914004"/>
            <a:ext cx="6034608" cy="789687"/>
            <a:chOff x="2413445" y="3914004"/>
            <a:chExt cx="6034608" cy="7896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D9223B-9FC4-7048-AC66-14C7A821D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8217" b="52890"/>
            <a:stretch/>
          </p:blipFill>
          <p:spPr>
            <a:xfrm>
              <a:off x="2413445" y="3942738"/>
              <a:ext cx="6034608" cy="76095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6306BA-760D-3EFA-AF5C-86DEB32BC4D0}"/>
                </a:ext>
              </a:extLst>
            </p:cNvPr>
            <p:cNvSpPr txBox="1"/>
            <p:nvPr/>
          </p:nvSpPr>
          <p:spPr>
            <a:xfrm>
              <a:off x="6480875" y="3914004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6D9296-8E3D-2E1B-947B-619A6E8B5CE6}"/>
              </a:ext>
            </a:extLst>
          </p:cNvPr>
          <p:cNvGrpSpPr/>
          <p:nvPr/>
        </p:nvGrpSpPr>
        <p:grpSpPr>
          <a:xfrm>
            <a:off x="2492103" y="4810487"/>
            <a:ext cx="6034608" cy="797290"/>
            <a:chOff x="2492103" y="4810487"/>
            <a:chExt cx="6034608" cy="7972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E24EEC-1A7C-4148-90B9-C5C72182B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6851" b="33863"/>
            <a:stretch/>
          </p:blipFill>
          <p:spPr>
            <a:xfrm>
              <a:off x="2492103" y="4831029"/>
              <a:ext cx="6034608" cy="776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32D257-F605-AE82-58A9-5578D838A396}"/>
                </a:ext>
              </a:extLst>
            </p:cNvPr>
            <p:cNvSpPr txBox="1"/>
            <p:nvPr/>
          </p:nvSpPr>
          <p:spPr>
            <a:xfrm>
              <a:off x="7289371" y="4810487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B240DE-431B-8413-A0F4-262C0F44C856}"/>
              </a:ext>
            </a:extLst>
          </p:cNvPr>
          <p:cNvGrpSpPr/>
          <p:nvPr/>
        </p:nvGrpSpPr>
        <p:grpSpPr>
          <a:xfrm>
            <a:off x="2220079" y="6007972"/>
            <a:ext cx="6034608" cy="678427"/>
            <a:chOff x="2220079" y="6007972"/>
            <a:chExt cx="6034608" cy="6784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A02D10-3E31-2B42-9CF0-E21260433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5727" b="17428"/>
            <a:stretch/>
          </p:blipFill>
          <p:spPr>
            <a:xfrm>
              <a:off x="2220079" y="6007972"/>
              <a:ext cx="6034608" cy="6784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37DA73-B2FF-8427-43C0-A49C4A609B30}"/>
                </a:ext>
              </a:extLst>
            </p:cNvPr>
            <p:cNvSpPr txBox="1"/>
            <p:nvPr/>
          </p:nvSpPr>
          <p:spPr>
            <a:xfrm>
              <a:off x="5980885" y="6339386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E9B0DF-A6CA-F438-3DC3-2247FCD383F3}"/>
              </a:ext>
            </a:extLst>
          </p:cNvPr>
          <p:cNvSpPr txBox="1"/>
          <p:nvPr/>
        </p:nvSpPr>
        <p:spPr>
          <a:xfrm>
            <a:off x="5367339" y="5248109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CC6D02-4471-1386-A606-FAB5FF486976}"/>
                  </a:ext>
                </a:extLst>
              </p:cNvPr>
              <p:cNvSpPr txBox="1"/>
              <p:nvPr/>
            </p:nvSpPr>
            <p:spPr>
              <a:xfrm>
                <a:off x="7573506" y="6092847"/>
                <a:ext cx="6448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CC6D02-4471-1386-A606-FAB5FF486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506" y="6092847"/>
                <a:ext cx="644857" cy="369332"/>
              </a:xfrm>
              <a:prstGeom prst="rect">
                <a:avLst/>
              </a:prstGeom>
              <a:blipFill>
                <a:blip r:embed="rId8"/>
                <a:stretch>
                  <a:fillRect l="-3846" t="-13333" r="-192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1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27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17" t="-3704" r="-2752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23077" r="-3226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B0F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570014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54" y="1088335"/>
            <a:ext cx="3979333" cy="10837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EC9E01-9051-884B-9754-9CD5AE936AE5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  <a:endParaRPr lang="en-US" sz="3733" dirty="0">
              <a:solidFill>
                <a:srgbClr val="215380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/>
              <p:nvPr/>
            </p:nvSpPr>
            <p:spPr>
              <a:xfrm>
                <a:off x="848533" y="2522047"/>
                <a:ext cx="555280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33" y="2522047"/>
                <a:ext cx="555280" cy="762709"/>
              </a:xfrm>
              <a:prstGeom prst="rect">
                <a:avLst/>
              </a:prstGeom>
              <a:blipFill>
                <a:blip r:embed="rId3"/>
                <a:stretch>
                  <a:fillRect l="-13333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/>
              <p:nvPr/>
            </p:nvSpPr>
            <p:spPr>
              <a:xfrm>
                <a:off x="1624932" y="2522048"/>
                <a:ext cx="56239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932" y="2522048"/>
                <a:ext cx="562398" cy="762709"/>
              </a:xfrm>
              <a:prstGeom prst="rect">
                <a:avLst/>
              </a:prstGeom>
              <a:blipFill>
                <a:blip r:embed="rId4"/>
                <a:stretch>
                  <a:fillRect l="-15556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/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blipFill>
                <a:blip r:embed="rId6"/>
                <a:stretch>
                  <a:fillRect l="-3846" t="-13333" r="-384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9F58073-E169-0F42-D933-9F1EEA6A4837}"/>
              </a:ext>
            </a:extLst>
          </p:cNvPr>
          <p:cNvSpPr txBox="1"/>
          <p:nvPr/>
        </p:nvSpPr>
        <p:spPr>
          <a:xfrm>
            <a:off x="5811865" y="1201753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783DF-4E5B-C6E9-1B2D-4B9D9DAE7C39}"/>
              </a:ext>
            </a:extLst>
          </p:cNvPr>
          <p:cNvGrpSpPr/>
          <p:nvPr/>
        </p:nvGrpSpPr>
        <p:grpSpPr>
          <a:xfrm>
            <a:off x="2492103" y="2611204"/>
            <a:ext cx="6034608" cy="1117467"/>
            <a:chOff x="2492103" y="2611204"/>
            <a:chExt cx="6034608" cy="1117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91AC3C-ECA3-0245-A4E4-656A207ED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2256"/>
            <a:stretch/>
          </p:blipFill>
          <p:spPr>
            <a:xfrm>
              <a:off x="2492103" y="2611204"/>
              <a:ext cx="6034608" cy="111746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2A2A38-9D88-CB5C-8E9F-953430A93794}"/>
                </a:ext>
              </a:extLst>
            </p:cNvPr>
            <p:cNvSpPr txBox="1"/>
            <p:nvPr/>
          </p:nvSpPr>
          <p:spPr>
            <a:xfrm>
              <a:off x="6196740" y="2954493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C435C2-7DCA-ACCE-EF13-16FD69A9622A}"/>
              </a:ext>
            </a:extLst>
          </p:cNvPr>
          <p:cNvGrpSpPr/>
          <p:nvPr/>
        </p:nvGrpSpPr>
        <p:grpSpPr>
          <a:xfrm>
            <a:off x="2413445" y="3914004"/>
            <a:ext cx="6034608" cy="789687"/>
            <a:chOff x="2413445" y="3914004"/>
            <a:chExt cx="6034608" cy="7896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D9223B-9FC4-7048-AC66-14C7A821D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8217" b="52890"/>
            <a:stretch/>
          </p:blipFill>
          <p:spPr>
            <a:xfrm>
              <a:off x="2413445" y="3942738"/>
              <a:ext cx="6034608" cy="7609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2B62AD-F25B-EA3D-E902-2C0039473E5F}"/>
                </a:ext>
              </a:extLst>
            </p:cNvPr>
            <p:cNvSpPr txBox="1"/>
            <p:nvPr/>
          </p:nvSpPr>
          <p:spPr>
            <a:xfrm>
              <a:off x="6480875" y="3914004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F26041-F137-306D-0849-C4812E8C8E43}"/>
              </a:ext>
            </a:extLst>
          </p:cNvPr>
          <p:cNvGrpSpPr/>
          <p:nvPr/>
        </p:nvGrpSpPr>
        <p:grpSpPr>
          <a:xfrm>
            <a:off x="2492103" y="4810487"/>
            <a:ext cx="6034608" cy="797290"/>
            <a:chOff x="2492103" y="4810487"/>
            <a:chExt cx="6034608" cy="7972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E24EEC-1A7C-4148-90B9-C5C72182B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6851" b="33863"/>
            <a:stretch/>
          </p:blipFill>
          <p:spPr>
            <a:xfrm>
              <a:off x="2492103" y="4831029"/>
              <a:ext cx="6034608" cy="7767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CA60A8-B774-4735-1EF5-9108198FDECF}"/>
                </a:ext>
              </a:extLst>
            </p:cNvPr>
            <p:cNvSpPr txBox="1"/>
            <p:nvPr/>
          </p:nvSpPr>
          <p:spPr>
            <a:xfrm>
              <a:off x="7289371" y="4810487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34CCFF-4F62-0471-A0DC-7FEB04DA5FAA}"/>
              </a:ext>
            </a:extLst>
          </p:cNvPr>
          <p:cNvGrpSpPr/>
          <p:nvPr/>
        </p:nvGrpSpPr>
        <p:grpSpPr>
          <a:xfrm>
            <a:off x="2220079" y="6007972"/>
            <a:ext cx="6034608" cy="678427"/>
            <a:chOff x="2220079" y="6007972"/>
            <a:chExt cx="6034608" cy="6784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A02D10-3E31-2B42-9CF0-E21260433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5727" b="17428"/>
            <a:stretch/>
          </p:blipFill>
          <p:spPr>
            <a:xfrm>
              <a:off x="2220079" y="6007972"/>
              <a:ext cx="6034608" cy="67842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0EE751-73C1-FF93-8837-501748B801F2}"/>
                </a:ext>
              </a:extLst>
            </p:cNvPr>
            <p:cNvSpPr txBox="1"/>
            <p:nvPr/>
          </p:nvSpPr>
          <p:spPr>
            <a:xfrm>
              <a:off x="5980885" y="6339386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B405E5A-1D92-0269-7FBA-6767EAAB3F90}"/>
              </a:ext>
            </a:extLst>
          </p:cNvPr>
          <p:cNvSpPr txBox="1"/>
          <p:nvPr/>
        </p:nvSpPr>
        <p:spPr>
          <a:xfrm>
            <a:off x="5367339" y="5248109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D914DD-C1AF-D917-1CC2-30D381BCDE2F}"/>
                  </a:ext>
                </a:extLst>
              </p:cNvPr>
              <p:cNvSpPr txBox="1"/>
              <p:nvPr/>
            </p:nvSpPr>
            <p:spPr>
              <a:xfrm>
                <a:off x="7573506" y="6092847"/>
                <a:ext cx="6448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D914DD-C1AF-D917-1CC2-30D381BCD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506" y="6092847"/>
                <a:ext cx="644857" cy="369332"/>
              </a:xfrm>
              <a:prstGeom prst="rect">
                <a:avLst/>
              </a:prstGeom>
              <a:blipFill>
                <a:blip r:embed="rId8"/>
                <a:stretch>
                  <a:fillRect l="-3846" t="-13333" r="-192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8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2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738191" y="1723198"/>
            <a:ext cx="575727" cy="6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761133" y="2975963"/>
            <a:ext cx="548819" cy="548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760005" y="2392539"/>
            <a:ext cx="520076" cy="572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705643" y="5459471"/>
            <a:ext cx="574437" cy="58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2851" y="1778480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2851" y="3112571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2851" y="2457846"/>
            <a:ext cx="486991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2851" y="5527974"/>
            <a:ext cx="565537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6802" y="1817735"/>
            <a:ext cx="4384293" cy="4102560"/>
            <a:chOff x="537601" y="1363301"/>
            <a:chExt cx="3288220" cy="3076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700839" y="4165539"/>
                  <a:ext cx="111939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4165539"/>
                  <a:ext cx="111939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4202" t="-7407" r="-5882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707966" y="2366541"/>
                  <a:ext cx="1117855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966" y="2366541"/>
                  <a:ext cx="1117855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4237" t="-7407" r="-5932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704753" y="1864921"/>
                  <a:ext cx="1117855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4753" y="1864921"/>
                  <a:ext cx="1117855" cy="246173"/>
                </a:xfrm>
                <a:prstGeom prst="rect">
                  <a:avLst/>
                </a:prstGeom>
                <a:blipFill>
                  <a:blip r:embed="rId7"/>
                  <a:stretch>
                    <a:fillRect l="-4237" t="-7407" r="-5932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700839" y="1363301"/>
                  <a:ext cx="11130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1363301"/>
                  <a:ext cx="1113093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4237" t="-7692" r="-5932" b="-3846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17266" y="1368274"/>
                  <a:ext cx="1432267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66" y="1368274"/>
                  <a:ext cx="1432267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1316" t="-7407" r="-4605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40328" y="1868393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328" y="1868393"/>
                  <a:ext cx="1554010" cy="246173"/>
                </a:xfrm>
                <a:prstGeom prst="rect">
                  <a:avLst/>
                </a:prstGeom>
                <a:blipFill>
                  <a:blip r:embed="rId10"/>
                  <a:stretch>
                    <a:fillRect t="-7407" r="-610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37601" y="2368512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2368512"/>
                  <a:ext cx="1554010" cy="246173"/>
                </a:xfrm>
                <a:prstGeom prst="rect">
                  <a:avLst/>
                </a:prstGeom>
                <a:blipFill>
                  <a:blip r:embed="rId11"/>
                  <a:stretch>
                    <a:fillRect t="-7407" r="-610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37601" y="4194048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4194048"/>
                  <a:ext cx="1554010" cy="246173"/>
                </a:xfrm>
                <a:prstGeom prst="rect">
                  <a:avLst/>
                </a:prstGeom>
                <a:blipFill>
                  <a:blip r:embed="rId12"/>
                  <a:stretch>
                    <a:fillRect t="-7407" r="-1220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/>
          <p:cNvSpPr txBox="1"/>
          <p:nvPr/>
        </p:nvSpPr>
        <p:spPr>
          <a:xfrm>
            <a:off x="2690926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352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BA8606-B1DE-EC4F-A100-A95592F155DA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  <a:endParaRPr lang="en-US" sz="3733" dirty="0">
              <a:solidFill>
                <a:srgbClr val="215380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EF4E50-2EF2-3E40-920E-5BE1E70D0FC9}"/>
                  </a:ext>
                </a:extLst>
              </p:cNvPr>
              <p:cNvSpPr txBox="1"/>
              <p:nvPr/>
            </p:nvSpPr>
            <p:spPr>
              <a:xfrm>
                <a:off x="1028504" y="2552492"/>
                <a:ext cx="56239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EF4E50-2EF2-3E40-920E-5BE1E70D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04" y="2552492"/>
                <a:ext cx="562398" cy="762709"/>
              </a:xfrm>
              <a:prstGeom prst="rect">
                <a:avLst/>
              </a:prstGeom>
              <a:blipFill>
                <a:blip r:embed="rId2"/>
                <a:stretch>
                  <a:fillRect l="-13333" t="-1639" r="-444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311F1C6-A32C-544B-9721-DA378C7E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54" y="1088335"/>
            <a:ext cx="3979333" cy="1083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BCFD0-6E78-9D4E-BF0B-7AAC76EE8BD9}"/>
                  </a:ext>
                </a:extLst>
              </p:cNvPr>
              <p:cNvSpPr txBox="1"/>
              <p:nvPr/>
            </p:nvSpPr>
            <p:spPr>
              <a:xfrm>
                <a:off x="9025168" y="6118291"/>
                <a:ext cx="11808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BCFD0-6E78-9D4E-BF0B-7AAC76EE8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168" y="6118291"/>
                <a:ext cx="1180836" cy="369332"/>
              </a:xfrm>
              <a:prstGeom prst="rect">
                <a:avLst/>
              </a:prstGeom>
              <a:blipFill>
                <a:blip r:embed="rId5"/>
                <a:stretch>
                  <a:fillRect l="-2128" t="-13333" r="-531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A3056FC-434C-78E7-A194-61D01D355053}"/>
              </a:ext>
            </a:extLst>
          </p:cNvPr>
          <p:cNvSpPr txBox="1"/>
          <p:nvPr/>
        </p:nvSpPr>
        <p:spPr>
          <a:xfrm>
            <a:off x="5811865" y="1201753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EEEFB4-A06B-F304-B227-2F2F8EED3247}"/>
              </a:ext>
            </a:extLst>
          </p:cNvPr>
          <p:cNvGrpSpPr/>
          <p:nvPr/>
        </p:nvGrpSpPr>
        <p:grpSpPr>
          <a:xfrm>
            <a:off x="2337158" y="2641602"/>
            <a:ext cx="7127367" cy="1186453"/>
            <a:chOff x="2337158" y="2641602"/>
            <a:chExt cx="7127367" cy="11864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2599CF-95FB-B44C-B961-1D027E3B4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1861"/>
            <a:stretch/>
          </p:blipFill>
          <p:spPr>
            <a:xfrm>
              <a:off x="2337158" y="2641602"/>
              <a:ext cx="7127367" cy="11864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DBBBD1-C289-D519-8A69-EBC6C07340AE}"/>
                </a:ext>
              </a:extLst>
            </p:cNvPr>
            <p:cNvSpPr txBox="1"/>
            <p:nvPr/>
          </p:nvSpPr>
          <p:spPr>
            <a:xfrm>
              <a:off x="6622942" y="3049039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D3FFA8-17EB-B542-73BB-4C247FD470C2}"/>
              </a:ext>
            </a:extLst>
          </p:cNvPr>
          <p:cNvGrpSpPr/>
          <p:nvPr/>
        </p:nvGrpSpPr>
        <p:grpSpPr>
          <a:xfrm>
            <a:off x="2139026" y="3967557"/>
            <a:ext cx="7127367" cy="811412"/>
            <a:chOff x="2139026" y="3967557"/>
            <a:chExt cx="7127367" cy="8114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C969BD-35C7-DD41-B37E-184A7F67B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9305" b="52273"/>
            <a:stretch/>
          </p:blipFill>
          <p:spPr>
            <a:xfrm>
              <a:off x="2139026" y="4002221"/>
              <a:ext cx="7127367" cy="7767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5B2A58-25A9-008D-F06D-09B8DF6BC039}"/>
                </a:ext>
              </a:extLst>
            </p:cNvPr>
            <p:cNvSpPr txBox="1"/>
            <p:nvPr/>
          </p:nvSpPr>
          <p:spPr>
            <a:xfrm>
              <a:off x="6622941" y="3967557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75CC27-7B44-B39E-DB7C-B7A1FFF8C880}"/>
              </a:ext>
            </a:extLst>
          </p:cNvPr>
          <p:cNvGrpSpPr/>
          <p:nvPr/>
        </p:nvGrpSpPr>
        <p:grpSpPr>
          <a:xfrm>
            <a:off x="2253642" y="4887558"/>
            <a:ext cx="7127367" cy="858843"/>
            <a:chOff x="2253642" y="4887558"/>
            <a:chExt cx="7127367" cy="8588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5C90AC-C86D-F14D-BC08-6340ED6F8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8090" b="33022"/>
            <a:stretch/>
          </p:blipFill>
          <p:spPr>
            <a:xfrm>
              <a:off x="2253642" y="4949989"/>
              <a:ext cx="7127367" cy="7964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CB8DB0-1C64-4438-1B92-02F728CC2BB0}"/>
                </a:ext>
              </a:extLst>
            </p:cNvPr>
            <p:cNvSpPr txBox="1"/>
            <p:nvPr/>
          </p:nvSpPr>
          <p:spPr>
            <a:xfrm>
              <a:off x="7428855" y="4887558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4B827D-5C28-25DE-11BA-7A47C47E3E4D}"/>
              </a:ext>
            </a:extLst>
          </p:cNvPr>
          <p:cNvGrpSpPr/>
          <p:nvPr/>
        </p:nvGrpSpPr>
        <p:grpSpPr>
          <a:xfrm>
            <a:off x="2139026" y="6037008"/>
            <a:ext cx="7127367" cy="698091"/>
            <a:chOff x="2139026" y="6037008"/>
            <a:chExt cx="7127367" cy="6980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885179-ED47-1F40-91A6-FF2459174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6549" b="16895"/>
            <a:stretch/>
          </p:blipFill>
          <p:spPr>
            <a:xfrm>
              <a:off x="2139026" y="6037008"/>
              <a:ext cx="7127367" cy="69809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567022-016D-4490-5CE0-DC644E93AA06}"/>
                </a:ext>
              </a:extLst>
            </p:cNvPr>
            <p:cNvSpPr txBox="1"/>
            <p:nvPr/>
          </p:nvSpPr>
          <p:spPr>
            <a:xfrm>
              <a:off x="6122952" y="6379901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19A6256-4901-20CE-3416-E4BAE4EC4910}"/>
              </a:ext>
            </a:extLst>
          </p:cNvPr>
          <p:cNvSpPr txBox="1"/>
          <p:nvPr/>
        </p:nvSpPr>
        <p:spPr>
          <a:xfrm>
            <a:off x="5146625" y="5363719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27235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BA8606-B1DE-EC4F-A100-A95592F155DA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131F9C-C142-B344-820B-AFF131F5F226}"/>
                  </a:ext>
                </a:extLst>
              </p:cNvPr>
              <p:cNvSpPr txBox="1"/>
              <p:nvPr/>
            </p:nvSpPr>
            <p:spPr>
              <a:xfrm>
                <a:off x="2375352" y="1956124"/>
                <a:ext cx="1253164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131F9C-C142-B344-820B-AFF131F5F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352" y="1956124"/>
                <a:ext cx="1253164" cy="762709"/>
              </a:xfrm>
              <a:prstGeom prst="rect">
                <a:avLst/>
              </a:prstGeom>
              <a:blipFill>
                <a:blip r:embed="rId2"/>
                <a:stretch>
                  <a:fillRect l="-6061" t="-1639" r="-202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D3CBEC-4558-514C-8BA7-0796C9DBAED1}"/>
                  </a:ext>
                </a:extLst>
              </p:cNvPr>
              <p:cNvSpPr txBox="1"/>
              <p:nvPr/>
            </p:nvSpPr>
            <p:spPr>
              <a:xfrm>
                <a:off x="4973528" y="1956124"/>
                <a:ext cx="180337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D3CBEC-4558-514C-8BA7-0796C9DBA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528" y="1956124"/>
                <a:ext cx="1803378" cy="762709"/>
              </a:xfrm>
              <a:prstGeom prst="rect">
                <a:avLst/>
              </a:prstGeom>
              <a:blipFill>
                <a:blip r:embed="rId3"/>
                <a:stretch>
                  <a:fillRect l="-3497" t="-1639" r="-349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9C3F75-EDEE-FF4B-9386-AF7645C84D75}"/>
                  </a:ext>
                </a:extLst>
              </p:cNvPr>
              <p:cNvSpPr txBox="1"/>
              <p:nvPr/>
            </p:nvSpPr>
            <p:spPr>
              <a:xfrm>
                <a:off x="7766077" y="1956124"/>
                <a:ext cx="1260280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9C3F75-EDEE-FF4B-9386-AF7645C84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077" y="1956124"/>
                <a:ext cx="1260280" cy="762709"/>
              </a:xfrm>
              <a:prstGeom prst="rect">
                <a:avLst/>
              </a:prstGeom>
              <a:blipFill>
                <a:blip r:embed="rId4"/>
                <a:stretch>
                  <a:fillRect l="-6000" t="-1639" r="-200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2304B2D0-7A07-E04A-9EDD-5C901B1A7B39}"/>
              </a:ext>
            </a:extLst>
          </p:cNvPr>
          <p:cNvSpPr/>
          <p:nvPr/>
        </p:nvSpPr>
        <p:spPr>
          <a:xfrm>
            <a:off x="5197552" y="978062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label =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B05307-90E2-7F49-B5C1-ECCFC4185917}"/>
                  </a:ext>
                </a:extLst>
              </p:cNvPr>
              <p:cNvSpPr/>
              <p:nvPr/>
            </p:nvSpPr>
            <p:spPr>
              <a:xfrm>
                <a:off x="3278485" y="3371751"/>
                <a:ext cx="7247192" cy="1960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B05307-90E2-7F49-B5C1-ECCFC41859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485" y="3371751"/>
                <a:ext cx="7247192" cy="19609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9201D6-7CD2-AD49-9840-3112E12F7229}"/>
                  </a:ext>
                </a:extLst>
              </p:cNvPr>
              <p:cNvSpPr/>
              <p:nvPr/>
            </p:nvSpPr>
            <p:spPr>
              <a:xfrm>
                <a:off x="5075282" y="5745009"/>
                <a:ext cx="1992147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9201D6-7CD2-AD49-9840-3112E12F7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282" y="5745009"/>
                <a:ext cx="1992147" cy="857029"/>
              </a:xfrm>
              <a:prstGeom prst="rect">
                <a:avLst/>
              </a:prstGeom>
              <a:blipFill>
                <a:blip r:embed="rId6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612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8B3CC6-89D5-D148-87B3-AFF0A57C1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336" y="1527223"/>
            <a:ext cx="7112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58822-EED6-FD41-8671-E7015B06D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1"/>
          <a:stretch/>
        </p:blipFill>
        <p:spPr>
          <a:xfrm>
            <a:off x="2398331" y="1527222"/>
            <a:ext cx="2777067" cy="1100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36C859-A25E-A64D-B4C6-476061C5F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536" y="1537553"/>
            <a:ext cx="1659467" cy="999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03466B6-6EC8-6F4A-B831-86297D9FD300}"/>
                  </a:ext>
                </a:extLst>
              </p:cNvPr>
              <p:cNvSpPr/>
              <p:nvPr/>
            </p:nvSpPr>
            <p:spPr>
              <a:xfrm>
                <a:off x="8028818" y="3156822"/>
                <a:ext cx="1992147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03466B6-6EC8-6F4A-B831-86297D9FD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818" y="3156822"/>
                <a:ext cx="1992147" cy="857029"/>
              </a:xfrm>
              <a:prstGeom prst="rect">
                <a:avLst/>
              </a:prstGeom>
              <a:blipFill>
                <a:blip r:embed="rId5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C9BE5A-861E-324F-83D4-1267FF80EFEE}"/>
                  </a:ext>
                </a:extLst>
              </p:cNvPr>
              <p:cNvSpPr txBox="1"/>
              <p:nvPr/>
            </p:nvSpPr>
            <p:spPr>
              <a:xfrm>
                <a:off x="2023934" y="3176657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C9BE5A-861E-324F-83D4-1267FF80E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934" y="3176657"/>
                <a:ext cx="1384225" cy="806503"/>
              </a:xfrm>
              <a:prstGeom prst="rect">
                <a:avLst/>
              </a:prstGeom>
              <a:blipFill>
                <a:blip r:embed="rId6"/>
                <a:stretch>
                  <a:fillRect l="-545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125C68-BA3F-0E40-B592-6E09C95CA96F}"/>
                  </a:ext>
                </a:extLst>
              </p:cNvPr>
              <p:cNvSpPr txBox="1"/>
              <p:nvPr/>
            </p:nvSpPr>
            <p:spPr>
              <a:xfrm>
                <a:off x="5296815" y="3218378"/>
                <a:ext cx="1088888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125C68-BA3F-0E40-B592-6E09C95CA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815" y="3218378"/>
                <a:ext cx="1088888" cy="764697"/>
              </a:xfrm>
              <a:prstGeom prst="rect">
                <a:avLst/>
              </a:prstGeom>
              <a:blipFill>
                <a:blip r:embed="rId7"/>
                <a:stretch>
                  <a:fillRect l="-6897" t="-1639" r="-4598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3BE42F5B-8B98-DA4B-8CB6-3C579C1FD056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5697E2-A83A-BA41-A8F0-56BFF87C53F8}"/>
                  </a:ext>
                </a:extLst>
              </p:cNvPr>
              <p:cNvSpPr txBox="1"/>
              <p:nvPr/>
            </p:nvSpPr>
            <p:spPr>
              <a:xfrm>
                <a:off x="2639918" y="5244102"/>
                <a:ext cx="2528193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5697E2-A83A-BA41-A8F0-56BFF87C5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918" y="5244102"/>
                <a:ext cx="2528193" cy="806503"/>
              </a:xfrm>
              <a:prstGeom prst="rect">
                <a:avLst/>
              </a:prstGeom>
              <a:blipFill>
                <a:blip r:embed="rId8"/>
                <a:stretch>
                  <a:fillRect l="-2488" r="-995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9BE318-E89D-734B-A65F-F5362B9656C0}"/>
                  </a:ext>
                </a:extLst>
              </p:cNvPr>
              <p:cNvSpPr txBox="1"/>
              <p:nvPr/>
            </p:nvSpPr>
            <p:spPr>
              <a:xfrm>
                <a:off x="7456954" y="5264962"/>
                <a:ext cx="2048381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9BE318-E89D-734B-A65F-F5362B965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954" y="5264962"/>
                <a:ext cx="2048381" cy="764697"/>
              </a:xfrm>
              <a:prstGeom prst="rect">
                <a:avLst/>
              </a:prstGeom>
              <a:blipFill>
                <a:blip r:embed="rId9"/>
                <a:stretch>
                  <a:fillRect l="-3704" t="-163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103E285-FF1C-C247-957D-8D803393A85F}"/>
              </a:ext>
            </a:extLst>
          </p:cNvPr>
          <p:cNvSpPr/>
          <p:nvPr/>
        </p:nvSpPr>
        <p:spPr>
          <a:xfrm>
            <a:off x="2502756" y="5172314"/>
            <a:ext cx="267264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1C1005-19B9-D342-AF65-BA119C2A6270}"/>
              </a:ext>
            </a:extLst>
          </p:cNvPr>
          <p:cNvSpPr/>
          <p:nvPr/>
        </p:nvSpPr>
        <p:spPr>
          <a:xfrm>
            <a:off x="7274126" y="5172314"/>
            <a:ext cx="2332876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4148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Automatic Differentiation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6324" y="2137874"/>
            <a:ext cx="8738545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only need to write code for the operations in the prediction step,</a:t>
            </a:r>
          </a:p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</a:rPr>
              <a:t>Gradient computation can be computed “automatically”.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40C31-EDA2-914D-B931-F756A467CC46}"/>
              </a:ext>
            </a:extLst>
          </p:cNvPr>
          <p:cNvSpPr txBox="1"/>
          <p:nvPr/>
        </p:nvSpPr>
        <p:spPr>
          <a:xfrm>
            <a:off x="1065604" y="4059811"/>
            <a:ext cx="3945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Pytorch</a:t>
            </a:r>
            <a:r>
              <a:rPr lang="en-US" sz="2400" dirty="0"/>
              <a:t> (Facebook -- mostly):</a:t>
            </a:r>
          </a:p>
          <a:p>
            <a:endParaRPr lang="en-US" sz="2400" dirty="0"/>
          </a:p>
          <a:p>
            <a:r>
              <a:rPr lang="en-US" sz="2400" dirty="0" err="1"/>
              <a:t>Tensorflow</a:t>
            </a:r>
            <a:r>
              <a:rPr lang="en-US" sz="2400" dirty="0"/>
              <a:t> (Google -- mostly):</a:t>
            </a:r>
          </a:p>
          <a:p>
            <a:endParaRPr lang="en-US" sz="2400" dirty="0"/>
          </a:p>
          <a:p>
            <a:r>
              <a:rPr lang="en-US" sz="2400" dirty="0" err="1"/>
              <a:t>MXNet</a:t>
            </a:r>
            <a:r>
              <a:rPr lang="en-US" sz="2400" dirty="0"/>
              <a:t> (Amazon -- mostly):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1B8D5-BFBC-0145-94D0-46F3AD7AD895}"/>
              </a:ext>
            </a:extLst>
          </p:cNvPr>
          <p:cNvSpPr/>
          <p:nvPr/>
        </p:nvSpPr>
        <p:spPr>
          <a:xfrm>
            <a:off x="5937317" y="4059812"/>
            <a:ext cx="2717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pytorch.org</a:t>
            </a:r>
            <a:r>
              <a:rPr lang="en-US" sz="2400" dirty="0"/>
              <a:t>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EFB14-B657-F749-B557-FB4E165710A0}"/>
              </a:ext>
            </a:extLst>
          </p:cNvPr>
          <p:cNvSpPr/>
          <p:nvPr/>
        </p:nvSpPr>
        <p:spPr>
          <a:xfrm>
            <a:off x="5937317" y="4798475"/>
            <a:ext cx="3802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www.tensorflow.org</a:t>
            </a:r>
            <a:r>
              <a:rPr lang="en-US" sz="2400" dirty="0"/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186B2-0F15-6145-A46D-1E29E11490EE}"/>
              </a:ext>
            </a:extLst>
          </p:cNvPr>
          <p:cNvSpPr/>
          <p:nvPr/>
        </p:nvSpPr>
        <p:spPr>
          <a:xfrm>
            <a:off x="5937317" y="5537138"/>
            <a:ext cx="5416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https://mxnet.apache.org/versions/1.9.0/</a:t>
            </a:r>
          </a:p>
        </p:txBody>
      </p:sp>
    </p:spTree>
    <p:extLst>
      <p:ext uri="{BB962C8B-B14F-4D97-AF65-F5344CB8AC3E}">
        <p14:creationId xmlns:p14="http://schemas.microsoft.com/office/powerpoint/2010/main" val="255165947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Perceptron Model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885099" y="1258356"/>
            <a:ext cx="560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75" indent="-182875" defTabSz="1219170">
              <a:spcBef>
                <a:spcPts val="533"/>
              </a:spcBef>
              <a:buSzPct val="100000"/>
              <a:defRPr/>
            </a:pPr>
            <a:r>
              <a:rPr lang="en-US" sz="2400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091" y="5807446"/>
            <a:ext cx="6166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More: https</a:t>
            </a:r>
            <a:r>
              <a:rPr lang="en-US" sz="2400" dirty="0"/>
              <a:t>://</a:t>
            </a:r>
            <a:r>
              <a:rPr lang="en-US" sz="2400" dirty="0" err="1"/>
              <a:t>en.wikipedia.org</a:t>
            </a:r>
            <a:r>
              <a:rPr lang="en-US" sz="2400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blipFill>
                <a:blip r:embed="rId2"/>
                <a:stretch>
                  <a:fillRect l="-29859" t="-231250" r="-845" b="-3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518393" y="2143473"/>
            <a:ext cx="4964684" cy="3296173"/>
            <a:chOff x="4888794" y="1607604"/>
            <a:chExt cx="3723513" cy="2472129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07604"/>
              <a:ext cx="412180" cy="519349"/>
              <a:chOff x="4750274" y="1746843"/>
              <a:chExt cx="412180" cy="51934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58531"/>
              <a:ext cx="417518" cy="519349"/>
              <a:chOff x="4750274" y="1746843"/>
              <a:chExt cx="417518" cy="51934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09458"/>
              <a:ext cx="417518" cy="519349"/>
              <a:chOff x="4750274" y="1746843"/>
              <a:chExt cx="417518" cy="51934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60384"/>
              <a:ext cx="417518" cy="519349"/>
              <a:chOff x="4750274" y="1746843"/>
              <a:chExt cx="417518" cy="5193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22825"/>
              <a:ext cx="580470" cy="590787"/>
              <a:chOff x="6512842" y="2422825"/>
              <a:chExt cx="580470" cy="59078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53180"/>
                <a:ext cx="580470" cy="519349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867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2500" t="-128571" r="-102500" b="-1746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00974" y="1817637"/>
              <a:ext cx="1112526" cy="747763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06312" y="2468564"/>
              <a:ext cx="1103046" cy="227441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  <a:blipFill>
                  <a:blip r:embed="rId1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2" name="Group 61"/>
          <p:cNvGrpSpPr/>
          <p:nvPr/>
        </p:nvGrpSpPr>
        <p:grpSpPr>
          <a:xfrm>
            <a:off x="9836534" y="1414463"/>
            <a:ext cx="1380504" cy="1515256"/>
            <a:chOff x="7377402" y="1060847"/>
            <a:chExt cx="1035378" cy="1136442"/>
          </a:xfrm>
        </p:grpSpPr>
        <p:sp>
          <p:nvSpPr>
            <p:cNvPr id="58" name="TextBox 57"/>
            <p:cNvSpPr txBox="1"/>
            <p:nvPr/>
          </p:nvSpPr>
          <p:spPr>
            <a:xfrm>
              <a:off x="7377402" y="1060847"/>
              <a:ext cx="103537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Activation</a:t>
              </a:r>
              <a:b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function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890629" y="1701920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105883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Perceptron Model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885099" y="1258356"/>
            <a:ext cx="560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75" indent="-182875" defTabSz="1219170">
              <a:spcBef>
                <a:spcPts val="533"/>
              </a:spcBef>
              <a:buSzPct val="100000"/>
              <a:defRPr/>
            </a:pPr>
            <a:r>
              <a:rPr lang="en-US" sz="2400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091" y="5807446"/>
            <a:ext cx="6166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More: https</a:t>
            </a:r>
            <a:r>
              <a:rPr lang="en-US" sz="2400" dirty="0"/>
              <a:t>://</a:t>
            </a:r>
            <a:r>
              <a:rPr lang="en-US" sz="2400" dirty="0" err="1"/>
              <a:t>en.wikipedia.org</a:t>
            </a:r>
            <a:r>
              <a:rPr lang="en-US" sz="2400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blipFill>
                <a:blip r:embed="rId2"/>
                <a:stretch>
                  <a:fillRect l="-29859" t="-231250" r="-845" b="-3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518393" y="2143473"/>
            <a:ext cx="4964684" cy="3296173"/>
            <a:chOff x="4888794" y="1607604"/>
            <a:chExt cx="3723513" cy="2472129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07604"/>
              <a:ext cx="412180" cy="519349"/>
              <a:chOff x="4750274" y="1746843"/>
              <a:chExt cx="412180" cy="51934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58531"/>
              <a:ext cx="417518" cy="519349"/>
              <a:chOff x="4750274" y="1746843"/>
              <a:chExt cx="417518" cy="51934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09458"/>
              <a:ext cx="417518" cy="519349"/>
              <a:chOff x="4750274" y="1746843"/>
              <a:chExt cx="417518" cy="51934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60384"/>
              <a:ext cx="417518" cy="519349"/>
              <a:chOff x="4750274" y="1746843"/>
              <a:chExt cx="417518" cy="5193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22825"/>
              <a:ext cx="580470" cy="590787"/>
              <a:chOff x="6512842" y="2422825"/>
              <a:chExt cx="580470" cy="59078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53180"/>
                <a:ext cx="580470" cy="519349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867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2500" t="-128571" r="-102500" b="-1746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00974" y="1817637"/>
              <a:ext cx="1112526" cy="747763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06312" y="2468564"/>
              <a:ext cx="1103046" cy="227441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  <a:blipFill>
                  <a:blip r:embed="rId1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3" name="Group 32"/>
          <p:cNvGrpSpPr/>
          <p:nvPr/>
        </p:nvGrpSpPr>
        <p:grpSpPr>
          <a:xfrm>
            <a:off x="5804681" y="1297913"/>
            <a:ext cx="5758217" cy="4565896"/>
            <a:chOff x="4353510" y="973435"/>
            <a:chExt cx="4318663" cy="342442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53510" y="1313098"/>
              <a:ext cx="4318663" cy="308475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455109" y="973435"/>
              <a:ext cx="965200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96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28101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Perceptron Model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885099" y="1258356"/>
            <a:ext cx="560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75" indent="-182875" defTabSz="1219170">
              <a:spcBef>
                <a:spcPts val="533"/>
              </a:spcBef>
              <a:buSzPct val="100000"/>
              <a:defRPr/>
            </a:pPr>
            <a:r>
              <a:rPr lang="en-US" sz="2400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091" y="5807446"/>
            <a:ext cx="6166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More: https</a:t>
            </a:r>
            <a:r>
              <a:rPr lang="en-US" sz="2400" dirty="0"/>
              <a:t>://</a:t>
            </a:r>
            <a:r>
              <a:rPr lang="en-US" sz="2400" dirty="0" err="1"/>
              <a:t>en.wikipedia.org</a:t>
            </a:r>
            <a:r>
              <a:rPr lang="en-US" sz="2400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blipFill>
                <a:blip r:embed="rId2"/>
                <a:stretch>
                  <a:fillRect l="-29859" t="-231250" r="-845" b="-3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518393" y="2143473"/>
            <a:ext cx="4964684" cy="3296173"/>
            <a:chOff x="4888794" y="1607604"/>
            <a:chExt cx="3723513" cy="2472129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07604"/>
              <a:ext cx="412180" cy="519349"/>
              <a:chOff x="4750274" y="1746843"/>
              <a:chExt cx="412180" cy="51934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58531"/>
              <a:ext cx="417518" cy="519349"/>
              <a:chOff x="4750274" y="1746843"/>
              <a:chExt cx="417518" cy="51934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09458"/>
              <a:ext cx="417518" cy="519349"/>
              <a:chOff x="4750274" y="1746843"/>
              <a:chExt cx="417518" cy="51934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60384"/>
              <a:ext cx="417518" cy="519349"/>
              <a:chOff x="4750274" y="1746843"/>
              <a:chExt cx="417518" cy="5193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22825"/>
              <a:ext cx="580470" cy="590787"/>
              <a:chOff x="6512842" y="2422825"/>
              <a:chExt cx="580470" cy="59078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53180"/>
                <a:ext cx="580470" cy="519349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867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2500" t="-128571" r="-102500" b="-1746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00974" y="1817637"/>
              <a:ext cx="1112526" cy="747763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06312" y="2468564"/>
              <a:ext cx="1103046" cy="227441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  <a:blipFill>
                  <a:blip r:embed="rId1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2" name="Group 61"/>
          <p:cNvGrpSpPr/>
          <p:nvPr/>
        </p:nvGrpSpPr>
        <p:grpSpPr>
          <a:xfrm>
            <a:off x="9836534" y="1414463"/>
            <a:ext cx="1380504" cy="1515256"/>
            <a:chOff x="7377402" y="1060847"/>
            <a:chExt cx="1035378" cy="1136442"/>
          </a:xfrm>
        </p:grpSpPr>
        <p:sp>
          <p:nvSpPr>
            <p:cNvPr id="58" name="TextBox 57"/>
            <p:cNvSpPr txBox="1"/>
            <p:nvPr/>
          </p:nvSpPr>
          <p:spPr>
            <a:xfrm>
              <a:off x="7377402" y="1060847"/>
              <a:ext cx="103537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Activation</a:t>
              </a:r>
              <a:b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function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890629" y="1701920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20944846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Activation Functions</a:t>
            </a:r>
            <a:endParaRPr sz="4267" dirty="0"/>
          </a:p>
        </p:txBody>
      </p:sp>
      <p:grpSp>
        <p:nvGrpSpPr>
          <p:cNvPr id="13" name="Group 12"/>
          <p:cNvGrpSpPr/>
          <p:nvPr/>
        </p:nvGrpSpPr>
        <p:grpSpPr>
          <a:xfrm>
            <a:off x="7391877" y="3752517"/>
            <a:ext cx="2757959" cy="2619568"/>
            <a:chOff x="5803899" y="830661"/>
            <a:chExt cx="2068469" cy="19646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3899" y="1157037"/>
              <a:ext cx="2068469" cy="16383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887072" y="830661"/>
              <a:ext cx="188455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 err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ReLU</a:t>
              </a: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(x) = max(0, x)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36106" y="3727116"/>
            <a:ext cx="3074341" cy="2605952"/>
            <a:chOff x="1602079" y="2795337"/>
            <a:chExt cx="2305756" cy="19544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2079" y="3111501"/>
              <a:ext cx="2305756" cy="16383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355329" y="2795337"/>
              <a:ext cx="78002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 err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Tanh</a:t>
              </a: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(x)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49696" y="1044278"/>
            <a:ext cx="3572617" cy="2682839"/>
            <a:chOff x="5364933" y="2737672"/>
            <a:chExt cx="2679463" cy="20121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933" y="3111501"/>
              <a:ext cx="2679463" cy="16383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190112" y="2737672"/>
              <a:ext cx="107817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Sigmoid(x)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6105" y="1123151"/>
            <a:ext cx="2985659" cy="2610757"/>
            <a:chOff x="1602079" y="842363"/>
            <a:chExt cx="2239244" cy="1958068"/>
          </a:xfrm>
        </p:grpSpPr>
        <p:sp>
          <p:nvSpPr>
            <p:cNvPr id="42" name="TextBox 41"/>
            <p:cNvSpPr txBox="1"/>
            <p:nvPr/>
          </p:nvSpPr>
          <p:spPr>
            <a:xfrm>
              <a:off x="2177901" y="842363"/>
              <a:ext cx="8003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Step(x)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2079" y="1157037"/>
              <a:ext cx="2239244" cy="1643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8342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Two-layer Multi-layer Perceptron (MLP)</a:t>
            </a:r>
            <a:endParaRPr sz="4267" dirty="0"/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2" y="3388805"/>
            <a:ext cx="551305" cy="692465"/>
            <a:chOff x="4750274" y="1746844"/>
            <a:chExt cx="413479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7" name="Group 156"/>
          <p:cNvGrpSpPr/>
          <p:nvPr/>
        </p:nvGrpSpPr>
        <p:grpSpPr>
          <a:xfrm>
            <a:off x="6110255" y="1287774"/>
            <a:ext cx="1925012" cy="1140913"/>
            <a:chOff x="7377402" y="1060847"/>
            <a:chExt cx="1443759" cy="855685"/>
          </a:xfrm>
        </p:grpSpPr>
        <p:sp>
          <p:nvSpPr>
            <p:cNvPr id="158" name="TextBox 157"/>
            <p:cNvSpPr txBox="1"/>
            <p:nvPr/>
          </p:nvSpPr>
          <p:spPr>
            <a:xfrm>
              <a:off x="7377402" y="1060847"/>
              <a:ext cx="144375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”hidden" layer</a:t>
              </a:r>
            </a:p>
          </p:txBody>
        </p:sp>
        <p:cxnSp>
          <p:nvCxnSpPr>
            <p:cNvPr id="159" name="Straight Arrow Connector 158"/>
            <p:cNvCxnSpPr/>
            <p:nvPr/>
          </p:nvCxnSpPr>
          <p:spPr>
            <a:xfrm flipH="1">
              <a:off x="7870133" y="1421163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2" name="Group 171"/>
          <p:cNvGrpSpPr/>
          <p:nvPr/>
        </p:nvGrpSpPr>
        <p:grpSpPr>
          <a:xfrm>
            <a:off x="9713257" y="2165129"/>
            <a:ext cx="2008112" cy="1140913"/>
            <a:chOff x="7225002" y="1060847"/>
            <a:chExt cx="1506084" cy="855685"/>
          </a:xfrm>
        </p:grpSpPr>
        <p:sp>
          <p:nvSpPr>
            <p:cNvPr id="173" name="TextBox 172"/>
            <p:cNvSpPr txBox="1"/>
            <p:nvPr/>
          </p:nvSpPr>
          <p:spPr>
            <a:xfrm>
              <a:off x="7225002" y="1060847"/>
              <a:ext cx="150608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Loss / Criterion</a:t>
              </a: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870133" y="1421163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348928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38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  <a:blipFill>
                <a:blip r:embed="rId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0360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3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950305" cy="3842673"/>
            <a:chOff x="3075302" y="1571799"/>
            <a:chExt cx="712729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97717" y="1374763"/>
            <a:ext cx="4056878" cy="1597828"/>
            <a:chOff x="5248288" y="1031072"/>
            <a:chExt cx="3042659" cy="11983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053639" y="1860111"/>
                  <a:ext cx="1741823" cy="3693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𝑓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;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  <a:sym typeface="Calibri"/>
                          </a:rPr>
                          <m:t>𝜃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320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639" y="1860111"/>
                  <a:ext cx="1741823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3804" t="-20000" r="-5435" b="-32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5248288" y="1031072"/>
              <a:ext cx="304265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need to find a function that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maps </a:t>
              </a:r>
              <a:r>
                <a:rPr lang="en-US" sz="24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x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and </a:t>
              </a:r>
              <a:r>
                <a:rPr lang="en-US" sz="24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y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for any of them.</a:t>
              </a:r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97718" y="3485800"/>
            <a:ext cx="4502513" cy="2784799"/>
            <a:chOff x="5248288" y="2714726"/>
            <a:chExt cx="3376885" cy="2088599"/>
          </a:xfrm>
        </p:grpSpPr>
        <p:sp>
          <p:nvSpPr>
            <p:cNvPr id="26" name="TextBox 25"/>
            <p:cNvSpPr txBox="1"/>
            <p:nvPr/>
          </p:nvSpPr>
          <p:spPr>
            <a:xfrm>
              <a:off x="5248288" y="2714726"/>
              <a:ext cx="337688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How do we ”learn” the parameters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of this function?</a:t>
              </a:r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9389" y="3266768"/>
              <a:ext cx="314364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choose ones that makes the 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following quantity small: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982790" y="3963239"/>
                  <a:ext cx="1811325" cy="8400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𝐶𝑜𝑠𝑡</m:t>
                            </m:r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sym typeface="Calibri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sym typeface="Calibri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6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790" y="3963239"/>
                  <a:ext cx="1811325" cy="840086"/>
                </a:xfrm>
                <a:prstGeom prst="rect">
                  <a:avLst/>
                </a:prstGeom>
                <a:blipFill>
                  <a:blip r:embed="rId11"/>
                  <a:stretch>
                    <a:fillRect l="-49738" t="-123596" r="-1571" b="-18651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42016" y="1613606"/>
            <a:ext cx="1119217" cy="4324799"/>
            <a:chOff x="4006511" y="1210204"/>
            <a:chExt cx="839413" cy="3243599"/>
          </a:xfrm>
        </p:grpSpPr>
        <p:grpSp>
          <p:nvGrpSpPr>
            <p:cNvPr id="41" name="Group 40"/>
            <p:cNvGrpSpPr/>
            <p:nvPr/>
          </p:nvGrpSpPr>
          <p:grpSpPr>
            <a:xfrm>
              <a:off x="4015971" y="1571799"/>
              <a:ext cx="712729" cy="2882004"/>
              <a:chOff x="3075302" y="1571799"/>
              <a:chExt cx="712729" cy="288200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601601" y="1571799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601601" y="2572367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601601" y="2081323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604328" y="4145980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0000" t="-18519" r="-4000" b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8000" t="-18519" r="-4000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0204" t="-23077" r="-4082" b="-2692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Rectangle 10"/>
            <p:cNvSpPr/>
            <p:nvPr/>
          </p:nvSpPr>
          <p:spPr>
            <a:xfrm>
              <a:off x="4006511" y="1210204"/>
              <a:ext cx="839413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/>
              <a:r>
                <a:rPr lang="en-US" sz="1600" kern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predictions</a:t>
              </a:r>
              <a:endParaRPr lang="en-US" sz="1600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550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39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  <a:blipFill>
                <a:blip r:embed="rId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/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blipFill>
                <a:blip r:embed="rId11"/>
                <a:stretch>
                  <a:fillRect l="-32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/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  <a:blipFill>
                <a:blip r:embed="rId12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36463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40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/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blipFill>
                <a:blip r:embed="rId6"/>
                <a:stretch>
                  <a:fillRect l="-32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/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F7417-C187-184A-B057-84E1A815C823}"/>
                  </a:ext>
                </a:extLst>
              </p:cNvPr>
              <p:cNvSpPr/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F7417-C187-184A-B057-84E1A815C8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479FA2C-09D6-E548-BE63-9E37D57DEFB5}"/>
                  </a:ext>
                </a:extLst>
              </p:cNvPr>
              <p:cNvSpPr/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479FA2C-09D6-E548-BE63-9E37D57DE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A90116C-35AE-0041-82C8-3FFF3A2EF9BF}"/>
                  </a:ext>
                </a:extLst>
              </p:cNvPr>
              <p:cNvSpPr/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A90116C-35AE-0041-82C8-3FFF3A2EF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805336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41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16128" y="4639012"/>
                <a:ext cx="24823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28" y="4639012"/>
                <a:ext cx="2482346" cy="461665"/>
              </a:xfrm>
              <a:prstGeom prst="rect">
                <a:avLst/>
              </a:prstGeom>
              <a:blipFill>
                <a:blip r:embed="rId6"/>
                <a:stretch>
                  <a:fillRect r="-51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/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blipFill>
                <a:blip r:embed="rId7"/>
                <a:stretch>
                  <a:fillRect l="-32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/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55168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42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110331" y="2783764"/>
                <a:ext cx="35638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331" y="2783764"/>
                <a:ext cx="3563861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643106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43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Two-layer MLP +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4009779" y="3005344"/>
                <a:ext cx="409381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3005344"/>
                <a:ext cx="4093813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19073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44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N-layer MLP +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4009779" y="5906883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5906883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4009777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7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5512925" y="3616040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925" y="3616040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4009777" y="4166136"/>
                <a:ext cx="4358822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7" y="4166136"/>
                <a:ext cx="4358822" cy="533992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5589856" y="494249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856" y="4942496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61119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45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1093752" y="4166136"/>
                <a:ext cx="4358822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4166136"/>
                <a:ext cx="4358822" cy="533992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525342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41574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Forward pass (Forward-propagation)</a:t>
            </a:r>
            <a:endParaRPr sz="4267" dirty="0"/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7" y="3388805"/>
            <a:ext cx="558423" cy="692465"/>
            <a:chOff x="4750274" y="1746844"/>
            <a:chExt cx="418817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8817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8817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35390E3-055C-6448-9210-7FF8A85D2A7F}"/>
              </a:ext>
            </a:extLst>
          </p:cNvPr>
          <p:cNvGrpSpPr/>
          <p:nvPr/>
        </p:nvGrpSpPr>
        <p:grpSpPr>
          <a:xfrm>
            <a:off x="7618281" y="2088417"/>
            <a:ext cx="773960" cy="787716"/>
            <a:chOff x="6512842" y="2422826"/>
            <a:chExt cx="580470" cy="590787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BBD274A-CF81-D746-A985-2BBD5146CF19}"/>
                </a:ext>
              </a:extLst>
            </p:cNvPr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94F0080-5153-5642-9D8F-F0E829FD3F2E}"/>
                    </a:ext>
                  </a:extLst>
                </p:cNvPr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94F0080-5153-5642-9D8F-F0E829FD3F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16"/>
                  <a:stretch>
                    <a:fillRect l="-162500" t="-126984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E6DBB94-10EA-2C49-A05A-2BCC7FBBD594}"/>
              </a:ext>
            </a:extLst>
          </p:cNvPr>
          <p:cNvCxnSpPr>
            <a:cxnSpLocks/>
            <a:stCxn id="31" idx="3"/>
            <a:endCxn id="110" idx="2"/>
          </p:cNvCxnSpPr>
          <p:nvPr/>
        </p:nvCxnSpPr>
        <p:spPr>
          <a:xfrm flipV="1">
            <a:off x="6728089" y="2475123"/>
            <a:ext cx="890192" cy="29463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063F2EB0-02D4-2B44-9C0E-4D72D942A5C5}"/>
              </a:ext>
            </a:extLst>
          </p:cNvPr>
          <p:cNvCxnSpPr>
            <a:cxnSpLocks/>
          </p:cNvCxnSpPr>
          <p:nvPr/>
        </p:nvCxnSpPr>
        <p:spPr>
          <a:xfrm flipV="1">
            <a:off x="6682271" y="2596789"/>
            <a:ext cx="866965" cy="86968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647608C-EBDF-634F-96D9-3EE0DF7B4642}"/>
              </a:ext>
            </a:extLst>
          </p:cNvPr>
          <p:cNvCxnSpPr>
            <a:cxnSpLocks/>
          </p:cNvCxnSpPr>
          <p:nvPr/>
        </p:nvCxnSpPr>
        <p:spPr>
          <a:xfrm flipV="1">
            <a:off x="6730995" y="2732493"/>
            <a:ext cx="883023" cy="14014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F9BBB93-1163-5E48-AAE0-C126A969BA2A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728105" y="2835945"/>
            <a:ext cx="1001179" cy="189044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35F2ADE-0995-3945-AFD0-DF4CCF7657DC}"/>
              </a:ext>
            </a:extLst>
          </p:cNvPr>
          <p:cNvCxnSpPr/>
          <p:nvPr/>
        </p:nvCxnSpPr>
        <p:spPr>
          <a:xfrm>
            <a:off x="8572244" y="2445511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DDC182B-31A6-7340-9679-0F36576F8D00}"/>
              </a:ext>
            </a:extLst>
          </p:cNvPr>
          <p:cNvCxnSpPr/>
          <p:nvPr/>
        </p:nvCxnSpPr>
        <p:spPr>
          <a:xfrm>
            <a:off x="9506080" y="2466103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D78E7A1-DF65-204D-BD6E-66D899F14095}"/>
              </a:ext>
            </a:extLst>
          </p:cNvPr>
          <p:cNvGrpSpPr/>
          <p:nvPr/>
        </p:nvGrpSpPr>
        <p:grpSpPr>
          <a:xfrm>
            <a:off x="8973391" y="2095158"/>
            <a:ext cx="430381" cy="692465"/>
            <a:chOff x="5687460" y="2113019"/>
            <a:chExt cx="422743" cy="680175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68AD411-2510-684B-B302-140B953A8359}"/>
                </a:ext>
              </a:extLst>
            </p:cNvPr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3" name="Curved Connector 122">
              <a:extLst>
                <a:ext uri="{FF2B5EF4-FFF2-40B4-BE49-F238E27FC236}">
                  <a16:creationId xmlns:a16="http://schemas.microsoft.com/office/drawing/2014/main" id="{F0DD8B09-22CA-DF40-9A21-BD42060D4773}"/>
                </a:ext>
              </a:extLst>
            </p:cNvPr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E810157-BE55-D94F-A830-75DCFBDBAA2A}"/>
              </a:ext>
            </a:extLst>
          </p:cNvPr>
          <p:cNvGrpSpPr/>
          <p:nvPr/>
        </p:nvGrpSpPr>
        <p:grpSpPr>
          <a:xfrm>
            <a:off x="9902232" y="2122430"/>
            <a:ext cx="551305" cy="692465"/>
            <a:chOff x="4750274" y="1746844"/>
            <a:chExt cx="413479" cy="519349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9CE9327-F23E-0F47-89B3-182DBB3AFBB9}"/>
                </a:ext>
              </a:extLst>
            </p:cNvPr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9686B55D-B91B-FE4F-8790-8F8CFF3B3A89}"/>
                    </a:ext>
                  </a:extLst>
                </p:cNvPr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9686B55D-B91B-FE4F-8790-8F8CFF3B3A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7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3687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41574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Forward pass (Forward-propagation)</a:t>
            </a:r>
            <a:endParaRPr sz="4267" kern="0" dirty="0">
              <a:latin typeface="Calibri" panose="020F050202020403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2" y="3388805"/>
            <a:ext cx="551305" cy="692465"/>
            <a:chOff x="4750274" y="1746844"/>
            <a:chExt cx="413479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accPr>
                              <m:e>
                                <m:r>
                                  <a:rPr lang="en-US" sz="24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69414" y="2121946"/>
            <a:ext cx="857147" cy="3713030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840356" y="967860"/>
            <a:ext cx="3466065" cy="5275702"/>
            <a:chOff x="1014904" y="769463"/>
            <a:chExt cx="2599549" cy="3956776"/>
          </a:xfrm>
        </p:grpSpPr>
        <p:sp>
          <p:nvSpPr>
            <p:cNvPr id="95" name="Rectangle 94"/>
            <p:cNvSpPr/>
            <p:nvPr/>
          </p:nvSpPr>
          <p:spPr>
            <a:xfrm>
              <a:off x="1014904" y="1208415"/>
              <a:ext cx="2599549" cy="3517824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/>
                <p:cNvSpPr/>
                <p:nvPr/>
              </p:nvSpPr>
              <p:spPr>
                <a:xfrm>
                  <a:off x="1503362" y="769463"/>
                  <a:ext cx="1647904" cy="4322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1</m:t>
                                </m:r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96" name="Rectangle 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3362" y="769463"/>
                  <a:ext cx="1647904" cy="432234"/>
                </a:xfrm>
                <a:prstGeom prst="rect">
                  <a:avLst/>
                </a:prstGeom>
                <a:blipFill>
                  <a:blip r:embed="rId16"/>
                  <a:stretch>
                    <a:fillRect l="-10920" t="-152174" b="-2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oup 96"/>
          <p:cNvGrpSpPr/>
          <p:nvPr/>
        </p:nvGrpSpPr>
        <p:grpSpPr>
          <a:xfrm>
            <a:off x="4321707" y="976678"/>
            <a:ext cx="2338713" cy="5266883"/>
            <a:chOff x="3774073" y="998765"/>
            <a:chExt cx="1754035" cy="3950163"/>
          </a:xfrm>
        </p:grpSpPr>
        <p:sp>
          <p:nvSpPr>
            <p:cNvPr id="98" name="Rectangle 97"/>
            <p:cNvSpPr/>
            <p:nvPr/>
          </p:nvSpPr>
          <p:spPr>
            <a:xfrm>
              <a:off x="3774073" y="1358680"/>
              <a:ext cx="1754035" cy="359024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3916793" y="998765"/>
                  <a:ext cx="1369751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 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𝑆𝑖𝑔𝑚𝑜𝑖𝑑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793" y="998765"/>
                  <a:ext cx="1369751" cy="253916"/>
                </a:xfrm>
                <a:prstGeom prst="rect">
                  <a:avLst/>
                </a:prstGeom>
                <a:blipFill>
                  <a:blip r:embed="rId17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/>
          <p:cNvGrpSpPr/>
          <p:nvPr/>
        </p:nvGrpSpPr>
        <p:grpSpPr>
          <a:xfrm>
            <a:off x="5839444" y="1821000"/>
            <a:ext cx="2962475" cy="3633346"/>
            <a:chOff x="5013051" y="1406230"/>
            <a:chExt cx="2221856" cy="2725010"/>
          </a:xfrm>
        </p:grpSpPr>
        <p:sp>
          <p:nvSpPr>
            <p:cNvPr id="101" name="Rectangle 100"/>
            <p:cNvSpPr/>
            <p:nvPr/>
          </p:nvSpPr>
          <p:spPr>
            <a:xfrm>
              <a:off x="5013051" y="1845181"/>
              <a:ext cx="2093633" cy="2286059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/>
                <p:cNvSpPr/>
                <p:nvPr/>
              </p:nvSpPr>
              <p:spPr>
                <a:xfrm>
                  <a:off x="5625813" y="1406230"/>
                  <a:ext cx="1609094" cy="4322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2</m:t>
                                </m:r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02" name="Rectangle 1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5813" y="1406230"/>
                  <a:ext cx="1609094" cy="432234"/>
                </a:xfrm>
                <a:prstGeom prst="rect">
                  <a:avLst/>
                </a:prstGeom>
                <a:blipFill>
                  <a:blip r:embed="rId18"/>
                  <a:stretch>
                    <a:fillRect l="-10000" t="-152174" b="-2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8538877" y="2361403"/>
            <a:ext cx="2037476" cy="1566153"/>
            <a:chOff x="7357903" y="1873073"/>
            <a:chExt cx="1528107" cy="1174615"/>
          </a:xfrm>
        </p:grpSpPr>
        <p:sp>
          <p:nvSpPr>
            <p:cNvPr id="104" name="Rectangle 103"/>
            <p:cNvSpPr/>
            <p:nvPr/>
          </p:nvSpPr>
          <p:spPr>
            <a:xfrm>
              <a:off x="7357903" y="2559400"/>
              <a:ext cx="1528107" cy="48828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400562" y="1873073"/>
                  <a:ext cx="1393795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 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𝑆𝑖𝑔𝑚𝑜𝑖𝑑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562" y="1873073"/>
                  <a:ext cx="1393795" cy="253916"/>
                </a:xfrm>
                <a:prstGeom prst="rect">
                  <a:avLst/>
                </a:prstGeom>
                <a:blipFill>
                  <a:blip r:embed="rId19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/>
          <p:cNvGrpSpPr/>
          <p:nvPr/>
        </p:nvGrpSpPr>
        <p:grpSpPr>
          <a:xfrm>
            <a:off x="9775878" y="3215432"/>
            <a:ext cx="1814420" cy="1842019"/>
            <a:chOff x="7357903" y="2517226"/>
            <a:chExt cx="1477298" cy="1545543"/>
          </a:xfrm>
        </p:grpSpPr>
        <p:sp>
          <p:nvSpPr>
            <p:cNvPr id="107" name="Rectangle 106"/>
            <p:cNvSpPr/>
            <p:nvPr/>
          </p:nvSpPr>
          <p:spPr>
            <a:xfrm>
              <a:off x="7357903" y="2517226"/>
              <a:ext cx="1477298" cy="87048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7357903" y="3778706"/>
                  <a:ext cx="1330691" cy="2840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 xmlns:m="http://schemas.openxmlformats.org/officeDocument/2006/math"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𝐿𝑜𝑠𝑠</m:t>
                      </m:r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𝐿</m:t>
                      </m:r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(</m:t>
                      </m:r>
                      <m:sSub>
                        <m:sSubPr>
                          <m:ctrlP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charset="0"/>
                              <a:sym typeface="Calibri"/>
                            </a:rPr>
                            <m:t>𝑦</m:t>
                          </m:r>
                        </m:e>
                        <m:sub>
                          <m: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,</m:t>
                      </m:r>
                    </m:oMath>
                  </a14:m>
                  <a:r>
                    <a:rPr lang="en-US" sz="1600" kern="0" dirty="0">
                      <a:solidFill>
                        <a:srgbClr val="00B050"/>
                      </a:solidFill>
                      <a:latin typeface="Calibri"/>
                      <a:cs typeface="Calibri"/>
                      <a:sym typeface="Calibri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 ker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1600" i="1" ker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903" y="3778706"/>
                  <a:ext cx="1330691" cy="284063"/>
                </a:xfrm>
                <a:prstGeom prst="rect">
                  <a:avLst/>
                </a:prstGeom>
                <a:blipFill>
                  <a:blip r:embed="rId20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02470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48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1093753" y="4166136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4166136"/>
                <a:ext cx="4302203" cy="533992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/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80D19A-4272-184A-9AC5-96B509E41813}"/>
              </a:ext>
            </a:extLst>
          </p:cNvPr>
          <p:cNvSpPr txBox="1"/>
          <p:nvPr/>
        </p:nvSpPr>
        <p:spPr>
          <a:xfrm>
            <a:off x="8315102" y="4942496"/>
            <a:ext cx="14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0038A-3D20-FC42-9AFC-E402705E1171}"/>
              </a:ext>
            </a:extLst>
          </p:cNvPr>
          <p:cNvSpPr txBox="1"/>
          <p:nvPr/>
        </p:nvSpPr>
        <p:spPr>
          <a:xfrm>
            <a:off x="7755119" y="3481634"/>
            <a:ext cx="270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can still use SGD</a:t>
            </a:r>
          </a:p>
        </p:txBody>
      </p:sp>
    </p:spTree>
    <p:extLst>
      <p:ext uri="{BB962C8B-B14F-4D97-AF65-F5344CB8AC3E}">
        <p14:creationId xmlns:p14="http://schemas.microsoft.com/office/powerpoint/2010/main" val="24643527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4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738191" y="1723198"/>
            <a:ext cx="575727" cy="6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761133" y="2975963"/>
            <a:ext cx="548819" cy="54881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978357" y="1412599"/>
            <a:ext cx="0" cy="4298391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760005" y="2392539"/>
            <a:ext cx="520076" cy="572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705643" y="5459471"/>
            <a:ext cx="574437" cy="58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2851" y="1778480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2851" y="3112571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2851" y="2457846"/>
            <a:ext cx="486991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2851" y="5527974"/>
            <a:ext cx="565537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7661294" y="5243305"/>
            <a:ext cx="591020" cy="620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7648921" y="3093032"/>
            <a:ext cx="620547" cy="590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7690785" y="2423904"/>
            <a:ext cx="578684" cy="5472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7677265" y="1723197"/>
            <a:ext cx="578683" cy="578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7587077" y="1121165"/>
            <a:ext cx="130612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Test Data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90926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84374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327781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49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/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80D19A-4272-184A-9AC5-96B509E41813}"/>
              </a:ext>
            </a:extLst>
          </p:cNvPr>
          <p:cNvSpPr txBox="1"/>
          <p:nvPr/>
        </p:nvSpPr>
        <p:spPr>
          <a:xfrm>
            <a:off x="8315102" y="4942496"/>
            <a:ext cx="14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0038A-3D20-FC42-9AFC-E402705E1171}"/>
              </a:ext>
            </a:extLst>
          </p:cNvPr>
          <p:cNvSpPr txBox="1"/>
          <p:nvPr/>
        </p:nvSpPr>
        <p:spPr>
          <a:xfrm>
            <a:off x="7755119" y="3481634"/>
            <a:ext cx="270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can still use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/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3E81A33-6F55-954B-9EAC-81598F6205FC}"/>
                  </a:ext>
                </a:extLst>
              </p:cNvPr>
              <p:cNvSpPr/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3E81A33-6F55-954B-9EAC-81598F620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  <a:blipFill>
                <a:blip r:embed="rId13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330427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50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/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80D19A-4272-184A-9AC5-96B509E41813}"/>
              </a:ext>
            </a:extLst>
          </p:cNvPr>
          <p:cNvSpPr txBox="1"/>
          <p:nvPr/>
        </p:nvSpPr>
        <p:spPr>
          <a:xfrm>
            <a:off x="8315102" y="4942496"/>
            <a:ext cx="14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0038A-3D20-FC42-9AFC-E402705E1171}"/>
              </a:ext>
            </a:extLst>
          </p:cNvPr>
          <p:cNvSpPr txBox="1"/>
          <p:nvPr/>
        </p:nvSpPr>
        <p:spPr>
          <a:xfrm>
            <a:off x="7755119" y="3481634"/>
            <a:ext cx="270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can still use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/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F85D1DF6-B843-F444-9CA5-857F4A4259EC}"/>
              </a:ext>
            </a:extLst>
          </p:cNvPr>
          <p:cNvSpPr/>
          <p:nvPr/>
        </p:nvSpPr>
        <p:spPr>
          <a:xfrm>
            <a:off x="7867820" y="5591449"/>
            <a:ext cx="947482" cy="1049719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388356-2D6E-FF4C-9D40-BFB6166943EF}"/>
                  </a:ext>
                </a:extLst>
              </p:cNvPr>
              <p:cNvSpPr/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388356-2D6E-FF4C-9D40-BFB616694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  <a:blipFill>
                <a:blip r:embed="rId13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389487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51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  <a:blipFill>
                <a:blip r:embed="rId9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6500219" y="3739520"/>
                <a:ext cx="5432605" cy="8129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219" y="3739520"/>
                <a:ext cx="5432605" cy="812979"/>
              </a:xfrm>
              <a:prstGeom prst="rect">
                <a:avLst/>
              </a:prstGeom>
              <a:blipFill>
                <a:blip r:embed="rId11"/>
                <a:stretch>
                  <a:fillRect t="-1538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/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47958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117013" y="114836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Backward pass (Back-propagation)</a:t>
            </a:r>
            <a:endParaRPr sz="4267" dirty="0"/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2" y="3388805"/>
            <a:ext cx="551305" cy="692465"/>
            <a:chOff x="4750274" y="1746844"/>
            <a:chExt cx="413479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69414" y="2349061"/>
            <a:ext cx="784137" cy="3020010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321708" y="892230"/>
            <a:ext cx="3103425" cy="5073539"/>
            <a:chOff x="3774073" y="884629"/>
            <a:chExt cx="2327569" cy="3805154"/>
          </a:xfrm>
        </p:grpSpPr>
        <p:sp>
          <p:nvSpPr>
            <p:cNvPr id="98" name="Rectangle 97"/>
            <p:cNvSpPr/>
            <p:nvPr/>
          </p:nvSpPr>
          <p:spPr>
            <a:xfrm>
              <a:off x="3774073" y="1388930"/>
              <a:ext cx="1875845" cy="330085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4067046" y="884629"/>
                  <a:ext cx="2034596" cy="4756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𝑆𝑖𝑔𝑚𝑜𝑖𝑑</m:t>
                        </m:r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)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7046" y="884629"/>
                  <a:ext cx="2034596" cy="47561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8538876" y="2227074"/>
            <a:ext cx="2948491" cy="2025831"/>
            <a:chOff x="7357903" y="1772326"/>
            <a:chExt cx="2211368" cy="1519373"/>
          </a:xfrm>
        </p:grpSpPr>
        <p:sp>
          <p:nvSpPr>
            <p:cNvPr id="104" name="Rectangle 103"/>
            <p:cNvSpPr/>
            <p:nvPr/>
          </p:nvSpPr>
          <p:spPr>
            <a:xfrm>
              <a:off x="7357903" y="2513596"/>
              <a:ext cx="1435996" cy="77810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624989" y="1772326"/>
                  <a:ext cx="1944282" cy="3866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  <m:sub/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𝑆𝑖𝑔𝑚𝑜𝑖𝑑</m:t>
                      </m:r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sz="1600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sz="1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4989" y="1772326"/>
                  <a:ext cx="1944282" cy="38669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/>
          <p:cNvGrpSpPr/>
          <p:nvPr/>
        </p:nvGrpSpPr>
        <p:grpSpPr>
          <a:xfrm>
            <a:off x="9775877" y="3125522"/>
            <a:ext cx="1785104" cy="2076909"/>
            <a:chOff x="7357903" y="2441785"/>
            <a:chExt cx="1453429" cy="1742626"/>
          </a:xfrm>
        </p:grpSpPr>
        <p:sp>
          <p:nvSpPr>
            <p:cNvPr id="107" name="Rectangle 106"/>
            <p:cNvSpPr/>
            <p:nvPr/>
          </p:nvSpPr>
          <p:spPr>
            <a:xfrm>
              <a:off x="7357903" y="2441785"/>
              <a:ext cx="1453429" cy="1032411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7357903" y="3778706"/>
                  <a:ext cx="1453429" cy="4057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,</m:t>
                      </m:r>
                    </m:oMath>
                  </a14:m>
                  <a:r>
                    <a:rPr lang="en-US" sz="1600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endParaRPr lang="en-US" sz="1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903" y="3778706"/>
                  <a:ext cx="1453429" cy="40570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898462" y="930484"/>
            <a:ext cx="3474335" cy="5317544"/>
            <a:chOff x="673846" y="697863"/>
            <a:chExt cx="2605751" cy="3988158"/>
          </a:xfrm>
        </p:grpSpPr>
        <p:grpSp>
          <p:nvGrpSpPr>
            <p:cNvPr id="94" name="Group 93"/>
            <p:cNvGrpSpPr/>
            <p:nvPr/>
          </p:nvGrpSpPr>
          <p:grpSpPr>
            <a:xfrm>
              <a:off x="673846" y="697863"/>
              <a:ext cx="2605751" cy="3988158"/>
              <a:chOff x="1058483" y="741431"/>
              <a:chExt cx="2605751" cy="3988158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080869" y="1229489"/>
                <a:ext cx="2583365" cy="3500100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/>
                  <p:cNvSpPr/>
                  <p:nvPr/>
                </p:nvSpPr>
                <p:spPr>
                  <a:xfrm>
                    <a:off x="1058483" y="741431"/>
                    <a:ext cx="2521075" cy="4756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6" name="Rectangle 9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8483" y="741431"/>
                    <a:ext cx="2521075" cy="47561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133333" b="-1960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/>
                <p:cNvSpPr/>
                <p:nvPr/>
              </p:nvSpPr>
              <p:spPr>
                <a:xfrm>
                  <a:off x="899791" y="4085164"/>
                  <a:ext cx="1345224" cy="4974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  <m:sub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91" y="4085164"/>
                  <a:ext cx="1345224" cy="497492"/>
                </a:xfrm>
                <a:prstGeom prst="rect">
                  <a:avLst/>
                </a:prstGeom>
                <a:blipFill>
                  <a:blip r:embed="rId20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839446" y="1529754"/>
            <a:ext cx="4229632" cy="3839317"/>
            <a:chOff x="4379583" y="1147315"/>
            <a:chExt cx="3172224" cy="2879488"/>
          </a:xfrm>
        </p:grpSpPr>
        <p:grpSp>
          <p:nvGrpSpPr>
            <p:cNvPr id="100" name="Group 99"/>
            <p:cNvGrpSpPr/>
            <p:nvPr/>
          </p:nvGrpSpPr>
          <p:grpSpPr>
            <a:xfrm>
              <a:off x="4379583" y="1147315"/>
              <a:ext cx="3172224" cy="2879488"/>
              <a:chOff x="5013052" y="1187796"/>
              <a:chExt cx="3172224" cy="2879488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5013052" y="1820296"/>
                <a:ext cx="2182475" cy="2246988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/>
                  <p:cNvSpPr/>
                  <p:nvPr/>
                </p:nvSpPr>
                <p:spPr>
                  <a:xfrm>
                    <a:off x="5692814" y="1187796"/>
                    <a:ext cx="2492462" cy="4756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le 10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2814" y="1187796"/>
                    <a:ext cx="2492462" cy="475611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t="-133333" b="-1960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/>
                <p:cNvSpPr/>
                <p:nvPr/>
              </p:nvSpPr>
              <p:spPr>
                <a:xfrm>
                  <a:off x="5141663" y="3412754"/>
                  <a:ext cx="1266693" cy="4756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  <m:sub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1663" y="3412754"/>
                  <a:ext cx="1266693" cy="47561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2698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Automatic Differentiation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1688" y="2137874"/>
            <a:ext cx="6267803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only need to write code for the forward pass,</a:t>
            </a:r>
          </a:p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</a:rPr>
              <a:t>backward pass is computed automatically.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40C31-EDA2-914D-B931-F756A467CC46}"/>
              </a:ext>
            </a:extLst>
          </p:cNvPr>
          <p:cNvSpPr txBox="1"/>
          <p:nvPr/>
        </p:nvSpPr>
        <p:spPr>
          <a:xfrm>
            <a:off x="1065604" y="4059811"/>
            <a:ext cx="3945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Pytorch</a:t>
            </a:r>
            <a:r>
              <a:rPr lang="en-US" sz="2400" dirty="0"/>
              <a:t> (Facebook -- mostly):</a:t>
            </a:r>
          </a:p>
          <a:p>
            <a:endParaRPr lang="en-US" sz="2400" dirty="0"/>
          </a:p>
          <a:p>
            <a:r>
              <a:rPr lang="en-US" sz="2400" dirty="0" err="1"/>
              <a:t>Tensorflow</a:t>
            </a:r>
            <a:r>
              <a:rPr lang="en-US" sz="2400" dirty="0"/>
              <a:t> (Google -- mostly):</a:t>
            </a:r>
          </a:p>
          <a:p>
            <a:endParaRPr lang="en-US" sz="2400" dirty="0"/>
          </a:p>
          <a:p>
            <a:r>
              <a:rPr lang="en-US" sz="2400" dirty="0" err="1"/>
              <a:t>MXNet</a:t>
            </a:r>
            <a:r>
              <a:rPr lang="en-US" sz="2400" dirty="0"/>
              <a:t> (Amazon -- mostly):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1B8D5-BFBC-0145-94D0-46F3AD7AD895}"/>
              </a:ext>
            </a:extLst>
          </p:cNvPr>
          <p:cNvSpPr/>
          <p:nvPr/>
        </p:nvSpPr>
        <p:spPr>
          <a:xfrm>
            <a:off x="5937317" y="4059812"/>
            <a:ext cx="2717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pytorch.org</a:t>
            </a:r>
            <a:r>
              <a:rPr lang="en-US" sz="2400" dirty="0"/>
              <a:t>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EFB14-B657-F749-B557-FB4E165710A0}"/>
              </a:ext>
            </a:extLst>
          </p:cNvPr>
          <p:cNvSpPr/>
          <p:nvPr/>
        </p:nvSpPr>
        <p:spPr>
          <a:xfrm>
            <a:off x="5937317" y="4798475"/>
            <a:ext cx="3802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www.tensorflow.org</a:t>
            </a:r>
            <a:r>
              <a:rPr lang="en-US" sz="2400" dirty="0"/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186B2-0F15-6145-A46D-1E29E11490EE}"/>
              </a:ext>
            </a:extLst>
          </p:cNvPr>
          <p:cNvSpPr/>
          <p:nvPr/>
        </p:nvSpPr>
        <p:spPr>
          <a:xfrm>
            <a:off x="5937317" y="5537138"/>
            <a:ext cx="5416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https://mxnet.apache.org/versions/1.9.0/</a:t>
            </a:r>
          </a:p>
        </p:txBody>
      </p:sp>
    </p:spTree>
    <p:extLst>
      <p:ext uri="{BB962C8B-B14F-4D97-AF65-F5344CB8AC3E}">
        <p14:creationId xmlns:p14="http://schemas.microsoft.com/office/powerpoint/2010/main" val="296890589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Defining a Model in </a:t>
            </a:r>
            <a:r>
              <a:rPr lang="en-US" dirty="0" err="1">
                <a:solidFill>
                  <a:schemeClr val="accent1"/>
                </a:solidFill>
              </a:rPr>
              <a:t>Pytorch</a:t>
            </a:r>
            <a:r>
              <a:rPr lang="en-US" dirty="0">
                <a:solidFill>
                  <a:schemeClr val="accent1"/>
                </a:solidFill>
              </a:rPr>
              <a:t> (Two Layer NN)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CBD7B-5DD7-DB4E-BD84-5BD02F6EA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51" y="2012625"/>
            <a:ext cx="7486637" cy="40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7831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1. Creating Model, Loss, Optimizer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FD6C7-F0FC-9A4B-9FE9-CFD17387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93" y="2132164"/>
            <a:ext cx="4318000" cy="795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63053-DFE2-F942-AFB0-BBBACDD5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93" y="3610961"/>
            <a:ext cx="8128000" cy="15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94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2. Running forward and backward on a batch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89E39-D8AE-ED4E-B709-1D61150B3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85"/>
          <a:stretch/>
        </p:blipFill>
        <p:spPr>
          <a:xfrm>
            <a:off x="1028773" y="3512071"/>
            <a:ext cx="8212667" cy="2110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E946D9-F21B-464A-BC19-AC934C4B8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089"/>
          <a:stretch/>
        </p:blipFill>
        <p:spPr>
          <a:xfrm>
            <a:off x="1028773" y="1965667"/>
            <a:ext cx="8212667" cy="10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809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3"/>
          <p:cNvGrpSpPr/>
          <p:nvPr/>
        </p:nvGrpSpPr>
        <p:grpSpPr>
          <a:xfrm>
            <a:off x="3954702" y="1100674"/>
            <a:ext cx="4442101" cy="4897069"/>
            <a:chOff x="0" y="0"/>
            <a:chExt cx="3331574" cy="3672799"/>
          </a:xfrm>
        </p:grpSpPr>
        <p:sp>
          <p:nvSpPr>
            <p:cNvPr id="61" name="Shape 61"/>
            <p:cNvSpPr/>
            <p:nvPr/>
          </p:nvSpPr>
          <p:spPr>
            <a:xfrm>
              <a:off x="0" y="0"/>
              <a:ext cx="3331574" cy="367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D479">
                <a:alpha val="6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011993"/>
                  </a:solidFill>
                </a:defRPr>
              </a:pPr>
              <a:endParaRPr sz="2400"/>
            </a:p>
          </p:txBody>
        </p:sp>
        <p:sp>
          <p:nvSpPr>
            <p:cNvPr id="62" name="Shape 62"/>
            <p:cNvSpPr/>
            <p:nvPr/>
          </p:nvSpPr>
          <p:spPr>
            <a:xfrm>
              <a:off x="838206" y="1657329"/>
              <a:ext cx="16551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0959" tIns="60959" rIns="60959" bIns="60959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2400"/>
                <a:t>Computer Vision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8195096" y="61020"/>
            <a:ext cx="3525805" cy="6052451"/>
            <a:chOff x="405514" y="-152714"/>
            <a:chExt cx="2644351" cy="4539336"/>
          </a:xfrm>
        </p:grpSpPr>
        <p:pic>
          <p:nvPicPr>
            <p:cNvPr id="64" name="pasted-image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44029" y="1429023"/>
              <a:ext cx="2005836" cy="1294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asted-image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05514" y="-152714"/>
              <a:ext cx="1823727" cy="1218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pasted-image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94186" y="3092039"/>
              <a:ext cx="1726110" cy="1294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" name="Group 82"/>
          <p:cNvGrpSpPr/>
          <p:nvPr/>
        </p:nvGrpSpPr>
        <p:grpSpPr>
          <a:xfrm>
            <a:off x="399960" y="162847"/>
            <a:ext cx="3037297" cy="6295200"/>
            <a:chOff x="472912" y="-445896"/>
            <a:chExt cx="2277971" cy="4721398"/>
          </a:xfrm>
        </p:grpSpPr>
        <p:grpSp>
          <p:nvGrpSpPr>
            <p:cNvPr id="74" name="Group 74"/>
            <p:cNvGrpSpPr/>
            <p:nvPr/>
          </p:nvGrpSpPr>
          <p:grpSpPr>
            <a:xfrm>
              <a:off x="472912" y="-445896"/>
              <a:ext cx="2277971" cy="1088967"/>
              <a:chOff x="-934022" y="-445896"/>
              <a:chExt cx="2277969" cy="1088966"/>
            </a:xfrm>
          </p:grpSpPr>
          <p:pic>
            <p:nvPicPr>
              <p:cNvPr id="71" name="Screen Shot 2016-04-10 at 5.10.21 PM.png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671575" y="441543"/>
                <a:ext cx="1526712" cy="201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" name="Screen Shot 2016-04-10 at 5.10.21 PM.png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45707" y="-445896"/>
                <a:ext cx="1489654" cy="8674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" name="pasted-image.png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934022" y="-280687"/>
                <a:ext cx="697018" cy="3267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" name="Group 78"/>
            <p:cNvGrpSpPr/>
            <p:nvPr/>
          </p:nvGrpSpPr>
          <p:grpSpPr>
            <a:xfrm>
              <a:off x="735358" y="823879"/>
              <a:ext cx="1748530" cy="1792988"/>
              <a:chOff x="735358" y="92592"/>
              <a:chExt cx="1748529" cy="1792986"/>
            </a:xfrm>
          </p:grpSpPr>
          <p:pic>
            <p:nvPicPr>
              <p:cNvPr id="75" name="pasted-image.png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5358" y="529944"/>
                <a:ext cx="1028412" cy="13556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6" name="Shape 76"/>
              <p:cNvSpPr/>
              <p:nvPr/>
            </p:nvSpPr>
            <p:spPr>
              <a:xfrm>
                <a:off x="1717582" y="144568"/>
                <a:ext cx="766305" cy="25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1200"/>
                </a:lvl1pPr>
              </a:lstStyle>
              <a:p>
                <a:pPr lvl="0">
                  <a:defRPr sz="1800"/>
                </a:pPr>
                <a:r>
                  <a:rPr sz="1600" dirty="0"/>
                  <a:t>Birdsnap</a:t>
                </a:r>
              </a:p>
            </p:txBody>
          </p:sp>
          <p:pic>
            <p:nvPicPr>
              <p:cNvPr id="77" name="pasted-image.png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7993" y="92592"/>
                <a:ext cx="320432" cy="3153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1" name="Group 81"/>
            <p:cNvGrpSpPr/>
            <p:nvPr/>
          </p:nvGrpSpPr>
          <p:grpSpPr>
            <a:xfrm>
              <a:off x="783892" y="2807701"/>
              <a:ext cx="1823727" cy="1467801"/>
              <a:chOff x="-179770" y="271355"/>
              <a:chExt cx="1823726" cy="1467800"/>
            </a:xfrm>
          </p:grpSpPr>
          <p:pic>
            <p:nvPicPr>
              <p:cNvPr id="79" name="pasted-image.png"/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42240" y="653020"/>
                <a:ext cx="1786197" cy="1086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0" name="Shape 80"/>
              <p:cNvSpPr/>
              <p:nvPr/>
            </p:nvSpPr>
            <p:spPr>
              <a:xfrm>
                <a:off x="-179771" y="271355"/>
                <a:ext cx="1594490" cy="4201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200"/>
                </a:lvl1pPr>
              </a:lstStyle>
              <a:p>
                <a:pPr lvl="0">
                  <a:defRPr sz="1800"/>
                </a:pPr>
                <a:r>
                  <a:rPr sz="1600"/>
                  <a:t>Face Detection in Cameras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644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6"/>
          <p:cNvGrpSpPr/>
          <p:nvPr/>
        </p:nvGrpSpPr>
        <p:grpSpPr>
          <a:xfrm>
            <a:off x="3697634" y="451227"/>
            <a:ext cx="4956236" cy="1171166"/>
            <a:chOff x="0" y="0"/>
            <a:chExt cx="4152900" cy="4000501"/>
          </a:xfrm>
        </p:grpSpPr>
        <p:sp>
          <p:nvSpPr>
            <p:cNvPr id="84" name="Shape 84"/>
            <p:cNvSpPr/>
            <p:nvPr/>
          </p:nvSpPr>
          <p:spPr>
            <a:xfrm>
              <a:off x="0" y="0"/>
              <a:ext cx="4152900" cy="400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4FB79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011993"/>
                  </a:solidFill>
                </a:defRPr>
              </a:pPr>
              <a:endParaRPr sz="2400"/>
            </a:p>
          </p:txBody>
        </p:sp>
        <p:sp>
          <p:nvSpPr>
            <p:cNvPr id="85" name="Shape 85"/>
            <p:cNvSpPr/>
            <p:nvPr/>
          </p:nvSpPr>
          <p:spPr>
            <a:xfrm>
              <a:off x="641431" y="670558"/>
              <a:ext cx="3052145" cy="1261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2400" dirty="0"/>
                <a:t>Human Vision</a:t>
              </a:r>
              <a:r>
                <a:rPr lang="en-US" sz="2400" dirty="0"/>
                <a:t> / Human Brain</a:t>
              </a:r>
              <a:endParaRPr sz="2400" dirty="0"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607801" y="1654628"/>
            <a:ext cx="5439199" cy="4199707"/>
            <a:chOff x="0" y="0"/>
            <a:chExt cx="4149296" cy="4003760"/>
          </a:xfrm>
        </p:grpSpPr>
        <p:sp>
          <p:nvSpPr>
            <p:cNvPr id="87" name="Shape 87"/>
            <p:cNvSpPr/>
            <p:nvPr/>
          </p:nvSpPr>
          <p:spPr>
            <a:xfrm>
              <a:off x="0" y="0"/>
              <a:ext cx="4149297" cy="400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4FB79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011993"/>
                  </a:solidFill>
                </a:defRPr>
              </a:pPr>
              <a:endParaRPr sz="2400"/>
            </a:p>
          </p:txBody>
        </p:sp>
        <p:sp>
          <p:nvSpPr>
            <p:cNvPr id="88" name="Shape 88"/>
            <p:cNvSpPr/>
            <p:nvPr/>
          </p:nvSpPr>
          <p:spPr>
            <a:xfrm>
              <a:off x="425769" y="788781"/>
              <a:ext cx="2432814" cy="461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2400" dirty="0"/>
                <a:t>Machine Learning</a:t>
              </a: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3954702" y="1100674"/>
            <a:ext cx="4442101" cy="4897068"/>
            <a:chOff x="0" y="0"/>
            <a:chExt cx="3331574" cy="3672799"/>
          </a:xfrm>
        </p:grpSpPr>
        <p:sp>
          <p:nvSpPr>
            <p:cNvPr id="90" name="Shape 90"/>
            <p:cNvSpPr/>
            <p:nvPr/>
          </p:nvSpPr>
          <p:spPr>
            <a:xfrm>
              <a:off x="0" y="0"/>
              <a:ext cx="3331574" cy="367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D479">
                <a:alpha val="6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011993"/>
                  </a:solidFill>
                </a:defRPr>
              </a:pPr>
              <a:endParaRPr sz="2400"/>
            </a:p>
          </p:txBody>
        </p:sp>
        <p:sp>
          <p:nvSpPr>
            <p:cNvPr id="91" name="Shape 91"/>
            <p:cNvSpPr/>
            <p:nvPr/>
          </p:nvSpPr>
          <p:spPr>
            <a:xfrm>
              <a:off x="933699" y="1719091"/>
              <a:ext cx="1562831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2400"/>
                <a:t>Computer Vision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594464" y="4827604"/>
            <a:ext cx="3514817" cy="1363949"/>
            <a:chOff x="4945847" y="3620703"/>
            <a:chExt cx="2636113" cy="1022962"/>
          </a:xfrm>
        </p:grpSpPr>
        <p:grpSp>
          <p:nvGrpSpPr>
            <p:cNvPr id="14" name="Group 86"/>
            <p:cNvGrpSpPr/>
            <p:nvPr/>
          </p:nvGrpSpPr>
          <p:grpSpPr>
            <a:xfrm>
              <a:off x="4945847" y="3620703"/>
              <a:ext cx="2636113" cy="1022962"/>
              <a:chOff x="0" y="0"/>
              <a:chExt cx="4152900" cy="4000501"/>
            </a:xfrm>
          </p:grpSpPr>
          <p:sp>
            <p:nvSpPr>
              <p:cNvPr id="15" name="Shape 84"/>
              <p:cNvSpPr/>
              <p:nvPr/>
            </p:nvSpPr>
            <p:spPr>
              <a:xfrm>
                <a:off x="0" y="0"/>
                <a:ext cx="4152900" cy="400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4FB79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011993"/>
                    </a:solidFill>
                  </a:defRPr>
                </a:pPr>
                <a:endParaRPr sz="2400"/>
              </a:p>
            </p:txBody>
          </p:sp>
          <p:sp>
            <p:nvSpPr>
              <p:cNvPr id="16" name="Shape 85"/>
              <p:cNvSpPr/>
              <p:nvPr/>
            </p:nvSpPr>
            <p:spPr>
              <a:xfrm>
                <a:off x="1559977" y="670561"/>
                <a:ext cx="2133601" cy="1083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>
                    <a:solidFill>
                      <a:srgbClr val="011993"/>
                    </a:solidFill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endParaRPr sz="2400" dirty="0"/>
              </a:p>
            </p:txBody>
          </p:sp>
        </p:grpSp>
        <p:sp>
          <p:nvSpPr>
            <p:cNvPr id="18" name="Shape 85"/>
            <p:cNvSpPr/>
            <p:nvPr/>
          </p:nvSpPr>
          <p:spPr>
            <a:xfrm>
              <a:off x="5570761" y="3975790"/>
              <a:ext cx="138628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lang="en-US" sz="2400" dirty="0"/>
                <a:t>Robotics</a:t>
              </a:r>
              <a:endParaRPr sz="2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276042" y="3399182"/>
            <a:ext cx="3514817" cy="1363949"/>
            <a:chOff x="5457031" y="2549386"/>
            <a:chExt cx="2636113" cy="1022962"/>
          </a:xfrm>
        </p:grpSpPr>
        <p:grpSp>
          <p:nvGrpSpPr>
            <p:cNvPr id="19" name="Group 86"/>
            <p:cNvGrpSpPr/>
            <p:nvPr/>
          </p:nvGrpSpPr>
          <p:grpSpPr>
            <a:xfrm>
              <a:off x="5457031" y="2549386"/>
              <a:ext cx="2636113" cy="1022962"/>
              <a:chOff x="0" y="0"/>
              <a:chExt cx="4152900" cy="4000501"/>
            </a:xfrm>
          </p:grpSpPr>
          <p:sp>
            <p:nvSpPr>
              <p:cNvPr id="20" name="Shape 84"/>
              <p:cNvSpPr/>
              <p:nvPr/>
            </p:nvSpPr>
            <p:spPr>
              <a:xfrm>
                <a:off x="0" y="0"/>
                <a:ext cx="4152900" cy="400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4FB79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011993"/>
                    </a:solidFill>
                  </a:defRPr>
                </a:pPr>
                <a:endParaRPr sz="2400"/>
              </a:p>
            </p:txBody>
          </p:sp>
          <p:sp>
            <p:nvSpPr>
              <p:cNvPr id="21" name="Shape 85"/>
              <p:cNvSpPr/>
              <p:nvPr/>
            </p:nvSpPr>
            <p:spPr>
              <a:xfrm>
                <a:off x="1559977" y="670561"/>
                <a:ext cx="2133601" cy="1083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>
                    <a:solidFill>
                      <a:srgbClr val="011993"/>
                    </a:solidFill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endParaRPr sz="2400" dirty="0"/>
              </a:p>
            </p:txBody>
          </p:sp>
        </p:grpSp>
        <p:sp>
          <p:nvSpPr>
            <p:cNvPr id="22" name="Shape 85"/>
            <p:cNvSpPr/>
            <p:nvPr/>
          </p:nvSpPr>
          <p:spPr>
            <a:xfrm>
              <a:off x="6159494" y="2814031"/>
              <a:ext cx="1386287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lang="en-US" sz="2400" dirty="0"/>
                <a:t>Optics / Cameras</a:t>
              </a:r>
              <a:endParaRPr sz="2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92048" y="1512149"/>
            <a:ext cx="5656745" cy="1770057"/>
            <a:chOff x="4419035" y="1134111"/>
            <a:chExt cx="4242559" cy="1327543"/>
          </a:xfrm>
        </p:grpSpPr>
        <p:grpSp>
          <p:nvGrpSpPr>
            <p:cNvPr id="25" name="Group 86"/>
            <p:cNvGrpSpPr/>
            <p:nvPr/>
          </p:nvGrpSpPr>
          <p:grpSpPr>
            <a:xfrm>
              <a:off x="4419035" y="1134111"/>
              <a:ext cx="4242559" cy="1327543"/>
              <a:chOff x="0" y="0"/>
              <a:chExt cx="4152900" cy="4000501"/>
            </a:xfrm>
          </p:grpSpPr>
          <p:sp>
            <p:nvSpPr>
              <p:cNvPr id="26" name="Shape 84"/>
              <p:cNvSpPr/>
              <p:nvPr/>
            </p:nvSpPr>
            <p:spPr>
              <a:xfrm>
                <a:off x="0" y="0"/>
                <a:ext cx="4152900" cy="400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4FB79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011993"/>
                    </a:solidFill>
                  </a:defRPr>
                </a:pPr>
                <a:endParaRPr sz="2400"/>
              </a:p>
            </p:txBody>
          </p:sp>
          <p:sp>
            <p:nvSpPr>
              <p:cNvPr id="27" name="Shape 85"/>
              <p:cNvSpPr/>
              <p:nvPr/>
            </p:nvSpPr>
            <p:spPr>
              <a:xfrm>
                <a:off x="1559978" y="670560"/>
                <a:ext cx="2133601" cy="8347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>
                    <a:solidFill>
                      <a:srgbClr val="011993"/>
                    </a:solidFill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endParaRPr sz="2400" dirty="0"/>
              </a:p>
            </p:txBody>
          </p:sp>
        </p:grpSp>
        <p:sp>
          <p:nvSpPr>
            <p:cNvPr id="28" name="Shape 85"/>
            <p:cNvSpPr/>
            <p:nvPr/>
          </p:nvSpPr>
          <p:spPr>
            <a:xfrm>
              <a:off x="5737092" y="1619903"/>
              <a:ext cx="2231090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lang="en-US" sz="2400" dirty="0"/>
                <a:t>Geometry</a:t>
              </a:r>
              <a:endParaRPr sz="2400" dirty="0"/>
            </a:p>
          </p:txBody>
        </p:sp>
      </p:grpSp>
      <p:sp>
        <p:nvSpPr>
          <p:cNvPr id="29" name="Shape 95">
            <a:extLst>
              <a:ext uri="{FF2B5EF4-FFF2-40B4-BE49-F238E27FC236}">
                <a16:creationId xmlns:a16="http://schemas.microsoft.com/office/drawing/2014/main" id="{D0FCCFCA-FD1D-6D4F-B6F4-C4C557318E79}"/>
              </a:ext>
            </a:extLst>
          </p:cNvPr>
          <p:cNvSpPr/>
          <p:nvPr/>
        </p:nvSpPr>
        <p:spPr>
          <a:xfrm>
            <a:off x="1329077" y="2623359"/>
            <a:ext cx="4592752" cy="2315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96FF">
              <a:alpha val="2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>
              <a:defRPr>
                <a:solidFill>
                  <a:srgbClr val="01199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240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77148251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 advAuto="0"/>
      <p:bldP spid="89" grpId="0" animBg="1" advAuto="0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5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738191" y="1723198"/>
            <a:ext cx="575727" cy="6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761133" y="2975963"/>
            <a:ext cx="548819" cy="548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760005" y="2392539"/>
            <a:ext cx="520076" cy="572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705643" y="5459471"/>
            <a:ext cx="574437" cy="58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2851" y="1778480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2851" y="3112571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2851" y="2457846"/>
            <a:ext cx="486991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2851" y="5527974"/>
            <a:ext cx="565537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6802" y="1817735"/>
            <a:ext cx="4384293" cy="4102560"/>
            <a:chOff x="537601" y="1363301"/>
            <a:chExt cx="3288220" cy="3076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700839" y="4165539"/>
                  <a:ext cx="111939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4165539"/>
                  <a:ext cx="111939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4202" t="-7407" r="-5882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707966" y="2366541"/>
                  <a:ext cx="1117855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966" y="2366541"/>
                  <a:ext cx="1117855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4237" t="-7407" r="-5932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704753" y="1864921"/>
                  <a:ext cx="1117855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4753" y="1864921"/>
                  <a:ext cx="1117855" cy="246173"/>
                </a:xfrm>
                <a:prstGeom prst="rect">
                  <a:avLst/>
                </a:prstGeom>
                <a:blipFill>
                  <a:blip r:embed="rId7"/>
                  <a:stretch>
                    <a:fillRect l="-4237" t="-7407" r="-5932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700839" y="1363301"/>
                  <a:ext cx="11130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1363301"/>
                  <a:ext cx="1113093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4237" t="-7692" r="-5932" b="-3846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17266" y="1368274"/>
                  <a:ext cx="1432267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66" y="1368274"/>
                  <a:ext cx="1432267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1316" t="-7407" r="-4605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40328" y="1868393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328" y="1868393"/>
                  <a:ext cx="1554010" cy="246173"/>
                </a:xfrm>
                <a:prstGeom prst="rect">
                  <a:avLst/>
                </a:prstGeom>
                <a:blipFill>
                  <a:blip r:embed="rId10"/>
                  <a:stretch>
                    <a:fillRect t="-7407" r="-610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37601" y="2368512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2368512"/>
                  <a:ext cx="1554010" cy="246173"/>
                </a:xfrm>
                <a:prstGeom prst="rect">
                  <a:avLst/>
                </a:prstGeom>
                <a:blipFill>
                  <a:blip r:embed="rId11"/>
                  <a:stretch>
                    <a:fillRect t="-7407" r="-610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37601" y="4194048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4194048"/>
                  <a:ext cx="1554010" cy="246173"/>
                </a:xfrm>
                <a:prstGeom prst="rect">
                  <a:avLst/>
                </a:prstGeom>
                <a:blipFill>
                  <a:blip r:embed="rId12"/>
                  <a:stretch>
                    <a:fillRect t="-7407" r="-1220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/>
          <p:cNvSpPr txBox="1"/>
          <p:nvPr/>
        </p:nvSpPr>
        <p:spPr>
          <a:xfrm>
            <a:off x="2690926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9934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51E91-AFCF-7D49-964F-176357A0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Who is using Computer Vision?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F482F-AA4B-614E-AC61-0E867FF3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Facebook – Oculus VR, Image Search, Image tagging, Content filtering, Instagram, etc.</a:t>
            </a:r>
          </a:p>
          <a:p>
            <a:r>
              <a:rPr lang="en-US" sz="2000" dirty="0"/>
              <a:t>Google/Alphabet – Waymo, DeepMind, Image Search, Google Earth/Maps, Street View, Google Photos, etc.</a:t>
            </a:r>
          </a:p>
          <a:p>
            <a:r>
              <a:rPr lang="en-US" sz="2000" dirty="0"/>
              <a:t>Adobe – Photoshop, Premiere, Lightroom, etc.</a:t>
            </a:r>
          </a:p>
          <a:p>
            <a:r>
              <a:rPr lang="en-US" sz="2000" dirty="0"/>
              <a:t>Snap Inc – Snapchat, Smart Goggles, Filters, Face Detection, Style Transfer, etc.</a:t>
            </a:r>
          </a:p>
          <a:p>
            <a:r>
              <a:rPr lang="en-US" sz="2000" dirty="0"/>
              <a:t>eBay Inc – Product Search, Product Matching, Content Filtering, Duplicate Removal, etc.</a:t>
            </a:r>
          </a:p>
          <a:p>
            <a:r>
              <a:rPr lang="en-US" sz="2000" dirty="0"/>
              <a:t>Amazon – Warehouse robotics, Smart Stores, Product Search.</a:t>
            </a:r>
          </a:p>
          <a:p>
            <a:r>
              <a:rPr lang="en-US" sz="2000" dirty="0"/>
              <a:t>IBM – Image Retrieval, Medical Applications, Product Quality.</a:t>
            </a:r>
          </a:p>
          <a:p>
            <a:r>
              <a:rPr lang="en-US" sz="2000" dirty="0"/>
              <a:t>Microsoft – </a:t>
            </a:r>
            <a:r>
              <a:rPr lang="en-US" sz="2000" dirty="0" err="1"/>
              <a:t>Hololens</a:t>
            </a:r>
            <a:r>
              <a:rPr lang="en-US" sz="2000" dirty="0"/>
              <a:t>, Optical Character Recognition (OCR), Face Detection, Cloud Services.</a:t>
            </a:r>
          </a:p>
          <a:p>
            <a:r>
              <a:rPr lang="en-US" sz="2000" dirty="0"/>
              <a:t>Apple – Face Verification, Enhanced cameras and chips for image processing.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0EC2F-6098-C64F-959F-87BAE65E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00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ABFF1-E742-4D9A-F6B6-7BA05F1A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60</a:t>
            </a:fld>
            <a:endParaRPr lang="en-US" dirty="0"/>
          </a:p>
        </p:txBody>
      </p:sp>
      <p:sp>
        <p:nvSpPr>
          <p:cNvPr id="6" name="TextBox 5">
            <a:hlinkClick r:id="rId2"/>
            <a:extLst>
              <a:ext uri="{FF2B5EF4-FFF2-40B4-BE49-F238E27FC236}">
                <a16:creationId xmlns:a16="http://schemas.microsoft.com/office/drawing/2014/main" id="{2BF31F1C-6F6D-C099-A488-BCE13F112AAC}"/>
              </a:ext>
            </a:extLst>
          </p:cNvPr>
          <p:cNvSpPr txBox="1"/>
          <p:nvPr/>
        </p:nvSpPr>
        <p:spPr>
          <a:xfrm>
            <a:off x="367552" y="61255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bristles.ai</a:t>
            </a:r>
            <a:r>
              <a:rPr lang="en-US" sz="2400" dirty="0">
                <a:hlinkClick r:id="rId2"/>
              </a:rPr>
              <a:t>/</a:t>
            </a:r>
            <a:endParaRPr lang="en-US" sz="2400" dirty="0"/>
          </a:p>
        </p:txBody>
      </p:sp>
      <p:pic>
        <p:nvPicPr>
          <p:cNvPr id="1026" name="Picture 2" descr="Bristles 1-year App Subscription">
            <a:extLst>
              <a:ext uri="{FF2B5EF4-FFF2-40B4-BE49-F238E27FC236}">
                <a16:creationId xmlns:a16="http://schemas.microsoft.com/office/drawing/2014/main" id="{00097150-9F5F-0420-BDD7-8594C27E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36" y="642171"/>
            <a:ext cx="5217128" cy="471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978A65-E3F5-1751-FC6D-692BFF6E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787" y="300941"/>
            <a:ext cx="3184432" cy="565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163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ABFF1-E742-4D9A-F6B6-7BA05F1A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61</a:t>
            </a:fld>
            <a:endParaRPr lang="en-US" dirty="0"/>
          </a:p>
        </p:txBody>
      </p:sp>
      <p:sp>
        <p:nvSpPr>
          <p:cNvPr id="6" name="TextBox 5">
            <a:hlinkClick r:id="rId2"/>
            <a:extLst>
              <a:ext uri="{FF2B5EF4-FFF2-40B4-BE49-F238E27FC236}">
                <a16:creationId xmlns:a16="http://schemas.microsoft.com/office/drawing/2014/main" id="{2BF31F1C-6F6D-C099-A488-BCE13F112AAC}"/>
              </a:ext>
            </a:extLst>
          </p:cNvPr>
          <p:cNvSpPr txBox="1"/>
          <p:nvPr/>
        </p:nvSpPr>
        <p:spPr>
          <a:xfrm>
            <a:off x="367552" y="61255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bristles.ai</a:t>
            </a:r>
            <a:r>
              <a:rPr lang="en-US" sz="2400" dirty="0">
                <a:hlinkClick r:id="rId2"/>
              </a:rPr>
              <a:t>/</a:t>
            </a:r>
            <a:endParaRPr lang="en-US" sz="24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26B7761-AE1A-9266-B79A-265D9701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07" y="270818"/>
            <a:ext cx="9140487" cy="56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482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BB57D-E3BF-CC4D-FCE4-5901BAFE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A1119-0B9E-985D-C729-523DC2BD0E6F}"/>
              </a:ext>
            </a:extLst>
          </p:cNvPr>
          <p:cNvSpPr txBox="1"/>
          <p:nvPr/>
        </p:nvSpPr>
        <p:spPr>
          <a:xfrm>
            <a:off x="197223" y="625981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www.mercuryalert.ai</a:t>
            </a:r>
            <a:r>
              <a:rPr lang="en-US" sz="2400" dirty="0">
                <a:hlinkClick r:id="rId2"/>
              </a:rPr>
              <a:t>/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B24E53-9C81-19A7-5392-54BD9B3C4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21" y="1092856"/>
            <a:ext cx="11049358" cy="4902830"/>
          </a:xfrm>
          <a:prstGeom prst="rect">
            <a:avLst/>
          </a:prstGeom>
        </p:spPr>
      </p:pic>
      <p:pic>
        <p:nvPicPr>
          <p:cNvPr id="4098" name="Picture 2" descr="Mercury Alert">
            <a:extLst>
              <a:ext uri="{FF2B5EF4-FFF2-40B4-BE49-F238E27FC236}">
                <a16:creationId xmlns:a16="http://schemas.microsoft.com/office/drawing/2014/main" id="{73D67136-3E48-DCD9-9AA1-BBD89E58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1" y="266057"/>
            <a:ext cx="3227088" cy="4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715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4A5D-2657-66E7-E2B6-61EFE061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2051"/>
            <a:ext cx="10515600" cy="826861"/>
          </a:xfrm>
        </p:spPr>
        <p:txBody>
          <a:bodyPr/>
          <a:lstStyle/>
          <a:p>
            <a:r>
              <a:rPr lang="en-US" dirty="0" err="1"/>
              <a:t>Phiar.ai</a:t>
            </a:r>
            <a:r>
              <a:rPr lang="en-US" dirty="0"/>
              <a:t> (now part of Google)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43CA6-4B90-45B5-1F66-3AF89E94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63</a:t>
            </a:fld>
            <a:endParaRPr lang="en-US" dirty="0"/>
          </a:p>
        </p:txBody>
      </p:sp>
      <p:pic>
        <p:nvPicPr>
          <p:cNvPr id="5122" name="Picture 2" descr="Phiar logo">
            <a:extLst>
              <a:ext uri="{FF2B5EF4-FFF2-40B4-BE49-F238E27FC236}">
                <a16:creationId xmlns:a16="http://schemas.microsoft.com/office/drawing/2014/main" id="{E8C22817-73CA-7F51-BC1D-13141A54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77" y="554317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nasonic Collaborates with Phiar to Bring Real-World AI-Driven Navigation  to Its Automotive Solutions | Panasonic North America - United States">
            <a:extLst>
              <a:ext uri="{FF2B5EF4-FFF2-40B4-BE49-F238E27FC236}">
                <a16:creationId xmlns:a16="http://schemas.microsoft.com/office/drawing/2014/main" id="{97BA75B3-8633-E72A-1DA7-B920D101B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5" y="572408"/>
            <a:ext cx="7861241" cy="432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7965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F556-AE5E-B244-8215-64073B70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6149-E2CF-104F-A467-B3938FB2D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viewed as a matrix with pixel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A8317-1809-8248-8FF4-A4DC3B40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7BD49-DC88-CC41-A77B-832AFCC21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050" y="2141413"/>
            <a:ext cx="3233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U121">
            <a:extLst>
              <a:ext uri="{FF2B5EF4-FFF2-40B4-BE49-F238E27FC236}">
                <a16:creationId xmlns:a16="http://schemas.microsoft.com/office/drawing/2014/main" id="{6E0D45C0-E7F8-4640-B1D6-B014E2E2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400" y="2152129"/>
            <a:ext cx="2426494" cy="3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396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F556-AE5E-B244-8215-64073B70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6149-E2CF-104F-A467-B3938FB2D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 as a function in a 2D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A8317-1809-8248-8FF4-A4DC3B40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4C6E1B-C3BC-8742-8E4C-163D88A7B3C0}"/>
                  </a:ext>
                </a:extLst>
              </p:cNvPr>
              <p:cNvSpPr txBox="1"/>
              <p:nvPr/>
            </p:nvSpPr>
            <p:spPr>
              <a:xfrm>
                <a:off x="3323542" y="2104168"/>
                <a:ext cx="1507400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z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,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4C6E1B-C3BC-8742-8E4C-163D88A7B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542" y="2104168"/>
                <a:ext cx="1507400" cy="369332"/>
              </a:xfrm>
              <a:prstGeom prst="rect">
                <a:avLst/>
              </a:prstGeom>
              <a:blipFill>
                <a:blip r:embed="rId2"/>
                <a:stretch>
                  <a:fillRect l="-1681" r="-6723" b="-344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image_func">
            <a:extLst>
              <a:ext uri="{FF2B5EF4-FFF2-40B4-BE49-F238E27FC236}">
                <a16:creationId xmlns:a16="http://schemas.microsoft.com/office/drawing/2014/main" id="{41E95D15-FFAF-D548-9C0B-755A5CDD7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" t="1643" r="48592" b="50659"/>
          <a:stretch/>
        </p:blipFill>
        <p:spPr bwMode="auto">
          <a:xfrm>
            <a:off x="1007209" y="2784696"/>
            <a:ext cx="2592544" cy="22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_func">
            <a:extLst>
              <a:ext uri="{FF2B5EF4-FFF2-40B4-BE49-F238E27FC236}">
                <a16:creationId xmlns:a16="http://schemas.microsoft.com/office/drawing/2014/main" id="{D0C79253-03D4-764A-8E03-7C1BEF360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60" t="50000"/>
          <a:stretch/>
        </p:blipFill>
        <p:spPr bwMode="auto">
          <a:xfrm>
            <a:off x="4558688" y="2541978"/>
            <a:ext cx="2650279" cy="2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5484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F556-AE5E-B244-8215-64073B70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6149-E2CF-104F-A467-B3938FB2D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viewed as tensors (3-dimensional arrays)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A8317-1809-8248-8FF4-A4DC3B40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0CDDA-30B6-0E48-9424-E46A13D19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87" y="2309901"/>
            <a:ext cx="2009143" cy="223819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D9939E4-7FCB-D140-8F11-74D361B175C1}"/>
              </a:ext>
            </a:extLst>
          </p:cNvPr>
          <p:cNvGrpSpPr/>
          <p:nvPr/>
        </p:nvGrpSpPr>
        <p:grpSpPr>
          <a:xfrm>
            <a:off x="5329750" y="2309901"/>
            <a:ext cx="2444342" cy="2459620"/>
            <a:chOff x="4366582" y="1144191"/>
            <a:chExt cx="3348388" cy="33693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FD00ADC9-24E8-EA4A-B300-DA76C6A5C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582" y="11441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4B9D654C-5A7F-DC4F-B3ED-6A39721A4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982" y="12965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E1B22A8B-4849-D442-853A-19DD001BC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82" y="1447508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EF0B219-6D65-9C46-B898-8F0A375672BE}"/>
              </a:ext>
            </a:extLst>
          </p:cNvPr>
          <p:cNvSpPr txBox="1"/>
          <p:nvPr/>
        </p:nvSpPr>
        <p:spPr>
          <a:xfrm>
            <a:off x="2783199" y="5659503"/>
            <a:ext cx="45647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Channels are usually RGB: Red, Green,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and Blue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8C10A4-5711-BB47-91C4-8F0F4AF61EB7}"/>
              </a:ext>
            </a:extLst>
          </p:cNvPr>
          <p:cNvSpPr txBox="1"/>
          <p:nvPr/>
        </p:nvSpPr>
        <p:spPr>
          <a:xfrm>
            <a:off x="2531312" y="6239575"/>
            <a:ext cx="52427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Other color spaces: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HSV, HSL, LUV, XYZ, Lab, CMYK, 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etc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F0D2EA-ED97-6A43-82CA-8C729CF9EB62}"/>
              </a:ext>
            </a:extLst>
          </p:cNvPr>
          <p:cNvSpPr txBox="1"/>
          <p:nvPr/>
        </p:nvSpPr>
        <p:spPr>
          <a:xfrm>
            <a:off x="3330758" y="4993200"/>
            <a:ext cx="2765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sizeof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 = 3 x height x width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D3D2D-83A2-4A48-B002-6CBFCA255156}"/>
              </a:ext>
            </a:extLst>
          </p:cNvPr>
          <p:cNvSpPr/>
          <p:nvPr/>
        </p:nvSpPr>
        <p:spPr>
          <a:xfrm>
            <a:off x="4687681" y="3244333"/>
            <a:ext cx="46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 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64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535FB-05A6-3543-B6AA-6C71747F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EE7EE-E7F9-0F4D-843C-811C5801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67</a:t>
            </a:fld>
            <a:endParaRPr lang="en-US" dirty="0"/>
          </a:p>
        </p:txBody>
      </p:sp>
      <p:pic>
        <p:nvPicPr>
          <p:cNvPr id="5" name="pasted-image-enhanced.png">
            <a:extLst>
              <a:ext uri="{FF2B5EF4-FFF2-40B4-BE49-F238E27FC236}">
                <a16:creationId xmlns:a16="http://schemas.microsoft.com/office/drawing/2014/main" id="{25A7E7EB-1E97-1E42-A254-4353A3FCBB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640" y="1319257"/>
            <a:ext cx="3863159" cy="5136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ng">
            <a:extLst>
              <a:ext uri="{FF2B5EF4-FFF2-40B4-BE49-F238E27FC236}">
                <a16:creationId xmlns:a16="http://schemas.microsoft.com/office/drawing/2014/main" id="{7F289FCE-7CDB-564E-8436-CCB36C25906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5119" y="1319257"/>
            <a:ext cx="4440321" cy="52078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127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C2CE-1E2A-2B40-9322-970C40B1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just as hard for computers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199AA-22EE-A044-95B1-0A57E423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EA120-D140-E141-A2BD-851EE71ED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636" y="1226493"/>
            <a:ext cx="8161564" cy="50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8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6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950305" cy="3842673"/>
            <a:chOff x="3075302" y="1571799"/>
            <a:chExt cx="712729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97717" y="1374763"/>
            <a:ext cx="4056878" cy="1597828"/>
            <a:chOff x="5248288" y="1031072"/>
            <a:chExt cx="3042659" cy="11983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053639" y="1860111"/>
                  <a:ext cx="1741823" cy="3693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𝑓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;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  <a:sym typeface="Calibri"/>
                          </a:rPr>
                          <m:t>𝜃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320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639" y="1860111"/>
                  <a:ext cx="1741823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3804" t="-20000" r="-5435" b="-32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5248288" y="1031072"/>
              <a:ext cx="304265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need to find a function that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maps </a:t>
              </a:r>
              <a:r>
                <a:rPr lang="en-US" sz="24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x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and </a:t>
              </a:r>
              <a:r>
                <a:rPr lang="en-US" sz="24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y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for any of them.</a:t>
              </a:r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97718" y="3485800"/>
            <a:ext cx="4502513" cy="2784799"/>
            <a:chOff x="5248288" y="2714726"/>
            <a:chExt cx="3376885" cy="2088599"/>
          </a:xfrm>
        </p:grpSpPr>
        <p:sp>
          <p:nvSpPr>
            <p:cNvPr id="26" name="TextBox 25"/>
            <p:cNvSpPr txBox="1"/>
            <p:nvPr/>
          </p:nvSpPr>
          <p:spPr>
            <a:xfrm>
              <a:off x="5248288" y="2714726"/>
              <a:ext cx="337688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How do we ”learn” the parameters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of this function?</a:t>
              </a:r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9389" y="3266768"/>
              <a:ext cx="314364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choose ones that makes the 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following quantity small: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982790" y="3963239"/>
                  <a:ext cx="1811325" cy="8400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𝐶𝑜𝑠𝑡</m:t>
                            </m:r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sym typeface="Calibri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sym typeface="Calibri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6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790" y="3963239"/>
                  <a:ext cx="1811325" cy="840086"/>
                </a:xfrm>
                <a:prstGeom prst="rect">
                  <a:avLst/>
                </a:prstGeom>
                <a:blipFill>
                  <a:blip r:embed="rId11"/>
                  <a:stretch>
                    <a:fillRect l="-49738" t="-123596" r="-1571" b="-18651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42016" y="1613606"/>
            <a:ext cx="1119217" cy="4324799"/>
            <a:chOff x="4006511" y="1210204"/>
            <a:chExt cx="839413" cy="3243599"/>
          </a:xfrm>
        </p:grpSpPr>
        <p:grpSp>
          <p:nvGrpSpPr>
            <p:cNvPr id="41" name="Group 40"/>
            <p:cNvGrpSpPr/>
            <p:nvPr/>
          </p:nvGrpSpPr>
          <p:grpSpPr>
            <a:xfrm>
              <a:off x="4015971" y="1571799"/>
              <a:ext cx="712729" cy="2882004"/>
              <a:chOff x="3075302" y="1571799"/>
              <a:chExt cx="712729" cy="288200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601601" y="1571799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601601" y="2572367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601601" y="2081323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604328" y="4145980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0000" t="-18519" r="-4000" b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8000" t="-18519" r="-4000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0204" t="-23077" r="-4082" b="-2692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Rectangle 10"/>
            <p:cNvSpPr/>
            <p:nvPr/>
          </p:nvSpPr>
          <p:spPr>
            <a:xfrm>
              <a:off x="4006511" y="1210204"/>
              <a:ext cx="839413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/>
              <a:r>
                <a:rPr lang="en-US" sz="1600" kern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predictions</a:t>
              </a:r>
              <a:endParaRPr lang="en-US" sz="1600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116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16C-3E52-AB4B-B2AD-1FF49FD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49BC-2984-C543-BCDA-CF428349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D256D-6A75-EE49-9E31-A72C288CD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647" y="1567315"/>
            <a:ext cx="3580242" cy="4566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C9D3A-7140-094A-999B-2B0CC9788ADE}"/>
              </a:ext>
            </a:extLst>
          </p:cNvPr>
          <p:cNvSpPr txBox="1"/>
          <p:nvPr/>
        </p:nvSpPr>
        <p:spPr>
          <a:xfrm>
            <a:off x="1021080" y="2890391"/>
            <a:ext cx="358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Ambiguities due to viewpoints</a:t>
            </a:r>
          </a:p>
        </p:txBody>
      </p:sp>
    </p:spTree>
    <p:extLst>
      <p:ext uri="{BB962C8B-B14F-4D97-AF65-F5344CB8AC3E}">
        <p14:creationId xmlns:p14="http://schemas.microsoft.com/office/powerpoint/2010/main" val="12411900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16C-3E52-AB4B-B2AD-1FF49FD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49BC-2984-C543-BCDA-CF428349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C9D3A-7140-094A-999B-2B0CC9788ADE}"/>
              </a:ext>
            </a:extLst>
          </p:cNvPr>
          <p:cNvSpPr txBox="1"/>
          <p:nvPr/>
        </p:nvSpPr>
        <p:spPr>
          <a:xfrm>
            <a:off x="594360" y="2890391"/>
            <a:ext cx="358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Ambiguities due to viewpoints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5A67D-C705-B447-90F2-E638F91F5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014" y="1831897"/>
            <a:ext cx="5741146" cy="38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318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16C-3E52-AB4B-B2AD-1FF49FD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49BC-2984-C543-BCDA-CF428349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C9D3A-7140-094A-999B-2B0CC9788ADE}"/>
              </a:ext>
            </a:extLst>
          </p:cNvPr>
          <p:cNvSpPr txBox="1"/>
          <p:nvPr/>
        </p:nvSpPr>
        <p:spPr>
          <a:xfrm>
            <a:off x="594360" y="2890391"/>
            <a:ext cx="358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Issues with Illumination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38FC53-E221-CB4F-92C4-509DA1DA1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602" y="1893643"/>
            <a:ext cx="6248400" cy="414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696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16C-3E52-AB4B-B2AD-1FF49FD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49BC-2984-C543-BCDA-CF428349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C9D3A-7140-094A-999B-2B0CC9788ADE}"/>
              </a:ext>
            </a:extLst>
          </p:cNvPr>
          <p:cNvSpPr txBox="1"/>
          <p:nvPr/>
        </p:nvSpPr>
        <p:spPr>
          <a:xfrm>
            <a:off x="594360" y="2890391"/>
            <a:ext cx="358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Background</a:t>
            </a:r>
          </a:p>
          <a:p>
            <a:pPr algn="ctr"/>
            <a:r>
              <a:rPr lang="en-US" sz="3200" dirty="0"/>
              <a:t>clutter</a:t>
            </a:r>
          </a:p>
        </p:txBody>
      </p:sp>
      <p:pic>
        <p:nvPicPr>
          <p:cNvPr id="5" name="Picture 4" descr="A desk with a computer in a room&#10;&#10;Description automatically generated">
            <a:extLst>
              <a:ext uri="{FF2B5EF4-FFF2-40B4-BE49-F238E27FC236}">
                <a16:creationId xmlns:a16="http://schemas.microsoft.com/office/drawing/2014/main" id="{F1BFA6A2-7FDF-FA4D-A882-310B83729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20" y="1513439"/>
            <a:ext cx="613664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33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16C-3E52-AB4B-B2AD-1FF49FD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49BC-2984-C543-BCDA-CF428349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C9D3A-7140-094A-999B-2B0CC9788ADE}"/>
              </a:ext>
            </a:extLst>
          </p:cNvPr>
          <p:cNvSpPr txBox="1"/>
          <p:nvPr/>
        </p:nvSpPr>
        <p:spPr>
          <a:xfrm>
            <a:off x="594360" y="2890391"/>
            <a:ext cx="358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Intra-class</a:t>
            </a:r>
          </a:p>
          <a:p>
            <a:pPr algn="ctr"/>
            <a:r>
              <a:rPr lang="en-US" sz="3200" dirty="0"/>
              <a:t>variation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BB98E-CDC4-E94F-A497-8D39D1F16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426" y="1806220"/>
            <a:ext cx="6084294" cy="39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547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109B-BCA1-9B48-AAB1-3FDFE667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vs Image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CB3E1-075F-224D-AB4A-05932637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74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B15E794-712B-484F-9612-A00C07BC8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266951"/>
            <a:ext cx="8610600" cy="339447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Computer Vision:        Image                 Knowledge</a:t>
            </a:r>
            <a:br>
              <a:rPr lang="en-US" dirty="0"/>
            </a:b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FC04F2-FB26-AB44-812D-52CB148F22B9}"/>
              </a:ext>
            </a:extLst>
          </p:cNvPr>
          <p:cNvCxnSpPr/>
          <p:nvPr/>
        </p:nvCxnSpPr>
        <p:spPr>
          <a:xfrm>
            <a:off x="6180151" y="2510679"/>
            <a:ext cx="771277" cy="795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E9071AB-2FCE-3E43-9C2A-141BF0ACD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863090" y="3585644"/>
            <a:ext cx="2816486" cy="1718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759FBE-7E71-D145-82C6-A730DAF5C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6874400" y="3585644"/>
            <a:ext cx="2816486" cy="17181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069ABF-1773-144B-9B79-A034B9671FFA}"/>
              </a:ext>
            </a:extLst>
          </p:cNvPr>
          <p:cNvCxnSpPr/>
          <p:nvPr/>
        </p:nvCxnSpPr>
        <p:spPr>
          <a:xfrm>
            <a:off x="5331846" y="4472389"/>
            <a:ext cx="771277" cy="795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F3D44AA-95E9-1E40-9215-D428864CEF56}"/>
              </a:ext>
            </a:extLst>
          </p:cNvPr>
          <p:cNvSpPr/>
          <p:nvPr/>
        </p:nvSpPr>
        <p:spPr>
          <a:xfrm>
            <a:off x="6951428" y="3808280"/>
            <a:ext cx="1598211" cy="1146707"/>
          </a:xfrm>
          <a:prstGeom prst="rect">
            <a:avLst/>
          </a:prstGeom>
          <a:noFill/>
          <a:ln w="635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546F51-A49C-5845-B8E8-9DAAB8DBE292}"/>
              </a:ext>
            </a:extLst>
          </p:cNvPr>
          <p:cNvSpPr/>
          <p:nvPr/>
        </p:nvSpPr>
        <p:spPr>
          <a:xfrm>
            <a:off x="8861067" y="4157129"/>
            <a:ext cx="698389" cy="591125"/>
          </a:xfrm>
          <a:prstGeom prst="rect">
            <a:avLst/>
          </a:prstGeom>
          <a:noFill/>
          <a:ln w="635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6F303-2793-FE47-8152-6FE72F3B845D}"/>
              </a:ext>
            </a:extLst>
          </p:cNvPr>
          <p:cNvSpPr txBox="1"/>
          <p:nvPr/>
        </p:nvSpPr>
        <p:spPr>
          <a:xfrm>
            <a:off x="6951428" y="4954987"/>
            <a:ext cx="449428" cy="30672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380058-F8E0-EF44-A853-DBB0F06DDDEA}"/>
              </a:ext>
            </a:extLst>
          </p:cNvPr>
          <p:cNvSpPr txBox="1"/>
          <p:nvPr/>
        </p:nvSpPr>
        <p:spPr>
          <a:xfrm>
            <a:off x="8855792" y="4719315"/>
            <a:ext cx="385611" cy="30672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2897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109B-BCA1-9B48-AAB1-3FDFE667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vs Image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CB3E1-075F-224D-AB4A-05932637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75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B15E794-712B-484F-9612-A00C07BC8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266951"/>
            <a:ext cx="8610600" cy="339447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Image Processing:        Image                 Image</a:t>
            </a:r>
            <a:br>
              <a:rPr lang="en-US" dirty="0"/>
            </a:b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FC04F2-FB26-AB44-812D-52CB148F22B9}"/>
              </a:ext>
            </a:extLst>
          </p:cNvPr>
          <p:cNvCxnSpPr/>
          <p:nvPr/>
        </p:nvCxnSpPr>
        <p:spPr>
          <a:xfrm>
            <a:off x="6180151" y="2510679"/>
            <a:ext cx="771277" cy="795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E9071AB-2FCE-3E43-9C2A-141BF0ACD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863090" y="3585644"/>
            <a:ext cx="2816486" cy="17181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069ABF-1773-144B-9B79-A034B9671FFA}"/>
              </a:ext>
            </a:extLst>
          </p:cNvPr>
          <p:cNvCxnSpPr/>
          <p:nvPr/>
        </p:nvCxnSpPr>
        <p:spPr>
          <a:xfrm>
            <a:off x="5331846" y="4472389"/>
            <a:ext cx="771277" cy="795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5FF014D-822D-1F4F-A8EA-4E3C11B75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  <a14:imgEffect>
                      <a14:colorTemperature colorTemp="11500"/>
                    </a14:imgEffect>
                    <a14:imgEffect>
                      <a14:saturation sat="223000"/>
                    </a14:imgEffect>
                    <a14:imgEffect>
                      <a14:brightnessContrast bright="2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" t="-417" r="5174" b="12348"/>
          <a:stretch/>
        </p:blipFill>
        <p:spPr>
          <a:xfrm>
            <a:off x="6951428" y="3621244"/>
            <a:ext cx="2816486" cy="17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415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FDCE-C99E-5F4F-9066-DC8E413C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Image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1A3DB-A5B9-D848-97D4-57C3B7C6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60264-E156-1D46-AC89-BBF7E46A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440" y="2167322"/>
            <a:ext cx="6543498" cy="306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087F39-53E1-6542-989C-F4E83EDDFB52}"/>
                  </a:ext>
                </a:extLst>
              </p:cNvPr>
              <p:cNvSpPr txBox="1"/>
              <p:nvPr/>
            </p:nvSpPr>
            <p:spPr>
              <a:xfrm>
                <a:off x="4158827" y="1774970"/>
                <a:ext cx="26148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087F39-53E1-6542-989C-F4E83EDDF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827" y="1774970"/>
                <a:ext cx="261482" cy="492443"/>
              </a:xfrm>
              <a:prstGeom prst="rect">
                <a:avLst/>
              </a:prstGeom>
              <a:blipFill>
                <a:blip r:embed="rId3"/>
                <a:stretch>
                  <a:fillRect l="-33333" r="-28571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9DA815-BFB6-2F49-ADFC-6FA64DF07F65}"/>
                  </a:ext>
                </a:extLst>
              </p:cNvPr>
              <p:cNvSpPr txBox="1"/>
              <p:nvPr/>
            </p:nvSpPr>
            <p:spPr>
              <a:xfrm>
                <a:off x="7277451" y="1774970"/>
                <a:ext cx="5083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9DA815-BFB6-2F49-ADFC-6FA64DF07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451" y="1774970"/>
                <a:ext cx="508344" cy="492443"/>
              </a:xfrm>
              <a:prstGeom prst="rect">
                <a:avLst/>
              </a:prstGeom>
              <a:blipFill>
                <a:blip r:embed="rId4"/>
                <a:stretch>
                  <a:fillRect l="-20513" r="-15385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D3618D-56CA-CC4D-8E4B-8078C788CAE2}"/>
                  </a:ext>
                </a:extLst>
              </p:cNvPr>
              <p:cNvSpPr txBox="1"/>
              <p:nvPr/>
            </p:nvSpPr>
            <p:spPr>
              <a:xfrm>
                <a:off x="7277451" y="5236695"/>
                <a:ext cx="6273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latin typeface="Cambria Math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D3618D-56CA-CC4D-8E4B-8078C788C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451" y="5236695"/>
                <a:ext cx="627351" cy="276999"/>
              </a:xfrm>
              <a:prstGeom prst="rect">
                <a:avLst/>
              </a:prstGeom>
              <a:blipFill>
                <a:blip r:embed="rId5"/>
                <a:stretch>
                  <a:fillRect l="-6122" r="-8163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B35F098-C24F-D148-90F5-4D5EB2155A50}"/>
              </a:ext>
            </a:extLst>
          </p:cNvPr>
          <p:cNvSpPr/>
          <p:nvPr/>
        </p:nvSpPr>
        <p:spPr>
          <a:xfrm>
            <a:off x="3681433" y="6027365"/>
            <a:ext cx="4998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Primer on Image Processing: </a:t>
            </a:r>
            <a:r>
              <a:rPr lang="en-US" dirty="0">
                <a:hlinkClick r:id="rId6"/>
              </a:rPr>
              <a:t>https://</a:t>
            </a:r>
            <a:r>
              <a:rPr lang="en-US" dirty="0" err="1">
                <a:hlinkClick r:id="rId6"/>
              </a:rPr>
              <a:t>bit.ly</a:t>
            </a:r>
            <a:r>
              <a:rPr lang="en-US" dirty="0">
                <a:hlinkClick r:id="rId6"/>
              </a:rPr>
              <a:t>/3lGEdwv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516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214E-8C9D-EE42-A740-A3E795E5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3720" cy="826861"/>
          </a:xfrm>
        </p:spPr>
        <p:txBody>
          <a:bodyPr>
            <a:normAutofit fontScale="90000"/>
          </a:bodyPr>
          <a:lstStyle/>
          <a:p>
            <a:r>
              <a:rPr lang="en-US" dirty="0"/>
              <a:t>Most important operation for Computer Vision (*)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BBDA-4322-9041-9BC1-36CE6400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Convolution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76F7F-4CA8-FB40-B0D9-8743546D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D1E3D-C250-8441-BE5B-063DBC2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33660"/>
            <a:ext cx="9144000" cy="36343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02DD1A-D45A-FE44-9B08-24458FB8D328}"/>
              </a:ext>
            </a:extLst>
          </p:cNvPr>
          <p:cNvSpPr/>
          <p:nvPr/>
        </p:nvSpPr>
        <p:spPr>
          <a:xfrm>
            <a:off x="2904564" y="5706106"/>
            <a:ext cx="6669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www.cs.virginia.edu</a:t>
            </a:r>
            <a:r>
              <a:rPr lang="en-US" dirty="0">
                <a:hlinkClick r:id="rId3"/>
              </a:rPr>
              <a:t>/~</a:t>
            </a:r>
            <a:r>
              <a:rPr lang="en-US" dirty="0" err="1">
                <a:hlinkClick r:id="rId3"/>
              </a:rPr>
              <a:t>vicente</a:t>
            </a:r>
            <a:r>
              <a:rPr lang="en-US" dirty="0">
                <a:hlinkClick r:id="rId3"/>
              </a:rPr>
              <a:t>/recognition/</a:t>
            </a:r>
            <a:r>
              <a:rPr lang="en-US" dirty="0" err="1">
                <a:hlinkClick r:id="rId3"/>
              </a:rPr>
              <a:t>animation.gif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AC89C-F04A-F93B-425B-B71F7DD83214}"/>
              </a:ext>
            </a:extLst>
          </p:cNvPr>
          <p:cNvSpPr txBox="1"/>
          <p:nvPr/>
        </p:nvSpPr>
        <p:spPr>
          <a:xfrm>
            <a:off x="1167619" y="6356350"/>
            <a:ext cx="32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 Maybe</a:t>
            </a:r>
          </a:p>
        </p:txBody>
      </p:sp>
    </p:spTree>
    <p:extLst>
      <p:ext uri="{BB962C8B-B14F-4D97-AF65-F5344CB8AC3E}">
        <p14:creationId xmlns:p14="http://schemas.microsoft.com/office/powerpoint/2010/main" val="16251433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214E-8C9D-EE42-A740-A3E795E5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3720" cy="826861"/>
          </a:xfrm>
        </p:spPr>
        <p:txBody>
          <a:bodyPr>
            <a:normAutofit fontScale="90000"/>
          </a:bodyPr>
          <a:lstStyle/>
          <a:p>
            <a:r>
              <a:rPr lang="en-US" dirty="0"/>
              <a:t>Most important operation for Computer Vision (*)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BBDA-4322-9041-9BC1-36CE6400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Convolution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76F7F-4CA8-FB40-B0D9-8743546D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D1E3D-C250-8441-BE5B-063DBC2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33660"/>
            <a:ext cx="9144000" cy="3634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715EB7-1782-0D4A-B525-9135D8726E5B}"/>
              </a:ext>
            </a:extLst>
          </p:cNvPr>
          <p:cNvSpPr txBox="1"/>
          <p:nvPr/>
        </p:nvSpPr>
        <p:spPr>
          <a:xfrm>
            <a:off x="4693920" y="5103739"/>
            <a:ext cx="21189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Convolutional filter</a:t>
            </a:r>
          </a:p>
          <a:p>
            <a:pPr algn="ctr"/>
            <a:r>
              <a:rPr lang="en-US" dirty="0"/>
              <a:t>Convolutional kernel</a:t>
            </a:r>
          </a:p>
          <a:p>
            <a:pPr algn="ctr"/>
            <a:r>
              <a:rPr lang="en-US" dirty="0"/>
              <a:t>Filter</a:t>
            </a:r>
          </a:p>
          <a:p>
            <a:pPr algn="ctr"/>
            <a:r>
              <a:rPr lang="en-US" dirty="0"/>
              <a:t>Kernel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8F75D-BD1B-1E68-E3E2-0BA205E958C1}"/>
              </a:ext>
            </a:extLst>
          </p:cNvPr>
          <p:cNvSpPr txBox="1"/>
          <p:nvPr/>
        </p:nvSpPr>
        <p:spPr>
          <a:xfrm>
            <a:off x="1167619" y="6356350"/>
            <a:ext cx="32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 Maybe</a:t>
            </a:r>
          </a:p>
        </p:txBody>
      </p:sp>
    </p:spTree>
    <p:extLst>
      <p:ext uri="{BB962C8B-B14F-4D97-AF65-F5344CB8AC3E}">
        <p14:creationId xmlns:p14="http://schemas.microsoft.com/office/powerpoint/2010/main" val="421263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7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950305" cy="3842673"/>
            <a:chOff x="3075302" y="1571799"/>
            <a:chExt cx="712729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97779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214E-8C9D-EE42-A740-A3E795E5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3720" cy="826861"/>
          </a:xfrm>
        </p:spPr>
        <p:txBody>
          <a:bodyPr>
            <a:normAutofit fontScale="90000"/>
          </a:bodyPr>
          <a:lstStyle/>
          <a:p>
            <a:r>
              <a:rPr lang="en-US" dirty="0"/>
              <a:t>Most important operation for Computer Vision (*)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9BBDA-4322-9041-9BC1-36CE6400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Convolution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76F7F-4CA8-FB40-B0D9-8743546D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D1E3D-C250-8441-BE5B-063DBC232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33660"/>
            <a:ext cx="9144000" cy="3634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6E5822-E006-D34C-B6D2-2B8B1AF1A5EC}"/>
                  </a:ext>
                </a:extLst>
              </p:cNvPr>
              <p:cNvSpPr/>
              <p:nvPr/>
            </p:nvSpPr>
            <p:spPr>
              <a:xfrm>
                <a:off x="3995874" y="5974097"/>
                <a:ext cx="4200252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 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F6E5822-E006-D34C-B6D2-2B8B1AF1A5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874" y="5974097"/>
                <a:ext cx="4200252" cy="764505"/>
              </a:xfrm>
              <a:prstGeom prst="rect">
                <a:avLst/>
              </a:prstGeom>
              <a:blipFill>
                <a:blip r:embed="rId3"/>
                <a:stretch>
                  <a:fillRect t="-123333" b="-17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68296B-5380-7240-9980-BE2FE872BFC4}"/>
                  </a:ext>
                </a:extLst>
              </p:cNvPr>
              <p:cNvSpPr/>
              <p:nvPr/>
            </p:nvSpPr>
            <p:spPr>
              <a:xfrm>
                <a:off x="2631562" y="5217072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68296B-5380-7240-9980-BE2FE872B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562" y="5217072"/>
                <a:ext cx="914096" cy="369332"/>
              </a:xfrm>
              <a:prstGeom prst="rect">
                <a:avLst/>
              </a:prstGeom>
              <a:blipFill>
                <a:blip r:embed="rId4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7F2FAB-A0D0-C64D-8F96-58D69B9A83F3}"/>
                  </a:ext>
                </a:extLst>
              </p:cNvPr>
              <p:cNvSpPr/>
              <p:nvPr/>
            </p:nvSpPr>
            <p:spPr>
              <a:xfrm>
                <a:off x="8392282" y="5198711"/>
                <a:ext cx="8368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g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C7F2FAB-A0D0-C64D-8F96-58D69B9A8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282" y="5198711"/>
                <a:ext cx="836832" cy="369332"/>
              </a:xfrm>
              <a:prstGeom prst="rect">
                <a:avLst/>
              </a:prstGeom>
              <a:blipFill>
                <a:blip r:embed="rId5"/>
                <a:stretch>
                  <a:fillRect l="-6061" t="-6897" r="-1515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84F5183-7DC1-0843-B8E5-8977B428EA31}"/>
                  </a:ext>
                </a:extLst>
              </p:cNvPr>
              <p:cNvSpPr/>
              <p:nvPr/>
            </p:nvSpPr>
            <p:spPr>
              <a:xfrm>
                <a:off x="5238286" y="4829379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84F5183-7DC1-0843-B8E5-8977B428EA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286" y="4829379"/>
                <a:ext cx="914096" cy="369332"/>
              </a:xfrm>
              <a:prstGeom prst="rect">
                <a:avLst/>
              </a:prstGeom>
              <a:blipFill>
                <a:blip r:embed="rId6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F57DDFE-1B1E-9F43-42F9-396B192470B2}"/>
              </a:ext>
            </a:extLst>
          </p:cNvPr>
          <p:cNvSpPr txBox="1"/>
          <p:nvPr/>
        </p:nvSpPr>
        <p:spPr>
          <a:xfrm>
            <a:off x="1167619" y="6356350"/>
            <a:ext cx="321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(*) Maybe</a:t>
            </a:r>
          </a:p>
        </p:txBody>
      </p:sp>
    </p:spTree>
    <p:extLst>
      <p:ext uri="{BB962C8B-B14F-4D97-AF65-F5344CB8AC3E}">
        <p14:creationId xmlns:p14="http://schemas.microsoft.com/office/powerpoint/2010/main" val="41588211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Image filtering: Convolution operator</a:t>
            </a:r>
            <a:br>
              <a:rPr lang="en-US" sz="4267" kern="0" dirty="0">
                <a:latin typeface="Calibri" panose="020F0502020204030204"/>
              </a:rPr>
            </a:br>
            <a:r>
              <a:rPr lang="en-US" sz="4267" kern="0" dirty="0">
                <a:latin typeface="Calibri" panose="020F0502020204030204"/>
              </a:rPr>
              <a:t>e.g. mean filter</a:t>
            </a:r>
            <a:endParaRPr sz="4267" kern="0" dirty="0"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067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Image Credit: http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://what-when-</a:t>
            </a:r>
            <a:r>
              <a:rPr lang="en-US" sz="1067" kern="0" dirty="0" err="1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how.com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18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96394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Image filtering: Convolution operator</a:t>
            </a:r>
            <a:br>
              <a:rPr lang="en-US" sz="4267" kern="0" dirty="0">
                <a:latin typeface="Calibri" panose="020F0502020204030204"/>
              </a:rPr>
            </a:br>
            <a:r>
              <a:rPr lang="en-US" sz="4267" kern="0" dirty="0">
                <a:latin typeface="Calibri" panose="020F0502020204030204"/>
              </a:rPr>
              <a:t>e.g. mean filter</a:t>
            </a:r>
            <a:endParaRPr sz="4267" kern="0" dirty="0"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1067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Image Credit: http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://what-when-</a:t>
            </a:r>
            <a:r>
              <a:rPr lang="en-US" sz="1067" kern="0" dirty="0" err="1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how.com</a:t>
            </a:r>
            <a:r>
              <a:rPr lang="en-US" sz="1067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rPr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1867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18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 latinLnBrk="1" hangingPunct="0">
                  <a:defRPr/>
                </a:pPr>
                <a14:m>
                  <m:oMath xmlns:m="http://schemas.openxmlformats.org/officeDocument/2006/math"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𝑘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(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𝑥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, 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𝑦</m:t>
                    </m:r>
                    <m:r>
                      <a:rPr lang="en-US" sz="2400" i="1" kern="0">
                        <a:solidFill>
                          <a:srgbClr val="000000"/>
                        </a:solidFill>
                        <a:latin typeface="Cambria Math" charset="0"/>
                        <a:sym typeface="Calibri"/>
                      </a:rPr>
                      <m:t>)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1/9</a:t>
                      </a:r>
                    </a:p>
                  </a:txBody>
                  <a:tcPr marL="121920" marR="121920" marT="105527" marB="105527"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532055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3482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82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483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3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484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482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24"/>
          <p:cNvSpPr txBox="1">
            <a:spLocks noChangeArrowheads="1"/>
          </p:cNvSpPr>
          <p:nvPr/>
        </p:nvSpPr>
        <p:spPr bwMode="auto">
          <a:xfrm>
            <a:off x="7543802" y="6400802"/>
            <a:ext cx="30091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600" kern="0">
                <a:solidFill>
                  <a:prstClr val="black"/>
                </a:solidFill>
                <a:sym typeface="Calibri"/>
              </a:rPr>
              <a:t>Slide credit: David Lowe (UBC)</a:t>
            </a:r>
          </a:p>
        </p:txBody>
      </p:sp>
      <p:graphicFrame>
        <p:nvGraphicFramePr>
          <p:cNvPr id="34820" name="Object 26"/>
          <p:cNvGraphicFramePr>
            <a:graphicFrameLocks noChangeAspect="1"/>
          </p:cNvGraphicFramePr>
          <p:nvPr/>
        </p:nvGraphicFramePr>
        <p:xfrm>
          <a:off x="7913688" y="17526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348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defTabSz="609585">
              <a:defRPr/>
            </a:pPr>
            <a:r>
              <a:rPr lang="en-US" sz="3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Example: box f</a:t>
            </a:r>
            <a:r>
              <a:rPr lang="en-US" sz="3600" kern="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ilter</a:t>
            </a:r>
            <a:endParaRPr lang="en-US" sz="3600" kern="0" dirty="0">
              <a:solidFill>
                <a:prstClr val="black"/>
              </a:solidFill>
              <a:latin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4293300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6629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2235200" y="2287590"/>
          <a:ext cx="3556000" cy="3471864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2209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36213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6705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6215" name="Object 381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100" imgH="355600" progId="Equation.3">
                  <p:embed/>
                </p:oleObj>
              </mc:Choice>
              <mc:Fallback>
                <p:oleObj name="Equation" r:id="rId4" imgW="2070100" imgH="355600" progId="Equation.3">
                  <p:embed/>
                  <p:pic>
                    <p:nvPicPr>
                      <p:cNvPr id="3621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6" name="Object 3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057" imgH="203112" progId="Equation.3">
                  <p:embed/>
                </p:oleObj>
              </mc:Choice>
              <mc:Fallback>
                <p:oleObj name="Equation" r:id="rId6" imgW="330057" imgH="203112" progId="Equation.3">
                  <p:embed/>
                  <p:pic>
                    <p:nvPicPr>
                      <p:cNvPr id="362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7" name="Object 4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292" imgH="203024" progId="Equation.3">
                  <p:embed/>
                </p:oleObj>
              </mc:Choice>
              <mc:Fallback>
                <p:oleObj name="Equation" r:id="rId8" imgW="355292" imgH="203024" progId="Equation.3">
                  <p:embed/>
                  <p:pic>
                    <p:nvPicPr>
                      <p:cNvPr id="362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defTabSz="609585">
              <a:defRPr/>
            </a:pPr>
            <a:r>
              <a:rPr lang="en-US" sz="3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Image filtering</a:t>
            </a:r>
          </a:p>
        </p:txBody>
      </p:sp>
      <p:grpSp>
        <p:nvGrpSpPr>
          <p:cNvPr id="3621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622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22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2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3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3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623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623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6222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220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8140" imgH="203112" progId="Equation.3">
                  <p:embed/>
                </p:oleObj>
              </mc:Choice>
              <mc:Fallback>
                <p:oleObj name="Equation" r:id="rId11" imgW="368140" imgH="203112" progId="Equation.3">
                  <p:embed/>
                  <p:pic>
                    <p:nvPicPr>
                      <p:cNvPr id="362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137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112" name="Rectangle 251"/>
          <p:cNvSpPr>
            <a:spLocks noChangeArrowheads="1"/>
          </p:cNvSpPr>
          <p:nvPr/>
        </p:nvSpPr>
        <p:spPr bwMode="auto">
          <a:xfrm>
            <a:off x="6934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236" name="Rectangle 375"/>
          <p:cNvSpPr>
            <a:spLocks noChangeArrowheads="1"/>
          </p:cNvSpPr>
          <p:nvPr/>
        </p:nvSpPr>
        <p:spPr bwMode="auto">
          <a:xfrm>
            <a:off x="2590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7237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7237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38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72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3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37240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724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24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4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4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4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725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5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6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6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726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7245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7241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7241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42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37243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7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2422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136" name="Rectangle 251"/>
          <p:cNvSpPr>
            <a:spLocks noChangeArrowheads="1"/>
          </p:cNvSpPr>
          <p:nvPr/>
        </p:nvSpPr>
        <p:spPr bwMode="auto">
          <a:xfrm>
            <a:off x="7315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260" name="Rectangle 375"/>
          <p:cNvSpPr>
            <a:spLocks noChangeArrowheads="1"/>
          </p:cNvSpPr>
          <p:nvPr/>
        </p:nvSpPr>
        <p:spPr bwMode="auto">
          <a:xfrm>
            <a:off x="2971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8261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8261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62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82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3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38264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826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827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827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828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826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8265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826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6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38267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826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50390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160" name="Rectangle 251"/>
          <p:cNvSpPr>
            <a:spLocks noChangeArrowheads="1"/>
          </p:cNvSpPr>
          <p:nvPr/>
        </p:nvSpPr>
        <p:spPr bwMode="auto">
          <a:xfrm>
            <a:off x="7696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284" name="Rectangle 375"/>
          <p:cNvSpPr>
            <a:spLocks noChangeArrowheads="1"/>
          </p:cNvSpPr>
          <p:nvPr/>
        </p:nvSpPr>
        <p:spPr bwMode="auto">
          <a:xfrm>
            <a:off x="3276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39285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928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86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92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87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39288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3929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929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29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3930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0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931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3929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9289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928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90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39291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929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27727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061" name="Rectangle 127"/>
          <p:cNvSpPr>
            <a:spLocks noChangeArrowheads="1"/>
          </p:cNvSpPr>
          <p:nvPr/>
        </p:nvSpPr>
        <p:spPr bwMode="auto">
          <a:xfrm>
            <a:off x="8001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185" name="Rectangle 252"/>
          <p:cNvSpPr>
            <a:spLocks noChangeArrowheads="1"/>
          </p:cNvSpPr>
          <p:nvPr/>
        </p:nvSpPr>
        <p:spPr bwMode="auto">
          <a:xfrm>
            <a:off x="3657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40186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018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187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01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8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018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4019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019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19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020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0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1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021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019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0190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019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91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40192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01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14787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085" name="Rectangle 127"/>
          <p:cNvSpPr>
            <a:spLocks noChangeArrowheads="1"/>
          </p:cNvSpPr>
          <p:nvPr/>
        </p:nvSpPr>
        <p:spPr bwMode="auto">
          <a:xfrm>
            <a:off x="7696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209" name="Rectangle 252"/>
          <p:cNvSpPr>
            <a:spLocks noChangeArrowheads="1"/>
          </p:cNvSpPr>
          <p:nvPr/>
        </p:nvSpPr>
        <p:spPr bwMode="auto">
          <a:xfrm>
            <a:off x="3336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41210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121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11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12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2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1213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4121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122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122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123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121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1214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121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5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sp>
        <p:nvSpPr>
          <p:cNvPr id="41216" name="TextBox 31"/>
          <p:cNvSpPr txBox="1">
            <a:spLocks noChangeArrowheads="1"/>
          </p:cNvSpPr>
          <p:nvPr/>
        </p:nvSpPr>
        <p:spPr bwMode="auto">
          <a:xfrm>
            <a:off x="7740649" y="4351340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2400" b="1" kern="0">
                <a:solidFill>
                  <a:prstClr val="black"/>
                </a:solidFill>
                <a:sym typeface="Calibri"/>
              </a:rPr>
              <a:t>?</a:t>
            </a:r>
          </a:p>
        </p:txBody>
      </p:sp>
      <p:graphicFrame>
        <p:nvGraphicFramePr>
          <p:cNvPr id="41217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12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385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8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1777455" cy="3842673"/>
            <a:chOff x="3075302" y="1571799"/>
            <a:chExt cx="1333091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cs typeface="Calibri"/>
                  <a:sym typeface="Calibri"/>
                </a:rPr>
                <a:t>[0    1    0]</a:t>
              </a:r>
              <a:endParaRPr lang="en-US" sz="1867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[0    0    1]</a:t>
              </a:r>
              <a:endParaRPr lang="en-US" sz="1867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695495" y="1595624"/>
            <a:ext cx="2703779" cy="4324799"/>
            <a:chOff x="4006511" y="1210204"/>
            <a:chExt cx="2027834" cy="3243599"/>
          </a:xfrm>
        </p:grpSpPr>
        <p:grpSp>
          <p:nvGrpSpPr>
            <p:cNvPr id="51" name="Group 50"/>
            <p:cNvGrpSpPr/>
            <p:nvPr/>
          </p:nvGrpSpPr>
          <p:grpSpPr>
            <a:xfrm>
              <a:off x="4015971" y="1571799"/>
              <a:ext cx="2018374" cy="2882004"/>
              <a:chOff x="3075302" y="1571799"/>
              <a:chExt cx="2018374" cy="2882004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3601601" y="1571799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[0.85    0.10    0.05]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01601" y="2572367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[0.40    0.45    0.15]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601601" y="2081323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[0.20    0.70    0.10]</a:t>
                </a:r>
                <a:endPara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604328" y="4145980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[0.40    0.25    0.35]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7" name="TextBox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0000" t="-22222" r="-4000" b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417" t="-18519" r="-4167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2" name="Rectangle 51"/>
            <p:cNvSpPr/>
            <p:nvPr/>
          </p:nvSpPr>
          <p:spPr>
            <a:xfrm>
              <a:off x="4006511" y="1210204"/>
              <a:ext cx="839413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predictions</a:t>
              </a:r>
              <a:endPara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995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1"/>
          <a:ext cx="3581400" cy="3429003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109" name="Rectangle 127"/>
          <p:cNvSpPr>
            <a:spLocks noChangeArrowheads="1"/>
          </p:cNvSpPr>
          <p:nvPr/>
        </p:nvSpPr>
        <p:spPr bwMode="auto">
          <a:xfrm>
            <a:off x="8382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233" name="Rectangle 252"/>
          <p:cNvSpPr>
            <a:spLocks noChangeArrowheads="1"/>
          </p:cNvSpPr>
          <p:nvPr/>
        </p:nvSpPr>
        <p:spPr bwMode="auto">
          <a:xfrm>
            <a:off x="4038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endParaRPr lang="en-US" altLang="en-US" sz="2400" kern="0">
              <a:solidFill>
                <a:prstClr val="black"/>
              </a:solidFill>
              <a:sym typeface="Calibri"/>
            </a:endParaRPr>
          </a:p>
        </p:txBody>
      </p:sp>
      <p:graphicFrame>
        <p:nvGraphicFramePr>
          <p:cNvPr id="42234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2234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35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2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6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2237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9"/>
            <a:chOff x="3799" y="2064"/>
            <a:chExt cx="1433" cy="1136"/>
          </a:xfrm>
        </p:grpSpPr>
        <p:grpSp>
          <p:nvGrpSpPr>
            <p:cNvPr id="4224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224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4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225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5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226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224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2238" name="Object 26"/>
          <p:cNvGraphicFramePr>
            <a:graphicFrameLocks noChangeAspect="1"/>
          </p:cNvGraphicFramePr>
          <p:nvPr/>
        </p:nvGraphicFramePr>
        <p:xfrm>
          <a:off x="8001001" y="5334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223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1" y="5334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9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sp>
        <p:nvSpPr>
          <p:cNvPr id="42240" name="TextBox 31"/>
          <p:cNvSpPr txBox="1">
            <a:spLocks noChangeArrowheads="1"/>
          </p:cNvSpPr>
          <p:nvPr/>
        </p:nvSpPr>
        <p:spPr bwMode="auto">
          <a:xfrm>
            <a:off x="8382000" y="3657601"/>
            <a:ext cx="372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2400" b="1" kern="0">
                <a:solidFill>
                  <a:prstClr val="black"/>
                </a:solidFill>
                <a:sym typeface="Calibri"/>
              </a:rPr>
              <a:t>?</a:t>
            </a:r>
          </a:p>
        </p:txBody>
      </p:sp>
      <p:graphicFrame>
        <p:nvGraphicFramePr>
          <p:cNvPr id="42241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22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26217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6248400" y="2286000"/>
          <a:ext cx="3581402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3256" name="Object 381"/>
          <p:cNvGraphicFramePr>
            <a:graphicFrameLocks noChangeAspect="1"/>
          </p:cNvGraphicFramePr>
          <p:nvPr/>
        </p:nvGraphicFramePr>
        <p:xfrm>
          <a:off x="7232652" y="1238250"/>
          <a:ext cx="1509713" cy="935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325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2" y="1238250"/>
                        <a:ext cx="1509713" cy="935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57" name="Object 3"/>
          <p:cNvGraphicFramePr>
            <a:graphicFrameLocks noChangeAspect="1"/>
          </p:cNvGraphicFramePr>
          <p:nvPr/>
        </p:nvGraphicFramePr>
        <p:xfrm>
          <a:off x="3117851" y="1295401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32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1" y="1295401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5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 eaLnBrk="1" hangingPunct="1">
              <a:defRPr/>
            </a:pPr>
            <a:r>
              <a:rPr lang="en-US" altLang="en-US" sz="3600" kern="0">
                <a:solidFill>
                  <a:srgbClr val="000000"/>
                </a:solidFill>
                <a:latin typeface="Calibri" panose="020F0502020204030204" pitchFamily="34" charset="0"/>
                <a:sym typeface="Calibri"/>
              </a:rPr>
              <a:t>Image filtering</a:t>
            </a:r>
          </a:p>
        </p:txBody>
      </p:sp>
      <p:grpSp>
        <p:nvGrpSpPr>
          <p:cNvPr id="43259" name="Group 4"/>
          <p:cNvGrpSpPr>
            <a:grpSpLocks/>
          </p:cNvGrpSpPr>
          <p:nvPr/>
        </p:nvGrpSpPr>
        <p:grpSpPr bwMode="auto">
          <a:xfrm>
            <a:off x="8001000" y="304800"/>
            <a:ext cx="685800" cy="584200"/>
            <a:chOff x="3799" y="2064"/>
            <a:chExt cx="1433" cy="1136"/>
          </a:xfrm>
        </p:grpSpPr>
        <p:grpSp>
          <p:nvGrpSpPr>
            <p:cNvPr id="4326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326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6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12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327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7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8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328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326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260" name="Object 26"/>
          <p:cNvGraphicFramePr>
            <a:graphicFrameLocks noChangeAspect="1"/>
          </p:cNvGraphicFramePr>
          <p:nvPr/>
        </p:nvGraphicFramePr>
        <p:xfrm>
          <a:off x="6846888" y="2286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326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888" y="2286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61" name="Text Box 376"/>
          <p:cNvSpPr txBox="1">
            <a:spLocks noChangeArrowheads="1"/>
          </p:cNvSpPr>
          <p:nvPr/>
        </p:nvSpPr>
        <p:spPr bwMode="auto">
          <a:xfrm>
            <a:off x="9286875" y="6550026"/>
            <a:ext cx="1380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400" kern="0">
                <a:solidFill>
                  <a:prstClr val="black"/>
                </a:solidFill>
                <a:sym typeface="Calibri"/>
              </a:rPr>
              <a:t>Credit: S. Seitz</a:t>
            </a:r>
          </a:p>
        </p:txBody>
      </p:sp>
      <p:graphicFrame>
        <p:nvGraphicFramePr>
          <p:cNvPr id="43262" name="Object 5"/>
          <p:cNvGraphicFramePr>
            <a:graphicFrameLocks noChangeAspect="1"/>
          </p:cNvGraphicFramePr>
          <p:nvPr/>
        </p:nvGraphicFramePr>
        <p:xfrm>
          <a:off x="3359152" y="5943601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32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2" y="5943601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21453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057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indent="-457189" defTabSz="609585" eaLnBrk="1" hangingPunct="1">
              <a:spcBef>
                <a:spcPct val="20000"/>
              </a:spcBef>
              <a:defRPr/>
            </a:pPr>
            <a:r>
              <a:rPr lang="en-US" altLang="en-US" sz="2800" kern="0">
                <a:solidFill>
                  <a:prstClr val="black"/>
                </a:solidFill>
                <a:sym typeface="Calibri"/>
              </a:rPr>
              <a:t>What does it do?</a:t>
            </a:r>
          </a:p>
          <a:p>
            <a:pPr marL="457189" indent="-457189" defTabSz="609585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en-US" sz="2400" kern="0">
                <a:solidFill>
                  <a:prstClr val="black"/>
                </a:solidFill>
                <a:sym typeface="Calibri"/>
              </a:rPr>
              <a:t>Replaces each pixel with an average of its neighborhood</a:t>
            </a:r>
            <a:endParaRPr lang="en-US" altLang="en-US" sz="2000" kern="0">
              <a:solidFill>
                <a:prstClr val="black"/>
              </a:solidFill>
              <a:sym typeface="Calibri"/>
            </a:endParaRPr>
          </a:p>
          <a:p>
            <a:pPr marL="457189" indent="-457189" defTabSz="609585" eaLnBrk="1" hangingPunct="1">
              <a:spcBef>
                <a:spcPct val="20000"/>
              </a:spcBef>
              <a:buFontTx/>
              <a:buChar char="•"/>
              <a:defRPr/>
            </a:pPr>
            <a:endParaRPr lang="en-US" altLang="en-US" sz="2000" kern="0">
              <a:solidFill>
                <a:prstClr val="black"/>
              </a:solidFill>
              <a:sym typeface="Calibri"/>
            </a:endParaRPr>
          </a:p>
          <a:p>
            <a:pPr marL="457189" indent="-457189" defTabSz="609585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en-US" sz="2400" kern="0">
                <a:solidFill>
                  <a:prstClr val="black"/>
                </a:solidFill>
                <a:sym typeface="Calibri"/>
              </a:rPr>
              <a:t>Achieve smoothing effect (remove sharp features)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4403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04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4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609585" eaLnBrk="1" hangingPunct="1">
                  <a:spcBef>
                    <a:spcPct val="20000"/>
                  </a:spcBef>
                  <a:defRPr/>
                </a:pPr>
                <a:r>
                  <a:rPr lang="en-US" altLang="en-US" sz="2000" kern="0">
                    <a:solidFill>
                      <a:prstClr val="black"/>
                    </a:solidFill>
                    <a:sym typeface="Calibri"/>
                  </a:rPr>
                  <a:t>1</a:t>
                </a:r>
              </a:p>
            </p:txBody>
          </p:sp>
          <p:sp>
            <p:nvSpPr>
              <p:cNvPr id="4405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4405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pPr defTabSz="609585">
                  <a:defRPr/>
                </a:pPr>
                <a:endParaRPr lang="en-US" sz="240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Calibri"/>
                </a:endParaRPr>
              </a:p>
            </p:txBody>
          </p:sp>
        </p:grpSp>
        <p:pic>
          <p:nvPicPr>
            <p:cNvPr id="4404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ext Box 24"/>
          <p:cNvSpPr txBox="1">
            <a:spLocks noChangeArrowheads="1"/>
          </p:cNvSpPr>
          <p:nvPr/>
        </p:nvSpPr>
        <p:spPr bwMode="auto">
          <a:xfrm>
            <a:off x="7543802" y="6400802"/>
            <a:ext cx="30091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09585">
              <a:defRPr/>
            </a:pPr>
            <a:r>
              <a:rPr lang="en-US" altLang="en-US" sz="1600" kern="0">
                <a:solidFill>
                  <a:prstClr val="black"/>
                </a:solidFill>
                <a:sym typeface="Calibri"/>
              </a:rPr>
              <a:t>Slide credit: David Lowe (UBC)</a:t>
            </a:r>
          </a:p>
        </p:txBody>
      </p:sp>
      <p:graphicFrame>
        <p:nvGraphicFramePr>
          <p:cNvPr id="44037" name="Object 25"/>
          <p:cNvGraphicFramePr>
            <a:graphicFrameLocks noChangeAspect="1"/>
          </p:cNvGraphicFramePr>
          <p:nvPr/>
        </p:nvGraphicFramePr>
        <p:xfrm>
          <a:off x="7913688" y="1752601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4403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1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 defTabSz="609585">
              <a:defRPr/>
            </a:pPr>
            <a:r>
              <a:rPr lang="en-US" sz="3600" kern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Calibri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3315897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Image filtering: e.g. Mean Filter</a:t>
            </a:r>
            <a:endParaRPr sz="4267" kern="0" dirty="0"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723" y="1662954"/>
            <a:ext cx="3709395" cy="4180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3025" y="1796431"/>
            <a:ext cx="3635964" cy="391309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369982" y="3740278"/>
            <a:ext cx="692151" cy="12700"/>
          </a:xfrm>
          <a:prstGeom prst="straightConnector1">
            <a:avLst/>
          </a:prstGeom>
          <a:ln w="476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672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filtering: Convolution operator</a:t>
            </a:r>
            <a:br>
              <a:rPr lang="en-US" sz="4267" dirty="0"/>
            </a:br>
            <a:r>
              <a:rPr lang="en-US" sz="4267" dirty="0"/>
              <a:t>Important filter: </a:t>
            </a:r>
            <a:r>
              <a:rPr lang="en-US" sz="4267" dirty="0" err="1"/>
              <a:t>gaussian</a:t>
            </a:r>
            <a:r>
              <a:rPr lang="en-US" sz="4267" dirty="0"/>
              <a:t> filter (</a:t>
            </a:r>
            <a:r>
              <a:rPr lang="en-US" sz="4267" dirty="0" err="1"/>
              <a:t>gaussian</a:t>
            </a:r>
            <a:r>
              <a:rPr lang="en-US" sz="4267" dirty="0"/>
              <a:t> blur)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/>
              <a:t>Image Credit: http</a:t>
            </a:r>
            <a:r>
              <a:rPr lang="en-US" sz="1067" dirty="0"/>
              <a:t>://what-when-</a:t>
            </a:r>
            <a:r>
              <a:rPr lang="en-US" sz="1067" dirty="0" err="1"/>
              <a:t>how.com</a:t>
            </a:r>
            <a:r>
              <a:rPr lang="en-US" sz="1067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6" y="2273935"/>
            <a:ext cx="5342967" cy="238763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966320" y="3356718"/>
          <a:ext cx="863241" cy="7909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2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73375" marR="73375" marT="36688" marB="36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1867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867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67" y="4243079"/>
                <a:ext cx="938590" cy="379656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𝑘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=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555" y="3478956"/>
                <a:ext cx="1444178" cy="461665"/>
              </a:xfrm>
              <a:prstGeom prst="rect">
                <a:avLst/>
              </a:prstGeom>
              <a:blipFill>
                <a:blip r:embed="rId4"/>
                <a:stretch>
                  <a:fillRect l="-877" t="-8333" r="-6140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09353" y="2475277"/>
          <a:ext cx="2482977" cy="2275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6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1/4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356"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1/8</a:t>
                      </a:r>
                    </a:p>
                  </a:txBody>
                  <a:tcPr marL="121920" marR="121920" marT="105527" marB="105527"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1/16</a:t>
                      </a:r>
                    </a:p>
                  </a:txBody>
                  <a:tcPr marL="121920" marR="121920" marT="105527" marB="105527" anchor="ctr" anchorCtr="1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457" y="4448264"/>
            <a:ext cx="1919576" cy="14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48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1600"/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>
              <a:latin typeface="Courier New" panose="02070309020205020404" pitchFamily="49" charset="0"/>
            </a:endParaRPr>
          </a:p>
        </p:txBody>
      </p:sp>
      <p:pic>
        <p:nvPicPr>
          <p:cNvPr id="60419" name="Picture 4" descr="realgauss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2057400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419600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6961188" y="2343152"/>
            <a:ext cx="35108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0.022   0.097   0.159   0.097   0.022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8115301" y="3900489"/>
            <a:ext cx="1826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5 x 5,  = 1</a:t>
            </a:r>
            <a:endParaRPr lang="en-US" altLang="en-US" sz="240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6934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prstClr val="black"/>
              </a:solidFill>
            </a:endParaRP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7804151" y="6488114"/>
            <a:ext cx="28825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Slide credit: Christopher Rasmussen</a:t>
            </a: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cs typeface="Arial" panose="020B0604020202020204" pitchFamily="34" charset="0"/>
              </a:rPr>
              <a:t>Important filter: Gaussian</a:t>
            </a:r>
          </a:p>
        </p:txBody>
      </p:sp>
    </p:spTree>
    <p:extLst>
      <p:ext uri="{BB962C8B-B14F-4D97-AF65-F5344CB8AC3E}">
        <p14:creationId xmlns:p14="http://schemas.microsoft.com/office/powerpoint/2010/main" val="1759484304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Image filtering: Convolution operator</a:t>
            </a:r>
            <a:br>
              <a:rPr lang="en-US" sz="4267" dirty="0"/>
            </a:br>
            <a:r>
              <a:rPr lang="en-US" sz="4267" dirty="0"/>
              <a:t>e.g. </a:t>
            </a:r>
            <a:r>
              <a:rPr lang="en-US" sz="4267" dirty="0" err="1"/>
              <a:t>gaussian</a:t>
            </a:r>
            <a:r>
              <a:rPr lang="en-US" sz="4267" dirty="0"/>
              <a:t> filter (</a:t>
            </a:r>
            <a:r>
              <a:rPr lang="en-US" sz="4267" dirty="0" err="1"/>
              <a:t>gaussian</a:t>
            </a:r>
            <a:r>
              <a:rPr lang="en-US" sz="4267" dirty="0"/>
              <a:t> blur)</a:t>
            </a:r>
            <a:endParaRPr sz="4267" dirty="0"/>
          </a:p>
        </p:txBody>
      </p:sp>
      <p:sp>
        <p:nvSpPr>
          <p:cNvPr id="4" name="Rectangle 3"/>
          <p:cNvSpPr/>
          <p:nvPr/>
        </p:nvSpPr>
        <p:spPr>
          <a:xfrm>
            <a:off x="2713318" y="6104455"/>
            <a:ext cx="10460815" cy="256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7"/>
              <a:t>Image Credit: http</a:t>
            </a:r>
            <a:r>
              <a:rPr lang="en-US" sz="1067" dirty="0"/>
              <a:t>://what-when-</a:t>
            </a:r>
            <a:r>
              <a:rPr lang="en-US" sz="1067" dirty="0" err="1"/>
              <a:t>how.com</a:t>
            </a:r>
            <a:r>
              <a:rPr lang="en-US" sz="1067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577" y="2531534"/>
            <a:ext cx="8077200" cy="308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04965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about near the edge?</a:t>
            </a:r>
          </a:p>
          <a:p>
            <a:pPr lvl="1"/>
            <a:r>
              <a:rPr lang="en-US" altLang="en-US"/>
              <a:t>the filter window falls off the edge of the image</a:t>
            </a:r>
          </a:p>
          <a:p>
            <a:pPr lvl="1"/>
            <a:r>
              <a:rPr lang="en-US" altLang="en-US"/>
              <a:t>need to extrapolate</a:t>
            </a:r>
          </a:p>
          <a:p>
            <a:pPr lvl="1"/>
            <a:r>
              <a:rPr lang="en-US" altLang="en-US"/>
              <a:t>methods:</a:t>
            </a:r>
          </a:p>
          <a:p>
            <a:pPr lvl="2"/>
            <a:r>
              <a:rPr lang="en-US" altLang="en-US"/>
              <a:t>clip filter (black)</a:t>
            </a:r>
          </a:p>
          <a:p>
            <a:pPr lvl="2"/>
            <a:r>
              <a:rPr lang="en-US" altLang="en-US"/>
              <a:t>wrap around</a:t>
            </a:r>
          </a:p>
          <a:p>
            <a:pPr lvl="2"/>
            <a:r>
              <a:rPr lang="en-US" altLang="en-US"/>
              <a:t>copy edge</a:t>
            </a:r>
          </a:p>
          <a:p>
            <a:pPr lvl="2"/>
            <a:r>
              <a:rPr lang="en-US" altLang="en-US"/>
              <a:t>reflect across edge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8759" y="2143126"/>
            <a:ext cx="4033839" cy="403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8686801" y="6553201"/>
            <a:ext cx="19159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22362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1A3A2-F571-A644-938E-D3DF1E32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97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6C0A3-D530-554B-A00D-E20A4C90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26593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549</TotalTime>
  <Words>5044</Words>
  <Application>Microsoft Macintosh PowerPoint</Application>
  <PresentationFormat>Widescreen</PresentationFormat>
  <Paragraphs>2279</Paragraphs>
  <Slides>98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9" baseType="lpstr">
      <vt:lpstr>Times</vt:lpstr>
      <vt:lpstr>Arial</vt:lpstr>
      <vt:lpstr>Calibri</vt:lpstr>
      <vt:lpstr>Calibri Light</vt:lpstr>
      <vt:lpstr>Cambria Math</vt:lpstr>
      <vt:lpstr>Courier New</vt:lpstr>
      <vt:lpstr>Futura Bk BT</vt:lpstr>
      <vt:lpstr>Helvetica</vt:lpstr>
      <vt:lpstr>Tahoma</vt:lpstr>
      <vt:lpstr>lecture-template</vt:lpstr>
      <vt:lpstr>Equation</vt:lpstr>
      <vt:lpstr>Deep Learning for Vision &amp; Language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Computing Analytic Gradients</vt:lpstr>
      <vt:lpstr>PowerPoint Presentation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Automatic Differentiation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Automatic Differentiation</vt:lpstr>
      <vt:lpstr>Defining a Model in Pytorch (Two Layer NN)</vt:lpstr>
      <vt:lpstr>1. Creating Model, Loss, Optimizer</vt:lpstr>
      <vt:lpstr>2. Running forward and backward on a batch</vt:lpstr>
      <vt:lpstr>PowerPoint Presentation</vt:lpstr>
      <vt:lpstr>PowerPoint Presentation</vt:lpstr>
      <vt:lpstr>Who is using Computer Vision?</vt:lpstr>
      <vt:lpstr>PowerPoint Presentation</vt:lpstr>
      <vt:lpstr>PowerPoint Presentation</vt:lpstr>
      <vt:lpstr>PowerPoint Presentation</vt:lpstr>
      <vt:lpstr>Phiar.ai (now part of Google)</vt:lpstr>
      <vt:lpstr>Images</vt:lpstr>
      <vt:lpstr>Images</vt:lpstr>
      <vt:lpstr>Color Images</vt:lpstr>
      <vt:lpstr>Why is it hard?</vt:lpstr>
      <vt:lpstr>This is just as hard for computers</vt:lpstr>
      <vt:lpstr>Why is Computer Vision hard?</vt:lpstr>
      <vt:lpstr>Why is Computer Vision hard?</vt:lpstr>
      <vt:lpstr>Why is Computer Vision hard?</vt:lpstr>
      <vt:lpstr>Why is Computer Vision hard?</vt:lpstr>
      <vt:lpstr>Why is Computer Vision hard?</vt:lpstr>
      <vt:lpstr>Computer Vision vs Image Processing</vt:lpstr>
      <vt:lpstr>Computer Vision vs Image Processing</vt:lpstr>
      <vt:lpstr>Basic Image Processing</vt:lpstr>
      <vt:lpstr>Most important operation for Computer Vision (*)</vt:lpstr>
      <vt:lpstr>Most important operation for Computer Vision (*)</vt:lpstr>
      <vt:lpstr>Most important operation for Computer Vision (*)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Practical matters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 Roman</cp:lastModifiedBy>
  <cp:revision>86</cp:revision>
  <dcterms:created xsi:type="dcterms:W3CDTF">2020-08-27T13:44:04Z</dcterms:created>
  <dcterms:modified xsi:type="dcterms:W3CDTF">2025-01-30T21:33:43Z</dcterms:modified>
</cp:coreProperties>
</file>