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82"/>
  </p:notesMasterIdLst>
  <p:sldIdLst>
    <p:sldId id="256" r:id="rId2"/>
    <p:sldId id="604" r:id="rId3"/>
    <p:sldId id="606" r:id="rId4"/>
    <p:sldId id="607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  <p:sldId id="436" r:id="rId21"/>
    <p:sldId id="437" r:id="rId22"/>
    <p:sldId id="605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346" r:id="rId33"/>
    <p:sldId id="348" r:id="rId34"/>
    <p:sldId id="349" r:id="rId35"/>
    <p:sldId id="350" r:id="rId36"/>
    <p:sldId id="351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610" r:id="rId47"/>
    <p:sldId id="347" r:id="rId48"/>
    <p:sldId id="352" r:id="rId49"/>
    <p:sldId id="353" r:id="rId50"/>
    <p:sldId id="354" r:id="rId51"/>
    <p:sldId id="355" r:id="rId52"/>
    <p:sldId id="356" r:id="rId53"/>
    <p:sldId id="357" r:id="rId54"/>
    <p:sldId id="366" r:id="rId55"/>
    <p:sldId id="362" r:id="rId56"/>
    <p:sldId id="363" r:id="rId57"/>
    <p:sldId id="364" r:id="rId58"/>
    <p:sldId id="365" r:id="rId59"/>
    <p:sldId id="367" r:id="rId60"/>
    <p:sldId id="368" r:id="rId61"/>
    <p:sldId id="379" r:id="rId62"/>
    <p:sldId id="369" r:id="rId63"/>
    <p:sldId id="370" r:id="rId64"/>
    <p:sldId id="631" r:id="rId65"/>
    <p:sldId id="371" r:id="rId66"/>
    <p:sldId id="372" r:id="rId67"/>
    <p:sldId id="373" r:id="rId68"/>
    <p:sldId id="374" r:id="rId69"/>
    <p:sldId id="375" r:id="rId70"/>
    <p:sldId id="634" r:id="rId71"/>
    <p:sldId id="635" r:id="rId72"/>
    <p:sldId id="376" r:id="rId73"/>
    <p:sldId id="377" r:id="rId74"/>
    <p:sldId id="382" r:id="rId75"/>
    <p:sldId id="388" r:id="rId76"/>
    <p:sldId id="378" r:id="rId77"/>
    <p:sldId id="384" r:id="rId78"/>
    <p:sldId id="383" r:id="rId79"/>
    <p:sldId id="633" r:id="rId80"/>
    <p:sldId id="267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6"/>
    <p:restoredTop sz="94906"/>
  </p:normalViewPr>
  <p:slideViewPr>
    <p:cSldViewPr snapToGrid="0" snapToObjects="1">
      <p:cViewPr varScale="1">
        <p:scale>
          <a:sx n="151" d="100"/>
          <a:sy n="151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A0D527-A307-4DF0-8A2D-FC748D1F56F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84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246015-C3DA-4058-A31E-EE8FBFEAF23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049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30585A-45D5-41B7-8D7C-4008065DEE6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2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36688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52600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85878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45610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23837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36954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1886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89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710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cs typeface="Calibri"/>
              <a:sym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fld id="{642EDF7E-F0B2-46CE-8C8B-6A27622018D0}" type="slidenum">
              <a:rPr lang="en-US" altLang="en-US" kern="0" smtClean="0">
                <a:solidFill>
                  <a:prstClr val="black">
                    <a:tint val="75000"/>
                  </a:prstClr>
                </a:solidFill>
                <a:cs typeface="Calibri"/>
                <a:sym typeface="Calibri"/>
              </a:rPr>
              <a:pPr defTabSz="609585">
                <a:defRPr/>
              </a:pPr>
              <a:t>‹#›</a:t>
            </a:fld>
            <a:endParaRPr lang="en-US" altLang="en-US" kern="0">
              <a:solidFill>
                <a:prstClr val="black">
                  <a:tint val="75000"/>
                </a:prstClr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95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476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705" r:id="rId12"/>
    <p:sldLayoutId id="2147483706" r:id="rId13"/>
    <p:sldLayoutId id="214748370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tiff"/><Relationship Id="rId4" Type="http://schemas.openxmlformats.org/officeDocument/2006/relationships/image" Target="../media/image4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/animation.gif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4896" TargetMode="External"/><Relationship Id="rId2" Type="http://schemas.openxmlformats.org/officeDocument/2006/relationships/hyperlink" Target="https://pytorch.org/vision/stable/transforms.html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5.09501" TargetMode="External"/><Relationship Id="rId7" Type="http://schemas.openxmlformats.org/officeDocument/2006/relationships/hyperlink" Target="https://arxiv.org/abs/2103.10158" TargetMode="External"/><Relationship Id="rId2" Type="http://schemas.openxmlformats.org/officeDocument/2006/relationships/hyperlink" Target="https://arxiv.org/abs/1710.094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12.02781" TargetMode="External"/><Relationship Id="rId5" Type="http://schemas.openxmlformats.org/officeDocument/2006/relationships/hyperlink" Target="https://arxiv.org/abs/1905.04899" TargetMode="External"/><Relationship Id="rId4" Type="http://schemas.openxmlformats.org/officeDocument/2006/relationships/hyperlink" Target="https://arxiv.org/abs/1909.13719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vgg.py" TargetMode="External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rxiv.org/pdf/1409.1556.pdf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hyperlink" Target="https://github.com/kuangliu/pytorch-cifar/blob/master/models/googlenet.py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s.unc.edu/~wliu/papers/GoogLeNet.pdf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resnet.py" TargetMode="External"/><Relationship Id="rId2" Type="http://schemas.openxmlformats.org/officeDocument/2006/relationships/hyperlink" Target="http://felixlaumon.github.io/assets/kaggle-right-whale/resnet.png" TargetMode="Externa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1.05431v2" TargetMode="External"/><Relationship Id="rId7" Type="http://schemas.openxmlformats.org/officeDocument/2006/relationships/hyperlink" Target="https://arxiv.org/abs/2201.03545" TargetMode="External"/><Relationship Id="rId2" Type="http://schemas.openxmlformats.org/officeDocument/2006/relationships/hyperlink" Target="https://arxiv.org/abs/1608.06993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xiv.org/abs/2003.13678" TargetMode="External"/><Relationship Id="rId5" Type="http://schemas.openxmlformats.org/officeDocument/2006/relationships/hyperlink" Target="https://arxiv.org/abs/1905.11946" TargetMode="External"/><Relationship Id="rId4" Type="http://schemas.openxmlformats.org/officeDocument/2006/relationships/hyperlink" Target="https://arxiv.org/abs/1707.0701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8.w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Computer Vision I: The Convolutional Operator, Image Filtering and Convolutional Neural Networks, and ConvNet Architectures 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03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77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47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49" y="4351340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2400" b="1" kern="0">
                <a:solidFill>
                  <a:prstClr val="black"/>
                </a:solidFill>
                <a:sym typeface="Calibri"/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38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1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2400" b="1" kern="0">
                <a:solidFill>
                  <a:prstClr val="black"/>
                </a:solidFill>
                <a:sym typeface="Calibri"/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62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2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145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 defTabSz="609585" eaLnBrk="1" hangingPunct="1">
              <a:spcBef>
                <a:spcPct val="20000"/>
              </a:spcBef>
              <a:defRPr/>
            </a:pPr>
            <a:r>
              <a:rPr lang="en-US" altLang="en-US" sz="2800" kern="0">
                <a:solidFill>
                  <a:prstClr val="black"/>
                </a:solidFill>
                <a:sym typeface="Calibri"/>
              </a:rPr>
              <a:t>What does it do?</a:t>
            </a: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kern="0">
                <a:solidFill>
                  <a:prstClr val="black"/>
                </a:solidFill>
                <a:sym typeface="Calibri"/>
              </a:rPr>
              <a:t>Replaces each pixel with an average of its neighborhood</a:t>
            </a:r>
            <a:endParaRPr lang="en-US" altLang="en-US" sz="2000" kern="0">
              <a:solidFill>
                <a:prstClr val="black"/>
              </a:solidFill>
              <a:sym typeface="Calibri"/>
            </a:endParaRP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en-US" sz="2000" kern="0">
              <a:solidFill>
                <a:prstClr val="black"/>
              </a:solidFill>
              <a:sym typeface="Calibri"/>
            </a:endParaRP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kern="0">
                <a:solidFill>
                  <a:prstClr val="black"/>
                </a:solidFill>
                <a:sym typeface="Calibri"/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2" y="6400802"/>
            <a:ext cx="3009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600" kern="0">
                <a:solidFill>
                  <a:prstClr val="black"/>
                </a:solidFill>
                <a:sym typeface="Calibri"/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3315897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e.g. Mean Filter</a:t>
            </a:r>
            <a:endParaRPr sz="4267" kern="0" dirty="0"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23" y="1662954"/>
            <a:ext cx="3709395" cy="418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025" y="1796431"/>
            <a:ext cx="3635964" cy="39130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369982" y="3740278"/>
            <a:ext cx="692151" cy="12700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672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Important filter: </a:t>
            </a:r>
            <a:r>
              <a:rPr lang="en-US" sz="4267" dirty="0" err="1"/>
              <a:t>gaussian</a:t>
            </a:r>
            <a:r>
              <a:rPr lang="en-US" sz="4267" dirty="0"/>
              <a:t> filter (</a:t>
            </a:r>
            <a:r>
              <a:rPr lang="en-US" sz="4267" dirty="0" err="1"/>
              <a:t>gaussian</a:t>
            </a:r>
            <a:r>
              <a:rPr lang="en-US" sz="4267" dirty="0"/>
              <a:t> blur)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67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1/4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57" y="4448264"/>
            <a:ext cx="1919576" cy="14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2"/>
            <a:ext cx="35108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1" y="3900489"/>
            <a:ext cx="1826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z="24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1" y="6488114"/>
            <a:ext cx="2882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17594843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important operation for Computer Vision (*)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2DD1A-D45A-FE44-9B08-24458FB8D328}"/>
              </a:ext>
            </a:extLst>
          </p:cNvPr>
          <p:cNvSpPr/>
          <p:nvPr/>
        </p:nvSpPr>
        <p:spPr>
          <a:xfrm>
            <a:off x="2904564" y="5706106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AC89C-F04A-F93B-425B-B71F7DD83214}"/>
              </a:ext>
            </a:extLst>
          </p:cNvPr>
          <p:cNvSpPr txBox="1"/>
          <p:nvPr/>
        </p:nvSpPr>
        <p:spPr>
          <a:xfrm>
            <a:off x="1167619" y="6356350"/>
            <a:ext cx="32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Maybe</a:t>
            </a:r>
          </a:p>
        </p:txBody>
      </p:sp>
    </p:spTree>
    <p:extLst>
      <p:ext uri="{BB962C8B-B14F-4D97-AF65-F5344CB8AC3E}">
        <p14:creationId xmlns:p14="http://schemas.microsoft.com/office/powerpoint/2010/main" val="1625143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e.g. </a:t>
            </a:r>
            <a:r>
              <a:rPr lang="en-US" sz="4267" dirty="0" err="1"/>
              <a:t>gaussian</a:t>
            </a:r>
            <a:r>
              <a:rPr lang="en-US" sz="4267" dirty="0"/>
              <a:t> filter (</a:t>
            </a:r>
            <a:r>
              <a:rPr lang="en-US" sz="4267" dirty="0" err="1"/>
              <a:t>gaussian</a:t>
            </a:r>
            <a:r>
              <a:rPr lang="en-US" sz="4267" dirty="0"/>
              <a:t> blur)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577" y="2531534"/>
            <a:ext cx="8077200" cy="30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049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1" y="6553201"/>
            <a:ext cx="1915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2362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07E0-2DE8-FF44-AE44-715695A9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Convolution: Useful Operator for Image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2EAF-58B1-A64F-826E-06A48CD69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039"/>
            <a:ext cx="10515600" cy="4332923"/>
          </a:xfrm>
        </p:spPr>
        <p:txBody>
          <a:bodyPr/>
          <a:lstStyle/>
          <a:p>
            <a:r>
              <a:rPr lang="en-US" dirty="0"/>
              <a:t>Not all image filtering – region neighborhood operators can be expressed as convolutions.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They also can be used to extract information about edges and shapes .e.g. for image recognition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Convolutional operations are at the basis of convolutional neural networks.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6C971-C20B-EB4D-8E54-F57C03B8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75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Important Filter: Sobel operator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67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3748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1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977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448" y="6019800"/>
            <a:ext cx="2008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1" y="4648201"/>
            <a:ext cx="973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Sobel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76" y="6437671"/>
            <a:ext cx="1824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17691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1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0646" y="6019800"/>
            <a:ext cx="2010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977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1" y="4659314"/>
            <a:ext cx="973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Sobel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876" y="6437671"/>
            <a:ext cx="1824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39360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Sobel operators are equivalent to 2D partial derivatives of the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Vertical </a:t>
            </a:r>
            <a:r>
              <a:rPr lang="en-US" dirty="0" err="1"/>
              <a:t>sobel</a:t>
            </a:r>
            <a:r>
              <a:rPr lang="en-US" dirty="0"/>
              <a:t> operator </a:t>
            </a:r>
            <a:r>
              <a:rPr lang="mr-IN" dirty="0"/>
              <a:t>–</a:t>
            </a:r>
            <a:r>
              <a:rPr lang="en-US" dirty="0"/>
              <a:t> Partial derivative in X (width)</a:t>
            </a:r>
          </a:p>
          <a:p>
            <a:r>
              <a:rPr lang="en-US" dirty="0"/>
              <a:t>Horizontal </a:t>
            </a:r>
            <a:r>
              <a:rPr lang="en-US" dirty="0" err="1"/>
              <a:t>sobel</a:t>
            </a:r>
            <a:r>
              <a:rPr lang="en-US" dirty="0"/>
              <a:t> operator </a:t>
            </a:r>
            <a:r>
              <a:rPr lang="mr-IN" dirty="0"/>
              <a:t>–</a:t>
            </a:r>
            <a:r>
              <a:rPr lang="en-US" dirty="0"/>
              <a:t> Partial derivative in Y (height)</a:t>
            </a:r>
          </a:p>
          <a:p>
            <a:endParaRPr lang="en-US" dirty="0"/>
          </a:p>
          <a:p>
            <a:r>
              <a:rPr lang="en-US" dirty="0"/>
              <a:t>Can compute magnitude and phase at each location.</a:t>
            </a:r>
          </a:p>
          <a:p>
            <a:endParaRPr lang="en-US" dirty="0"/>
          </a:p>
          <a:p>
            <a:r>
              <a:rPr lang="en-US" dirty="0"/>
              <a:t>Useful for detecting edges</a:t>
            </a:r>
          </a:p>
        </p:txBody>
      </p:sp>
    </p:spTree>
    <p:extLst>
      <p:ext uri="{BB962C8B-B14F-4D97-AF65-F5344CB8AC3E}">
        <p14:creationId xmlns:p14="http://schemas.microsoft.com/office/powerpoint/2010/main" val="207300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81" y="1130709"/>
            <a:ext cx="3186935" cy="54562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4397" y="263928"/>
            <a:ext cx="5887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en.wikipedia.org</a:t>
            </a:r>
            <a:r>
              <a:rPr lang="en-US" sz="2400" dirty="0"/>
              <a:t>/wiki/</a:t>
            </a:r>
            <a:r>
              <a:rPr lang="en-US" sz="2400" dirty="0" err="1"/>
              <a:t>Sobel_operator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466670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Sobel filters are (approximate) partial derivatives of the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4042" y="3156157"/>
                <a:ext cx="4758867" cy="71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mr-IN" sz="2400" i="1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3156157"/>
                <a:ext cx="4758867" cy="716799"/>
              </a:xfrm>
              <a:prstGeom prst="rect">
                <a:avLst/>
              </a:prstGeom>
              <a:blipFill>
                <a:blip r:embed="rId2"/>
                <a:stretch>
                  <a:fillRect l="-1333" t="-1786" r="-1600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48667" y="1832657"/>
                <a:ext cx="11524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67" y="1832657"/>
                <a:ext cx="1152430" cy="461665"/>
              </a:xfrm>
              <a:prstGeom prst="rect">
                <a:avLst/>
              </a:prstGeom>
              <a:blipFill>
                <a:blip r:embed="rId3"/>
                <a:stretch>
                  <a:fillRect l="-1099" r="-109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44307" y="1832657"/>
            <a:ext cx="642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your input image, then the partial derivative 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588" y="1832657"/>
            <a:ext cx="56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4041" y="4991510"/>
                <a:ext cx="5301708" cy="71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mr-IN" sz="2400" i="1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1" y="4991510"/>
                <a:ext cx="5301708" cy="716799"/>
              </a:xfrm>
              <a:prstGeom prst="rect">
                <a:avLst/>
              </a:prstGeom>
              <a:blipFill>
                <a:blip r:embed="rId4"/>
                <a:stretch>
                  <a:fillRect l="-1199" t="-1786" r="-167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3175" y="510363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34954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digital images are not continuous, they are discrete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blipFill>
                <a:blip r:embed="rId2"/>
                <a:stretch>
                  <a:fillRect l="-1187" r="-1780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  <a:blipFill>
                <a:blip r:embed="rId3"/>
                <a:stretch>
                  <a:fillRect l="-1149" r="-114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44307" y="1832657"/>
            <a:ext cx="642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your input image, then the partial derivative 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588" y="1832657"/>
            <a:ext cx="56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−1,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blipFill>
                <a:blip r:embed="rId4"/>
                <a:stretch>
                  <a:fillRect l="-1058" r="-1852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3175" y="510363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35861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important operation for Computer Vision (*)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15EB7-1782-0D4A-B525-9135D8726E5B}"/>
              </a:ext>
            </a:extLst>
          </p:cNvPr>
          <p:cNvSpPr txBox="1"/>
          <p:nvPr/>
        </p:nvSpPr>
        <p:spPr>
          <a:xfrm>
            <a:off x="4693920" y="5103739"/>
            <a:ext cx="2118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Convolutional filter</a:t>
            </a:r>
          </a:p>
          <a:p>
            <a:pPr algn="ctr"/>
            <a:r>
              <a:rPr lang="en-US" dirty="0"/>
              <a:t>Convolutional kernel</a:t>
            </a:r>
          </a:p>
          <a:p>
            <a:pPr algn="ctr"/>
            <a:r>
              <a:rPr lang="en-US" dirty="0"/>
              <a:t>Filter</a:t>
            </a:r>
          </a:p>
          <a:p>
            <a:pPr algn="ctr"/>
            <a:r>
              <a:rPr lang="en-US" dirty="0"/>
              <a:t>Kernel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8F75D-BD1B-1E68-E3E2-0BA205E958C1}"/>
              </a:ext>
            </a:extLst>
          </p:cNvPr>
          <p:cNvSpPr txBox="1"/>
          <p:nvPr/>
        </p:nvSpPr>
        <p:spPr>
          <a:xfrm>
            <a:off x="1167619" y="6356350"/>
            <a:ext cx="32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Maybe</a:t>
            </a:r>
          </a:p>
        </p:txBody>
      </p:sp>
    </p:spTree>
    <p:extLst>
      <p:ext uri="{BB962C8B-B14F-4D97-AF65-F5344CB8AC3E}">
        <p14:creationId xmlns:p14="http://schemas.microsoft.com/office/powerpoint/2010/main" val="4212631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digital images are not continuous, they are discrete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blipFill>
                <a:blip r:embed="rId2"/>
                <a:stretch>
                  <a:fillRect l="-1187" r="-1780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  <a:blipFill>
                <a:blip r:embed="rId3"/>
                <a:stretch>
                  <a:fillRect l="-1149" r="-114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44307" y="1832657"/>
            <a:ext cx="642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your input image, then the partial derivative 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588" y="1832657"/>
            <a:ext cx="56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−1,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blipFill>
                <a:blip r:embed="rId4"/>
                <a:stretch>
                  <a:fillRect l="-1058" r="-1852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3175" y="510363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228912" y="2986787"/>
          <a:ext cx="1655318" cy="758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059305" y="4970675"/>
          <a:ext cx="2586705" cy="758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78995" y="3119744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k(x, y)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3930" y="5121153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k(x, y) =</a:t>
            </a:r>
          </a:p>
        </p:txBody>
      </p:sp>
    </p:spTree>
    <p:extLst>
      <p:ext uri="{BB962C8B-B14F-4D97-AF65-F5344CB8AC3E}">
        <p14:creationId xmlns:p14="http://schemas.microsoft.com/office/powerpoint/2010/main" val="585652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Sobel Operators Smooth in Y and then Differentiate in X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02648" y="2923287"/>
          <a:ext cx="2586705" cy="8141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173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046" y="3084154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k(x, y) =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24380" y="2192841"/>
          <a:ext cx="862235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44576" y="31730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7315" y="31730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570024" y="2192841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33987" y="5889524"/>
            <a:ext cx="3719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Similarly </a:t>
            </a:r>
            <a:r>
              <a:rPr lang="en-US" sz="2400"/>
              <a:t>to differentiate in Y</a:t>
            </a:r>
          </a:p>
        </p:txBody>
      </p:sp>
    </p:spTree>
    <p:extLst>
      <p:ext uri="{BB962C8B-B14F-4D97-AF65-F5344CB8AC3E}">
        <p14:creationId xmlns:p14="http://schemas.microsoft.com/office/powerpoint/2010/main" val="12677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</a:t>
            </a:r>
            <a:r>
              <a:rPr lang="en-US" sz="4267" dirty="0" err="1"/>
              <a:t>HoG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463" y="1309462"/>
            <a:ext cx="8395776" cy="4516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334" y="6014298"/>
            <a:ext cx="2895534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</a:rPr>
              <a:t>Scikit</a:t>
            </a:r>
            <a:r>
              <a:rPr lang="en-US" sz="1867" dirty="0">
                <a:solidFill>
                  <a:srgbClr val="000000"/>
                </a:solidFill>
              </a:rPr>
              <a:t>-image implementation</a:t>
            </a:r>
            <a:endParaRPr lang="en-US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243" y="5471746"/>
            <a:ext cx="1048641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Paper by </a:t>
            </a:r>
            <a:r>
              <a:rPr lang="en-US" sz="2400" dirty="0" err="1">
                <a:solidFill>
                  <a:srgbClr val="000000"/>
                </a:solidFill>
              </a:rPr>
              <a:t>Navneet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Dalal</a:t>
            </a:r>
            <a:r>
              <a:rPr lang="en-US" sz="2400" dirty="0">
                <a:solidFill>
                  <a:srgbClr val="000000"/>
                </a:solidFill>
              </a:rPr>
              <a:t> &amp; Bill </a:t>
            </a:r>
            <a:r>
              <a:rPr lang="en-US" sz="2400" dirty="0" err="1">
                <a:solidFill>
                  <a:srgbClr val="000000"/>
                </a:solidFill>
              </a:rPr>
              <a:t>Triggs</a:t>
            </a:r>
            <a:r>
              <a:rPr lang="en-US" sz="2400" dirty="0">
                <a:solidFill>
                  <a:srgbClr val="000000"/>
                </a:solidFill>
              </a:rPr>
              <a:t> presented at CVPR 2005 for detecting people. 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9184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</a:t>
            </a:r>
            <a:r>
              <a:rPr lang="en-US" sz="4267" dirty="0" err="1"/>
              <a:t>HoG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18924" y="5712259"/>
            <a:ext cx="10486416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</a:rPr>
              <a:t>Paper by </a:t>
            </a:r>
            <a:r>
              <a:rPr lang="en-US" sz="1867" dirty="0" err="1">
                <a:solidFill>
                  <a:srgbClr val="000000"/>
                </a:solidFill>
              </a:rPr>
              <a:t>Navneet</a:t>
            </a:r>
            <a:r>
              <a:rPr lang="en-US" sz="1867" dirty="0">
                <a:solidFill>
                  <a:srgbClr val="000000"/>
                </a:solidFill>
              </a:rPr>
              <a:t> </a:t>
            </a:r>
            <a:r>
              <a:rPr lang="en-US" sz="1867" dirty="0" err="1">
                <a:solidFill>
                  <a:srgbClr val="000000"/>
                </a:solidFill>
              </a:rPr>
              <a:t>Dalal</a:t>
            </a:r>
            <a:r>
              <a:rPr lang="en-US" sz="1867" dirty="0">
                <a:solidFill>
                  <a:srgbClr val="000000"/>
                </a:solidFill>
              </a:rPr>
              <a:t> &amp; Bill </a:t>
            </a:r>
            <a:r>
              <a:rPr lang="en-US" sz="1867" dirty="0" err="1">
                <a:solidFill>
                  <a:srgbClr val="000000"/>
                </a:solidFill>
              </a:rPr>
              <a:t>Triggs</a:t>
            </a:r>
            <a:r>
              <a:rPr lang="en-US" sz="1867" dirty="0">
                <a:solidFill>
                  <a:srgbClr val="000000"/>
                </a:solidFill>
              </a:rPr>
              <a:t> presented at CVPR 2005 for detecting people.</a:t>
            </a:r>
            <a:br>
              <a:rPr lang="en-US" sz="1867" dirty="0">
                <a:solidFill>
                  <a:srgbClr val="000000"/>
                </a:solidFill>
              </a:rPr>
            </a:br>
            <a:r>
              <a:rPr lang="en-US" sz="1867" dirty="0">
                <a:solidFill>
                  <a:srgbClr val="000000"/>
                </a:solidFill>
              </a:rPr>
              <a:t>Figure from </a:t>
            </a:r>
            <a:r>
              <a:rPr lang="en-US" sz="1867" dirty="0" err="1">
                <a:solidFill>
                  <a:srgbClr val="000000"/>
                </a:solidFill>
              </a:rPr>
              <a:t>Zhuolin</a:t>
            </a:r>
            <a:r>
              <a:rPr lang="en-US" sz="1867" dirty="0">
                <a:solidFill>
                  <a:srgbClr val="000000"/>
                </a:solidFill>
              </a:rPr>
              <a:t> Jiang,  </a:t>
            </a:r>
            <a:r>
              <a:rPr lang="en-US" sz="1867" dirty="0" err="1">
                <a:solidFill>
                  <a:srgbClr val="000000"/>
                </a:solidFill>
              </a:rPr>
              <a:t>Zhe</a:t>
            </a:r>
            <a:r>
              <a:rPr lang="en-US" sz="1867" dirty="0">
                <a:solidFill>
                  <a:srgbClr val="000000"/>
                </a:solidFill>
              </a:rPr>
              <a:t> Lin,  Larry S. Davis, ICCV 2009 for human action recognition.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798" y="1033220"/>
            <a:ext cx="3759671" cy="4068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000" y="1301858"/>
            <a:ext cx="3737888" cy="378066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369982" y="3277406"/>
            <a:ext cx="692151" cy="12700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67201" y="1865937"/>
            <a:ext cx="3509038" cy="3728338"/>
            <a:chOff x="3200400" y="1399453"/>
            <a:chExt cx="2631779" cy="2796254"/>
          </a:xfrm>
        </p:grpSpPr>
        <p:sp>
          <p:nvSpPr>
            <p:cNvPr id="12" name="TextBox 11"/>
            <p:cNvSpPr txBox="1"/>
            <p:nvPr/>
          </p:nvSpPr>
          <p:spPr>
            <a:xfrm>
              <a:off x="3200400" y="3826377"/>
              <a:ext cx="213255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Block Normalization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3764" y="1399453"/>
              <a:ext cx="978415" cy="36933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97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GIST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444377" y="1401421"/>
            <a:ext cx="6830103" cy="3642721"/>
            <a:chOff x="912" y="1776"/>
            <a:chExt cx="4074" cy="2229"/>
          </a:xfrm>
        </p:grpSpPr>
        <p:pic>
          <p:nvPicPr>
            <p:cNvPr id="8" name="Picture 4" descr="g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1776"/>
              <a:ext cx="2880" cy="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776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880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175444" y="5464744"/>
            <a:ext cx="565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sz="2400" dirty="0">
                <a:latin typeface="Calibri" charset="0"/>
              </a:rPr>
              <a:t>The “gist” of a scene: Oliva &amp; </a:t>
            </a:r>
            <a:r>
              <a:rPr lang="en-US" sz="2400" dirty="0" err="1">
                <a:latin typeface="Calibri" charset="0"/>
              </a:rPr>
              <a:t>Torralba</a:t>
            </a:r>
            <a:r>
              <a:rPr lang="en-US" sz="2400" dirty="0">
                <a:latin typeface="Calibri" charset="0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20944229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GIST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556894" y="1372177"/>
            <a:ext cx="8568333" cy="4881389"/>
            <a:chOff x="295205" y="840873"/>
            <a:chExt cx="9037053" cy="5148420"/>
          </a:xfrm>
        </p:grpSpPr>
        <p:pic>
          <p:nvPicPr>
            <p:cNvPr id="10" name="Picture 10" descr="0681_steer_fra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07833" y="840874"/>
              <a:ext cx="4924425" cy="385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645458" y="5112837"/>
              <a:ext cx="8458201" cy="87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latin typeface="Calibri" charset="0"/>
                </a:rPr>
                <a:t>Oriented edge response at multiple scales (5 spatial scales, 6 edge orientations)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05" y="840873"/>
              <a:ext cx="3590764" cy="3175751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494684" y="5767590"/>
            <a:ext cx="2375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6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03301952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GIST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6921" y="366970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6921" y="366970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681_gist_photosh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376" y="1372738"/>
            <a:ext cx="4676576" cy="365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72838" y="5468144"/>
            <a:ext cx="9788165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67" dirty="0">
                <a:latin typeface="Calibri" charset="0"/>
              </a:rPr>
              <a:t>	Aggregated edge responses over 4x4 windows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494684" y="5767590"/>
            <a:ext cx="2375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6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741" y="1368216"/>
            <a:ext cx="3410039" cy="301591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455580" y="1372738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03647" y="1368215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51712" y="1372738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07515" y="1368215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99779" y="1372738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7515" y="1368215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20211" y="2119931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07515" y="2871648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89740" y="3623364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89740" y="4375081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66912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38" y="1540934"/>
            <a:ext cx="11655789" cy="46327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A56FF-FF42-114F-B55A-3B79B00003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08281363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33" y="2133601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CE0AFE9-CAF8-AC44-8C47-F07FCCED5D8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070123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14454B-908E-BB46-9B75-BE99FA88B19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7013154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important operation for Computer Vision (*)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6E5822-E006-D34C-B6D2-2B8B1AF1A5EC}"/>
                  </a:ext>
                </a:extLst>
              </p:cNvPr>
              <p:cNvSpPr/>
              <p:nvPr/>
            </p:nvSpPr>
            <p:spPr>
              <a:xfrm>
                <a:off x="3995874" y="5974097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6E5822-E006-D34C-B6D2-2B8B1AF1A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874" y="5974097"/>
                <a:ext cx="4200252" cy="764505"/>
              </a:xfrm>
              <a:prstGeom prst="rect">
                <a:avLst/>
              </a:prstGeom>
              <a:blipFill>
                <a:blip r:embed="rId3"/>
                <a:stretch>
                  <a:fillRect t="-123333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68296B-5380-7240-9980-BE2FE872BFC4}"/>
                  </a:ext>
                </a:extLst>
              </p:cNvPr>
              <p:cNvSpPr/>
              <p:nvPr/>
            </p:nvSpPr>
            <p:spPr>
              <a:xfrm>
                <a:off x="2631562" y="521707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68296B-5380-7240-9980-BE2FE872B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562" y="5217072"/>
                <a:ext cx="914096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F2FAB-A0D0-C64D-8F96-58D69B9A83F3}"/>
                  </a:ext>
                </a:extLst>
              </p:cNvPr>
              <p:cNvSpPr/>
              <p:nvPr/>
            </p:nvSpPr>
            <p:spPr>
              <a:xfrm>
                <a:off x="8392282" y="5198711"/>
                <a:ext cx="8368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g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F2FAB-A0D0-C64D-8F96-58D69B9A8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282" y="5198711"/>
                <a:ext cx="836832" cy="369332"/>
              </a:xfrm>
              <a:prstGeom prst="rect">
                <a:avLst/>
              </a:prstGeom>
              <a:blipFill>
                <a:blip r:embed="rId5"/>
                <a:stretch>
                  <a:fillRect l="-6061" t="-6897" r="-151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F5183-7DC1-0843-B8E5-8977B428EA31}"/>
                  </a:ext>
                </a:extLst>
              </p:cNvPr>
              <p:cNvSpPr/>
              <p:nvPr/>
            </p:nvSpPr>
            <p:spPr>
              <a:xfrm>
                <a:off x="5238286" y="4829379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F5183-7DC1-0843-B8E5-8977B428E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86" y="4829379"/>
                <a:ext cx="914096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F57DDFE-1B1E-9F43-42F9-396B192470B2}"/>
              </a:ext>
            </a:extLst>
          </p:cNvPr>
          <p:cNvSpPr txBox="1"/>
          <p:nvPr/>
        </p:nvSpPr>
        <p:spPr>
          <a:xfrm>
            <a:off x="1167619" y="6356350"/>
            <a:ext cx="32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Maybe</a:t>
            </a:r>
          </a:p>
        </p:txBody>
      </p:sp>
    </p:spTree>
    <p:extLst>
      <p:ext uri="{BB962C8B-B14F-4D97-AF65-F5344CB8AC3E}">
        <p14:creationId xmlns:p14="http://schemas.microsoft.com/office/powerpoint/2010/main" val="4158821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7" y="1073038"/>
            <a:ext cx="3543816" cy="294105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574800" y="2377440"/>
            <a:ext cx="1744133" cy="155448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6468" y="2509697"/>
            <a:ext cx="6205266" cy="3024124"/>
            <a:chOff x="1339850" y="1882273"/>
            <a:chExt cx="4653950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895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65B2E2"/>
                  </a:solidFill>
                </a:rPr>
                <a:t>4</a:t>
              </a:r>
              <a:endParaRPr lang="en-US" sz="2400">
                <a:solidFill>
                  <a:srgbClr val="65B2E2"/>
                </a:solidFill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E451BF-BF7C-5545-B5EC-E0E7A69CA5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28566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7" y="1073038"/>
            <a:ext cx="3543816" cy="294105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2163234" y="2194560"/>
            <a:ext cx="1744133" cy="173736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134" y="5041382"/>
            <a:ext cx="27860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65B2E2"/>
                </a:solidFill>
              </a:rPr>
              <a:t>4</a:t>
            </a:r>
            <a:endParaRPr lang="en-US" sz="2400">
              <a:solidFill>
                <a:srgbClr val="65B2E2"/>
              </a:solidFill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46867" y="2509698"/>
            <a:ext cx="6108032" cy="2958672"/>
            <a:chOff x="1835150" y="1882273"/>
            <a:chExt cx="4581024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895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65B2E2"/>
                  </a:solidFill>
                </a:rPr>
                <a:t>1</a:t>
              </a:r>
              <a:endParaRPr lang="en-US" sz="2400" dirty="0">
                <a:solidFill>
                  <a:srgbClr val="65B2E2"/>
                </a:solidFill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28CD9A4-A331-2842-A951-1D267F2E25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68179235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085" y="1370776"/>
            <a:ext cx="5844639" cy="4952661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(with 4 filters)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7505206" y="277636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0203" y="122480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8554" y="4438610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554" y="5750998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1989409"/>
            <a:ext cx="229357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6040" y="1916529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000000"/>
                </a:solidFill>
              </a:rPr>
              <a:t>Output: 4x224x224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42473" y="2477628"/>
            <a:ext cx="2049534" cy="1359559"/>
            <a:chOff x="6706853" y="1858220"/>
            <a:chExt cx="1537150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3715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</a:rPr>
                <a:t>if zero padding,</a:t>
              </a:r>
            </a:p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and stride = 1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4784526" y="1347137"/>
            <a:ext cx="117230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4x1x9x9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395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085" y="1370776"/>
            <a:ext cx="5844639" cy="4952661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(with 4 filters)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7505206" y="277636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0203" y="122480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8554" y="4438610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554" y="5750998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1989409"/>
            <a:ext cx="229357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6040" y="1916529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000000"/>
                </a:solidFill>
              </a:rPr>
              <a:t>Output: 4x112x112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42473" y="2477628"/>
            <a:ext cx="2049534" cy="1359559"/>
            <a:chOff x="6706853" y="1858220"/>
            <a:chExt cx="1537150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3715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</a:rPr>
                <a:t>if zero padding,</a:t>
              </a:r>
            </a:p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but stride = 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4784526" y="1347137"/>
            <a:ext cx="117230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4x1x9x9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71020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F1AA9C-2104-B24A-8152-F7E46560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92" y="2074896"/>
            <a:ext cx="9432687" cy="42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891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Convolutional Network: </a:t>
            </a:r>
            <a:r>
              <a:rPr lang="en-US" sz="4267" dirty="0" err="1">
                <a:solidFill>
                  <a:schemeClr val="accent5">
                    <a:lumMod val="50000"/>
                  </a:schemeClr>
                </a:solidFill>
              </a:rPr>
              <a:t>LeNet</a:t>
            </a:r>
            <a:endParaRPr sz="4267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72" y="1852268"/>
            <a:ext cx="10548769" cy="2904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E3A48-798E-1046-BCB2-BC3E99DA1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09" y="5488104"/>
            <a:ext cx="8365065" cy="12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27CAF-F9D5-E547-BC92-81BAAF635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24"/>
          <a:stretch/>
        </p:blipFill>
        <p:spPr>
          <a:xfrm>
            <a:off x="1371470" y="5381056"/>
            <a:ext cx="1224889" cy="1230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EE4BB-0B69-E140-82E1-502D7BE1C5F2}"/>
              </a:ext>
            </a:extLst>
          </p:cNvPr>
          <p:cNvSpPr txBox="1"/>
          <p:nvPr/>
        </p:nvSpPr>
        <p:spPr>
          <a:xfrm>
            <a:off x="1152057" y="6365558"/>
            <a:ext cx="162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Yann </a:t>
            </a:r>
            <a:r>
              <a:rPr lang="en-US" sz="2400" dirty="0" err="1"/>
              <a:t>LeCun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03C62-8AC0-FC0A-9D6A-228DAFE34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941" y="6053731"/>
            <a:ext cx="8042002" cy="665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5C81AE-69FB-7EF0-FF38-86F3D40FB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409" y="5999113"/>
            <a:ext cx="8283536" cy="6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43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LeNet</a:t>
            </a:r>
            <a:r>
              <a:rPr lang="en-US" sz="4267" dirty="0"/>
              <a:t>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35" y="1028273"/>
            <a:ext cx="7505831" cy="52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8070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SpatialMaxPooling</a:t>
            </a:r>
            <a:r>
              <a:rPr lang="en-US" sz="4267" dirty="0"/>
              <a:t> Layer</a:t>
            </a:r>
            <a:endParaRPr sz="4267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5723829" y="1896526"/>
            <a:ext cx="439774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the max in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neighborhood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50899" y="3944469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2033" y="4376581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57113" y="3878741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2098" y="4600279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8865" y="4526253"/>
            <a:ext cx="278600" cy="4924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03346943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E6D1-D885-CA42-B073-2C60BC1B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r>
              <a:rPr lang="en-US" dirty="0"/>
              <a:t>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A236-0278-404E-866C-55A9C9D2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Convolutional Layers + 3 Linear Layers</a:t>
            </a:r>
          </a:p>
          <a:p>
            <a:endParaRPr lang="en-US" dirty="0"/>
          </a:p>
          <a:p>
            <a:r>
              <a:rPr lang="en-US" dirty="0"/>
              <a:t>+ Non-linear functions: </a:t>
            </a:r>
            <a:r>
              <a:rPr lang="en-US" dirty="0" err="1"/>
              <a:t>ReLUs</a:t>
            </a:r>
            <a:r>
              <a:rPr lang="en-US" dirty="0"/>
              <a:t> or </a:t>
            </a:r>
            <a:r>
              <a:rPr lang="en-US" dirty="0" err="1"/>
              <a:t>Sigmoids</a:t>
            </a:r>
            <a:br>
              <a:rPr lang="en-US" dirty="0"/>
            </a:br>
            <a:r>
              <a:rPr lang="en-US" dirty="0"/>
              <a:t>+ Max-pooling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1478548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BD3D-33BF-EE47-944A-14750BF2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Architectures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656B-1577-E241-BE87-6271227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Kriszhevsky</a:t>
            </a:r>
            <a:r>
              <a:rPr lang="en-US" dirty="0"/>
              <a:t> et al NIPS 2012)</a:t>
            </a:r>
            <a:r>
              <a:rPr lang="en-US" b="1" dirty="0"/>
              <a:t> [Required Reading]</a:t>
            </a:r>
            <a:br>
              <a:rPr lang="en-US" dirty="0"/>
            </a:br>
            <a:endParaRPr lang="en-US" dirty="0"/>
          </a:p>
          <a:p>
            <a:r>
              <a:rPr lang="en-US" dirty="0"/>
              <a:t>VGG (</a:t>
            </a:r>
            <a:r>
              <a:rPr lang="en-US" dirty="0" err="1"/>
              <a:t>Simonyan</a:t>
            </a:r>
            <a:r>
              <a:rPr lang="en-US" dirty="0"/>
              <a:t> and Zisserman 2014)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GoogLeNet</a:t>
            </a:r>
            <a:r>
              <a:rPr lang="en-US" dirty="0"/>
              <a:t> (</a:t>
            </a:r>
            <a:r>
              <a:rPr lang="en-US" dirty="0" err="1"/>
              <a:t>Szegedy</a:t>
            </a:r>
            <a:r>
              <a:rPr lang="en-US" dirty="0"/>
              <a:t> et al CVPR 2015)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DenseNet</a:t>
            </a:r>
            <a:r>
              <a:rPr lang="en-US" dirty="0"/>
              <a:t> (Huang et al CVPR 2017)</a:t>
            </a:r>
          </a:p>
        </p:txBody>
      </p:sp>
    </p:spTree>
    <p:extLst>
      <p:ext uri="{BB962C8B-B14F-4D97-AF65-F5344CB8AC3E}">
        <p14:creationId xmlns:p14="http://schemas.microsoft.com/office/powerpoint/2010/main" val="313720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Convolution operator</a:t>
            </a:r>
            <a:br>
              <a:rPr lang="en-US" sz="4267" kern="0" dirty="0">
                <a:latin typeface="Calibri" panose="020F0502020204030204"/>
              </a:rPr>
            </a:br>
            <a:r>
              <a:rPr lang="en-US" sz="4267" kern="0" dirty="0">
                <a:latin typeface="Calibri" panose="020F0502020204030204"/>
              </a:rPr>
              <a:t>e.g. mean filter</a:t>
            </a:r>
            <a:endParaRPr sz="4267" kern="0" dirty="0"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Image Credit: http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://what-when-</a:t>
            </a:r>
            <a:r>
              <a:rPr lang="en-US" sz="1067" kern="0" dirty="0" err="1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how.com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8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9639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592" y="1404104"/>
            <a:ext cx="8642229" cy="4352541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95960688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50" y="1121166"/>
            <a:ext cx="10122964" cy="46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68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76" y="1417467"/>
            <a:ext cx="7186877" cy="4325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5283" y="2813540"/>
            <a:ext cx="87331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Cons?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7814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45B2-8790-704F-BD0A-3A84C2E2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Computations are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A9863-6B91-594E-AC90-759F7012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 highly parallelizable</a:t>
            </a:r>
          </a:p>
          <a:p>
            <a:r>
              <a:rPr lang="en-US" dirty="0"/>
              <a:t>GPU Computing is used in practice</a:t>
            </a:r>
          </a:p>
          <a:p>
            <a:r>
              <a:rPr lang="en-US" dirty="0"/>
              <a:t>CPU Computing in fact is prohibitive for training these models</a:t>
            </a:r>
          </a:p>
        </p:txBody>
      </p:sp>
    </p:spTree>
    <p:extLst>
      <p:ext uri="{BB962C8B-B14F-4D97-AF65-F5344CB8AC3E}">
        <p14:creationId xmlns:p14="http://schemas.microsoft.com/office/powerpoint/2010/main" val="3262863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Alexnet</a:t>
            </a:r>
            <a:r>
              <a:rPr lang="en-US" dirty="0"/>
              <a:t> network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62" y="2225909"/>
            <a:ext cx="9280340" cy="3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7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Problem: Classification</a:t>
            </a:r>
            <a:endParaRPr sz="42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31" y="3492369"/>
            <a:ext cx="2989093" cy="222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2033987" y="1333408"/>
            <a:ext cx="8434679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e.g. Abyssinian cat, Bulldog, French Terrier, Cormorant, Chickadee, </a:t>
            </a:r>
          </a:p>
          <a:p>
            <a:pPr algn="ctr" defTabSz="609585" latinLnBrk="1" hangingPunct="0"/>
            <a:r>
              <a:rPr lang="en-US" sz="2400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7437121" y="3657600"/>
            <a:ext cx="266213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cat, tabby cat  (0.71)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…..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5207725" y="4605329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8128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Data: ILSVRC</a:t>
            </a:r>
            <a:endParaRPr sz="4267" dirty="0"/>
          </a:p>
        </p:txBody>
      </p:sp>
      <p:sp>
        <p:nvSpPr>
          <p:cNvPr id="2" name="Rectangle 1"/>
          <p:cNvSpPr/>
          <p:nvPr/>
        </p:nvSpPr>
        <p:spPr>
          <a:xfrm>
            <a:off x="881009" y="1387044"/>
            <a:ext cx="10235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Imagenet</a:t>
            </a:r>
            <a:r>
              <a:rPr lang="en-US" sz="2400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9714" y="2264229"/>
            <a:ext cx="213135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884" y="2980506"/>
            <a:ext cx="455092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1183" y="3696783"/>
            <a:ext cx="470481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</a:rPr>
              <a:t>~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717" y="4413061"/>
            <a:ext cx="339765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~50k images </a:t>
            </a:r>
            <a:r>
              <a:rPr lang="en-US" sz="2400">
                <a:solidFill>
                  <a:srgbClr val="000000"/>
                </a:solidFill>
              </a:rPr>
              <a:t>for validation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384" y="5103201"/>
            <a:ext cx="867275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evaluation is </a:t>
            </a:r>
            <a:r>
              <a:rPr lang="en-US" sz="2400">
                <a:solidFill>
                  <a:srgbClr val="000000"/>
                </a:solidFill>
              </a:rPr>
              <a:t>performed centrally by the organizers (max 2 per week)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034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Evaluation Metric: Top K-error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18" y="3788460"/>
            <a:ext cx="2989093" cy="2225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9107" y="3953691"/>
            <a:ext cx="2692530" cy="2339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cat, tabby cat  (0.61)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Abyssinian cat (0.10)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French terrier (0.03)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89712" y="4901420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658712" y="2012534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03678" y="1411128"/>
            <a:ext cx="4060103" cy="410433"/>
            <a:chOff x="4727758" y="1058343"/>
            <a:chExt cx="3045077" cy="307824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03678" y="1862530"/>
            <a:ext cx="4060103" cy="410433"/>
            <a:chOff x="4727758" y="1396895"/>
            <a:chExt cx="3045077" cy="307824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03678" y="2302495"/>
            <a:ext cx="4060103" cy="410433"/>
            <a:chOff x="4727758" y="1726867"/>
            <a:chExt cx="3045077" cy="307824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03678" y="2707133"/>
            <a:ext cx="4060103" cy="416150"/>
            <a:chOff x="4727758" y="2030352"/>
            <a:chExt cx="3045077" cy="312113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03678" y="3117500"/>
            <a:ext cx="4060103" cy="410430"/>
            <a:chOff x="4727758" y="2338127"/>
            <a:chExt cx="3045077" cy="307823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739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Top-5 error on this competition (2012)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947" y="1358100"/>
            <a:ext cx="4202187" cy="44897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667795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5219337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4723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23340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Convolution operator</a:t>
            </a:r>
            <a:br>
              <a:rPr lang="en-US" sz="4267" kern="0" dirty="0">
                <a:latin typeface="Calibri" panose="020F0502020204030204"/>
              </a:rPr>
            </a:br>
            <a:r>
              <a:rPr lang="en-US" sz="4267" kern="0" dirty="0">
                <a:latin typeface="Calibri" panose="020F0502020204030204"/>
              </a:rPr>
              <a:t>e.g. mean filter</a:t>
            </a:r>
            <a:endParaRPr sz="4267" kern="0" dirty="0"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Image Credit: http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://what-when-</a:t>
            </a:r>
            <a:r>
              <a:rPr lang="en-US" sz="1067" kern="0" dirty="0" err="1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how.com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8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53205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https://github.com/pytorch/vision/blob/master/torchvision/models/alexnet.py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1347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4" y="1417640"/>
            <a:ext cx="8088673" cy="4028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4225873" y="6097038"/>
            <a:ext cx="272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Srivastava et al 2014</a:t>
            </a:r>
          </a:p>
        </p:txBody>
      </p:sp>
    </p:spTree>
    <p:extLst>
      <p:ext uri="{BB962C8B-B14F-4D97-AF65-F5344CB8AC3E}">
        <p14:creationId xmlns:p14="http://schemas.microsoft.com/office/powerpoint/2010/main" val="163076819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10" y="1154891"/>
            <a:ext cx="5935501" cy="48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3220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9" y="1123637"/>
            <a:ext cx="2069592" cy="154118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90346" y="1940505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135085" y="1278676"/>
            <a:ext cx="1706881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(SIFT)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3498" y="1278676"/>
            <a:ext cx="212878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(Bag of words)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3819" y="1463342"/>
            <a:ext cx="2320376" cy="861772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(SVM 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79102" y="1917281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7487674" y="1911646"/>
            <a:ext cx="293893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4477768" y="631197"/>
            <a:ext cx="37040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10266120" y="1894227"/>
            <a:ext cx="416534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F0FD6C9-C2F4-22DE-C0EB-BF4F10D0FAB0}"/>
              </a:ext>
            </a:extLst>
          </p:cNvPr>
          <p:cNvCxnSpPr>
            <a:cxnSpLocks/>
          </p:cNvCxnSpPr>
          <p:nvPr/>
        </p:nvCxnSpPr>
        <p:spPr>
          <a:xfrm>
            <a:off x="3229814" y="5248971"/>
            <a:ext cx="57150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6822D49-9A47-99D1-FE10-880B2A3D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72" y="4308706"/>
            <a:ext cx="2069592" cy="1541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466BC-1384-80BF-E5FD-74267BF54EA4}"/>
              </a:ext>
            </a:extLst>
          </p:cNvPr>
          <p:cNvSpPr txBox="1"/>
          <p:nvPr/>
        </p:nvSpPr>
        <p:spPr>
          <a:xfrm>
            <a:off x="4054092" y="4648412"/>
            <a:ext cx="288303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95EC3-A871-8CC5-9F17-1FDF4E3E8201}"/>
              </a:ext>
            </a:extLst>
          </p:cNvPr>
          <p:cNvSpPr txBox="1"/>
          <p:nvPr/>
        </p:nvSpPr>
        <p:spPr>
          <a:xfrm>
            <a:off x="5249363" y="3816266"/>
            <a:ext cx="192809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Deep Learning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AC4A53-C5E3-BF74-58DE-5CD2F8F12F9E}"/>
              </a:ext>
            </a:extLst>
          </p:cNvPr>
          <p:cNvCxnSpPr>
            <a:cxnSpLocks/>
          </p:cNvCxnSpPr>
          <p:nvPr/>
        </p:nvCxnSpPr>
        <p:spPr>
          <a:xfrm>
            <a:off x="10266120" y="5320013"/>
            <a:ext cx="343876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67A374-3591-0464-C150-9A37033E7297}"/>
              </a:ext>
            </a:extLst>
          </p:cNvPr>
          <p:cNvSpPr txBox="1"/>
          <p:nvPr/>
        </p:nvSpPr>
        <p:spPr>
          <a:xfrm>
            <a:off x="7684458" y="5017744"/>
            <a:ext cx="2320376" cy="861772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Classifier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(SVM 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9D516-6C53-9078-1DB7-C92FEB7AA4A6}"/>
              </a:ext>
            </a:extLst>
          </p:cNvPr>
          <p:cNvCxnSpPr>
            <a:cxnSpLocks/>
          </p:cNvCxnSpPr>
          <p:nvPr/>
        </p:nvCxnSpPr>
        <p:spPr>
          <a:xfrm>
            <a:off x="7112958" y="5248971"/>
            <a:ext cx="40446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326110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605560" y="2523355"/>
            <a:ext cx="57150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8" y="1583090"/>
            <a:ext cx="2069592" cy="154118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429838" y="1922796"/>
            <a:ext cx="288303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9407769" y="2576813"/>
            <a:ext cx="343876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70EA344-ABAB-2F29-9BCA-53009AB2E5CA}"/>
              </a:ext>
            </a:extLst>
          </p:cNvPr>
          <p:cNvSpPr txBox="1"/>
          <p:nvPr/>
        </p:nvSpPr>
        <p:spPr>
          <a:xfrm>
            <a:off x="7060204" y="2292128"/>
            <a:ext cx="1928092" cy="492440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DD9C83-EF36-72F0-5D59-46AC54574672}"/>
              </a:ext>
            </a:extLst>
          </p:cNvPr>
          <p:cNvCxnSpPr>
            <a:cxnSpLocks/>
          </p:cNvCxnSpPr>
          <p:nvPr/>
        </p:nvCxnSpPr>
        <p:spPr>
          <a:xfrm>
            <a:off x="6488704" y="2523355"/>
            <a:ext cx="40446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269C2A8-B03B-829F-76E7-EA04A37C8CF1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Pre-training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1BB72AF-1680-738D-ADE9-E1C2AB8928F3}"/>
              </a:ext>
            </a:extLst>
          </p:cNvPr>
          <p:cNvSpPr txBox="1">
            <a:spLocks/>
          </p:cNvSpPr>
          <p:nvPr/>
        </p:nvSpPr>
        <p:spPr>
          <a:xfrm>
            <a:off x="609600" y="3879096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Fine-tuning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E0A01-B282-FB8B-35E1-EABCEDCAC215}"/>
              </a:ext>
            </a:extLst>
          </p:cNvPr>
          <p:cNvSpPr/>
          <p:nvPr/>
        </p:nvSpPr>
        <p:spPr>
          <a:xfrm>
            <a:off x="10058400" y="1688123"/>
            <a:ext cx="360485" cy="174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FAFEF4-5768-63E8-8A1F-19AD0B8AD248}"/>
              </a:ext>
            </a:extLst>
          </p:cNvPr>
          <p:cNvSpPr txBox="1"/>
          <p:nvPr/>
        </p:nvSpPr>
        <p:spPr>
          <a:xfrm>
            <a:off x="9492908" y="981940"/>
            <a:ext cx="170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categories</a:t>
            </a:r>
            <a:br>
              <a:rPr lang="en-US" dirty="0"/>
            </a:br>
            <a:r>
              <a:rPr lang="en-US" dirty="0"/>
              <a:t>1 million images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67A1EE-CC79-1A12-66A7-755F57695209}"/>
              </a:ext>
            </a:extLst>
          </p:cNvPr>
          <p:cNvCxnSpPr>
            <a:cxnSpLocks/>
          </p:cNvCxnSpPr>
          <p:nvPr/>
        </p:nvCxnSpPr>
        <p:spPr>
          <a:xfrm>
            <a:off x="2837090" y="5901372"/>
            <a:ext cx="571500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B96C5BA-8C37-DAD8-AA2F-6848B242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8" y="4961107"/>
            <a:ext cx="2069592" cy="15411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A01F6C-4047-AF68-17A1-EEF92A063998}"/>
              </a:ext>
            </a:extLst>
          </p:cNvPr>
          <p:cNvSpPr txBox="1"/>
          <p:nvPr/>
        </p:nvSpPr>
        <p:spPr>
          <a:xfrm>
            <a:off x="3661368" y="5300813"/>
            <a:ext cx="288303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2CCDC1-2F3A-0483-DC39-D4213947DE6F}"/>
              </a:ext>
            </a:extLst>
          </p:cNvPr>
          <p:cNvCxnSpPr>
            <a:cxnSpLocks/>
          </p:cNvCxnSpPr>
          <p:nvPr/>
        </p:nvCxnSpPr>
        <p:spPr>
          <a:xfrm>
            <a:off x="9639299" y="5954830"/>
            <a:ext cx="343876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E4DFDE-4A29-2FE9-1DC3-6EF938A88DCF}"/>
              </a:ext>
            </a:extLst>
          </p:cNvPr>
          <p:cNvSpPr txBox="1"/>
          <p:nvPr/>
        </p:nvSpPr>
        <p:spPr>
          <a:xfrm>
            <a:off x="7291734" y="5670145"/>
            <a:ext cx="1928092" cy="492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Classifier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508E6F-AE2B-46E6-6B48-4BB781FAA141}"/>
              </a:ext>
            </a:extLst>
          </p:cNvPr>
          <p:cNvCxnSpPr>
            <a:cxnSpLocks/>
          </p:cNvCxnSpPr>
          <p:nvPr/>
        </p:nvCxnSpPr>
        <p:spPr>
          <a:xfrm>
            <a:off x="6720234" y="5901372"/>
            <a:ext cx="40446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BEF5F6A-63D0-4B2F-59C8-F2D3DA0AB1BE}"/>
              </a:ext>
            </a:extLst>
          </p:cNvPr>
          <p:cNvSpPr/>
          <p:nvPr/>
        </p:nvSpPr>
        <p:spPr>
          <a:xfrm>
            <a:off x="10289930" y="5066140"/>
            <a:ext cx="360485" cy="174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55D16C-BC0A-A11C-16C7-F981D20A28DA}"/>
              </a:ext>
            </a:extLst>
          </p:cNvPr>
          <p:cNvSpPr txBox="1"/>
          <p:nvPr/>
        </p:nvSpPr>
        <p:spPr>
          <a:xfrm>
            <a:off x="9724438" y="4359957"/>
            <a:ext cx="143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categories</a:t>
            </a:r>
            <a:br>
              <a:rPr lang="en-US" dirty="0"/>
            </a:br>
            <a:r>
              <a:rPr lang="en-US" dirty="0"/>
              <a:t>400 images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F553AD-D902-5D46-BC3B-4E8032848213}"/>
              </a:ext>
            </a:extLst>
          </p:cNvPr>
          <p:cNvCxnSpPr>
            <a:cxnSpLocks/>
          </p:cNvCxnSpPr>
          <p:nvPr/>
        </p:nvCxnSpPr>
        <p:spPr>
          <a:xfrm>
            <a:off x="4970565" y="3429000"/>
            <a:ext cx="0" cy="163714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dash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377825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4" y="1354667"/>
            <a:ext cx="6265333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</p:spTree>
    <p:extLst>
      <p:ext uri="{BB962C8B-B14F-4D97-AF65-F5344CB8AC3E}">
        <p14:creationId xmlns:p14="http://schemas.microsoft.com/office/powerpoint/2010/main" val="218631849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4" name="Left Brace 3"/>
          <p:cNvSpPr/>
          <p:nvPr/>
        </p:nvSpPr>
        <p:spPr>
          <a:xfrm>
            <a:off x="2629990" y="135466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5461967" y="381054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4466" y="3182781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4088" y="6056875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135116586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675018" y="1554480"/>
            <a:ext cx="3640425" cy="36576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3912304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988528" y="2011680"/>
            <a:ext cx="3640425" cy="338328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291295184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911565" y="4998477"/>
            <a:ext cx="1410304" cy="1498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1045513" y="969554"/>
            <a:ext cx="1462556" cy="1555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3523583" y="955040"/>
            <a:ext cx="1444168" cy="158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4245667" y="3115971"/>
            <a:ext cx="1336284" cy="1515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738810" y="3201115"/>
            <a:ext cx="1538516" cy="1543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615" y="2954895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</p:spTree>
    <p:extLst>
      <p:ext uri="{BB962C8B-B14F-4D97-AF65-F5344CB8AC3E}">
        <p14:creationId xmlns:p14="http://schemas.microsoft.com/office/powerpoint/2010/main" val="39621119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2" y="6400802"/>
            <a:ext cx="3009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600" kern="0">
                <a:solidFill>
                  <a:prstClr val="black"/>
                </a:solidFill>
                <a:sym typeface="Calibri"/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Example: box f</a:t>
            </a:r>
            <a:r>
              <a:rPr lang="en-US" sz="3600" kern="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ilter</a:t>
            </a:r>
            <a:endParaRPr lang="en-US" sz="3600" kern="0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29330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1001-2D33-7859-E883-18E742F5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 Augmentation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0773F-27EC-5189-96C5-7A89CADC4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Pytorch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https://pytorch.org/vision/stable/transforms.html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Basic: </a:t>
            </a:r>
            <a:r>
              <a:rPr lang="en-US" dirty="0" err="1"/>
              <a:t>RandomCrop</a:t>
            </a:r>
            <a:r>
              <a:rPr lang="en-US" dirty="0"/>
              <a:t>, </a:t>
            </a:r>
            <a:r>
              <a:rPr lang="en-US" dirty="0" err="1"/>
              <a:t>RandomResize</a:t>
            </a:r>
            <a:r>
              <a:rPr lang="en-US" dirty="0"/>
              <a:t>, </a:t>
            </a:r>
            <a:r>
              <a:rPr lang="en-US" dirty="0" err="1"/>
              <a:t>RandomHorizontalFlip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Geometric: </a:t>
            </a:r>
            <a:r>
              <a:rPr lang="en-US" dirty="0" err="1"/>
              <a:t>RandomRotation</a:t>
            </a:r>
            <a:r>
              <a:rPr lang="en-US" dirty="0"/>
              <a:t>, </a:t>
            </a:r>
            <a:r>
              <a:rPr lang="en-US" dirty="0" err="1"/>
              <a:t>RandomPerspective</a:t>
            </a:r>
            <a:r>
              <a:rPr lang="en-US" dirty="0"/>
              <a:t>, </a:t>
            </a:r>
            <a:r>
              <a:rPr lang="en-US" dirty="0" err="1"/>
              <a:t>RandomAffine</a:t>
            </a:r>
            <a:r>
              <a:rPr lang="en-US" dirty="0"/>
              <a:t>, etc.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Color:</a:t>
            </a:r>
            <a:r>
              <a:rPr lang="en-US" dirty="0"/>
              <a:t> </a:t>
            </a:r>
            <a:r>
              <a:rPr lang="en-US" dirty="0" err="1"/>
              <a:t>RandomAutoContrast</a:t>
            </a:r>
            <a:r>
              <a:rPr lang="en-US" dirty="0"/>
              <a:t>, </a:t>
            </a:r>
            <a:r>
              <a:rPr lang="en-US" dirty="0" err="1"/>
              <a:t>RandomEqualize</a:t>
            </a:r>
            <a:r>
              <a:rPr lang="en-US" dirty="0"/>
              <a:t>, </a:t>
            </a:r>
            <a:r>
              <a:rPr lang="en-US" dirty="0" err="1"/>
              <a:t>RandomPosterize</a:t>
            </a:r>
            <a:r>
              <a:rPr lang="en-US" dirty="0"/>
              <a:t>, etc.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Other: </a:t>
            </a:r>
            <a:r>
              <a:rPr lang="en-US" dirty="0" err="1"/>
              <a:t>RandomErasing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https://arxiv.org/abs/1708.04896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9EF2A-AC70-2E58-DB22-833AEC4E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114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E6CD-6A1D-E37F-5CCB-09958E8F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Data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499B8-34EA-A91C-A32F-C7D633455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MixUp</a:t>
            </a:r>
            <a:r>
              <a:rPr lang="en-US" dirty="0"/>
              <a:t> – 2017 (</a:t>
            </a:r>
            <a:r>
              <a:rPr lang="en-US" dirty="0">
                <a:hlinkClick r:id="rId2"/>
              </a:rPr>
              <a:t>https://arxiv.org/abs/1710.09412</a:t>
            </a:r>
            <a:r>
              <a:rPr lang="en-US" dirty="0"/>
              <a:t>)</a:t>
            </a:r>
          </a:p>
          <a:p>
            <a:r>
              <a:rPr lang="en-US" dirty="0" err="1"/>
              <a:t>AutoAugment</a:t>
            </a:r>
            <a:r>
              <a:rPr lang="en-US" dirty="0"/>
              <a:t> - 2018 (</a:t>
            </a:r>
            <a:r>
              <a:rPr lang="en-US" dirty="0">
                <a:hlinkClick r:id="rId3"/>
              </a:rPr>
              <a:t>https://arxiv.org/abs/1805.09501</a:t>
            </a:r>
            <a:r>
              <a:rPr lang="en-US" dirty="0"/>
              <a:t>)</a:t>
            </a:r>
          </a:p>
          <a:p>
            <a:r>
              <a:rPr lang="en-US" dirty="0" err="1"/>
              <a:t>RandAugment</a:t>
            </a:r>
            <a:r>
              <a:rPr lang="en-US" dirty="0"/>
              <a:t> - 2019 (</a:t>
            </a:r>
            <a:r>
              <a:rPr lang="en-US" dirty="0">
                <a:hlinkClick r:id="rId4"/>
              </a:rPr>
              <a:t>https://arxiv.org/abs/1909.13719</a:t>
            </a:r>
            <a:r>
              <a:rPr lang="en-US" dirty="0"/>
              <a:t>)</a:t>
            </a:r>
          </a:p>
          <a:p>
            <a:r>
              <a:rPr lang="en-US" dirty="0" err="1"/>
              <a:t>CutMix</a:t>
            </a:r>
            <a:r>
              <a:rPr lang="en-US" dirty="0"/>
              <a:t> – 2019 (</a:t>
            </a:r>
            <a:r>
              <a:rPr lang="en-US" dirty="0">
                <a:hlinkClick r:id="rId5"/>
              </a:rPr>
              <a:t>https://arxiv.org/abs/1905.04899</a:t>
            </a:r>
            <a:r>
              <a:rPr lang="en-US" dirty="0"/>
              <a:t>)</a:t>
            </a:r>
          </a:p>
          <a:p>
            <a:r>
              <a:rPr lang="en-US" dirty="0" err="1"/>
              <a:t>AugMix</a:t>
            </a:r>
            <a:r>
              <a:rPr lang="en-US" dirty="0"/>
              <a:t> – 2019 (</a:t>
            </a:r>
            <a:r>
              <a:rPr lang="en-US" dirty="0">
                <a:hlinkClick r:id="rId6"/>
              </a:rPr>
              <a:t>https://arxiv.org/abs/1912.02781</a:t>
            </a:r>
            <a:r>
              <a:rPr lang="en-US" dirty="0"/>
              <a:t>)</a:t>
            </a:r>
          </a:p>
          <a:p>
            <a:r>
              <a:rPr lang="en-US" dirty="0" err="1"/>
              <a:t>TrivialAugment</a:t>
            </a:r>
            <a:r>
              <a:rPr lang="en-US" dirty="0"/>
              <a:t> - 2021 (</a:t>
            </a:r>
            <a:r>
              <a:rPr lang="en-US" dirty="0">
                <a:hlinkClick r:id="rId7"/>
              </a:rPr>
              <a:t>https://arxiv.org/abs/2103.10158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CD733-CE1C-AC7B-19E7-28AC838F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80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745066" y="1538177"/>
            <a:ext cx="10634133" cy="430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Using </a:t>
            </a:r>
            <a:r>
              <a:rPr lang="en-US" sz="3200" dirty="0" err="1">
                <a:sym typeface="Helvetica"/>
              </a:rPr>
              <a:t>ReLUs</a:t>
            </a:r>
            <a:r>
              <a:rPr lang="en-US" sz="3200" dirty="0">
                <a:sym typeface="Helvetica"/>
              </a:rPr>
              <a:t> instead of Sigmoid or </a:t>
            </a:r>
            <a:r>
              <a:rPr lang="en-US" sz="3200" dirty="0" err="1">
                <a:sym typeface="Helvetica"/>
              </a:rPr>
              <a:t>Tanh</a:t>
            </a:r>
            <a:endParaRPr lang="en-US" sz="3200" dirty="0">
              <a:sym typeface="Helvetica"/>
            </a:endParaRP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Momentum + Weight Decay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Dropout (Randomly sets Unit outputs to zero during training) 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GPU Computation!</a:t>
            </a:r>
            <a:endParaRPr sz="3200" dirty="0"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Other Important Aspects</a:t>
            </a:r>
            <a:endParaRPr sz="42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32" y="3994924"/>
            <a:ext cx="5215467" cy="18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3802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60" y="1698543"/>
            <a:ext cx="9469619" cy="3541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2782" y="5274302"/>
            <a:ext cx="9761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vgg.py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36944" y="5939691"/>
            <a:ext cx="406733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Zisserman,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2062" y="604390"/>
            <a:ext cx="9709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Top-5: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358E2-FC0E-C344-9366-21E4E098C9B4}"/>
              </a:ext>
            </a:extLst>
          </p:cNvPr>
          <p:cNvSpPr/>
          <p:nvPr/>
        </p:nvSpPr>
        <p:spPr>
          <a:xfrm>
            <a:off x="3786847" y="6358857"/>
            <a:ext cx="4680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arxiv.org</a:t>
            </a:r>
            <a:r>
              <a:rPr lang="en-US" sz="2400" dirty="0">
                <a:hlinkClick r:id="rId4"/>
              </a:rPr>
              <a:t>/pdf/1409.1556.pdf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407526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1454" y="5042222"/>
            <a:ext cx="11087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kuangliu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pytorch-cifar</a:t>
            </a:r>
            <a:r>
              <a:rPr lang="en-US" sz="2400" dirty="0">
                <a:hlinkClick r:id="rId2"/>
              </a:rPr>
              <a:t>/blob/master/models/</a:t>
            </a:r>
            <a:r>
              <a:rPr lang="en-US" sz="2400" dirty="0" err="1">
                <a:hlinkClick r:id="rId2"/>
              </a:rPr>
              <a:t>googlenet.py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5" y="1686715"/>
            <a:ext cx="11321887" cy="3332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185" y="5856329"/>
            <a:ext cx="250844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5A41F-6ED7-994D-B940-74A034D97F65}"/>
              </a:ext>
            </a:extLst>
          </p:cNvPr>
          <p:cNvSpPr/>
          <p:nvPr/>
        </p:nvSpPr>
        <p:spPr>
          <a:xfrm>
            <a:off x="2119086" y="6311251"/>
            <a:ext cx="8171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www.cs.unc.edu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wliu</a:t>
            </a:r>
            <a:r>
              <a:rPr lang="en-US" sz="2400" dirty="0">
                <a:hlinkClick r:id="rId4"/>
              </a:rPr>
              <a:t>/papers/</a:t>
            </a:r>
            <a:r>
              <a:rPr lang="en-US" sz="2400" dirty="0" err="1">
                <a:hlinkClick r:id="rId4"/>
              </a:rPr>
              <a:t>GoogLeNet.pdf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574429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EBC8-7566-5743-B02D-D84416F1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Refinements – Inception v3, e.g.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4B9CD-40FD-DC4F-8C84-08BEB75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76" y="1735810"/>
            <a:ext cx="4340483" cy="3577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FA388-0EBC-5B48-8ECC-BBC2527E479D}"/>
              </a:ext>
            </a:extLst>
          </p:cNvPr>
          <p:cNvSpPr txBox="1"/>
          <p:nvPr/>
        </p:nvSpPr>
        <p:spPr>
          <a:xfrm>
            <a:off x="1425845" y="5827364"/>
            <a:ext cx="330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GoogLeNet</a:t>
            </a:r>
            <a:r>
              <a:rPr lang="en-US" sz="2400" dirty="0"/>
              <a:t> (Inceptionv1)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BB3A8-C5D7-6F4D-B1FB-755F2AEC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65" y="1560162"/>
            <a:ext cx="4298497" cy="4108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7B5D7-4846-5F40-B877-A7A954C899A7}"/>
              </a:ext>
            </a:extLst>
          </p:cNvPr>
          <p:cNvSpPr txBox="1"/>
          <p:nvPr/>
        </p:nvSpPr>
        <p:spPr>
          <a:xfrm>
            <a:off x="7766374" y="5947906"/>
            <a:ext cx="172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Inception v3</a:t>
            </a:r>
          </a:p>
        </p:txBody>
      </p:sp>
    </p:spTree>
    <p:extLst>
      <p:ext uri="{BB962C8B-B14F-4D97-AF65-F5344CB8AC3E}">
        <p14:creationId xmlns:p14="http://schemas.microsoft.com/office/powerpoint/2010/main" val="246728038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BatchNormalization</a:t>
            </a:r>
            <a:r>
              <a:rPr lang="en-US" dirty="0"/>
              <a:t>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6" y="1417639"/>
            <a:ext cx="6736397" cy="4856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558E61-E10E-344E-821F-CB29595F11EB}"/>
              </a:ext>
            </a:extLst>
          </p:cNvPr>
          <p:cNvSpPr/>
          <p:nvPr/>
        </p:nvSpPr>
        <p:spPr>
          <a:xfrm>
            <a:off x="8660907" y="6346288"/>
            <a:ext cx="343190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https://</a:t>
            </a:r>
            <a:r>
              <a:rPr lang="en-US" sz="1867" dirty="0" err="1"/>
              <a:t>arxiv.org</a:t>
            </a:r>
            <a:r>
              <a:rPr lang="en-US" sz="1867" dirty="0"/>
              <a:t>/abs/1502.03167</a:t>
            </a:r>
          </a:p>
        </p:txBody>
      </p:sp>
    </p:spTree>
    <p:extLst>
      <p:ext uri="{BB962C8B-B14F-4D97-AF65-F5344CB8AC3E}">
        <p14:creationId xmlns:p14="http://schemas.microsoft.com/office/powerpoint/2010/main" val="311351389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28" y="270934"/>
            <a:ext cx="7472277" cy="5574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1642" y="6002216"/>
            <a:ext cx="3069813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lang="en-US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06016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8378" y="3341991"/>
            <a:ext cx="890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felixlaumon.github.io</a:t>
            </a:r>
            <a:r>
              <a:rPr lang="en-US" sz="2400" dirty="0">
                <a:hlinkClick r:id="rId2"/>
              </a:rPr>
              <a:t>/assets/</a:t>
            </a:r>
            <a:r>
              <a:rPr lang="en-US" sz="2400" dirty="0" err="1">
                <a:hlinkClick r:id="rId2"/>
              </a:rPr>
              <a:t>kaggle</a:t>
            </a:r>
            <a:r>
              <a:rPr lang="en-US" sz="2400" dirty="0">
                <a:hlinkClick r:id="rId2"/>
              </a:rPr>
              <a:t>-right-whale/</a:t>
            </a:r>
            <a:r>
              <a:rPr lang="en-US" sz="2400" dirty="0" err="1">
                <a:hlinkClick r:id="rId2"/>
              </a:rPr>
              <a:t>resnet.png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01521" y="2407138"/>
            <a:ext cx="33599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0627" y="5009273"/>
            <a:ext cx="10045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resnet.py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28226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43B2-4EB6-EC11-9D09-E01C428D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More Recent CNNs you can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CAE27-EC80-F59C-1556-D45D49DD6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DenseNet</a:t>
            </a:r>
            <a:r>
              <a:rPr lang="en-US" dirty="0"/>
              <a:t> - 2016 (Similar to </a:t>
            </a:r>
            <a:r>
              <a:rPr lang="en-US" dirty="0" err="1"/>
              <a:t>ResNet</a:t>
            </a:r>
            <a:r>
              <a:rPr lang="en-US" dirty="0"/>
              <a:t> but all layers connect to all next and previous layers) </a:t>
            </a:r>
            <a:r>
              <a:rPr lang="en-US" dirty="0">
                <a:hlinkClick r:id="rId2"/>
              </a:rPr>
              <a:t>https://arxiv.org/abs/1608.06993</a:t>
            </a:r>
            <a:endParaRPr lang="en-US" dirty="0"/>
          </a:p>
          <a:p>
            <a:r>
              <a:rPr lang="en-US" dirty="0" err="1"/>
              <a:t>ResNext</a:t>
            </a:r>
            <a:r>
              <a:rPr lang="en-US" dirty="0"/>
              <a:t> – 2016 (Combines ideas from </a:t>
            </a:r>
            <a:r>
              <a:rPr lang="en-US" dirty="0" err="1"/>
              <a:t>ResNet</a:t>
            </a:r>
            <a:r>
              <a:rPr lang="en-US" dirty="0"/>
              <a:t> and </a:t>
            </a:r>
            <a:r>
              <a:rPr lang="en-US" dirty="0" err="1"/>
              <a:t>InceptionNets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https://arxiv.org/abs/1611.05431v2</a:t>
            </a:r>
            <a:r>
              <a:rPr lang="en-US" dirty="0"/>
              <a:t>)</a:t>
            </a:r>
          </a:p>
          <a:p>
            <a:r>
              <a:rPr lang="en-US" dirty="0" err="1"/>
              <a:t>NASNet</a:t>
            </a:r>
            <a:r>
              <a:rPr lang="en-US" dirty="0"/>
              <a:t> – 2017 (Search the space of possible architectures) </a:t>
            </a:r>
            <a:r>
              <a:rPr lang="en-US" dirty="0">
                <a:hlinkClick r:id="rId4"/>
              </a:rPr>
              <a:t>https://arxiv.org/abs/1707.07012</a:t>
            </a:r>
            <a:endParaRPr lang="en-US" dirty="0"/>
          </a:p>
          <a:p>
            <a:r>
              <a:rPr lang="en-US" dirty="0" err="1"/>
              <a:t>EfficientNet</a:t>
            </a:r>
            <a:r>
              <a:rPr lang="en-US" dirty="0"/>
              <a:t> – 2019 (Scales up both width and depth of CNNs using a more principled approach) </a:t>
            </a:r>
            <a:r>
              <a:rPr lang="en-US" dirty="0">
                <a:hlinkClick r:id="rId5"/>
              </a:rPr>
              <a:t>https://arxiv.org/abs/1905.11946</a:t>
            </a:r>
            <a:endParaRPr lang="en-US" dirty="0"/>
          </a:p>
          <a:p>
            <a:r>
              <a:rPr lang="en-US" dirty="0" err="1"/>
              <a:t>RegNet</a:t>
            </a:r>
            <a:r>
              <a:rPr lang="en-US" dirty="0"/>
              <a:t> – 2020 (Paper has a more principled formula to decide on widths and depths) </a:t>
            </a:r>
            <a:r>
              <a:rPr lang="en-US" dirty="0">
                <a:hlinkClick r:id="rId6"/>
              </a:rPr>
              <a:t>https://arxiv.org/abs/2003.13678</a:t>
            </a:r>
            <a:endParaRPr lang="en-US" dirty="0"/>
          </a:p>
          <a:p>
            <a:r>
              <a:rPr lang="en-US" dirty="0" err="1"/>
              <a:t>ConvNext</a:t>
            </a:r>
            <a:r>
              <a:rPr lang="en-US" dirty="0"/>
              <a:t> – 2022 (Combines many tricks both at the architecture and optimization level) </a:t>
            </a:r>
            <a:r>
              <a:rPr lang="en-US" dirty="0">
                <a:hlinkClick r:id="rId7"/>
              </a:rPr>
              <a:t>https://arxiv.org/abs/2201.03545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391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0"/>
          <a:ext cx="3556000" cy="3471864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03112" progId="Equation.3">
                  <p:embed/>
                </p:oleObj>
              </mc:Choice>
              <mc:Fallback>
                <p:oleObj name="Equation" r:id="rId6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37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1A3A2-F571-A644-938E-D3DF1E3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6C0A3-D530-554B-A00D-E20A4C9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2659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242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526</TotalTime>
  <Words>3680</Words>
  <Application>Microsoft Macintosh PowerPoint</Application>
  <PresentationFormat>Widescreen</PresentationFormat>
  <Paragraphs>1811</Paragraphs>
  <Slides>80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1" baseType="lpstr">
      <vt:lpstr>Times</vt:lpstr>
      <vt:lpstr>Arial</vt:lpstr>
      <vt:lpstr>Calibri</vt:lpstr>
      <vt:lpstr>Calibri Light</vt:lpstr>
      <vt:lpstr>Cambria Math</vt:lpstr>
      <vt:lpstr>Courier New</vt:lpstr>
      <vt:lpstr>Futura Bk BT</vt:lpstr>
      <vt:lpstr>Helvetica</vt:lpstr>
      <vt:lpstr>Tahoma</vt:lpstr>
      <vt:lpstr>lecture-template</vt:lpstr>
      <vt:lpstr>Equation</vt:lpstr>
      <vt:lpstr>Deep Learning for Vision &amp; Language</vt:lpstr>
      <vt:lpstr>Most important operation for Computer Vision (*)</vt:lpstr>
      <vt:lpstr>Most important operation for Computer Vision (*)</vt:lpstr>
      <vt:lpstr>Most important operation for Computer Vision (*)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matters</vt:lpstr>
      <vt:lpstr>Convolution: Useful Operator for Image Processing</vt:lpstr>
      <vt:lpstr>PowerPoint Presentation</vt:lpstr>
      <vt:lpstr>Other filters</vt:lpstr>
      <vt:lpstr>Other filters</vt:lpstr>
      <vt:lpstr>Sobel operators are equivalent to 2D partial derivatives of the image</vt:lpstr>
      <vt:lpstr>PowerPoint Presentation</vt:lpstr>
      <vt:lpstr>Sobel filters are (approximate) partial derivatives of the image</vt:lpstr>
      <vt:lpstr>But digital images are not continuous, they are discrete</vt:lpstr>
      <vt:lpstr>But digital images are not continuous, they are discrete</vt:lpstr>
      <vt:lpstr>Sobel Operators Smooth in Y and then Differentiate in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LeNet Summary </vt:lpstr>
      <vt:lpstr>New Architectures Proposed</vt:lpstr>
      <vt:lpstr>PowerPoint Presentation</vt:lpstr>
      <vt:lpstr>PowerPoint Presentation</vt:lpstr>
      <vt:lpstr>PowerPoint Presentation</vt:lpstr>
      <vt:lpstr>CNN Computations are Computationally Expensive</vt:lpstr>
      <vt:lpstr>The Alexnet network (Krizhevsky et al NIPS 2012)</vt:lpstr>
      <vt:lpstr>PowerPoint Presentation</vt:lpstr>
      <vt:lpstr>PowerPoint Presentation</vt:lpstr>
      <vt:lpstr>PowerPoint Presentation</vt:lpstr>
      <vt:lpstr>PowerPoint Presentation</vt:lpstr>
      <vt:lpstr>Alexnet</vt:lpstr>
      <vt:lpstr>Pytorch Code for Alexnet </vt:lpstr>
      <vt:lpstr>Dropout Layer</vt:lpstr>
      <vt:lpstr>What is happening?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Data Augmentation options</vt:lpstr>
      <vt:lpstr>Advanced Data Augmentation</vt:lpstr>
      <vt:lpstr>PowerPoint Presentation</vt:lpstr>
      <vt:lpstr>VGG Network</vt:lpstr>
      <vt:lpstr>GoogLeNet</vt:lpstr>
      <vt:lpstr>Further Refinements – Inception v3, e.g. </vt:lpstr>
      <vt:lpstr>BatchNormalization Layer</vt:lpstr>
      <vt:lpstr>PowerPoint Presentation</vt:lpstr>
      <vt:lpstr>ResNet (He et al CVPR 2016)</vt:lpstr>
      <vt:lpstr>More Recent CNNs you can learn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 Roman</cp:lastModifiedBy>
  <cp:revision>91</cp:revision>
  <dcterms:created xsi:type="dcterms:W3CDTF">2020-08-27T13:44:04Z</dcterms:created>
  <dcterms:modified xsi:type="dcterms:W3CDTF">2025-02-04T21:02:58Z</dcterms:modified>
</cp:coreProperties>
</file>