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8" r:id="rId3"/>
    <p:sldId id="578" r:id="rId4"/>
    <p:sldId id="579" r:id="rId5"/>
    <p:sldId id="580" r:id="rId6"/>
    <p:sldId id="581" r:id="rId7"/>
    <p:sldId id="417" r:id="rId8"/>
    <p:sldId id="418" r:id="rId9"/>
    <p:sldId id="582" r:id="rId10"/>
    <p:sldId id="419" r:id="rId11"/>
    <p:sldId id="420" r:id="rId12"/>
    <p:sldId id="421" r:id="rId13"/>
    <p:sldId id="423" r:id="rId14"/>
    <p:sldId id="596" r:id="rId15"/>
    <p:sldId id="342" r:id="rId16"/>
    <p:sldId id="588" r:id="rId17"/>
    <p:sldId id="344" r:id="rId18"/>
    <p:sldId id="346" r:id="rId19"/>
    <p:sldId id="345" r:id="rId20"/>
    <p:sldId id="347" r:id="rId21"/>
    <p:sldId id="348" r:id="rId22"/>
    <p:sldId id="341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8D9042B-7BEF-CF4C-9541-440305ADBC2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392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2772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592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Word sense disambiguation,</a:t>
            </a:r>
            <a:r>
              <a:rPr lang="en-US" baseline="0" dirty="0"/>
              <a:t> e.g. bank (can be noun or verb, e.g. bank the ball off the side </a:t>
            </a:r>
            <a:r>
              <a:rPr lang="en-US" baseline="0" dirty="0" err="1"/>
              <a:t>vs</a:t>
            </a:r>
            <a:r>
              <a:rPr lang="en-US" baseline="0" dirty="0"/>
              <a:t> I got some money from the bank)</a:t>
            </a: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818AA6D-C87A-2643-9D3A-C5790A36D5F2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4385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Break sentences</a:t>
            </a:r>
            <a:r>
              <a:rPr lang="en-US" baseline="0" dirty="0"/>
              <a:t> down into phrasal units</a:t>
            </a: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82ECD3-9181-2646-BC0A-B9842ABFF8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146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at a higher level can automatically produce a complete syntactic parse tree for a sentence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A8D6429-9CA6-9F4B-9B4B-BD5DB881FED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861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D1495A-2520-BA43-9505-2866EF58A91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9073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56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cs.stonybrook.edu/~ychoi/cse628/lecture/02-ngram.pdf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Part Of Speech (POS) Tagging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5140325"/>
          </a:xfrm>
        </p:spPr>
        <p:txBody>
          <a:bodyPr/>
          <a:lstStyle/>
          <a:p>
            <a:r>
              <a:rPr lang="en-US" dirty="0"/>
              <a:t>Annotate each word in a sentence with a part-of-speech.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Useful for subsequent syntactic parsing and word sense disambiguation.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52689" y="2393951"/>
            <a:ext cx="5254557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I     ate   the  spaghetti  with   meatballs.  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Pro  V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  N          Prep        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354264" y="3235326"/>
            <a:ext cx="7833981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John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the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and  decided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take  it   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 the   table.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PN      V  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N   Con         V     Part   V   Pro Prep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2689" y="2876054"/>
            <a:ext cx="7187959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264" y="3612527"/>
            <a:ext cx="7529512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Phrase Chunking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Find all noun phrases (NPs) and verb phrases (VPs) in a sentence.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[NP </a:t>
            </a:r>
            <a:r>
              <a:rPr lang="en-US" dirty="0">
                <a:solidFill>
                  <a:srgbClr val="CC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]  [VP </a:t>
            </a:r>
            <a:r>
              <a:rPr lang="en-US" dirty="0">
                <a:solidFill>
                  <a:srgbClr val="008000"/>
                </a:solidFill>
              </a:rPr>
              <a:t>ate</a:t>
            </a:r>
            <a:r>
              <a:rPr lang="en-US" dirty="0">
                <a:solidFill>
                  <a:schemeClr val="tx1"/>
                </a:solidFill>
              </a:rPr>
              <a:t>]  [NP </a:t>
            </a:r>
            <a:r>
              <a:rPr lang="en-US" dirty="0">
                <a:solidFill>
                  <a:srgbClr val="CC0000"/>
                </a:solidFill>
              </a:rPr>
              <a:t>the  spaghetti</a:t>
            </a:r>
            <a:r>
              <a:rPr lang="en-US" dirty="0">
                <a:solidFill>
                  <a:schemeClr val="tx1"/>
                </a:solidFill>
              </a:rPr>
              <a:t>]  [PP </a:t>
            </a:r>
            <a:r>
              <a:rPr lang="en-US" dirty="0">
                <a:solidFill>
                  <a:schemeClr val="tx2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]   [NP </a:t>
            </a:r>
            <a:r>
              <a:rPr lang="en-US" dirty="0">
                <a:solidFill>
                  <a:srgbClr val="CC0000"/>
                </a:solidFill>
              </a:rPr>
              <a:t>meatball</a:t>
            </a:r>
            <a:r>
              <a:rPr lang="en-US" dirty="0">
                <a:solidFill>
                  <a:schemeClr val="tx1"/>
                </a:solidFill>
              </a:rPr>
              <a:t>s].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[NP</a:t>
            </a:r>
            <a:r>
              <a:rPr lang="en-US" dirty="0">
                <a:solidFill>
                  <a:srgbClr val="FF0000"/>
                </a:solidFill>
              </a:rPr>
              <a:t> He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reckons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the current account deficit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will narrow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to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only # 1.8 billion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September 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65450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Syntactic Parsing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Produce the correct syntactic parse tree for a sentence.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5" y="2565401"/>
            <a:ext cx="8821737" cy="282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78091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AE36BE-A455-1A42-98B3-068C7DF2E4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Sense Disambiguation (WSD)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Words in natural language usually have a fair number of different possible meanings.</a:t>
            </a:r>
          </a:p>
          <a:p>
            <a:pPr lvl="1">
              <a:lnSpc>
                <a:spcPct val="90000"/>
              </a:lnSpc>
            </a:pPr>
            <a:r>
              <a:rPr lang="en-US"/>
              <a:t>Ellen has a strong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in computational linguistics.</a:t>
            </a:r>
          </a:p>
          <a:p>
            <a:pPr lvl="1">
              <a:lnSpc>
                <a:spcPct val="90000"/>
              </a:lnSpc>
            </a:pPr>
            <a:r>
              <a:rPr lang="en-US"/>
              <a:t>Ellen pays a large amount of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on her credit card.</a:t>
            </a:r>
          </a:p>
          <a:p>
            <a:pPr>
              <a:lnSpc>
                <a:spcPct val="90000"/>
              </a:lnSpc>
            </a:pPr>
            <a:r>
              <a:rPr lang="en-US"/>
              <a:t>For many tasks (question answering, translation), the proper sense of each ambiguous word in a sentence must be determined.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80780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DC6DE-CB5E-6098-B9B0-DD806ED0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tasks more “advanced” tasks: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0C5E-2FED-FC1C-B324-7B029619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classification</a:t>
            </a:r>
          </a:p>
          <a:p>
            <a:pPr lvl="1"/>
            <a:r>
              <a:rPr lang="en-US" dirty="0"/>
              <a:t>Simple: Is this text English or Spanish?</a:t>
            </a:r>
          </a:p>
          <a:p>
            <a:pPr lvl="1"/>
            <a:r>
              <a:rPr lang="en-US" dirty="0"/>
              <a:t>Harder: Is this text about Toys or Weapons?</a:t>
            </a:r>
          </a:p>
          <a:p>
            <a:pPr lvl="1"/>
            <a:r>
              <a:rPr lang="en-US" dirty="0"/>
              <a:t>Even harder: Is this text written by Shakespeare or not?</a:t>
            </a:r>
          </a:p>
          <a:p>
            <a:r>
              <a:rPr lang="en-US" dirty="0"/>
              <a:t>Text Generation</a:t>
            </a:r>
          </a:p>
          <a:p>
            <a:pPr lvl="1"/>
            <a:r>
              <a:rPr lang="en-US" dirty="0"/>
              <a:t>Free form: Generate arbitrary human-like produced text</a:t>
            </a:r>
          </a:p>
          <a:p>
            <a:pPr lvl="1"/>
            <a:r>
              <a:rPr lang="en-US" dirty="0"/>
              <a:t>Conditional: Generate text that has certain style</a:t>
            </a:r>
          </a:p>
          <a:p>
            <a:r>
              <a:rPr lang="en-US" dirty="0"/>
              <a:t>Entailment, can text statement A be deduced from text statement B?</a:t>
            </a:r>
          </a:p>
          <a:p>
            <a:r>
              <a:rPr lang="en-US" dirty="0"/>
              <a:t>Question Answering (QA), Given a question text, give a text answer.</a:t>
            </a:r>
          </a:p>
          <a:p>
            <a:r>
              <a:rPr lang="en-US" dirty="0"/>
              <a:t>Dialog – same as VQA but continuous back and forth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1200-F6A2-7246-163F-626AE15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1341904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blipFill>
                <a:blip r:embed="rId6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blipFill>
                <a:blip r:embed="rId7"/>
                <a:stretch>
                  <a:fillRect l="-1750" t="-6897" r="-1500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blipFill>
                <a:blip r:embed="rId8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blipFill>
                <a:blip r:embed="rId9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4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6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5707" y="1080090"/>
            <a:ext cx="245451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>
                <a:solidFill>
                  <a:srgbClr val="000000"/>
                </a:solidFill>
              </a:rPr>
              <a:t>one-hot encodings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3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61B6-F59C-DB41-B0B3-AEEDFAB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B1E9-CC29-BD4C-934E-23D813D2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137" y="4136567"/>
            <a:ext cx="6897419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The study of automatic reasoning over text / language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37372-089A-F449-A317-49E424A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683" y="2775466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0403" y="3198167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http://www3.cs.stonybrook.edu/~</a:t>
            </a:r>
            <a:r>
              <a:rPr lang="en-US" sz="2400" dirty="0" err="1">
                <a:hlinkClick r:id="rId2"/>
              </a:rPr>
              <a:t>ychoi</a:t>
            </a:r>
            <a:r>
              <a:rPr lang="en-US" sz="2400" dirty="0">
                <a:hlinkClick r:id="rId2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EDB38-E10E-5C43-BD6B-C699312D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Picture 5.png">
            <a:extLst>
              <a:ext uri="{FF2B5EF4-FFF2-40B4-BE49-F238E27FC236}">
                <a16:creationId xmlns:a16="http://schemas.microsoft.com/office/drawing/2014/main" id="{D16CE9C6-AB7B-014A-976A-BBDBD054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9"/>
          <a:stretch/>
        </p:blipFill>
        <p:spPr bwMode="auto">
          <a:xfrm>
            <a:off x="1535306" y="501650"/>
            <a:ext cx="8828220" cy="5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EC944-7803-D949-977F-E825AF910EAC}"/>
              </a:ext>
            </a:extLst>
          </p:cNvPr>
          <p:cNvSpPr txBox="1"/>
          <p:nvPr/>
        </p:nvSpPr>
        <p:spPr>
          <a:xfrm>
            <a:off x="8972763" y="6048575"/>
            <a:ext cx="13907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Dan Klein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24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754102" y="6356350"/>
            <a:ext cx="140903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Pronoun Resolution</a:t>
            </a:r>
          </a:p>
          <a:p>
            <a:pPr lvl="1"/>
            <a:r>
              <a:rPr lang="en-US" dirty="0"/>
              <a:t>Jack drank the wine on the table. </a:t>
            </a:r>
            <a:r>
              <a:rPr lang="en-US" b="1" i="1" dirty="0"/>
              <a:t>It </a:t>
            </a:r>
            <a:r>
              <a:rPr lang="en-US" dirty="0"/>
              <a:t>was red and round.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went back to the bar to get another drink.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clearly had drunk too much.</a:t>
            </a:r>
          </a:p>
          <a:p>
            <a:endParaRPr lang="en-US" dirty="0"/>
          </a:p>
          <a:p>
            <a:pPr marL="445770" lvl="2" indent="0">
              <a:buNone/>
            </a:pPr>
            <a:r>
              <a:rPr lang="en-US" dirty="0"/>
              <a:t>				[Adapted from Wilks (1975)]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4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078241" y="6356350"/>
            <a:ext cx="257846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Adapted from a 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Requires World Knowledge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Co-Reference Resolution</a:t>
            </a:r>
          </a:p>
          <a:p>
            <a:pPr lvl="1"/>
            <a:r>
              <a:rPr lang="en-US" dirty="0"/>
              <a:t>The doctor hired a secretary because she needed help with new patients.</a:t>
            </a:r>
          </a:p>
          <a:p>
            <a:pPr lvl="1"/>
            <a:r>
              <a:rPr lang="en-US" dirty="0"/>
              <a:t>The physician hired the secretary because he was highly recommended.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445770" lvl="2" indent="0">
              <a:buNone/>
            </a:pPr>
            <a:r>
              <a:rPr lang="en-US" dirty="0"/>
              <a:t>		                      [From some of our group’s work]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4C5B5-36A3-994B-95FD-3FD94A90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83" y="5089308"/>
            <a:ext cx="5891696" cy="6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903189" y="6236383"/>
            <a:ext cx="13978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Learning mother tongue (native language)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1800" dirty="0"/>
              <a:t>-- you might think it’s easy, but…</a:t>
            </a:r>
          </a:p>
          <a:p>
            <a:pPr marL="240030" lvl="1" indent="0"/>
            <a:r>
              <a:rPr lang="en-US" dirty="0"/>
              <a:t>     compare 5 year old V.S. 10 year old V.S. 20 year old</a:t>
            </a:r>
          </a:p>
          <a:p>
            <a:pPr marL="240030" lvl="1" indent="0"/>
            <a:endParaRPr lang="en-US" dirty="0"/>
          </a:p>
          <a:p>
            <a:r>
              <a:rPr lang="en-US" dirty="0"/>
              <a:t>Learning foreign languages </a:t>
            </a:r>
          </a:p>
          <a:p>
            <a:pPr marL="240030" lvl="1" indent="0"/>
            <a:r>
              <a:rPr lang="en-US" dirty="0"/>
              <a:t>– even harder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Word Segmentation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Breaking a string of characters into a sequence of words.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written languages (e.g. Japanese) words are not separated by spaces.</a:t>
            </a:r>
          </a:p>
          <a:p>
            <a:pPr>
              <a:lnSpc>
                <a:spcPct val="90000"/>
              </a:lnSpc>
            </a:pPr>
            <a:r>
              <a:rPr lang="en-US" dirty="0"/>
              <a:t>Even in English, characters other than white-space can be used to separate words [e.g. </a:t>
            </a:r>
            <a:r>
              <a:rPr lang="en-US" b="1" dirty="0">
                <a:solidFill>
                  <a:srgbClr val="FF3F3F"/>
                </a:solidFill>
              </a:rPr>
              <a:t>, ; . - : ( )</a:t>
            </a:r>
            <a:r>
              <a:rPr lang="en-US" dirty="0"/>
              <a:t> ]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 from English URLs:</a:t>
            </a:r>
            <a:endParaRPr 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err="1"/>
              <a:t>jumptheshark.com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jump the shark .com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ea typeface="Times New Roman" charset="0"/>
                <a:cs typeface="Times New Roman" charset="0"/>
              </a:rPr>
              <a:t>myspace.com</a:t>
            </a:r>
            <a:r>
              <a:rPr lang="en-US" dirty="0"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ea typeface="Times New Roman" charset="0"/>
                <a:cs typeface="Times New Roman" charset="0"/>
              </a:rPr>
              <a:t>pluckerswingbar</a:t>
            </a:r>
            <a:r>
              <a:rPr lang="en-US" dirty="0">
                <a:ea typeface="Times New Roman" charset="0"/>
                <a:cs typeface="Times New Roman" charset="0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pluckers</a:t>
            </a:r>
            <a:r>
              <a:rPr lang="en-US" dirty="0">
                <a:ea typeface="Times New Roman" charset="0"/>
                <a:cs typeface="Times New Roman" charset="0"/>
              </a:rPr>
              <a:t> wing bar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</a:t>
            </a:r>
            <a:r>
              <a:rPr lang="en-US" dirty="0">
                <a:ea typeface="Times New Roman" charset="0"/>
                <a:cs typeface="Times New Roman" charset="0"/>
              </a:rPr>
              <a:t> swing bar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96116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Morphological Analysis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/>
          </a:bodyPr>
          <a:lstStyle/>
          <a:p>
            <a:r>
              <a:rPr lang="en-US" sz="2400" b="1" i="1"/>
              <a:t>Morphology</a:t>
            </a:r>
            <a:r>
              <a:rPr lang="en-US" sz="2400"/>
              <a:t> is the field of linguistics that studies the internal structure of words. (Wikipedia)</a:t>
            </a:r>
          </a:p>
          <a:p>
            <a:r>
              <a:rPr lang="en-US" sz="2400"/>
              <a:t>A </a:t>
            </a:r>
            <a:r>
              <a:rPr lang="en-US" sz="2400" b="1" i="1"/>
              <a:t>morpheme</a:t>
            </a:r>
            <a:r>
              <a:rPr lang="en-US" sz="2400"/>
              <a:t> is the smallest linguistic unit that has semantic meaning (Wikipedia)</a:t>
            </a:r>
          </a:p>
          <a:p>
            <a:pPr lvl="1"/>
            <a:r>
              <a:rPr lang="en-US" sz="2000"/>
              <a:t> e.g. “carry”, “pre”, “ed”, “ly”, “s”</a:t>
            </a:r>
          </a:p>
          <a:p>
            <a:r>
              <a:rPr lang="en-US" sz="2400"/>
              <a:t>Morphological analysis is the task of segmenting a word into its morphemes:</a:t>
            </a:r>
          </a:p>
          <a:p>
            <a:pPr lvl="1"/>
            <a:r>
              <a:rPr lang="en-US" sz="2000"/>
              <a:t>carried </a:t>
            </a:r>
            <a:r>
              <a:rPr lang="en-US">
                <a:sym typeface="Symbol" charset="2"/>
              </a:rPr>
              <a:t></a:t>
            </a:r>
            <a:r>
              <a:rPr lang="en-US" sz="2000"/>
              <a:t> </a:t>
            </a:r>
            <a:r>
              <a:rPr lang="en-US" sz="2000">
                <a:ea typeface="Times New Roman" charset="0"/>
                <a:cs typeface="Times New Roman" charset="0"/>
              </a:rPr>
              <a:t> carry + ed (past tense)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independently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in + (depend + ent) + ly 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Googlers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(Google + er) + s (plural)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unlockable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un + (lock + able)  ?</a:t>
            </a:r>
          </a:p>
          <a:p>
            <a:pPr lvl="1">
              <a:buFontTx/>
              <a:buNone/>
            </a:pPr>
            <a:r>
              <a:rPr lang="en-US" sz="2000">
                <a:ea typeface="Times New Roman" charset="0"/>
                <a:cs typeface="Times New Roman" charset="0"/>
              </a:rPr>
              <a:t>                      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(un + lock) + able  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81494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/>
          </a:bodyPr>
          <a:lstStyle/>
          <a:p>
            <a:r>
              <a:rPr lang="en-US" sz="2400" b="1" i="1" dirty="0"/>
              <a:t>German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555 --&gt; </a:t>
            </a:r>
            <a:r>
              <a:rPr lang="en-US" sz="2000" dirty="0" err="1">
                <a:ea typeface="Times New Roman" charset="0"/>
                <a:cs typeface="Times New Roman" charset="0"/>
              </a:rPr>
              <a:t>fünf­hundert­fünf­und­fünfzig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7254 </a:t>
            </a:r>
            <a:r>
              <a:rPr lang="en-US" sz="2000" dirty="0">
                <a:ea typeface="Times New Roman" charset="0"/>
                <a:cs typeface="Times New Roman" charset="0"/>
                <a:sym typeface="Wingdings" pitchFamily="2" charset="2"/>
              </a:rPr>
              <a:t> </a:t>
            </a:r>
            <a:r>
              <a:rPr lang="en-US" sz="2000" dirty="0" err="1">
                <a:ea typeface="Times New Roman" charset="0"/>
                <a:cs typeface="Times New Roman" charset="0"/>
                <a:sym typeface="Wingdings" pitchFamily="2" charset="2"/>
              </a:rPr>
              <a:t>Siebentausendzweihundertvierundfünfzig</a:t>
            </a: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906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7613</TotalTime>
  <Words>1452</Words>
  <Application>Microsoft Macintosh PowerPoint</Application>
  <PresentationFormat>Widescreen</PresentationFormat>
  <Paragraphs>199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lecture-template</vt:lpstr>
      <vt:lpstr>Deep Learning for Vision &amp; Language</vt:lpstr>
      <vt:lpstr>Natural Language Processing</vt:lpstr>
      <vt:lpstr>PowerPoint Presentation</vt:lpstr>
      <vt:lpstr>Why is NLP Hard?</vt:lpstr>
      <vt:lpstr>Why is NLP Hard?</vt:lpstr>
      <vt:lpstr>Why is NLP Hard?</vt:lpstr>
      <vt:lpstr>Word Segmentation</vt:lpstr>
      <vt:lpstr>Morphological Analysis</vt:lpstr>
      <vt:lpstr>PowerPoint Presentation</vt:lpstr>
      <vt:lpstr>Part Of Speech (POS) Tagging</vt:lpstr>
      <vt:lpstr>Phrase Chunking</vt:lpstr>
      <vt:lpstr>Syntactic Parsing</vt:lpstr>
      <vt:lpstr>Word Sense Disambiguation (WSD)</vt:lpstr>
      <vt:lpstr>Other tasks more “advanced” tasks: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114</cp:revision>
  <dcterms:created xsi:type="dcterms:W3CDTF">2020-08-27T13:44:04Z</dcterms:created>
  <dcterms:modified xsi:type="dcterms:W3CDTF">2025-02-18T20:25:32Z</dcterms:modified>
</cp:coreProperties>
</file>