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85"/>
  </p:notesMasterIdLst>
  <p:sldIdLst>
    <p:sldId id="256" r:id="rId2"/>
    <p:sldId id="344" r:id="rId3"/>
    <p:sldId id="346" r:id="rId4"/>
    <p:sldId id="345" r:id="rId5"/>
    <p:sldId id="347" r:id="rId6"/>
    <p:sldId id="348" r:id="rId7"/>
    <p:sldId id="341" r:id="rId8"/>
    <p:sldId id="349" r:id="rId9"/>
    <p:sldId id="350" r:id="rId10"/>
    <p:sldId id="352" r:id="rId11"/>
    <p:sldId id="351" r:id="rId12"/>
    <p:sldId id="354" r:id="rId13"/>
    <p:sldId id="353" r:id="rId14"/>
    <p:sldId id="408" r:id="rId15"/>
    <p:sldId id="409" r:id="rId16"/>
    <p:sldId id="583" r:id="rId17"/>
    <p:sldId id="595" r:id="rId18"/>
    <p:sldId id="584" r:id="rId19"/>
    <p:sldId id="1022" r:id="rId20"/>
    <p:sldId id="1023" r:id="rId21"/>
    <p:sldId id="589" r:id="rId22"/>
    <p:sldId id="590" r:id="rId23"/>
    <p:sldId id="591" r:id="rId24"/>
    <p:sldId id="592" r:id="rId25"/>
    <p:sldId id="593" r:id="rId26"/>
    <p:sldId id="594" r:id="rId27"/>
    <p:sldId id="585" r:id="rId28"/>
    <p:sldId id="586" r:id="rId29"/>
    <p:sldId id="987" r:id="rId30"/>
    <p:sldId id="587" r:id="rId31"/>
    <p:sldId id="984" r:id="rId32"/>
    <p:sldId id="985" r:id="rId33"/>
    <p:sldId id="986" r:id="rId34"/>
    <p:sldId id="1024" r:id="rId35"/>
    <p:sldId id="936" r:id="rId36"/>
    <p:sldId id="937" r:id="rId37"/>
    <p:sldId id="953" r:id="rId38"/>
    <p:sldId id="939" r:id="rId39"/>
    <p:sldId id="940" r:id="rId40"/>
    <p:sldId id="941" r:id="rId41"/>
    <p:sldId id="954" r:id="rId42"/>
    <p:sldId id="968" r:id="rId43"/>
    <p:sldId id="1025" r:id="rId44"/>
    <p:sldId id="955" r:id="rId45"/>
    <p:sldId id="942" r:id="rId46"/>
    <p:sldId id="957" r:id="rId47"/>
    <p:sldId id="959" r:id="rId48"/>
    <p:sldId id="958" r:id="rId49"/>
    <p:sldId id="960" r:id="rId50"/>
    <p:sldId id="961" r:id="rId51"/>
    <p:sldId id="962" r:id="rId52"/>
    <p:sldId id="944" r:id="rId53"/>
    <p:sldId id="969" r:id="rId54"/>
    <p:sldId id="956" r:id="rId55"/>
    <p:sldId id="971" r:id="rId56"/>
    <p:sldId id="970" r:id="rId57"/>
    <p:sldId id="973" r:id="rId58"/>
    <p:sldId id="972" r:id="rId59"/>
    <p:sldId id="974" r:id="rId60"/>
    <p:sldId id="975" r:id="rId61"/>
    <p:sldId id="976" r:id="rId62"/>
    <p:sldId id="977" r:id="rId63"/>
    <p:sldId id="978" r:id="rId64"/>
    <p:sldId id="1026" r:id="rId65"/>
    <p:sldId id="1027" r:id="rId66"/>
    <p:sldId id="949" r:id="rId67"/>
    <p:sldId id="1028" r:id="rId68"/>
    <p:sldId id="945" r:id="rId69"/>
    <p:sldId id="1029" r:id="rId70"/>
    <p:sldId id="946" r:id="rId71"/>
    <p:sldId id="947" r:id="rId72"/>
    <p:sldId id="1031" r:id="rId73"/>
    <p:sldId id="990" r:id="rId74"/>
    <p:sldId id="989" r:id="rId75"/>
    <p:sldId id="991" r:id="rId76"/>
    <p:sldId id="992" r:id="rId77"/>
    <p:sldId id="994" r:id="rId78"/>
    <p:sldId id="995" r:id="rId79"/>
    <p:sldId id="996" r:id="rId80"/>
    <p:sldId id="997" r:id="rId81"/>
    <p:sldId id="998" r:id="rId82"/>
    <p:sldId id="1032" r:id="rId83"/>
    <p:sldId id="267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6379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UjL_h2tXdTtPSfxbBP-6MkE_BMck6gm?usp=sharin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1.png"/><Relationship Id="rId5" Type="http://schemas.openxmlformats.org/officeDocument/2006/relationships/image" Target="../media/image911.png"/><Relationship Id="rId4" Type="http://schemas.openxmlformats.org/officeDocument/2006/relationships/image" Target="../media/image8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1.png"/><Relationship Id="rId3" Type="http://schemas.openxmlformats.org/officeDocument/2006/relationships/image" Target="../media/image711.png"/><Relationship Id="rId7" Type="http://schemas.openxmlformats.org/officeDocument/2006/relationships/image" Target="../media/image12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1.png"/><Relationship Id="rId5" Type="http://schemas.openxmlformats.org/officeDocument/2006/relationships/image" Target="../media/image911.png"/><Relationship Id="rId4" Type="http://schemas.openxmlformats.org/officeDocument/2006/relationships/image" Target="../media/image811.png"/><Relationship Id="rId9" Type="http://schemas.openxmlformats.org/officeDocument/2006/relationships/image" Target="../media/image14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1510.png"/><Relationship Id="rId7" Type="http://schemas.openxmlformats.org/officeDocument/2006/relationships/image" Target="../media/image191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14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91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711.png"/><Relationship Id="rId7" Type="http://schemas.openxmlformats.org/officeDocument/2006/relationships/image" Target="../media/image13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1.png"/><Relationship Id="rId5" Type="http://schemas.openxmlformats.org/officeDocument/2006/relationships/image" Target="../media/image911.png"/><Relationship Id="rId4" Type="http://schemas.openxmlformats.org/officeDocument/2006/relationships/image" Target="../media/image811.png"/><Relationship Id="rId9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7" Type="http://schemas.openxmlformats.org/officeDocument/2006/relationships/image" Target="../media/image11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1.png"/><Relationship Id="rId5" Type="http://schemas.openxmlformats.org/officeDocument/2006/relationships/image" Target="../media/image911.png"/><Relationship Id="rId4" Type="http://schemas.openxmlformats.org/officeDocument/2006/relationships/image" Target="../media/image8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1.png"/><Relationship Id="rId5" Type="http://schemas.openxmlformats.org/officeDocument/2006/relationships/image" Target="../media/image911.png"/><Relationship Id="rId4" Type="http://schemas.openxmlformats.org/officeDocument/2006/relationships/image" Target="../media/image8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20.png"/><Relationship Id="rId7" Type="http://schemas.openxmlformats.org/officeDocument/2006/relationships/image" Target="../media/image26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1.png"/><Relationship Id="rId11" Type="http://schemas.openxmlformats.org/officeDocument/2006/relationships/image" Target="../media/image361.png"/><Relationship Id="rId5" Type="http://schemas.openxmlformats.org/officeDocument/2006/relationships/image" Target="../media/image240.png"/><Relationship Id="rId10" Type="http://schemas.openxmlformats.org/officeDocument/2006/relationships/image" Target="../media/image351.png"/><Relationship Id="rId4" Type="http://schemas.openxmlformats.org/officeDocument/2006/relationships/image" Target="../media/image230.png"/><Relationship Id="rId9" Type="http://schemas.openxmlformats.org/officeDocument/2006/relationships/image" Target="../media/image3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361.png"/><Relationship Id="rId3" Type="http://schemas.openxmlformats.org/officeDocument/2006/relationships/image" Target="../media/image220.png"/><Relationship Id="rId7" Type="http://schemas.openxmlformats.org/officeDocument/2006/relationships/image" Target="../media/image251.png"/><Relationship Id="rId12" Type="http://schemas.openxmlformats.org/officeDocument/2006/relationships/image" Target="../media/image351.png"/><Relationship Id="rId17" Type="http://schemas.openxmlformats.org/officeDocument/2006/relationships/image" Target="../media/image421.png"/><Relationship Id="rId2" Type="http://schemas.openxmlformats.org/officeDocument/2006/relationships/image" Target="../media/image210.png"/><Relationship Id="rId16" Type="http://schemas.openxmlformats.org/officeDocument/2006/relationships/image" Target="../media/image4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1.png"/><Relationship Id="rId11" Type="http://schemas.openxmlformats.org/officeDocument/2006/relationships/image" Target="../media/image341.png"/><Relationship Id="rId5" Type="http://schemas.openxmlformats.org/officeDocument/2006/relationships/image" Target="../media/image240.png"/><Relationship Id="rId15" Type="http://schemas.openxmlformats.org/officeDocument/2006/relationships/image" Target="../media/image401.png"/><Relationship Id="rId10" Type="http://schemas.openxmlformats.org/officeDocument/2006/relationships/image" Target="../media/image381.png"/><Relationship Id="rId4" Type="http://schemas.openxmlformats.org/officeDocument/2006/relationships/image" Target="../media/image230.png"/><Relationship Id="rId9" Type="http://schemas.openxmlformats.org/officeDocument/2006/relationships/image" Target="../media/image271.png"/><Relationship Id="rId14" Type="http://schemas.openxmlformats.org/officeDocument/2006/relationships/image" Target="../media/image39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371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85.png"/><Relationship Id="rId21" Type="http://schemas.openxmlformats.org/officeDocument/2006/relationships/image" Target="NULL"/><Relationship Id="rId34" Type="http://schemas.openxmlformats.org/officeDocument/2006/relationships/image" Target="../media/image9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2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9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97.png"/><Relationship Id="rId21" Type="http://schemas.openxmlformats.org/officeDocument/2006/relationships/image" Target="NULL"/><Relationship Id="rId34" Type="http://schemas.openxmlformats.org/officeDocument/2006/relationships/image" Target="../media/image10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04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cs.stonybrook.edu/~ychoi/cse628/lecture/02-ngram.pdf" TargetMode="Externa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10.png"/><Relationship Id="rId3" Type="http://schemas.openxmlformats.org/officeDocument/2006/relationships/image" Target="../media/image3100.png"/><Relationship Id="rId7" Type="http://schemas.openxmlformats.org/officeDocument/2006/relationships/image" Target="../media/image710.png"/><Relationship Id="rId12" Type="http://schemas.openxmlformats.org/officeDocument/2006/relationships/image" Target="../media/image1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0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5" Type="http://schemas.openxmlformats.org/officeDocument/2006/relationships/image" Target="../media/image250.png"/><Relationship Id="rId10" Type="http://schemas.openxmlformats.org/officeDocument/2006/relationships/image" Target="../media/image1010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Relationship Id="rId14" Type="http://schemas.openxmlformats.org/officeDocument/2006/relationships/image" Target="../media/image19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.png"/><Relationship Id="rId21" Type="http://schemas.openxmlformats.org/officeDocument/2006/relationships/image" Target="NULL"/><Relationship Id="rId34" Type="http://schemas.openxmlformats.org/officeDocument/2006/relationships/image" Target="../media/image101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10.png"/><Relationship Id="rId38" Type="http://schemas.openxmlformats.org/officeDocument/2006/relationships/image" Target="../media/image260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510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810.png"/><Relationship Id="rId37" Type="http://schemas.openxmlformats.org/officeDocument/2006/relationships/image" Target="../media/image131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410.png"/><Relationship Id="rId36" Type="http://schemas.openxmlformats.org/officeDocument/2006/relationships/image" Target="../media/image121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71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3100.png"/><Relationship Id="rId30" Type="http://schemas.openxmlformats.org/officeDocument/2006/relationships/image" Target="../media/image610.png"/><Relationship Id="rId35" Type="http://schemas.openxmlformats.org/officeDocument/2006/relationships/image" Target="../media/image1110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0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0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0.png"/><Relationship Id="rId36" Type="http://schemas.openxmlformats.org/officeDocument/2006/relationships/image" Target="../media/image37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0.png"/><Relationship Id="rId44" Type="http://schemas.openxmlformats.org/officeDocument/2006/relationships/image" Target="../media/image45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0.png"/><Relationship Id="rId30" Type="http://schemas.openxmlformats.org/officeDocument/2006/relationships/image" Target="../media/image311.png"/><Relationship Id="rId35" Type="http://schemas.openxmlformats.org/officeDocument/2006/relationships/image" Target="../media/image360.png"/><Relationship Id="rId43" Type="http://schemas.openxmlformats.org/officeDocument/2006/relationships/image" Target="../media/image440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0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0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0.png"/><Relationship Id="rId36" Type="http://schemas.openxmlformats.org/officeDocument/2006/relationships/image" Target="../media/image37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0.png"/><Relationship Id="rId44" Type="http://schemas.openxmlformats.org/officeDocument/2006/relationships/image" Target="../media/image45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0.png"/><Relationship Id="rId30" Type="http://schemas.openxmlformats.org/officeDocument/2006/relationships/image" Target="../media/image311.png"/><Relationship Id="rId35" Type="http://schemas.openxmlformats.org/officeDocument/2006/relationships/image" Target="../media/image360.png"/><Relationship Id="rId43" Type="http://schemas.openxmlformats.org/officeDocument/2006/relationships/image" Target="../media/image440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0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0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47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0.png"/><Relationship Id="rId36" Type="http://schemas.openxmlformats.org/officeDocument/2006/relationships/image" Target="../media/image370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0.png"/><Relationship Id="rId44" Type="http://schemas.openxmlformats.org/officeDocument/2006/relationships/image" Target="../media/image45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0.png"/><Relationship Id="rId30" Type="http://schemas.openxmlformats.org/officeDocument/2006/relationships/image" Target="../media/image311.png"/><Relationship Id="rId35" Type="http://schemas.openxmlformats.org/officeDocument/2006/relationships/image" Target="../media/image360.png"/><Relationship Id="rId43" Type="http://schemas.openxmlformats.org/officeDocument/2006/relationships/image" Target="../media/image440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0.png"/><Relationship Id="rId26" Type="http://schemas.openxmlformats.org/officeDocument/2006/relationships/image" Target="../media/image270.png"/><Relationship Id="rId39" Type="http://schemas.openxmlformats.org/officeDocument/2006/relationships/image" Target="../media/image400.png"/><Relationship Id="rId21" Type="http://schemas.openxmlformats.org/officeDocument/2006/relationships/image" Target="NULL"/><Relationship Id="rId34" Type="http://schemas.openxmlformats.org/officeDocument/2006/relationships/image" Target="../media/image350.png"/><Relationship Id="rId42" Type="http://schemas.openxmlformats.org/officeDocument/2006/relationships/image" Target="../media/image430.png"/><Relationship Id="rId7" Type="http://schemas.openxmlformats.org/officeDocument/2006/relationships/image" Target="../media/image511.png"/><Relationship Id="rId2" Type="http://schemas.openxmlformats.org/officeDocument/2006/relationships/image" Target="../media/image480.png"/><Relationship Id="rId16" Type="http://schemas.openxmlformats.org/officeDocument/2006/relationships/image" Target="NULL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0.png"/><Relationship Id="rId11" Type="http://schemas.openxmlformats.org/officeDocument/2006/relationships/image" Target="../media/image530.png"/><Relationship Id="rId24" Type="http://schemas.openxmlformats.org/officeDocument/2006/relationships/image" Target="NULL"/><Relationship Id="rId32" Type="http://schemas.openxmlformats.org/officeDocument/2006/relationships/image" Target="../media/image330.png"/><Relationship Id="rId37" Type="http://schemas.openxmlformats.org/officeDocument/2006/relationships/image" Target="../media/image380.png"/><Relationship Id="rId40" Type="http://schemas.openxmlformats.org/officeDocument/2006/relationships/image" Target="../media/image411.png"/><Relationship Id="rId45" Type="http://schemas.openxmlformats.org/officeDocument/2006/relationships/image" Target="../media/image600.png"/><Relationship Id="rId5" Type="http://schemas.openxmlformats.org/officeDocument/2006/relationships/image" Target="NULL"/><Relationship Id="rId15" Type="http://schemas.openxmlformats.org/officeDocument/2006/relationships/image" Target="../media/image550.png"/><Relationship Id="rId23" Type="http://schemas.openxmlformats.org/officeDocument/2006/relationships/image" Target="../media/image590.png"/><Relationship Id="rId28" Type="http://schemas.openxmlformats.org/officeDocument/2006/relationships/image" Target="../media/image290.png"/><Relationship Id="rId36" Type="http://schemas.openxmlformats.org/officeDocument/2006/relationships/image" Target="../media/image370.png"/><Relationship Id="rId10" Type="http://schemas.openxmlformats.org/officeDocument/2006/relationships/image" Target="../media/image520.png"/><Relationship Id="rId19" Type="http://schemas.openxmlformats.org/officeDocument/2006/relationships/image" Target="../media/image570.png"/><Relationship Id="rId31" Type="http://schemas.openxmlformats.org/officeDocument/2006/relationships/image" Target="../media/image320.png"/><Relationship Id="rId44" Type="http://schemas.openxmlformats.org/officeDocument/2006/relationships/image" Target="../media/image45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0.png"/><Relationship Id="rId22" Type="http://schemas.openxmlformats.org/officeDocument/2006/relationships/image" Target="../media/image580.png"/><Relationship Id="rId27" Type="http://schemas.openxmlformats.org/officeDocument/2006/relationships/image" Target="../media/image280.png"/><Relationship Id="rId30" Type="http://schemas.openxmlformats.org/officeDocument/2006/relationships/image" Target="../media/image311.png"/><Relationship Id="rId35" Type="http://schemas.openxmlformats.org/officeDocument/2006/relationships/image" Target="../media/image360.png"/><Relationship Id="rId43" Type="http://schemas.openxmlformats.org/officeDocument/2006/relationships/image" Target="../media/image440.png"/><Relationship Id="rId8" Type="http://schemas.openxmlformats.org/officeDocument/2006/relationships/image" Target="NULL"/><Relationship Id="rId3" Type="http://schemas.openxmlformats.org/officeDocument/2006/relationships/image" Target="../media/image490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0.png"/><Relationship Id="rId38" Type="http://schemas.openxmlformats.org/officeDocument/2006/relationships/image" Target="../media/image390.png"/><Relationship Id="rId46" Type="http://schemas.openxmlformats.org/officeDocument/2006/relationships/image" Target="../media/image611.png"/><Relationship Id="rId20" Type="http://schemas.openxmlformats.org/officeDocument/2006/relationships/image" Target="NULL"/><Relationship Id="rId41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804116"/>
            <a:chOff x="1113789" y="3215727"/>
            <a:chExt cx="6894338" cy="1353087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5717814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sometimes in NLP,</a:t>
              </a:r>
              <a:b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maybe not anymore?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150DC-9502-A0CE-8B88-A5376B83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35" y="1048327"/>
            <a:ext cx="7980129" cy="42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9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75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drinks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65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drinks water”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274F-0890-6E32-C69B-65AEF2DB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Embedding Layer </a:t>
            </a:r>
            <a:r>
              <a:rPr lang="en-US" dirty="0" err="1"/>
              <a:t>nn.Embedding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DBF7-23C1-6D80-3AC4-4AD0610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DB7FE-C4C2-D505-14A1-9C9FAD76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91986"/>
            <a:ext cx="7772400" cy="53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274F-0890-6E32-C69B-65AEF2D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308" y="1239793"/>
            <a:ext cx="6348280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Embedding Layer </a:t>
            </a:r>
            <a:r>
              <a:rPr lang="en-US" dirty="0" err="1"/>
              <a:t>nn.Embedding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DBF7-23C1-6D80-3AC4-4AD0610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B482EB-F468-6614-702D-4B41AF5904E5}"/>
              </a:ext>
            </a:extLst>
          </p:cNvPr>
          <p:cNvGraphicFramePr>
            <a:graphicFrameLocks noGrp="1"/>
          </p:cNvGraphicFramePr>
          <p:nvPr/>
        </p:nvGraphicFramePr>
        <p:xfrm>
          <a:off x="1582551" y="1378258"/>
          <a:ext cx="218354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08">
                  <a:extLst>
                    <a:ext uri="{9D8B030D-6E8A-4147-A177-3AD203B41FA5}">
                      <a16:colId xmlns:a16="http://schemas.microsoft.com/office/drawing/2014/main" val="2057471458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223708634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3374121636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889085787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411360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8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6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8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6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775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7AC802-DE8A-206F-BE9E-933E90C0F86B}"/>
              </a:ext>
            </a:extLst>
          </p:cNvPr>
          <p:cNvSpPr txBox="1"/>
          <p:nvPr/>
        </p:nvSpPr>
        <p:spPr>
          <a:xfrm>
            <a:off x="7625167" y="327244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nn.Embedding</a:t>
            </a:r>
            <a:r>
              <a:rPr lang="en-US" sz="2400" dirty="0"/>
              <a:t>(n, d)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BFB140D-4E49-B23C-38F1-F0EE3104E40F}"/>
              </a:ext>
            </a:extLst>
          </p:cNvPr>
          <p:cNvGraphicFramePr>
            <a:graphicFrameLocks noGrp="1"/>
          </p:cNvGraphicFramePr>
          <p:nvPr/>
        </p:nvGraphicFramePr>
        <p:xfrm>
          <a:off x="1582551" y="4867275"/>
          <a:ext cx="21835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08">
                  <a:extLst>
                    <a:ext uri="{9D8B030D-6E8A-4147-A177-3AD203B41FA5}">
                      <a16:colId xmlns:a16="http://schemas.microsoft.com/office/drawing/2014/main" val="2057471458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223708634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3374121636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889085787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411360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8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625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58AEEF-C678-BBEF-0C0A-855E2610C37E}"/>
              </a:ext>
            </a:extLst>
          </p:cNvPr>
          <p:cNvSpPr txBox="1"/>
          <p:nvPr/>
        </p:nvSpPr>
        <p:spPr>
          <a:xfrm>
            <a:off x="714214" y="137825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17493-8BFE-B1CB-509E-664CD6485AF0}"/>
              </a:ext>
            </a:extLst>
          </p:cNvPr>
          <p:cNvSpPr txBox="1"/>
          <p:nvPr/>
        </p:nvSpPr>
        <p:spPr>
          <a:xfrm>
            <a:off x="710392" y="1760683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FFA23-7F06-9610-533F-50C7F328F9D2}"/>
              </a:ext>
            </a:extLst>
          </p:cNvPr>
          <p:cNvSpPr txBox="1"/>
          <p:nvPr/>
        </p:nvSpPr>
        <p:spPr>
          <a:xfrm>
            <a:off x="710392" y="21551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A73A2-D54A-EB58-5DBE-4F7824C7A137}"/>
              </a:ext>
            </a:extLst>
          </p:cNvPr>
          <p:cNvSpPr txBox="1"/>
          <p:nvPr/>
        </p:nvSpPr>
        <p:spPr>
          <a:xfrm>
            <a:off x="719840" y="2549677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DC33F-8DB0-42AD-34A4-57B191EEDC52}"/>
              </a:ext>
            </a:extLst>
          </p:cNvPr>
          <p:cNvSpPr txBox="1"/>
          <p:nvPr/>
        </p:nvSpPr>
        <p:spPr>
          <a:xfrm>
            <a:off x="699215" y="291900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C1A04-83B0-911E-3499-3AAD0479B856}"/>
              </a:ext>
            </a:extLst>
          </p:cNvPr>
          <p:cNvSpPr txBox="1"/>
          <p:nvPr/>
        </p:nvSpPr>
        <p:spPr>
          <a:xfrm>
            <a:off x="664193" y="5987018"/>
            <a:ext cx="7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wizard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3F5D8-208F-96A7-CC62-5476AE55FA24}"/>
              </a:ext>
            </a:extLst>
          </p:cNvPr>
          <p:cNvSpPr txBox="1"/>
          <p:nvPr/>
        </p:nvSpPr>
        <p:spPr>
          <a:xfrm>
            <a:off x="664193" y="6375207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zealot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0AE1F-8831-2054-2A56-14EF21479C23}"/>
              </a:ext>
            </a:extLst>
          </p:cNvPr>
          <p:cNvSpPr txBox="1"/>
          <p:nvPr/>
        </p:nvSpPr>
        <p:spPr>
          <a:xfrm>
            <a:off x="664193" y="561768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DF4895-B4BD-CFC4-5DA2-7F2D42865703}"/>
              </a:ext>
            </a:extLst>
          </p:cNvPr>
          <p:cNvSpPr txBox="1"/>
          <p:nvPr/>
        </p:nvSpPr>
        <p:spPr>
          <a:xfrm>
            <a:off x="811195" y="43587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0D45718-97BC-5FC9-4209-FB3A24F1D4FF}"/>
              </a:ext>
            </a:extLst>
          </p:cNvPr>
          <p:cNvSpPr/>
          <p:nvPr/>
        </p:nvSpPr>
        <p:spPr>
          <a:xfrm>
            <a:off x="4293031" y="1378258"/>
            <a:ext cx="371959" cy="53662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1CC5C-29E5-67C3-F6D2-845B5C95102D}"/>
              </a:ext>
            </a:extLst>
          </p:cNvPr>
          <p:cNvSpPr txBox="1"/>
          <p:nvPr/>
        </p:nvSpPr>
        <p:spPr>
          <a:xfrm>
            <a:off x="4754171" y="3650844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n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BEF1087-31AD-DD23-79FE-EC304D1B64A4}"/>
              </a:ext>
            </a:extLst>
          </p:cNvPr>
          <p:cNvSpPr/>
          <p:nvPr/>
        </p:nvSpPr>
        <p:spPr>
          <a:xfrm rot="16200000">
            <a:off x="2423172" y="23646"/>
            <a:ext cx="525683" cy="21835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4F29C7-7CEA-9C76-8CE5-0DD44CEA579E}"/>
              </a:ext>
            </a:extLst>
          </p:cNvPr>
          <p:cNvSpPr txBox="1"/>
          <p:nvPr/>
        </p:nvSpPr>
        <p:spPr>
          <a:xfrm>
            <a:off x="2512018" y="67477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8989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CC32-CC3D-E02C-28EB-EF826B40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C6CEF-9C53-4F4C-C5AA-DBBA44A54193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86CE8-7B4F-5B52-9CBB-2891ACE1CE4F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F30F69-606C-C45C-42B1-15DBA0AE6A25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F4FB35-FF8A-89B9-2DCA-B89E0F8FEA6A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</p:spTree>
    <p:extLst>
      <p:ext uri="{BB962C8B-B14F-4D97-AF65-F5344CB8AC3E}">
        <p14:creationId xmlns:p14="http://schemas.microsoft.com/office/powerpoint/2010/main" val="75232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F76A771-0A05-CDE4-108A-F1A36E9231AC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C1392-87D3-A9EE-F7CF-0D2C109793BD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A7DD73-38F9-BC72-D0D5-181D1437EBB9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ACF2D5-DB28-EA32-7ED6-E03277D65669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3CBAE97-B0CD-9232-108C-56985EEB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2319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01BB1B-8D9A-466E-6004-D3A1ED5B2024}"/>
              </a:ext>
            </a:extLst>
          </p:cNvPr>
          <p:cNvCxnSpPr>
            <a:cxnSpLocks/>
          </p:cNvCxnSpPr>
          <p:nvPr/>
        </p:nvCxnSpPr>
        <p:spPr>
          <a:xfrm flipV="1">
            <a:off x="4621725" y="244635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5D4D63-46CD-24F5-99E4-FEE75DFD9AE5}"/>
              </a:ext>
            </a:extLst>
          </p:cNvPr>
          <p:cNvSpPr txBox="1"/>
          <p:nvPr/>
        </p:nvSpPr>
        <p:spPr>
          <a:xfrm>
            <a:off x="3515820" y="171288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54784-33C8-3376-86B2-567ECE19A965}"/>
              </a:ext>
            </a:extLst>
          </p:cNvPr>
          <p:cNvSpPr txBox="1"/>
          <p:nvPr/>
        </p:nvSpPr>
        <p:spPr>
          <a:xfrm>
            <a:off x="4251163" y="120254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dog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D1BDD4-6908-D571-972B-084C8672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4288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EB9C17AD-B821-0593-3314-CCB65E42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92701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2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5DF74B-D722-F570-31DD-C2CA8551D47D}"/>
              </a:ext>
            </a:extLst>
          </p:cNvPr>
          <p:cNvCxnSpPr>
            <a:cxnSpLocks/>
          </p:cNvCxnSpPr>
          <p:nvPr/>
        </p:nvCxnSpPr>
        <p:spPr>
          <a:xfrm flipV="1">
            <a:off x="3293478" y="2443146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3D84FD-1B7D-2C87-DF9A-27421D960775}"/>
              </a:ext>
            </a:extLst>
          </p:cNvPr>
          <p:cNvSpPr txBox="1"/>
          <p:nvPr/>
        </p:nvSpPr>
        <p:spPr>
          <a:xfrm>
            <a:off x="2187573" y="1709679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ECAC8-67AA-4DC3-E8BA-7FCD621CFC3F}"/>
              </a:ext>
            </a:extLst>
          </p:cNvPr>
          <p:cNvSpPr txBox="1"/>
          <p:nvPr/>
        </p:nvSpPr>
        <p:spPr>
          <a:xfrm>
            <a:off x="2922916" y="119933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1</a:t>
            </a:r>
            <a:r>
              <a:rPr lang="en-US" dirty="0"/>
              <a:t> = big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07141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Generative Language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B3DCA-10B6-1BDC-7ECB-56CF57443B0C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C257-106C-AB4F-7C92-A685E6C2FDFA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C4975-918A-74A8-6235-8219B0E3BBF8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3C2C1-7CB6-9D36-FAF2-71DDE13040FD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CA5F5-72A8-327B-728B-B2AD5331C103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A3C900-9CC4-F818-3EFE-8129A955EE8A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D5353E-99B5-2268-8DE7-E0ACDD98FCA7}"/>
              </a:ext>
            </a:extLst>
          </p:cNvPr>
          <p:cNvCxnSpPr>
            <a:cxnSpLocks/>
          </p:cNvCxnSpPr>
          <p:nvPr/>
        </p:nvCxnSpPr>
        <p:spPr>
          <a:xfrm flipV="1">
            <a:off x="91642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7E820F-48EB-9A36-A713-F3B4BAC02308}"/>
              </a:ext>
            </a:extLst>
          </p:cNvPr>
          <p:cNvSpPr txBox="1"/>
          <p:nvPr/>
        </p:nvSpPr>
        <p:spPr>
          <a:xfrm>
            <a:off x="80583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11CD7-ECC0-EF59-9E6F-55231FD5DED5}"/>
              </a:ext>
            </a:extLst>
          </p:cNvPr>
          <p:cNvSpPr txBox="1"/>
          <p:nvPr/>
        </p:nvSpPr>
        <p:spPr>
          <a:xfrm>
            <a:off x="8793646" y="117892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ball </a:t>
            </a:r>
          </a:p>
        </p:txBody>
      </p:sp>
    </p:spTree>
    <p:extLst>
      <p:ext uri="{BB962C8B-B14F-4D97-AF65-F5344CB8AC3E}">
        <p14:creationId xmlns:p14="http://schemas.microsoft.com/office/powerpoint/2010/main" val="246021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2776-A10D-9A40-8E40-A474AAFB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can be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487D-2A73-F545-82EC-B12929AE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Japanese </a:t>
            </a:r>
          </a:p>
          <a:p>
            <a:pPr lvl="1"/>
            <a:r>
              <a:rPr lang="en-US" dirty="0"/>
              <a:t>Three vocabularies/sets of symbols: </a:t>
            </a:r>
            <a:br>
              <a:rPr lang="en-US" dirty="0"/>
            </a:br>
            <a:r>
              <a:rPr lang="en-US" dirty="0"/>
              <a:t>Katakana and Hiragana symbols represent syllables / sounds </a:t>
            </a:r>
            <a:br>
              <a:rPr lang="en-US" dirty="0"/>
            </a:br>
            <a:r>
              <a:rPr lang="ja-JP" altLang="en-US"/>
              <a:t>く</a:t>
            </a:r>
            <a:r>
              <a:rPr lang="en-US" altLang="ja-JP" dirty="0"/>
              <a:t>= </a:t>
            </a:r>
            <a:r>
              <a:rPr lang="en-US" altLang="ja-JP" dirty="0" err="1"/>
              <a:t>ku</a:t>
            </a:r>
            <a:r>
              <a:rPr lang="en-US" altLang="ja-JP" dirty="0"/>
              <a:t>, </a:t>
            </a:r>
            <a:r>
              <a:rPr lang="ja-JP" altLang="en-US"/>
              <a:t>ぎ</a:t>
            </a:r>
            <a:r>
              <a:rPr lang="en-US" altLang="ja-JP" dirty="0"/>
              <a:t> = </a:t>
            </a:r>
            <a:r>
              <a:rPr lang="en-US" altLang="ja-JP" dirty="0" err="1"/>
              <a:t>gi</a:t>
            </a:r>
            <a:r>
              <a:rPr lang="en-US" altLang="ja-JP" dirty="0"/>
              <a:t>, </a:t>
            </a:r>
            <a:r>
              <a:rPr lang="ja-JP" altLang="en-US"/>
              <a:t>ナ</a:t>
            </a:r>
            <a:r>
              <a:rPr lang="en-US" altLang="ja-JP" dirty="0"/>
              <a:t> = </a:t>
            </a:r>
            <a:r>
              <a:rPr lang="en-US" altLang="ja-JP" dirty="0" err="1"/>
              <a:t>na</a:t>
            </a:r>
            <a:r>
              <a:rPr lang="en-US" altLang="ja-JP" dirty="0"/>
              <a:t>, </a:t>
            </a:r>
            <a:r>
              <a:rPr lang="ja-JP" altLang="en-US"/>
              <a:t>ア</a:t>
            </a:r>
            <a:r>
              <a:rPr lang="en-US" altLang="ja-JP" dirty="0"/>
              <a:t>= a</a:t>
            </a:r>
            <a:br>
              <a:rPr lang="en-US" dirty="0"/>
            </a:br>
            <a:r>
              <a:rPr lang="en-US" dirty="0"/>
              <a:t>Kanji represent ideas / words (Chinese characters).</a:t>
            </a:r>
          </a:p>
          <a:p>
            <a:pPr marL="914400" lvl="2" indent="0">
              <a:buNone/>
            </a:pPr>
            <a:r>
              <a:rPr lang="ja-JP" altLang="en-US" sz="2400"/>
              <a:t>日</a:t>
            </a:r>
            <a:r>
              <a:rPr lang="en-US" altLang="ja-JP" sz="2400" dirty="0"/>
              <a:t> = day, sun, </a:t>
            </a:r>
            <a:r>
              <a:rPr lang="ja-JP" altLang="en-US" sz="2400"/>
              <a:t>大</a:t>
            </a:r>
            <a:r>
              <a:rPr lang="en-US" altLang="ja-JP" sz="2400" dirty="0"/>
              <a:t> = big, </a:t>
            </a:r>
            <a:r>
              <a:rPr lang="ja-JP" altLang="en-US" sz="2400"/>
              <a:t>凸</a:t>
            </a:r>
            <a:r>
              <a:rPr lang="en-US" altLang="ja-JP" sz="2400" dirty="0"/>
              <a:t>= convex </a:t>
            </a:r>
            <a:r>
              <a:rPr lang="ja-JP" altLang="en-US" sz="2400"/>
              <a:t>凹</a:t>
            </a:r>
            <a:r>
              <a:rPr lang="en-US" altLang="ja-JP" sz="2400" dirty="0"/>
              <a:t> = concave</a:t>
            </a:r>
            <a:endParaRPr lang="ja-JP" altLang="en-US" sz="2400"/>
          </a:p>
          <a:p>
            <a:pPr marL="914400" lvl="2" indent="0">
              <a:buNone/>
            </a:pPr>
            <a:endParaRPr lang="en-US" sz="2400" dirty="0"/>
          </a:p>
          <a:p>
            <a:pPr lvl="1"/>
            <a:r>
              <a:rPr lang="en-US" dirty="0"/>
              <a:t>They can be combined – e.g. tomorrow = </a:t>
            </a:r>
            <a:r>
              <a:rPr lang="ja-JP" altLang="en-US"/>
              <a:t>明日</a:t>
            </a:r>
            <a:endParaRPr lang="en-US" altLang="ja-JP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Each symbol also has some structure within the symbols. They are not independently created. e.g. bright= </a:t>
            </a:r>
            <a:r>
              <a:rPr lang="ja-JP" altLang="en-US"/>
              <a:t>明るい</a:t>
            </a:r>
            <a:r>
              <a:rPr lang="en-US" altLang="ja-JP" dirty="0"/>
              <a:t> , rising sun = </a:t>
            </a:r>
            <a:r>
              <a:rPr lang="ja-JP" altLang="en-US"/>
              <a:t>旭</a:t>
            </a:r>
            <a:br>
              <a:rPr lang="en-US" altLang="ja-JP" dirty="0"/>
            </a:br>
            <a:endParaRPr lang="en-US" altLang="ja-JP" dirty="0"/>
          </a:p>
          <a:p>
            <a:pPr lvl="1"/>
            <a:r>
              <a:rPr lang="en-US" dirty="0"/>
              <a:t>And of course there are no spaces in between the characters.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DCC41-1E02-E44A-9A35-206460CB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66C7-8A58-1745-B50C-F66AF6CA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1ABBB-7F7D-5742-A2F0-8350FBD5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1953825"/>
            <a:ext cx="5904172" cy="171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22FDC-93B0-0D40-810D-CFB06B07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04"/>
          <a:stretch/>
        </p:blipFill>
        <p:spPr>
          <a:xfrm>
            <a:off x="7088846" y="234760"/>
            <a:ext cx="4681808" cy="5150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53DB4-97E5-3941-AED4-6217B6199404}"/>
              </a:ext>
            </a:extLst>
          </p:cNvPr>
          <p:cNvSpPr txBox="1"/>
          <p:nvPr/>
        </p:nvSpPr>
        <p:spPr>
          <a:xfrm>
            <a:off x="421346" y="744511"/>
            <a:ext cx="634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BPE Tokenization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BE005-B846-4843-A284-B1AA5C132E96}"/>
              </a:ext>
            </a:extLst>
          </p:cNvPr>
          <p:cNvSpPr txBox="1"/>
          <p:nvPr/>
        </p:nvSpPr>
        <p:spPr>
          <a:xfrm>
            <a:off x="799504" y="3976007"/>
            <a:ext cx="453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BPE operations (python code on the right) – from the paper.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said operations to construct your sub-word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 each sub-word token as a “word” in any models we will discuss.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69B5E-071F-5745-A0D0-49AA916BF616}"/>
              </a:ext>
            </a:extLst>
          </p:cNvPr>
          <p:cNvSpPr/>
          <p:nvPr/>
        </p:nvSpPr>
        <p:spPr>
          <a:xfrm>
            <a:off x="5749158" y="5976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https://colab.research.google.com/drive/1gUjL_h2tXdTtPSfxbBP-6MkE_BMck6gm?usp=sharing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92D-C9FA-A8AE-055E-725AEAB1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used in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4734-D7B0-4D04-A649-CC2DEC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019-3C36-D5CA-30DB-22DBA783F811}"/>
              </a:ext>
            </a:extLst>
          </p:cNvPr>
          <p:cNvSpPr txBox="1"/>
          <p:nvPr/>
        </p:nvSpPr>
        <p:spPr>
          <a:xfrm>
            <a:off x="838200" y="1295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https://platform.openai.com/tokenizer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07B2D6-C263-3632-E87C-1D9F3CB0C569}"/>
              </a:ext>
            </a:extLst>
          </p:cNvPr>
          <p:cNvGrpSpPr/>
          <p:nvPr/>
        </p:nvGrpSpPr>
        <p:grpSpPr>
          <a:xfrm>
            <a:off x="727527" y="2319712"/>
            <a:ext cx="2616564" cy="1362418"/>
            <a:chOff x="727527" y="2319712"/>
            <a:chExt cx="2616564" cy="13624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212AE-43D6-6B05-7DC4-AC01A12E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527" y="2319712"/>
              <a:ext cx="2616564" cy="13624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B4F70F-5695-D53F-FAFE-EC62BA47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679" y="3316696"/>
              <a:ext cx="2336618" cy="31003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2C1532-9EE9-F14A-FBEC-E7D83AAD70DC}"/>
              </a:ext>
            </a:extLst>
          </p:cNvPr>
          <p:cNvSpPr txBox="1"/>
          <p:nvPr/>
        </p:nvSpPr>
        <p:spPr>
          <a:xfrm>
            <a:off x="838200" y="18865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cat is in the house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324C87-312E-7714-64A4-71F939F345B0}"/>
              </a:ext>
            </a:extLst>
          </p:cNvPr>
          <p:cNvSpPr txBox="1"/>
          <p:nvPr/>
        </p:nvSpPr>
        <p:spPr>
          <a:xfrm>
            <a:off x="5895703" y="1950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geologist made an effort to rationalize the explanation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4BB2EB9-4ECA-5BE4-5EE4-BCA5D39F9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703" y="2440298"/>
            <a:ext cx="5210371" cy="10537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5DFF80-BFB2-E4C4-5218-6017DD1C0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070" y="3271557"/>
            <a:ext cx="4953855" cy="42816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B08CE5E-49FA-C19E-4529-B9CB70BD28AC}"/>
              </a:ext>
            </a:extLst>
          </p:cNvPr>
          <p:cNvGrpSpPr/>
          <p:nvPr/>
        </p:nvGrpSpPr>
        <p:grpSpPr>
          <a:xfrm>
            <a:off x="715124" y="4474039"/>
            <a:ext cx="6219076" cy="1796483"/>
            <a:chOff x="715124" y="4474039"/>
            <a:chExt cx="6219076" cy="179648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82124B9-0172-9F4B-879B-B04F148136ED}"/>
                </a:ext>
              </a:extLst>
            </p:cNvPr>
            <p:cNvGrpSpPr/>
            <p:nvPr/>
          </p:nvGrpSpPr>
          <p:grpSpPr>
            <a:xfrm>
              <a:off x="715124" y="4474039"/>
              <a:ext cx="6219076" cy="1768543"/>
              <a:chOff x="715124" y="4474039"/>
              <a:chExt cx="6219076" cy="176854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6CC73D-005B-A74B-9767-539805E5C8D1}"/>
                  </a:ext>
                </a:extLst>
              </p:cNvPr>
              <p:cNvSpPr txBox="1"/>
              <p:nvPr/>
            </p:nvSpPr>
            <p:spPr>
              <a:xfrm>
                <a:off x="838200" y="447403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fünf­hundert­fünf­und­fünfzig</a:t>
                </a:r>
                <a:endParaRPr lang="en-US" dirty="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5EDB952-F7C3-87C4-0A51-BE07AC622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124" y="4843860"/>
                <a:ext cx="5380876" cy="1398722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1282FB6-FDF2-BACF-5739-8B733AB68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00" y="5712172"/>
              <a:ext cx="5257800" cy="55835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FE333B-491D-1D16-C90D-8EFA431FE78C}"/>
              </a:ext>
            </a:extLst>
          </p:cNvPr>
          <p:cNvGrpSpPr/>
          <p:nvPr/>
        </p:nvGrpSpPr>
        <p:grpSpPr>
          <a:xfrm>
            <a:off x="6678976" y="4611560"/>
            <a:ext cx="6261961" cy="1688294"/>
            <a:chOff x="6678976" y="4611560"/>
            <a:chExt cx="6261961" cy="16882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C7C5FA-E1B6-EBF5-B645-FBC5BE77659C}"/>
                </a:ext>
              </a:extLst>
            </p:cNvPr>
            <p:cNvSpPr txBox="1"/>
            <p:nvPr/>
          </p:nvSpPr>
          <p:spPr>
            <a:xfrm>
              <a:off x="6844937" y="461156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 </a:t>
              </a:r>
              <a:r>
                <a:rPr lang="en-US" dirty="0" err="1"/>
                <a:t>ardilla</a:t>
              </a:r>
              <a:r>
                <a:rPr lang="en-US" dirty="0"/>
                <a:t> </a:t>
              </a:r>
              <a:r>
                <a:rPr lang="en-US" dirty="0" err="1"/>
                <a:t>va</a:t>
              </a:r>
              <a:r>
                <a:rPr lang="en-US" dirty="0"/>
                <a:t> a la </a:t>
              </a:r>
              <a:r>
                <a:rPr lang="en-US" dirty="0" err="1"/>
                <a:t>universidad</a:t>
              </a:r>
              <a:endParaRPr lang="en-US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61A5E6-D502-EA86-D588-D2259B74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8976" y="5037388"/>
              <a:ext cx="5380877" cy="126246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7DFB02-3C48-B3D2-EBDF-0CCABBCE8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" b="48702"/>
            <a:stretch/>
          </p:blipFill>
          <p:spPr>
            <a:xfrm>
              <a:off x="6757851" y="5903890"/>
              <a:ext cx="5159690" cy="31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8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92D-C9FA-A8AE-055E-725AEAB1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used in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4734-D7B0-4D04-A649-CC2DEC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019-3C36-D5CA-30DB-22DBA783F811}"/>
              </a:ext>
            </a:extLst>
          </p:cNvPr>
          <p:cNvSpPr txBox="1"/>
          <p:nvPr/>
        </p:nvSpPr>
        <p:spPr>
          <a:xfrm>
            <a:off x="838200" y="1295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platform.openai.com</a:t>
            </a:r>
            <a:r>
              <a:rPr lang="en-US" dirty="0">
                <a:hlinkClick r:id="rId2"/>
              </a:rPr>
              <a:t>/tokenizer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629700-6ED0-865B-10CE-585DE798BB94}"/>
              </a:ext>
            </a:extLst>
          </p:cNvPr>
          <p:cNvGrpSpPr/>
          <p:nvPr/>
        </p:nvGrpSpPr>
        <p:grpSpPr>
          <a:xfrm>
            <a:off x="3174274" y="2179254"/>
            <a:ext cx="6174377" cy="1828693"/>
            <a:chOff x="4693920" y="1972090"/>
            <a:chExt cx="6174377" cy="18286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999B1D-CEC4-8869-635E-0DFEC6EF5660}"/>
                </a:ext>
              </a:extLst>
            </p:cNvPr>
            <p:cNvGrpSpPr/>
            <p:nvPr/>
          </p:nvGrpSpPr>
          <p:grpSpPr>
            <a:xfrm>
              <a:off x="4693920" y="1972090"/>
              <a:ext cx="6174377" cy="1828693"/>
              <a:chOff x="4693920" y="1972090"/>
              <a:chExt cx="6174377" cy="182869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6B110A-A1B7-66C8-F8B4-9D10CCA69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920" y="2384368"/>
                <a:ext cx="4315640" cy="141641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BE01B1-C2BC-8AB4-636D-2A3A28E4B4F9}"/>
                  </a:ext>
                </a:extLst>
              </p:cNvPr>
              <p:cNvSpPr txBox="1"/>
              <p:nvPr/>
            </p:nvSpPr>
            <p:spPr>
              <a:xfrm>
                <a:off x="4772297" y="197209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深層学</a:t>
                </a:r>
                <a:endParaRPr lang="en-US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4BBD83-8D9C-7FF3-200B-34C95685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1966" y="3263583"/>
              <a:ext cx="3126378" cy="33083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ACF6AC-D00D-CB74-6D13-A15622E835BC}"/>
              </a:ext>
            </a:extLst>
          </p:cNvPr>
          <p:cNvGrpSpPr/>
          <p:nvPr/>
        </p:nvGrpSpPr>
        <p:grpSpPr>
          <a:xfrm>
            <a:off x="693965" y="4496130"/>
            <a:ext cx="6096000" cy="1632667"/>
            <a:chOff x="911679" y="4523936"/>
            <a:chExt cx="6096000" cy="16326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3A35B4-FFF4-CBE1-7C01-21B70CE3E0E2}"/>
                </a:ext>
              </a:extLst>
            </p:cNvPr>
            <p:cNvGrpSpPr/>
            <p:nvPr/>
          </p:nvGrpSpPr>
          <p:grpSpPr>
            <a:xfrm>
              <a:off x="911679" y="4523936"/>
              <a:ext cx="6096000" cy="1625096"/>
              <a:chOff x="911679" y="4523936"/>
              <a:chExt cx="6096000" cy="162509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B71ACD-5177-602C-E46C-61C131184C82}"/>
                  </a:ext>
                </a:extLst>
              </p:cNvPr>
              <p:cNvSpPr txBox="1"/>
              <p:nvPr/>
            </p:nvSpPr>
            <p:spPr>
              <a:xfrm>
                <a:off x="911679" y="452393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কেমন</a:t>
                </a:r>
                <a:r>
                  <a:rPr lang="en-US" dirty="0"/>
                  <a:t> </a:t>
                </a:r>
                <a:r>
                  <a:rPr lang="en-US" dirty="0" err="1"/>
                  <a:t>আছেন</a:t>
                </a:r>
                <a:r>
                  <a:rPr lang="en-US" dirty="0"/>
                  <a:t>?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002F8F2-10A6-CB19-22CC-D92FA9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679" y="4893268"/>
                <a:ext cx="3782241" cy="1255764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C002A6-98DD-6ADD-7AFF-C0204DDA0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766" y="5653834"/>
              <a:ext cx="3633651" cy="50276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CCB0CE-BC9C-9ED7-610C-1EA6A0EB5289}"/>
              </a:ext>
            </a:extLst>
          </p:cNvPr>
          <p:cNvGrpSpPr/>
          <p:nvPr/>
        </p:nvGrpSpPr>
        <p:grpSpPr>
          <a:xfrm>
            <a:off x="6183086" y="4496130"/>
            <a:ext cx="6096000" cy="1747197"/>
            <a:chOff x="5826034" y="4523936"/>
            <a:chExt cx="6096000" cy="17471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99BB61-CF2D-F756-E494-5F3DD05125F9}"/>
                </a:ext>
              </a:extLst>
            </p:cNvPr>
            <p:cNvGrpSpPr/>
            <p:nvPr/>
          </p:nvGrpSpPr>
          <p:grpSpPr>
            <a:xfrm>
              <a:off x="5826034" y="4523936"/>
              <a:ext cx="6096000" cy="1747197"/>
              <a:chOff x="5826034" y="4523936"/>
              <a:chExt cx="6096000" cy="17471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84EAB-7FCD-4824-55AD-A016602FD539}"/>
                  </a:ext>
                </a:extLst>
              </p:cNvPr>
              <p:cNvSpPr txBox="1"/>
              <p:nvPr/>
            </p:nvSpPr>
            <p:spPr>
              <a:xfrm>
                <a:off x="5826034" y="452393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வணக்கம்</a:t>
                </a:r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32107B2-967F-89CF-07FD-D56EA9F8F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6034" y="4853284"/>
                <a:ext cx="4113167" cy="1417849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58A4EF-1E7D-5A50-3D32-2C0189C27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0537" y="5587818"/>
              <a:ext cx="3677738" cy="58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2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B383-EF3B-1945-AF83-AF475B37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786F-C3EE-0D4F-B839-B0FC434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models for handling sequences of things.</a:t>
            </a:r>
          </a:p>
          <a:p>
            <a:endParaRPr lang="en-US" dirty="0"/>
          </a:p>
          <a:p>
            <a:r>
              <a:rPr lang="en-US" dirty="0"/>
              <a:t> Each input is not a vector but a sequence of input vectors.</a:t>
            </a:r>
          </a:p>
          <a:p>
            <a:endParaRPr lang="en-US" dirty="0"/>
          </a:p>
          <a:p>
            <a:r>
              <a:rPr lang="en-US" dirty="0"/>
              <a:t> e.g. Each input can be a “word embedding” or any “word” representation – we will use in our first examples one-hot encoded tokens but in practice continuous dense word embeddings are used.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F889-D08E-2540-B91F-42C6234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375" t="-6667" r="-2749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69394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54958" y="2066739"/>
            <a:ext cx="560602" cy="1087235"/>
            <a:chOff x="4316215" y="1550054"/>
            <a:chExt cx="420451" cy="815426"/>
          </a:xfrm>
        </p:grpSpPr>
        <p:grpSp>
          <p:nvGrpSpPr>
            <p:cNvPr id="19" name="Group 18"/>
            <p:cNvGrpSpPr/>
            <p:nvPr/>
          </p:nvGrpSpPr>
          <p:grpSpPr>
            <a:xfrm>
              <a:off x="4316215" y="1550054"/>
              <a:ext cx="420451" cy="519349"/>
              <a:chOff x="4750274" y="1746843"/>
              <a:chExt cx="420451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086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176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35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765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5371195" y="5714167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667" dirty="0">
                <a:solidFill>
                  <a:srgbClr val="0070C0"/>
                </a:solidFill>
              </a:rPr>
              <a:t>a b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2667" dirty="0">
                <a:solidFill>
                  <a:srgbClr val="0070C0"/>
                </a:solidFill>
              </a:rPr>
              <a:t> d e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527433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5771751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V="1">
            <a:off x="6016068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V="1">
            <a:off x="6260385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V="1">
            <a:off x="6504700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/>
          <p:nvPr/>
        </p:nvCxnSpPr>
        <p:spPr>
          <a:xfrm>
            <a:off x="8036829" y="1468239"/>
            <a:ext cx="717028" cy="1234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8762378" y="1219041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 (0.7)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66616" y="5714166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3200" b="1" dirty="0">
                <a:solidFill>
                  <a:srgbClr val="0070C0"/>
                </a:solidFill>
              </a:rPr>
              <a:t>c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9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7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2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7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8400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7181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err="1"/>
              <a:t>Pytorch</a:t>
            </a:r>
            <a:r>
              <a:rPr lang="en-US" dirty="0"/>
              <a:t> RNN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D7E47-59DE-7419-0552-DEB8350D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50" y="153410"/>
            <a:ext cx="7088100" cy="65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718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40B812-7276-38D7-5FB1-8695E26B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086"/>
            <a:ext cx="7772400" cy="66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8655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 (Unrolled)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768654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79952" y="2711174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031979" y="3413762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8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5631029" y="2723973"/>
            <a:ext cx="567720" cy="692465"/>
            <a:chOff x="4750274" y="1746843"/>
            <a:chExt cx="425790" cy="519349"/>
          </a:xfrm>
        </p:grpSpPr>
        <p:sp>
          <p:nvSpPr>
            <p:cNvPr id="74" name="Oval 73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5883061" y="34265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8384607" y="2732355"/>
            <a:ext cx="567720" cy="692465"/>
            <a:chOff x="4750274" y="1746843"/>
            <a:chExt cx="425790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8636639" y="3434943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689009" y="5882040"/>
            <a:ext cx="6534664" cy="420564"/>
            <a:chOff x="2016756" y="4411530"/>
            <a:chExt cx="4900998" cy="315423"/>
          </a:xfrm>
        </p:grpSpPr>
        <p:sp>
          <p:nvSpPr>
            <p:cNvPr id="5" name="Rectangle 4"/>
            <p:cNvSpPr/>
            <p:nvPr/>
          </p:nvSpPr>
          <p:spPr>
            <a:xfrm>
              <a:off x="2016756" y="4411530"/>
              <a:ext cx="39929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my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396984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car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65652" y="4411530"/>
              <a:ext cx="65210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works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5398" y="1119453"/>
            <a:ext cx="6503024" cy="1589363"/>
            <a:chOff x="2081548" y="839590"/>
            <a:chExt cx="4877268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138548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00372" y="848919"/>
              <a:ext cx="10954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&lt;&lt;noun&gt;&gt;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02960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&lt;&lt;verb&gt;&gt;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56656"/>
              <a:ext cx="413479" cy="519349"/>
              <a:chOff x="4750274" y="1746843"/>
              <a:chExt cx="413479" cy="51934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5911"/>
              <a:ext cx="418817" cy="519349"/>
              <a:chOff x="4750274" y="1746843"/>
              <a:chExt cx="418817" cy="51934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18817" cy="519349"/>
              <a:chOff x="4750274" y="1746843"/>
              <a:chExt cx="418817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1921859" y="1131893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&lt;&lt;possessive&gt;&gt;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168687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358787" y="2623759"/>
            <a:ext cx="3232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324582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358787" y="3259379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06981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358787" y="3932530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700" y="4574721"/>
            <a:ext cx="396345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358787" y="4605680"/>
            <a:ext cx="6330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74457442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512939" y="2541685"/>
            <a:ext cx="237135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</a:t>
            </a:r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r>
              <a:rPr lang="en-US" sz="2133" b="1" dirty="0"/>
              <a:t>) = 3</a:t>
            </a:r>
            <a:endParaRPr lang="en-US" sz="2133" dirty="0"/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288834" y="2623759"/>
            <a:ext cx="3793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r>
              <a:rPr lang="en-US" sz="1600" b="1" dirty="0"/>
              <a:t>) = 3</a:t>
            </a:r>
            <a:endParaRPr 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512940" y="3189187"/>
            <a:ext cx="405534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288834" y="3259379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512939" y="3862337"/>
            <a:ext cx="38793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288834" y="3932530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512939" y="4574721"/>
            <a:ext cx="47729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r>
              <a:rPr lang="en-US" sz="2133" b="1" dirty="0"/>
              <a:t> ) =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288834" y="4605680"/>
            <a:ext cx="689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r>
              <a:rPr lang="en-US" sz="1600" b="1" dirty="0"/>
              <a:t>) =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51815459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</p:spTree>
    <p:extLst>
      <p:ext uri="{BB962C8B-B14F-4D97-AF65-F5344CB8AC3E}">
        <p14:creationId xmlns:p14="http://schemas.microsoft.com/office/powerpoint/2010/main" val="222753960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C831B-952B-484F-8B11-4690ED6FB0A8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18152227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829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1:  </a:t>
            </a:r>
            <a:r>
              <a:rPr lang="en-US" sz="2400" dirty="0"/>
              <a:t>Forget about batches, just process things one by one.</a:t>
            </a:r>
          </a:p>
        </p:txBody>
      </p:sp>
    </p:spTree>
    <p:extLst>
      <p:ext uri="{BB962C8B-B14F-4D97-AF65-F5344CB8AC3E}">
        <p14:creationId xmlns:p14="http://schemas.microsoft.com/office/powerpoint/2010/main" val="285737609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2:  </a:t>
            </a:r>
            <a:r>
              <a:rPr lang="en-US" sz="2400" dirty="0"/>
              <a:t>Zero padding.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7E23-6346-824A-817C-09D7AF0EF2CF}"/>
              </a:ext>
            </a:extLst>
          </p:cNvPr>
          <p:cNvSpPr txBox="1"/>
          <p:nvPr/>
        </p:nvSpPr>
        <p:spPr>
          <a:xfrm>
            <a:off x="5556353" y="6171924"/>
            <a:ext cx="426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put the above vectors in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40E07-8758-4C45-944A-8EE9CDC9CFEE}"/>
              </a:ext>
            </a:extLst>
          </p:cNvPr>
          <p:cNvSpPr/>
          <p:nvPr/>
        </p:nvSpPr>
        <p:spPr>
          <a:xfrm>
            <a:off x="9729024" y="6192441"/>
            <a:ext cx="177298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4 x 1000 x 6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091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41478" y="5075150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172" y="3877065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37321" y="3839086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212819" y="3839086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24567" y="4223296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88656" y="4696388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117410" y="418795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692563" y="5087949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563255" y="3889863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063896" y="3851885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5475650" y="423609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939739" y="470918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968493" y="4200752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7446140" y="5096331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316832" y="3898246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11184685" y="3880731"/>
            <a:ext cx="587598" cy="692465"/>
            <a:chOff x="4750274" y="1746843"/>
            <a:chExt cx="440698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8229227" y="424447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7693316" y="4717569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6722070" y="420913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10058891" y="2806950"/>
            <a:ext cx="587598" cy="692465"/>
            <a:chOff x="4737653" y="1746843"/>
            <a:chExt cx="440698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806124" y="5867672"/>
            <a:ext cx="6286885" cy="528761"/>
            <a:chOff x="2062084" y="4411530"/>
            <a:chExt cx="4715164" cy="396571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45950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the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2593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cat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56501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likes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05540" y="1098849"/>
            <a:ext cx="3458831" cy="1781260"/>
            <a:chOff x="5203709" y="694922"/>
            <a:chExt cx="2594123" cy="1335945"/>
          </a:xfrm>
        </p:grpSpPr>
        <p:sp>
          <p:nvSpPr>
            <p:cNvPr id="100" name="Rectangle 99"/>
            <p:cNvSpPr/>
            <p:nvPr/>
          </p:nvSpPr>
          <p:spPr>
            <a:xfrm>
              <a:off x="5203709" y="694922"/>
              <a:ext cx="259412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positive / </a:t>
              </a:r>
              <a:br>
                <a:rPr lang="en-US" sz="2400" b="1" dirty="0">
                  <a:solidFill>
                    <a:srgbClr val="0070C0"/>
                  </a:solidFill>
                </a:rPr>
              </a:br>
              <a:r>
                <a:rPr lang="en-US" sz="2400" b="1" dirty="0">
                  <a:solidFill>
                    <a:srgbClr val="0070C0"/>
                  </a:solidFill>
                </a:rPr>
                <a:t>negative sentiment rating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83498" cy="519349"/>
              <a:chOff x="4750274" y="1746843"/>
              <a:chExt cx="483498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Scoring the Sentiment of a Text Sequence</a:t>
            </a:r>
            <a:br>
              <a:rPr lang="en-US" dirty="0"/>
            </a:br>
            <a:r>
              <a:rPr lang="en-US" sz="1867" dirty="0"/>
              <a:t>Many-to-one Sequence to score problems</a:t>
            </a:r>
            <a:endParaRPr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C8853C-8793-4B49-8354-C688BC446341}"/>
              </a:ext>
            </a:extLst>
          </p:cNvPr>
          <p:cNvCxnSpPr/>
          <p:nvPr/>
        </p:nvCxnSpPr>
        <p:spPr>
          <a:xfrm>
            <a:off x="10711954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EE6F1E-713B-594D-A68E-F14F83B688B1}"/>
              </a:ext>
            </a:extLst>
          </p:cNvPr>
          <p:cNvGrpSpPr/>
          <p:nvPr/>
        </p:nvGrpSpPr>
        <p:grpSpPr>
          <a:xfrm>
            <a:off x="9947975" y="3877062"/>
            <a:ext cx="773960" cy="692465"/>
            <a:chOff x="6512842" y="2453180"/>
            <a:chExt cx="580470" cy="51934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5CBF1AF-F79B-B749-AFEA-6285E6D97D07}"/>
                </a:ext>
              </a:extLst>
            </p:cNvPr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5A8310-E761-5E44-9A30-F159C8BADA0A}"/>
              </a:ext>
            </a:extLst>
          </p:cNvPr>
          <p:cNvCxnSpPr/>
          <p:nvPr/>
        </p:nvCxnSpPr>
        <p:spPr>
          <a:xfrm flipV="1">
            <a:off x="10334955" y="3420575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8D7A09-C870-4B4B-8F63-FAD11E80914F}"/>
              </a:ext>
            </a:extLst>
          </p:cNvPr>
          <p:cNvCxnSpPr/>
          <p:nvPr/>
        </p:nvCxnSpPr>
        <p:spPr>
          <a:xfrm>
            <a:off x="9475249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5B15BC-F111-D74A-8E84-8D919DF5D95B}"/>
              </a:ext>
            </a:extLst>
          </p:cNvPr>
          <p:cNvSpPr txBox="1"/>
          <p:nvPr/>
        </p:nvSpPr>
        <p:spPr>
          <a:xfrm>
            <a:off x="8882148" y="394825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D34B7-CAA3-2144-A517-F30507503BDC}"/>
              </a:ext>
            </a:extLst>
          </p:cNvPr>
          <p:cNvSpPr/>
          <p:nvPr/>
        </p:nvSpPr>
        <p:spPr>
          <a:xfrm>
            <a:off x="9816385" y="5861826"/>
            <a:ext cx="129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&lt;&lt;EOS&gt;&gt;</a:t>
            </a:r>
            <a:endParaRPr lang="en-US" sz="2133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D56A94-8C73-B642-884C-697788DDFA60}"/>
              </a:ext>
            </a:extLst>
          </p:cNvPr>
          <p:cNvGrpSpPr/>
          <p:nvPr/>
        </p:nvGrpSpPr>
        <p:grpSpPr>
          <a:xfrm>
            <a:off x="10142190" y="5106158"/>
            <a:ext cx="576568" cy="692465"/>
            <a:chOff x="4750274" y="1746843"/>
            <a:chExt cx="432426" cy="51934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8C382A-35C9-8C42-AFE2-5C6FD5E188A7}"/>
                </a:ext>
              </a:extLst>
            </p:cNvPr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/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F9D0C18-5127-3A40-8DD7-A0AFCCE75D0D}"/>
              </a:ext>
            </a:extLst>
          </p:cNvPr>
          <p:cNvCxnSpPr/>
          <p:nvPr/>
        </p:nvCxnSpPr>
        <p:spPr>
          <a:xfrm flipV="1">
            <a:off x="10389364" y="472739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4059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Sentiment Scoring</a:t>
            </a:r>
            <a:br>
              <a:rPr lang="en-US" dirty="0"/>
            </a:br>
            <a:r>
              <a:rPr lang="en-US" sz="1867" dirty="0"/>
              <a:t>Many to one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35170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73590" y="2623759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257493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73590" y="3259379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23152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73590" y="3932530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699" y="4574721"/>
            <a:ext cx="433811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73590" y="4605680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52159547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182658A-7AE7-4A46-AFB8-236AB64DD0AD}"/>
              </a:ext>
            </a:extLst>
          </p:cNvPr>
          <p:cNvSpPr/>
          <p:nvPr/>
        </p:nvSpPr>
        <p:spPr>
          <a:xfrm>
            <a:off x="3029652" y="5870226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DF34333-8511-B04B-A44C-6E0A646A8B80}"/>
              </a:ext>
            </a:extLst>
          </p:cNvPr>
          <p:cNvSpPr/>
          <p:nvPr/>
        </p:nvSpPr>
        <p:spPr>
          <a:xfrm>
            <a:off x="4932131" y="5870226"/>
            <a:ext cx="925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081E00-49B0-3444-8A0D-298207DC398E}"/>
              </a:ext>
            </a:extLst>
          </p:cNvPr>
          <p:cNvSpPr/>
          <p:nvPr/>
        </p:nvSpPr>
        <p:spPr>
          <a:xfrm>
            <a:off x="7297409" y="5870226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484E65E-0D18-0F42-A4D5-CA541DE02B08}"/>
              </a:ext>
            </a:extLst>
          </p:cNvPr>
          <p:cNvSpPr/>
          <p:nvPr/>
        </p:nvSpPr>
        <p:spPr>
          <a:xfrm>
            <a:off x="9227765" y="5870226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8B92D3C-0ED2-C345-A238-759C79312C83}"/>
              </a:ext>
            </a:extLst>
          </p:cNvPr>
          <p:cNvSpPr/>
          <p:nvPr/>
        </p:nvSpPr>
        <p:spPr>
          <a:xfrm>
            <a:off x="10905075" y="5886410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355558417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1867" dirty="0"/>
              <a:t>Auto-regressive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629043" y="3189187"/>
            <a:ext cx="36012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629043" y="3862337"/>
            <a:ext cx="42578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629043" y="4574721"/>
            <a:ext cx="536441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C337F-21CF-C44F-925D-9959225897F2}"/>
              </a:ext>
            </a:extLst>
          </p:cNvPr>
          <p:cNvSpPr/>
          <p:nvPr/>
        </p:nvSpPr>
        <p:spPr>
          <a:xfrm>
            <a:off x="6627094" y="3267897"/>
            <a:ext cx="33956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B2A24-F847-9048-B62D-088DD9E6CEE8}"/>
              </a:ext>
            </a:extLst>
          </p:cNvPr>
          <p:cNvSpPr/>
          <p:nvPr/>
        </p:nvSpPr>
        <p:spPr>
          <a:xfrm>
            <a:off x="6627094" y="3941048"/>
            <a:ext cx="405226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A3F10-C6BF-3746-A4F7-074472980523}"/>
              </a:ext>
            </a:extLst>
          </p:cNvPr>
          <p:cNvSpPr/>
          <p:nvPr/>
        </p:nvSpPr>
        <p:spPr>
          <a:xfrm>
            <a:off x="6627093" y="4594535"/>
            <a:ext cx="515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8836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29284589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05213476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659915-471E-B942-BA46-5068E565A754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887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B9817D1-2BD7-4444-9BAB-22635C212F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739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7AE99D1-3711-B044-805E-6E6FD1C8A5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4BAFA46A-D628-5444-B51C-017729C72D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78253" y="294044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704B6BD-7D7B-594B-A964-6F5F5FBE5E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9141" y="293266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C2022169-ED49-DE4C-AFB1-36FAAB767E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7179" y="2911700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DDA934F-F775-9940-82B2-2ED938F80C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5846" y="2905114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5037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4DB046-5917-2E4D-AE60-202450CE83EB}"/>
                </a:ext>
              </a:extLst>
            </p:cNvPr>
            <p:cNvSpPr/>
            <p:nvPr/>
          </p:nvSpPr>
          <p:spPr>
            <a:xfrm>
              <a:off x="456703" y="4402669"/>
              <a:ext cx="98157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&lt;START&gt;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638338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458850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467165" y="4709825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97424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7770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163356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43778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1609256" y="4709825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195318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177226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260920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241342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2447396" y="4709825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292882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74790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3584843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3389066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3530003" y="4721847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390446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3723545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4550051" y="3908087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4354274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4474368" y="4721845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4869672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4688753" y="424873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5470140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274364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244211" y="4721845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56088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5856349" y="4052676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2616063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67" dirty="0"/>
              <a:t>Sequence to Sequence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54416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</a:t>
            </a:r>
            <a:r>
              <a:rPr lang="en-US" sz="2133" b="1" dirty="0" err="1">
                <a:solidFill>
                  <a:srgbClr val="0070C0"/>
                </a:solidFill>
              </a:rPr>
              <a:t>este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restaurante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tiene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buena</a:t>
            </a:r>
            <a:r>
              <a:rPr lang="en-US" sz="2133" b="1" dirty="0">
                <a:solidFill>
                  <a:srgbClr val="0070C0"/>
                </a:solidFill>
              </a:rPr>
              <a:t> comida 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DAF7F-9A8E-514D-A216-5E14CBE6F3DF}"/>
              </a:ext>
            </a:extLst>
          </p:cNvPr>
          <p:cNvSpPr/>
          <p:nvPr/>
        </p:nvSpPr>
        <p:spPr>
          <a:xfrm>
            <a:off x="629042" y="297578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EC2E3-7290-A74D-B505-9AFE181A7B75}"/>
              </a:ext>
            </a:extLst>
          </p:cNvPr>
          <p:cNvSpPr/>
          <p:nvPr/>
        </p:nvSpPr>
        <p:spPr>
          <a:xfrm>
            <a:off x="749828" y="4041892"/>
            <a:ext cx="41241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el </a:t>
            </a:r>
            <a:r>
              <a:rPr lang="en-US" sz="2133" b="1" dirty="0" err="1">
                <a:solidFill>
                  <a:srgbClr val="0070C0"/>
                </a:solidFill>
              </a:rPr>
              <a:t>mundo</a:t>
            </a:r>
            <a:r>
              <a:rPr lang="en-US" sz="2133" b="1" dirty="0">
                <a:solidFill>
                  <a:srgbClr val="0070C0"/>
                </a:solidFill>
              </a:rPr>
              <a:t> no </a:t>
            </a:r>
            <a:r>
              <a:rPr lang="en-US" sz="2133" b="1" dirty="0" err="1">
                <a:solidFill>
                  <a:srgbClr val="0070C0"/>
                </a:solidFill>
              </a:rPr>
              <a:t>es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suficiente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9D915-F0B9-114C-AA27-97208876402B}"/>
              </a:ext>
            </a:extLst>
          </p:cNvPr>
          <p:cNvSpPr/>
          <p:nvPr/>
        </p:nvSpPr>
        <p:spPr>
          <a:xfrm>
            <a:off x="7581547" y="3875669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A58F5-A04F-454C-B01B-00FD9428BEBD}"/>
              </a:ext>
            </a:extLst>
          </p:cNvPr>
          <p:cNvSpPr/>
          <p:nvPr/>
        </p:nvSpPr>
        <p:spPr>
          <a:xfrm>
            <a:off x="6747879" y="4028548"/>
            <a:ext cx="372024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world is not enough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570A7-D630-A54A-BC09-1EC84FE7511C}"/>
              </a:ext>
            </a:extLst>
          </p:cNvPr>
          <p:cNvSpPr/>
          <p:nvPr/>
        </p:nvSpPr>
        <p:spPr>
          <a:xfrm>
            <a:off x="749827" y="4462652"/>
            <a:ext cx="39258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the world is not enough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7553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38817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 – (Alternative)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716448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536961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545275" y="6367709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205235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8551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71167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51589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687367" y="6367709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303129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85037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68731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49153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525507" y="6367709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400693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82601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662954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467177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608113" y="6379731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98257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801656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628162" y="5565971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432385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552479" y="6379729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947782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766864" y="590662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548251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352474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6322321" y="6379729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6869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6934460" y="5710560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404152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4E6B-F05E-24E2-BBC3-F5D03626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F6C1-4A7F-4DC3-DC76-EEAA20EA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Sequences lead to vanishing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Hidden states can not carry information in a long sequence (Telephone Game problem)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EC02-3049-A97C-8643-3FBCC622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1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C4C0-4C96-3625-B65A-2F74359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AB41-C12F-CF94-EFA8-55781D64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another hidden state variable and experiment with more complex transition functions than h = tanh(W</a:t>
            </a:r>
            <a:r>
              <a:rPr lang="en-US" baseline="-25000" dirty="0"/>
              <a:t>1</a:t>
            </a:r>
            <a:r>
              <a:rPr lang="en-US" dirty="0"/>
              <a:t>h + W</a:t>
            </a:r>
            <a:r>
              <a:rPr lang="en-US" baseline="-25000" dirty="0"/>
              <a:t>2</a:t>
            </a:r>
            <a:r>
              <a:rPr lang="en-US" dirty="0"/>
              <a:t>x).</a:t>
            </a:r>
          </a:p>
          <a:p>
            <a:pPr lvl="1"/>
            <a:r>
              <a:rPr lang="en-US" dirty="0"/>
              <a:t>Read about LSTMs, GRUs,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62E5-1724-345E-F0D2-2AE9A7E9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45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LSTM Cell (Long Short-Term Memory)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𝐿𝑆𝑇𝑀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107999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047039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3641538" y="3688327"/>
            <a:ext cx="529760" cy="692465"/>
            <a:chOff x="4750274" y="1746843"/>
            <a:chExt cx="397320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7860424" y="3693103"/>
            <a:ext cx="522643" cy="692465"/>
            <a:chOff x="4750274" y="1746843"/>
            <a:chExt cx="391982" cy="519349"/>
          </a:xfrm>
        </p:grpSpPr>
        <p:sp>
          <p:nvSpPr>
            <p:cNvPr id="25" name="Oval 24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102" y="1480807"/>
            <a:ext cx="4798359" cy="13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2879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C4C0-4C96-3625-B65A-2F74359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AB41-C12F-CF94-EFA8-55781D64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another hidden state variable and experiment with more complex transition functions than h = tanh(W</a:t>
            </a:r>
            <a:r>
              <a:rPr lang="en-US" baseline="-25000" dirty="0"/>
              <a:t>1</a:t>
            </a:r>
            <a:r>
              <a:rPr lang="en-US" dirty="0"/>
              <a:t>h + W</a:t>
            </a:r>
            <a:r>
              <a:rPr lang="en-US" baseline="-25000" dirty="0"/>
              <a:t>2</a:t>
            </a:r>
            <a:r>
              <a:rPr lang="en-US" dirty="0"/>
              <a:t>x).</a:t>
            </a:r>
          </a:p>
          <a:p>
            <a:pPr lvl="1"/>
            <a:r>
              <a:rPr lang="en-US" dirty="0"/>
              <a:t>Read about LSTMs, GRUs,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Encode the sentences both from left-to-right and right-to-left using two RNNs and combine the final hidden states from each direction.</a:t>
            </a:r>
          </a:p>
          <a:p>
            <a:pPr lvl="1"/>
            <a:r>
              <a:rPr lang="en-US" dirty="0"/>
              <a:t>Read about Bidirectional RNNs (</a:t>
            </a:r>
            <a:r>
              <a:rPr lang="en-US" dirty="0" err="1"/>
              <a:t>BiRNNs</a:t>
            </a:r>
            <a:r>
              <a:rPr lang="en-US" dirty="0"/>
              <a:t>), </a:t>
            </a:r>
            <a:r>
              <a:rPr lang="en-US" dirty="0" err="1"/>
              <a:t>BiLSTMs</a:t>
            </a:r>
            <a:r>
              <a:rPr lang="en-US" dirty="0"/>
              <a:t>, </a:t>
            </a:r>
            <a:r>
              <a:rPr lang="en-US" dirty="0" err="1"/>
              <a:t>BiGRUs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62E5-1724-345E-F0D2-2AE9A7E9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08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Bidirectional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3338" y="4899056"/>
            <a:ext cx="413105" cy="476069"/>
            <a:chOff x="4750274" y="1772247"/>
            <a:chExt cx="362604" cy="468541"/>
          </a:xfrm>
        </p:grpSpPr>
        <p:sp>
          <p:nvSpPr>
            <p:cNvPr id="16" name="Oval 15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845" y="3986052"/>
            <a:ext cx="661315" cy="476069"/>
            <a:chOff x="6512842" y="2478584"/>
            <a:chExt cx="580470" cy="468541"/>
          </a:xfrm>
        </p:grpSpPr>
        <p:sp>
          <p:nvSpPr>
            <p:cNvPr id="30" name="Oval 29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3550" y="3957112"/>
            <a:ext cx="413105" cy="476069"/>
            <a:chOff x="4750274" y="1772247"/>
            <a:chExt cx="362604" cy="468541"/>
          </a:xfrm>
        </p:grpSpPr>
        <p:sp>
          <p:nvSpPr>
            <p:cNvPr id="38" name="Oval 3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995079" y="3957112"/>
            <a:ext cx="413106" cy="476069"/>
            <a:chOff x="4750274" y="1772247"/>
            <a:chExt cx="362605" cy="468541"/>
          </a:xfrm>
        </p:grpSpPr>
        <p:sp>
          <p:nvSpPr>
            <p:cNvPr id="52" name="Oval 51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492446" y="4224087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34533" y="4584609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204647" y="4197155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1819187" y="3086636"/>
            <a:ext cx="413106" cy="476069"/>
            <a:chOff x="4750274" y="1772247"/>
            <a:chExt cx="362605" cy="468541"/>
          </a:xfrm>
        </p:grpSpPr>
        <p:sp>
          <p:nvSpPr>
            <p:cNvPr id="20" name="Oval 19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034533" y="3596231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59457" y="4908809"/>
            <a:ext cx="413105" cy="476069"/>
            <a:chOff x="4750274" y="1772247"/>
            <a:chExt cx="362604" cy="468541"/>
          </a:xfrm>
        </p:grpSpPr>
        <p:sp>
          <p:nvSpPr>
            <p:cNvPr id="58" name="Oval 5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44661" y="3995805"/>
            <a:ext cx="779336" cy="476069"/>
            <a:chOff x="6509050" y="2478584"/>
            <a:chExt cx="684062" cy="468541"/>
          </a:xfrm>
        </p:grpSpPr>
        <p:sp>
          <p:nvSpPr>
            <p:cNvPr id="62" name="Oval 61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B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431205" y="3966865"/>
            <a:ext cx="413105" cy="476069"/>
            <a:chOff x="4750274" y="1772247"/>
            <a:chExt cx="362604" cy="468541"/>
          </a:xfrm>
        </p:grpSpPr>
        <p:sp>
          <p:nvSpPr>
            <p:cNvPr id="68" name="Oval 6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928569" y="4233840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70656" y="4594362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40770" y="420690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55313" y="3096389"/>
            <a:ext cx="413105" cy="476069"/>
            <a:chOff x="4750274" y="1772247"/>
            <a:chExt cx="362604" cy="468541"/>
          </a:xfrm>
        </p:grpSpPr>
        <p:sp>
          <p:nvSpPr>
            <p:cNvPr id="74" name="Oval 73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70656" y="3605984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612265" y="4915197"/>
            <a:ext cx="413105" cy="476069"/>
            <a:chOff x="4750274" y="1772247"/>
            <a:chExt cx="362604" cy="468541"/>
          </a:xfrm>
        </p:grpSpPr>
        <p:sp>
          <p:nvSpPr>
            <p:cNvPr id="78" name="Oval 7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501776" y="4002193"/>
            <a:ext cx="661315" cy="476069"/>
            <a:chOff x="6512842" y="2478584"/>
            <a:chExt cx="580470" cy="468541"/>
          </a:xfrm>
        </p:grpSpPr>
        <p:sp>
          <p:nvSpPr>
            <p:cNvPr id="81" name="Oval 80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12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784014" y="3973253"/>
            <a:ext cx="413105" cy="476069"/>
            <a:chOff x="4750274" y="1772247"/>
            <a:chExt cx="362604" cy="468541"/>
          </a:xfrm>
        </p:grpSpPr>
        <p:sp>
          <p:nvSpPr>
            <p:cNvPr id="87" name="Oval 86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7281377" y="424022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823464" y="4600750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993578" y="4213296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608122" y="3102777"/>
            <a:ext cx="413105" cy="476069"/>
            <a:chOff x="4750274" y="1772247"/>
            <a:chExt cx="362604" cy="468541"/>
          </a:xfrm>
        </p:grpSpPr>
        <p:sp>
          <p:nvSpPr>
            <p:cNvPr id="93" name="Oval 92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823464" y="3612372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1882416" y="5466571"/>
            <a:ext cx="5280260" cy="318382"/>
            <a:chOff x="2140462" y="4401092"/>
            <a:chExt cx="4634760" cy="313347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380183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the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1" y="4411530"/>
              <a:ext cx="358120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cat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9498" y="4401092"/>
              <a:ext cx="555724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wants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44909" y="1810503"/>
            <a:ext cx="5764243" cy="1248524"/>
            <a:chOff x="1844213" y="802833"/>
            <a:chExt cx="5059578" cy="1228779"/>
          </a:xfrm>
        </p:grpSpPr>
        <p:sp>
          <p:nvSpPr>
            <p:cNvPr id="98" name="Rectangle 97"/>
            <p:cNvSpPr/>
            <p:nvPr/>
          </p:nvSpPr>
          <p:spPr>
            <a:xfrm>
              <a:off x="1844213" y="849802"/>
              <a:ext cx="1038170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&lt;&lt;pronoun&gt;&gt;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38405" y="846514"/>
              <a:ext cx="81495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33914" y="802833"/>
              <a:ext cx="76987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&lt;&lt;verb&gt;&gt;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82060"/>
              <a:ext cx="362605" cy="468540"/>
              <a:chOff x="4750274" y="1772247"/>
              <a:chExt cx="362605" cy="46854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81315"/>
              <a:ext cx="362605" cy="468540"/>
              <a:chOff x="4750274" y="1772247"/>
              <a:chExt cx="362605" cy="46854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81315"/>
              <a:ext cx="362605" cy="468540"/>
              <a:chOff x="4750274" y="1772247"/>
              <a:chExt cx="362605" cy="46854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4" name="Straight Arrow Connector 83"/>
          <p:cNvCxnSpPr/>
          <p:nvPr/>
        </p:nvCxnSpPr>
        <p:spPr>
          <a:xfrm flipH="1">
            <a:off x="2492447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/>
          <p:cNvCxnSpPr/>
          <p:nvPr/>
        </p:nvCxnSpPr>
        <p:spPr>
          <a:xfrm flipH="1">
            <a:off x="3622372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902411" y="4394153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/>
          <p:cNvCxnSpPr/>
          <p:nvPr/>
        </p:nvCxnSpPr>
        <p:spPr>
          <a:xfrm flipH="1">
            <a:off x="5979115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307376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184196" y="4384050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6194665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C4C0-4C96-3625-B65A-2F74359C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AB41-C12F-CF94-EFA8-55781D64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another hidden state variable and experiment with more complex transition functions than h = tanh(W</a:t>
            </a:r>
            <a:r>
              <a:rPr lang="en-US" baseline="-25000" dirty="0"/>
              <a:t>1</a:t>
            </a:r>
            <a:r>
              <a:rPr lang="en-US" dirty="0"/>
              <a:t>h + W</a:t>
            </a:r>
            <a:r>
              <a:rPr lang="en-US" baseline="-25000" dirty="0"/>
              <a:t>2</a:t>
            </a:r>
            <a:r>
              <a:rPr lang="en-US" dirty="0"/>
              <a:t>x).</a:t>
            </a:r>
          </a:p>
          <a:p>
            <a:pPr lvl="1"/>
            <a:r>
              <a:rPr lang="en-US" dirty="0"/>
              <a:t>Read about LSTMs, GRUs, </a:t>
            </a:r>
            <a:r>
              <a:rPr lang="en-US" dirty="0" err="1"/>
              <a:t>etc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Encode the sentences both from left-to-right and right-to-left using two RNNs and combine the final hidden states from each direction.</a:t>
            </a:r>
          </a:p>
          <a:p>
            <a:pPr lvl="1"/>
            <a:r>
              <a:rPr lang="en-US" dirty="0"/>
              <a:t>Read about Bidirectional RNNs (</a:t>
            </a:r>
            <a:r>
              <a:rPr lang="en-US" dirty="0" err="1"/>
              <a:t>BiRNNs</a:t>
            </a:r>
            <a:r>
              <a:rPr lang="en-US" dirty="0"/>
              <a:t>), </a:t>
            </a:r>
            <a:r>
              <a:rPr lang="en-US" dirty="0" err="1"/>
              <a:t>BiLSTMs</a:t>
            </a:r>
            <a:r>
              <a:rPr lang="en-US" dirty="0"/>
              <a:t>, </a:t>
            </a:r>
            <a:r>
              <a:rPr lang="en-US" dirty="0" err="1"/>
              <a:t>BiGRUs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Stack RNNs, use an RNN that feeds its output states to another RNN and this second RNN outputs the final output states.</a:t>
            </a:r>
          </a:p>
          <a:p>
            <a:pPr lvl="1"/>
            <a:r>
              <a:rPr lang="en-US" dirty="0"/>
              <a:t>Stacked RNNs, or Deep RNNs.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62E5-1724-345E-F0D2-2AE9A7E9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683" y="2775466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0403" y="3198167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http://www3.cs.stonybrook.edu/~</a:t>
            </a:r>
            <a:r>
              <a:rPr lang="en-US" sz="2400" dirty="0" err="1">
                <a:hlinkClick r:id="rId2"/>
              </a:rPr>
              <a:t>ychoi</a:t>
            </a:r>
            <a:r>
              <a:rPr lang="en-US" sz="2400" dirty="0">
                <a:hlinkClick r:id="rId2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0313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Bidirectional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 flipH="1">
            <a:off x="1196203" y="3641831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/>
          <p:nvPr/>
        </p:nvCxnSpPr>
        <p:spPr>
          <a:xfrm flipH="1">
            <a:off x="1163941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26021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/>
          <p:cNvCxnSpPr/>
          <p:nvPr/>
        </p:nvCxnSpPr>
        <p:spPr>
          <a:xfrm flipH="1">
            <a:off x="3221259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/>
          <p:cNvCxnSpPr/>
          <p:nvPr/>
        </p:nvCxnSpPr>
        <p:spPr>
          <a:xfrm flipH="1">
            <a:off x="431714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/>
          <p:nvPr/>
        </p:nvCxnSpPr>
        <p:spPr>
          <a:xfrm flipH="1">
            <a:off x="5192895" y="368915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/>
          <p:cNvCxnSpPr/>
          <p:nvPr/>
        </p:nvCxnSpPr>
        <p:spPr>
          <a:xfrm flipH="1">
            <a:off x="6258143" y="3688950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/>
          <p:cNvCxnSpPr/>
          <p:nvPr/>
        </p:nvCxnSpPr>
        <p:spPr>
          <a:xfrm flipH="1">
            <a:off x="2279225" y="52330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/>
          <p:cNvCxnSpPr/>
          <p:nvPr/>
        </p:nvCxnSpPr>
        <p:spPr>
          <a:xfrm flipH="1">
            <a:off x="3237813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/>
          <p:cNvCxnSpPr/>
          <p:nvPr/>
        </p:nvCxnSpPr>
        <p:spPr>
          <a:xfrm flipH="1">
            <a:off x="5211773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Arrow Connector 198"/>
          <p:cNvCxnSpPr/>
          <p:nvPr/>
        </p:nvCxnSpPr>
        <p:spPr>
          <a:xfrm flipH="1">
            <a:off x="4301766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Arrow Connector 199"/>
          <p:cNvCxnSpPr/>
          <p:nvPr/>
        </p:nvCxnSpPr>
        <p:spPr>
          <a:xfrm flipH="1">
            <a:off x="6258143" y="5280257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4776923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26AA-CFF5-85E4-ADF4-B4AEA49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55" y="2737835"/>
            <a:ext cx="10515600" cy="826861"/>
          </a:xfrm>
        </p:spPr>
        <p:txBody>
          <a:bodyPr/>
          <a:lstStyle/>
          <a:p>
            <a:r>
              <a:rPr lang="en-US" dirty="0"/>
              <a:t>Best Solution: Learning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BD949-69AD-BAA3-FF72-0C30E4E4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247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1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12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– Sequence to score prediction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0E42D99-BDFD-2A4E-BC42-16516064294A}"/>
              </a:ext>
            </a:extLst>
          </p:cNvPr>
          <p:cNvCxnSpPr>
            <a:cxnSpLocks/>
          </p:cNvCxnSpPr>
          <p:nvPr/>
        </p:nvCxnSpPr>
        <p:spPr>
          <a:xfrm flipH="1" flipV="1">
            <a:off x="6327723" y="43352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/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blipFill>
                <a:blip r:embed="rId1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2D2589-3089-5640-9CD1-3EDE77C94575}"/>
              </a:ext>
            </a:extLst>
          </p:cNvPr>
          <p:cNvCxnSpPr>
            <a:cxnSpLocks/>
          </p:cNvCxnSpPr>
          <p:nvPr/>
        </p:nvCxnSpPr>
        <p:spPr>
          <a:xfrm flipH="1" flipV="1">
            <a:off x="6325067" y="369693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/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>
            <a:extLst>
              <a:ext uri="{FF2B5EF4-FFF2-40B4-BE49-F238E27FC236}">
                <a16:creationId xmlns:a16="http://schemas.microsoft.com/office/drawing/2014/main" id="{053B65AF-5685-2C4E-82A9-8A5E82C63681}"/>
              </a:ext>
            </a:extLst>
          </p:cNvPr>
          <p:cNvSpPr/>
          <p:nvPr/>
        </p:nvSpPr>
        <p:spPr>
          <a:xfrm>
            <a:off x="3926814" y="2959018"/>
            <a:ext cx="47965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 hangingPunct="0"/>
            <a:r>
              <a:rPr lang="en-US" sz="933" b="1" dirty="0">
                <a:solidFill>
                  <a:srgbClr val="0070C0"/>
                </a:solidFill>
              </a:rPr>
              <a:t>[English, German, Swiss German, Gaelic, Dutch, Afrikaans, Luxembourgish, </a:t>
            </a:r>
            <a:r>
              <a:rPr lang="en-US" sz="933" b="1" dirty="0" err="1">
                <a:solidFill>
                  <a:srgbClr val="0070C0"/>
                </a:solidFill>
              </a:rPr>
              <a:t>Limburgish</a:t>
            </a:r>
            <a:r>
              <a:rPr lang="en-US" sz="933" b="1" dirty="0">
                <a:solidFill>
                  <a:srgbClr val="0070C0"/>
                </a:solidFill>
              </a:rPr>
              <a:t>, other]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3B174-C5C9-EC46-BE24-4A9F6D96802A}"/>
              </a:ext>
            </a:extLst>
          </p:cNvPr>
          <p:cNvSpPr txBox="1"/>
          <p:nvPr/>
        </p:nvSpPr>
        <p:spPr>
          <a:xfrm>
            <a:off x="5749061" y="2467257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Classify</a:t>
            </a:r>
          </a:p>
        </p:txBody>
      </p:sp>
    </p:spTree>
    <p:extLst>
      <p:ext uri="{BB962C8B-B14F-4D97-AF65-F5344CB8AC3E}">
        <p14:creationId xmlns:p14="http://schemas.microsoft.com/office/powerpoint/2010/main" val="783002472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Text Generation (Auto-regressive)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B81E064-D16D-7548-9765-B6B7B222A9EF}"/>
              </a:ext>
            </a:extLst>
          </p:cNvPr>
          <p:cNvSpPr/>
          <p:nvPr/>
        </p:nvSpPr>
        <p:spPr>
          <a:xfrm>
            <a:off x="5988552" y="380958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6572FFA8-064E-574E-B218-707A3B63E00B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E7ECF605-297B-EC4C-B401-73846F1314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02E1A6F6-3ED6-1447-A287-02B5FCAA1F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1E71080D-5132-5341-9699-AD25862B67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C5193444-D46A-3244-9E43-9A8E893053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40C2FD-A5D2-9241-8A08-AA95FB26CA1C}"/>
              </a:ext>
            </a:extLst>
          </p:cNvPr>
          <p:cNvSpPr txBox="1"/>
          <p:nvPr/>
        </p:nvSpPr>
        <p:spPr>
          <a:xfrm>
            <a:off x="5979699" y="3979071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 Noise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2293604965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285258" y="3867952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/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3547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50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 better idea is to</a:t>
            </a:r>
          </a:p>
          <a:p>
            <a:r>
              <a:rPr lang="en-US" b="1" dirty="0"/>
              <a:t>compute the average h vector across all steps</a:t>
            </a:r>
          </a:p>
          <a:p>
            <a:r>
              <a:rPr lang="en-US" b="1" dirty="0"/>
              <a:t>and pass this to the decoder</a:t>
            </a:r>
          </a:p>
        </p:txBody>
      </p:sp>
    </p:spTree>
    <p:extLst>
      <p:ext uri="{BB962C8B-B14F-4D97-AF65-F5344CB8AC3E}">
        <p14:creationId xmlns:p14="http://schemas.microsoft.com/office/powerpoint/2010/main" val="2753395756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441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</a:t>
            </a:r>
            <a:r>
              <a:rPr lang="en-US" b="1" dirty="0"/>
              <a:t>at each time</a:t>
            </a:r>
          </a:p>
          <a:p>
            <a:r>
              <a:rPr lang="en-US" b="1" dirty="0"/>
              <a:t>step in the decoder!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74967106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845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</a:t>
            </a:r>
            <a:r>
              <a:rPr lang="en-US" b="1" dirty="0"/>
              <a:t>but using a weighted average</a:t>
            </a:r>
          </a:p>
          <a:p>
            <a:r>
              <a:rPr lang="en-US" b="1" dirty="0"/>
              <a:t>with learned weights!!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blipFill>
                <a:blip r:embed="rId45"/>
                <a:stretch>
                  <a:fillRect l="-32990" t="-147170" r="-8247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673034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957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but using a weighted average</a:t>
            </a:r>
          </a:p>
          <a:p>
            <a:r>
              <a:rPr lang="en-US" dirty="0"/>
              <a:t>with learned weights, </a:t>
            </a:r>
            <a:r>
              <a:rPr lang="en-US" b="1" dirty="0"/>
              <a:t>and the weights are specific</a:t>
            </a:r>
          </a:p>
          <a:p>
            <a:r>
              <a:rPr lang="en-US" b="1" dirty="0"/>
              <a:t>for each time step!!!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70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97C60-2FD0-1599-EBBE-09996A0A572B}"/>
              </a:ext>
            </a:extLst>
          </p:cNvPr>
          <p:cNvSpPr/>
          <p:nvPr/>
        </p:nvSpPr>
        <p:spPr>
          <a:xfrm>
            <a:off x="1912883" y="2774730"/>
            <a:ext cx="8103476" cy="2774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Modern way of representing Phrases/Text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012" y="592669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6299" y="3723012"/>
            <a:ext cx="7179402" cy="159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b="1" dirty="0">
                <a:solidFill>
                  <a:srgbClr val="C00000"/>
                </a:solidFill>
                <a:sym typeface="Helvetica"/>
              </a:rPr>
              <a:t>Transformer-based representations (e.g. BERT, GPT-2, T5, </a:t>
            </a:r>
            <a:r>
              <a:rPr lang="en-US" sz="2133" b="1" dirty="0" err="1">
                <a:solidFill>
                  <a:srgbClr val="C00000"/>
                </a:solidFill>
                <a:sym typeface="Helvetica"/>
              </a:rPr>
              <a:t>etc</a:t>
            </a:r>
            <a:r>
              <a:rPr lang="en-US" sz="2133" b="1" dirty="0">
                <a:solidFill>
                  <a:srgbClr val="C00000"/>
                </a:solidFill>
                <a:sym typeface="Helvetica"/>
              </a:rPr>
              <a:t>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975F4-C8BB-3B7E-F705-B363B3E41670}"/>
              </a:ext>
            </a:extLst>
          </p:cNvPr>
          <p:cNvSpPr txBox="1"/>
          <p:nvPr/>
        </p:nvSpPr>
        <p:spPr>
          <a:xfrm>
            <a:off x="3663527" y="3018352"/>
            <a:ext cx="479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Pre-trained Neural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26360-1BE7-8E86-1E70-6E1416A7676D}"/>
              </a:ext>
            </a:extLst>
          </p:cNvPr>
          <p:cNvSpPr/>
          <p:nvPr/>
        </p:nvSpPr>
        <p:spPr>
          <a:xfrm>
            <a:off x="4335517" y="1761141"/>
            <a:ext cx="3258207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CABA36-1BCA-08C0-5A03-DF254BFFB847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874863" y="5549461"/>
            <a:ext cx="1" cy="37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73AC85-4AF1-3E5E-B2FA-571DD2FD4043}"/>
              </a:ext>
            </a:extLst>
          </p:cNvPr>
          <p:cNvCxnSpPr>
            <a:cxnSpLocks/>
          </p:cNvCxnSpPr>
          <p:nvPr/>
        </p:nvCxnSpPr>
        <p:spPr>
          <a:xfrm flipV="1">
            <a:off x="5914567" y="2133755"/>
            <a:ext cx="0" cy="644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0F2BE-911E-1F42-B6F4-AD489CBE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22" cy="306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7E024-FE7C-2A47-A74A-57F3B07B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54" y="2332653"/>
            <a:ext cx="2317940" cy="4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AF6E-4D2B-F741-B5CF-4AF2E0E6D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997" y="2088243"/>
            <a:ext cx="22479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AFFD0-3322-664C-A6EC-F577498D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84" y="3748832"/>
            <a:ext cx="3251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2AE2-175E-B248-A7D7-E55423EFEFFE}"/>
              </a:ext>
            </a:extLst>
          </p:cNvPr>
          <p:cNvSpPr txBox="1"/>
          <p:nvPr/>
        </p:nvSpPr>
        <p:spPr>
          <a:xfrm>
            <a:off x="419878" y="5509726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take a look at one of the first papers introducing this idea.</a:t>
            </a:r>
          </a:p>
        </p:txBody>
      </p:sp>
    </p:spTree>
    <p:extLst>
      <p:ext uri="{BB962C8B-B14F-4D97-AF65-F5344CB8AC3E}">
        <p14:creationId xmlns:p14="http://schemas.microsoft.com/office/powerpoint/2010/main" val="1855241227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BF09-EAF8-794C-AE13-3AD6866B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6F1E-75FC-F246-B6DC-86B59879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0F18-7C8B-C248-AB3E-C77D8BC0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6" y="1185530"/>
            <a:ext cx="5811459" cy="5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72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8FE9-F881-B582-C09E-CA039B7C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Transformers: Attention is All You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8458-17C4-16F4-0F94-DBAA6677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5698B-51C0-5F41-EDDB-5FB17403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98230"/>
            <a:ext cx="7772400" cy="46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86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7621</TotalTime>
  <Words>4684</Words>
  <Application>Microsoft Macintosh PowerPoint</Application>
  <PresentationFormat>Widescreen</PresentationFormat>
  <Paragraphs>1466</Paragraphs>
  <Slides>83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Al Tarikh</vt:lpstr>
      <vt:lpstr>Arial</vt:lpstr>
      <vt:lpstr>Avenir</vt:lpstr>
      <vt:lpstr>Calibri</vt:lpstr>
      <vt:lpstr>Calibri Light</vt:lpstr>
      <vt:lpstr>Cambria Math</vt:lpstr>
      <vt:lpstr>Helvetica</vt:lpstr>
      <vt:lpstr>Times New Roman</vt:lpstr>
      <vt:lpstr>lecture-template</vt:lpstr>
      <vt:lpstr>Deep Learning for Vision &amp;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PowerPoint Presentation</vt:lpstr>
      <vt:lpstr>Word2Vec – CBOW Version</vt:lpstr>
      <vt:lpstr>The Embedding Layer nn.Embedding</vt:lpstr>
      <vt:lpstr>The Embedding Layer nn.Embedding</vt:lpstr>
      <vt:lpstr>Pre-trained Language Models</vt:lpstr>
      <vt:lpstr>Pre-trained Language Models</vt:lpstr>
      <vt:lpstr>Pre-trained Language Models</vt:lpstr>
      <vt:lpstr>Pre-trained Language Models</vt:lpstr>
      <vt:lpstr>Pre-trained Language Models</vt:lpstr>
      <vt:lpstr>Generative Language Models</vt:lpstr>
      <vt:lpstr>Practical Issues - Tokenization</vt:lpstr>
      <vt:lpstr>Issues with Word based Tokenization</vt:lpstr>
      <vt:lpstr>Tokenization can be complex</vt:lpstr>
      <vt:lpstr>Solution: Sub-word Tokenization</vt:lpstr>
      <vt:lpstr>PowerPoint Presentation</vt:lpstr>
      <vt:lpstr>Tokenization used in GPT-3</vt:lpstr>
      <vt:lpstr>Tokenization used in GPT-3</vt:lpstr>
      <vt:lpstr>Recurrent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</vt:lpstr>
      <vt:lpstr>Solutions Proposed</vt:lpstr>
      <vt:lpstr>PowerPoint Presentation</vt:lpstr>
      <vt:lpstr>Solutions Proposed</vt:lpstr>
      <vt:lpstr>PowerPoint Presentation</vt:lpstr>
      <vt:lpstr>Solutions Proposed</vt:lpstr>
      <vt:lpstr>PowerPoint Presentation</vt:lpstr>
      <vt:lpstr>PowerPoint Presentation</vt:lpstr>
      <vt:lpstr>Best Solution: Learning Attention Weights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Attention weights</vt:lpstr>
      <vt:lpstr>Transformers: Attention is All You Need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115</cp:revision>
  <dcterms:created xsi:type="dcterms:W3CDTF">2020-08-27T13:44:04Z</dcterms:created>
  <dcterms:modified xsi:type="dcterms:W3CDTF">2025-02-18T20:42:10Z</dcterms:modified>
</cp:coreProperties>
</file>