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1051" r:id="rId3"/>
    <p:sldId id="1000" r:id="rId4"/>
    <p:sldId id="1052" r:id="rId5"/>
    <p:sldId id="1053" r:id="rId6"/>
    <p:sldId id="1005" r:id="rId7"/>
    <p:sldId id="1006" r:id="rId8"/>
    <p:sldId id="1007" r:id="rId9"/>
    <p:sldId id="1008" r:id="rId10"/>
    <p:sldId id="1009" r:id="rId11"/>
    <p:sldId id="1062" r:id="rId12"/>
    <p:sldId id="1063" r:id="rId13"/>
    <p:sldId id="1010" r:id="rId14"/>
    <p:sldId id="1011" r:id="rId15"/>
    <p:sldId id="1012" r:id="rId16"/>
    <p:sldId id="1033" r:id="rId17"/>
    <p:sldId id="1015" r:id="rId18"/>
    <p:sldId id="1061" r:id="rId19"/>
    <p:sldId id="1057" r:id="rId20"/>
    <p:sldId id="1016" r:id="rId21"/>
    <p:sldId id="1034" r:id="rId22"/>
    <p:sldId id="1020" r:id="rId23"/>
    <p:sldId id="1018" r:id="rId24"/>
    <p:sldId id="1019" r:id="rId25"/>
    <p:sldId id="1036" r:id="rId26"/>
    <p:sldId id="1025" r:id="rId27"/>
    <p:sldId id="1026" r:id="rId28"/>
    <p:sldId id="1037" r:id="rId29"/>
    <p:sldId id="1058" r:id="rId30"/>
    <p:sldId id="1059" r:id="rId31"/>
    <p:sldId id="1060" r:id="rId32"/>
    <p:sldId id="1028" r:id="rId33"/>
    <p:sldId id="1029" r:id="rId34"/>
    <p:sldId id="1042" r:id="rId35"/>
    <p:sldId id="1043" r:id="rId36"/>
    <p:sldId id="2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5"/>
    <p:restoredTop sz="94715"/>
  </p:normalViewPr>
  <p:slideViewPr>
    <p:cSldViewPr snapToGrid="0" snapToObjects="1">
      <p:cViewPr varScale="1">
        <p:scale>
          <a:sx n="201" d="100"/>
          <a:sy n="201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623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mastery.com/author/msaeed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Unterthiner%2C+T" TargetMode="External"/><Relationship Id="rId13" Type="http://schemas.openxmlformats.org/officeDocument/2006/relationships/hyperlink" Target="https://arxiv.org/search/cs?searchtype=author&amp;query=Uszkoreit%2C+J" TargetMode="External"/><Relationship Id="rId3" Type="http://schemas.openxmlformats.org/officeDocument/2006/relationships/hyperlink" Target="https://arxiv.org/search/cs?searchtype=author&amp;query=Dosovitskiy%2C+A" TargetMode="External"/><Relationship Id="rId7" Type="http://schemas.openxmlformats.org/officeDocument/2006/relationships/hyperlink" Target="https://arxiv.org/search/cs?searchtype=author&amp;query=Zhai%2C+X" TargetMode="External"/><Relationship Id="rId12" Type="http://schemas.openxmlformats.org/officeDocument/2006/relationships/hyperlink" Target="https://arxiv.org/search/cs?searchtype=author&amp;query=Gelly%2C+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Weissenborn%2C+D" TargetMode="External"/><Relationship Id="rId11" Type="http://schemas.openxmlformats.org/officeDocument/2006/relationships/hyperlink" Target="https://arxiv.org/search/cs?searchtype=author&amp;query=Heigold%2C+G" TargetMode="External"/><Relationship Id="rId5" Type="http://schemas.openxmlformats.org/officeDocument/2006/relationships/hyperlink" Target="https://arxiv.org/search/cs?searchtype=author&amp;query=Kolesnikov%2C+A" TargetMode="External"/><Relationship Id="rId10" Type="http://schemas.openxmlformats.org/officeDocument/2006/relationships/hyperlink" Target="https://arxiv.org/search/cs?searchtype=author&amp;query=Minderer%2C+M" TargetMode="External"/><Relationship Id="rId4" Type="http://schemas.openxmlformats.org/officeDocument/2006/relationships/hyperlink" Target="https://arxiv.org/search/cs?searchtype=author&amp;query=Beyer%2C+L" TargetMode="External"/><Relationship Id="rId9" Type="http://schemas.openxmlformats.org/officeDocument/2006/relationships/hyperlink" Target="https://arxiv.org/search/cs?searchtype=author&amp;query=Dehghani%2C+M" TargetMode="External"/><Relationship Id="rId14" Type="http://schemas.openxmlformats.org/officeDocument/2006/relationships/hyperlink" Target="https://arxiv.org/search/cs?searchtype=author&amp;query=Houlsby%2C+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Sastry%2C+G" TargetMode="External"/><Relationship Id="rId13" Type="http://schemas.openxmlformats.org/officeDocument/2006/relationships/hyperlink" Target="https://arxiv.org/search/cs?searchtype=author&amp;query=Sutskever%2C+I" TargetMode="External"/><Relationship Id="rId3" Type="http://schemas.openxmlformats.org/officeDocument/2006/relationships/hyperlink" Target="https://arxiv.org/search/cs?searchtype=author&amp;query=Kim%2C+J+W" TargetMode="External"/><Relationship Id="rId7" Type="http://schemas.openxmlformats.org/officeDocument/2006/relationships/hyperlink" Target="https://arxiv.org/search/cs?searchtype=author&amp;query=Agarwal%2C+S" TargetMode="External"/><Relationship Id="rId12" Type="http://schemas.openxmlformats.org/officeDocument/2006/relationships/hyperlink" Target="https://arxiv.org/search/cs?searchtype=author&amp;query=Krueger%2C+G" TargetMode="External"/><Relationship Id="rId2" Type="http://schemas.openxmlformats.org/officeDocument/2006/relationships/hyperlink" Target="https://arxiv.org/search/cs?searchtype=author&amp;query=Radford%2C+A" TargetMode="External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Goh%2C+G" TargetMode="External"/><Relationship Id="rId11" Type="http://schemas.openxmlformats.org/officeDocument/2006/relationships/hyperlink" Target="https://arxiv.org/search/cs?searchtype=author&amp;query=Clark%2C+J" TargetMode="External"/><Relationship Id="rId5" Type="http://schemas.openxmlformats.org/officeDocument/2006/relationships/hyperlink" Target="https://arxiv.org/search/cs?searchtype=author&amp;query=Ramesh%2C+A" TargetMode="External"/><Relationship Id="rId15" Type="http://schemas.openxmlformats.org/officeDocument/2006/relationships/image" Target="../media/image640.png"/><Relationship Id="rId10" Type="http://schemas.openxmlformats.org/officeDocument/2006/relationships/hyperlink" Target="https://arxiv.org/search/cs?searchtype=author&amp;query=Mishkin%2C+P" TargetMode="External"/><Relationship Id="rId4" Type="http://schemas.openxmlformats.org/officeDocument/2006/relationships/hyperlink" Target="https://arxiv.org/search/cs?searchtype=author&amp;query=Hallacy%2C+C" TargetMode="External"/><Relationship Id="rId9" Type="http://schemas.openxmlformats.org/officeDocument/2006/relationships/hyperlink" Target="https://arxiv.org/search/cs?searchtype=author&amp;query=Askell%2C+A" TargetMode="External"/><Relationship Id="rId1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Sastry%2C+G" TargetMode="External"/><Relationship Id="rId13" Type="http://schemas.openxmlformats.org/officeDocument/2006/relationships/hyperlink" Target="https://arxiv.org/search/cs?searchtype=author&amp;query=Sutskever%2C+I" TargetMode="External"/><Relationship Id="rId3" Type="http://schemas.openxmlformats.org/officeDocument/2006/relationships/hyperlink" Target="https://arxiv.org/search/cs?searchtype=author&amp;query=Kim%2C+J+W" TargetMode="External"/><Relationship Id="rId7" Type="http://schemas.openxmlformats.org/officeDocument/2006/relationships/hyperlink" Target="https://arxiv.org/search/cs?searchtype=author&amp;query=Agarwal%2C+S" TargetMode="External"/><Relationship Id="rId12" Type="http://schemas.openxmlformats.org/officeDocument/2006/relationships/hyperlink" Target="https://arxiv.org/search/cs?searchtype=author&amp;query=Krueger%2C+G" TargetMode="External"/><Relationship Id="rId17" Type="http://schemas.openxmlformats.org/officeDocument/2006/relationships/image" Target="../media/image680.png"/><Relationship Id="rId2" Type="http://schemas.openxmlformats.org/officeDocument/2006/relationships/hyperlink" Target="https://arxiv.org/search/cs?searchtype=author&amp;query=Radford%2C+A" TargetMode="External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Goh%2C+G" TargetMode="External"/><Relationship Id="rId11" Type="http://schemas.openxmlformats.org/officeDocument/2006/relationships/hyperlink" Target="https://arxiv.org/search/cs?searchtype=author&amp;query=Clark%2C+J" TargetMode="External"/><Relationship Id="rId5" Type="http://schemas.openxmlformats.org/officeDocument/2006/relationships/hyperlink" Target="https://arxiv.org/search/cs?searchtype=author&amp;query=Ramesh%2C+A" TargetMode="External"/><Relationship Id="rId15" Type="http://schemas.openxmlformats.org/officeDocument/2006/relationships/image" Target="../media/image660.png"/><Relationship Id="rId10" Type="http://schemas.openxmlformats.org/officeDocument/2006/relationships/hyperlink" Target="https://arxiv.org/search/cs?searchtype=author&amp;query=Mishkin%2C+P" TargetMode="External"/><Relationship Id="rId4" Type="http://schemas.openxmlformats.org/officeDocument/2006/relationships/hyperlink" Target="https://arxiv.org/search/cs?searchtype=author&amp;query=Hallacy%2C+C" TargetMode="External"/><Relationship Id="rId9" Type="http://schemas.openxmlformats.org/officeDocument/2006/relationships/hyperlink" Target="https://arxiv.org/search/cs?searchtype=author&amp;query=Askell%2C+A" TargetMode="External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0.png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.png"/><Relationship Id="rId7" Type="http://schemas.openxmlformats.org/officeDocument/2006/relationships/image" Target="../media/image511.png"/><Relationship Id="rId2" Type="http://schemas.openxmlformats.org/officeDocument/2006/relationships/image" Target="../media/image480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11" Type="http://schemas.openxmlformats.org/officeDocument/2006/relationships/image" Target="../media/image530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600.png"/><Relationship Id="rId5" Type="http://schemas.openxmlformats.org/officeDocument/2006/relationships/image" Target="NULL"/><Relationship Id="rId15" Type="http://schemas.openxmlformats.org/officeDocument/2006/relationships/image" Target="../media/image550.png"/><Relationship Id="rId23" Type="http://schemas.openxmlformats.org/officeDocument/2006/relationships/image" Target="../media/image590.png"/><Relationship Id="rId28" Type="http://schemas.openxmlformats.org/officeDocument/2006/relationships/image" Target="../media/image29.png"/><Relationship Id="rId36" Type="http://schemas.openxmlformats.org/officeDocument/2006/relationships/image" Target="../media/image370.png"/><Relationship Id="rId10" Type="http://schemas.openxmlformats.org/officeDocument/2006/relationships/image" Target="../media/image520.png"/><Relationship Id="rId19" Type="http://schemas.openxmlformats.org/officeDocument/2006/relationships/image" Target="../media/image57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0.png"/><Relationship Id="rId22" Type="http://schemas.openxmlformats.org/officeDocument/2006/relationships/image" Target="../media/image580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0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0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46" Type="http://schemas.openxmlformats.org/officeDocument/2006/relationships/image" Target="../media/image611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Transformers II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We can lose track of position since we are aggregating across all locations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5BECD0-EA9E-6E4A-AD81-FC674203EC5D}"/>
              </a:ext>
            </a:extLst>
          </p:cNvPr>
          <p:cNvGrpSpPr/>
          <p:nvPr/>
        </p:nvGrpSpPr>
        <p:grpSpPr>
          <a:xfrm>
            <a:off x="599619" y="4874304"/>
            <a:ext cx="4573260" cy="868404"/>
            <a:chOff x="599619" y="4874304"/>
            <a:chExt cx="4573260" cy="8684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50018B-E9DD-2E45-991B-5210FCA0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19" y="4979755"/>
              <a:ext cx="3154681" cy="7629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D965A2-BDD9-9A4A-A08E-D271AED3A780}"/>
                </a:ext>
              </a:extLst>
            </p:cNvPr>
            <p:cNvSpPr/>
            <p:nvPr/>
          </p:nvSpPr>
          <p:spPr>
            <a:xfrm>
              <a:off x="838198" y="4874304"/>
              <a:ext cx="2916101" cy="8268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7FB564-56DE-1C44-BF4C-235D891A7C9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754299" y="5287735"/>
              <a:ext cx="1418580" cy="73496"/>
            </a:xfrm>
            <a:prstGeom prst="straightConnector1">
              <a:avLst/>
            </a:prstGeom>
            <a:noFill/>
            <a:ln w="476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1796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4A723-AE41-69F5-10AD-6BBA6E26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431089"/>
            <a:ext cx="7772400" cy="468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5B4F2-3E5E-7C97-2F66-08F34809DC64}"/>
              </a:ext>
            </a:extLst>
          </p:cNvPr>
          <p:cNvSpPr txBox="1"/>
          <p:nvPr/>
        </p:nvSpPr>
        <p:spPr>
          <a:xfrm>
            <a:off x="692441" y="6119336"/>
            <a:ext cx="10807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https://machinelearningmastery.com/a-gentle-introduction-to-positional-encoding-in-transformer-models-part-1/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92897-14DB-9CC2-22A7-84E7686A7780}"/>
              </a:ext>
            </a:extLst>
          </p:cNvPr>
          <p:cNvSpPr txBox="1"/>
          <p:nvPr/>
        </p:nvSpPr>
        <p:spPr>
          <a:xfrm>
            <a:off x="94488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By </a:t>
            </a:r>
            <a:r>
              <a:rPr lang="en-US">
                <a:hlinkClick r:id="rId3" tooltip="Posts by Mehreen Saeed"/>
              </a:rPr>
              <a:t>Mehreen Saeed</a:t>
            </a:r>
            <a:r>
              <a:rPr lang="en-US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80556C-E1C6-F1F2-3EBE-C4F6D7AEB98C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Positional Encodings</a:t>
            </a:r>
          </a:p>
        </p:txBody>
      </p:sp>
    </p:spTree>
    <p:extLst>
      <p:ext uri="{BB962C8B-B14F-4D97-AF65-F5344CB8AC3E}">
        <p14:creationId xmlns:p14="http://schemas.microsoft.com/office/powerpoint/2010/main" val="24835152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B647-2B46-A564-22A8-014B6A6B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Positional Encodings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B270-7D2D-C8E3-F45C-9A040E4F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Learnable Absolute Positional Encodings: </a:t>
            </a:r>
            <a:r>
              <a:rPr lang="en-US"/>
              <a:t>Initialize them with random weights and learn them. However fixed for each position. BERT Models use this.</a:t>
            </a:r>
          </a:p>
          <a:p>
            <a:r>
              <a:rPr lang="en-US" b="1"/>
              <a:t>Relative Positional Encodings: </a:t>
            </a:r>
            <a:r>
              <a:rPr lang="en-US"/>
              <a:t>Encode distances between tokens instead of absolute positions. Used in moderns such as T5 from Google.</a:t>
            </a:r>
          </a:p>
          <a:p>
            <a:r>
              <a:rPr lang="en-US" b="1"/>
              <a:t>RoPE: Rotationary Positional Encodings: </a:t>
            </a:r>
            <a:r>
              <a:rPr lang="en-US"/>
              <a:t>Position information is encoded through rotation in multidimensional space. Models such as LlaMA use this.</a:t>
            </a:r>
          </a:p>
          <a:p>
            <a:r>
              <a:rPr lang="en-US"/>
              <a:t>NoPE? No Positional Encodings? Let’s hope the model learns through attention weights?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11C6C-7476-ADFC-5DF1-E955A2BA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5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6868-0C2B-1947-B03B-9CB9A62A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7480" cy="4938395"/>
          </a:xfrm>
        </p:spPr>
        <p:txBody>
          <a:bodyPr/>
          <a:lstStyle/>
          <a:p>
            <a:r>
              <a:rPr lang="en-US" dirty="0"/>
              <a:t>Multi-headed</a:t>
            </a:r>
            <a:br>
              <a:rPr lang="en-US" dirty="0"/>
            </a:br>
            <a:r>
              <a:rPr lang="en-US" dirty="0"/>
              <a:t>attention weights are harder to interpret obviously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CFD3-C3CE-384B-86E7-CFC37C2E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9DE4E-D0E8-5044-BEF6-3DCB97FD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76" y="0"/>
            <a:ext cx="686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 (October,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76289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Encoder-only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4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T5 Encoder-Decoder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17550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159884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GPT-2, GPT-3 Decoder-only Model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3514830" y="3523090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88" y="2576743"/>
            <a:ext cx="4186145" cy="29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17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8FE9-F881-B582-C09E-CA039B7C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Transformers: Attention is All You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58458-17C4-16F4-0F94-DBAA6677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5698B-51C0-5F41-EDDB-5FB17403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98230"/>
            <a:ext cx="7772400" cy="46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8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 (Feb,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1B15E-E140-E2F9-7585-9473B5EF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86" y="2328807"/>
            <a:ext cx="8407691" cy="1785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875EF-F24B-D112-A9A9-BAC1E3CE9B99}"/>
              </a:ext>
            </a:extLst>
          </p:cNvPr>
          <p:cNvSpPr txBox="1"/>
          <p:nvPr/>
        </p:nvSpPr>
        <p:spPr>
          <a:xfrm>
            <a:off x="3209929" y="411426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openai.com</a:t>
            </a:r>
            <a:r>
              <a:rPr lang="en-US" dirty="0"/>
              <a:t>/blog/better-language-models/</a:t>
            </a:r>
          </a:p>
        </p:txBody>
      </p:sp>
    </p:spTree>
    <p:extLst>
      <p:ext uri="{BB962C8B-B14F-4D97-AF65-F5344CB8AC3E}">
        <p14:creationId xmlns:p14="http://schemas.microsoft.com/office/powerpoint/2010/main" val="402510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2B8ED-BA0A-AA45-3874-1BDE25199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33" y="1444027"/>
            <a:ext cx="3594100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7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80189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28E12-5B27-7B63-D790-C48C7227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11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34FE5-3747-94BD-10C9-84B90C82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8" y="1577050"/>
            <a:ext cx="11548143" cy="3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15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1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GPT-1 vs GPT-2 vs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6104C5-8FA8-6018-4784-F47382E08BF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31720"/>
          <a:ext cx="10515600" cy="21945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5707281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891097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78764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99217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09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Parameters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4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Decoder Layers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99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Context Token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6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Hidden 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12288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83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Batch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0123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CDE8C4-6476-CEEC-48FA-D6B4DE6591CA}"/>
              </a:ext>
            </a:extLst>
          </p:cNvPr>
          <p:cNvSpPr txBox="1"/>
          <p:nvPr/>
        </p:nvSpPr>
        <p:spPr>
          <a:xfrm>
            <a:off x="2110998" y="6356350"/>
            <a:ext cx="797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https://360digitmg.com/blog/types-of-</a:t>
            </a:r>
            <a:r>
              <a:rPr lang="en-US" dirty="0" err="1"/>
              <a:t>gpt</a:t>
            </a:r>
            <a:r>
              <a:rPr lang="en-US" dirty="0"/>
              <a:t>-in-artificial-intelligence</a:t>
            </a:r>
          </a:p>
        </p:txBody>
      </p:sp>
    </p:spTree>
    <p:extLst>
      <p:ext uri="{BB962C8B-B14F-4D97-AF65-F5344CB8AC3E}">
        <p14:creationId xmlns:p14="http://schemas.microsoft.com/office/powerpoint/2010/main" val="420342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GPT-3 (July,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66104-DF0E-6ABE-7001-22CF87F6DE51}"/>
              </a:ext>
            </a:extLst>
          </p:cNvPr>
          <p:cNvSpPr txBox="1"/>
          <p:nvPr/>
        </p:nvSpPr>
        <p:spPr>
          <a:xfrm>
            <a:off x="838200" y="630820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4191E-01D2-942C-36CC-AB45F5FC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4" y="1704815"/>
            <a:ext cx="11275052" cy="32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4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E3C1-5FD6-01A1-C8EB-441ED508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family keeps 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1685-3BF9-47A5-E722-859A90E7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GPT-3.5</a:t>
            </a:r>
          </a:p>
          <a:p>
            <a:r>
              <a:rPr lang="en-US" dirty="0"/>
              <a:t>GPT-3.5-turbo</a:t>
            </a:r>
          </a:p>
          <a:p>
            <a:r>
              <a:rPr lang="en-US" dirty="0"/>
              <a:t>GPT-4</a:t>
            </a:r>
          </a:p>
          <a:p>
            <a:r>
              <a:rPr lang="en-US" dirty="0"/>
              <a:t>GPT-4-turbo</a:t>
            </a:r>
          </a:p>
          <a:p>
            <a:r>
              <a:rPr lang="en-US" dirty="0"/>
              <a:t>GPT-4o</a:t>
            </a:r>
          </a:p>
          <a:p>
            <a:r>
              <a:rPr lang="en-US" dirty="0"/>
              <a:t>o1, o3, o3-pro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Gemini family (Gemini Pro) (Google)</a:t>
            </a:r>
          </a:p>
          <a:p>
            <a:r>
              <a:rPr lang="en-US" dirty="0"/>
              <a:t>Mistral 7xMoE (Open Source by </a:t>
            </a:r>
            <a:r>
              <a:rPr lang="en-US" dirty="0" err="1"/>
              <a:t>Mistral.ai</a:t>
            </a:r>
            <a:r>
              <a:rPr lang="en-US" dirty="0"/>
              <a:t>)</a:t>
            </a:r>
          </a:p>
          <a:p>
            <a:r>
              <a:rPr lang="en-US" dirty="0"/>
              <a:t>Llama-2, Llama-3(Open Source by Meta AI)</a:t>
            </a:r>
          </a:p>
          <a:p>
            <a:r>
              <a:rPr lang="en-US" dirty="0"/>
              <a:t>DeepSeek, DeepSeek-R1 (Open Source by DeepSeek Team)</a:t>
            </a:r>
          </a:p>
          <a:p>
            <a:r>
              <a:rPr lang="en-US" dirty="0"/>
              <a:t>Claude3.5 Sonnet, Haiku, etc (Anthropic)</a:t>
            </a:r>
          </a:p>
          <a:p>
            <a:r>
              <a:rPr lang="en-US" dirty="0"/>
              <a:t>Grok3 (Twitter/xAI)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12E22-5ECA-8604-5D04-8C82B338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D7740-D76B-E825-59E2-3C2E5B328209}"/>
              </a:ext>
            </a:extLst>
          </p:cNvPr>
          <p:cNvSpPr txBox="1">
            <a:spLocks/>
          </p:cNvSpPr>
          <p:nvPr/>
        </p:nvSpPr>
        <p:spPr>
          <a:xfrm>
            <a:off x="893924" y="3320029"/>
            <a:ext cx="105156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875695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6ECCDF-B899-C0F2-98FB-F60D2F27349E}"/>
              </a:ext>
            </a:extLst>
          </p:cNvPr>
          <p:cNvGrpSpPr/>
          <p:nvPr/>
        </p:nvGrpSpPr>
        <p:grpSpPr>
          <a:xfrm>
            <a:off x="1906291" y="136525"/>
            <a:ext cx="9705069" cy="5397416"/>
            <a:chOff x="1906291" y="136525"/>
            <a:chExt cx="9705069" cy="53974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EA33F4-86E6-F7A6-C095-716C1AE5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6291" y="136525"/>
              <a:ext cx="9705069" cy="539741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551A24-9437-7346-91C6-B91F185A93C1}"/>
                </a:ext>
              </a:extLst>
            </p:cNvPr>
            <p:cNvSpPr/>
            <p:nvPr/>
          </p:nvSpPr>
          <p:spPr>
            <a:xfrm>
              <a:off x="3887491" y="365125"/>
              <a:ext cx="3257228" cy="826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B9EA9D-BB68-7B42-F415-0A116D12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Transformers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0481-860F-EE37-A9AF-4FBF59A3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19534-FCF2-2CC4-8E39-48D3CA7E8246}"/>
              </a:ext>
            </a:extLst>
          </p:cNvPr>
          <p:cNvSpPr txBox="1"/>
          <p:nvPr/>
        </p:nvSpPr>
        <p:spPr>
          <a:xfrm>
            <a:off x="838200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/abs/2010.11929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B7C9E-9672-DF52-7B1E-1210C797D59D}"/>
              </a:ext>
            </a:extLst>
          </p:cNvPr>
          <p:cNvSpPr txBox="1"/>
          <p:nvPr/>
        </p:nvSpPr>
        <p:spPr>
          <a:xfrm>
            <a:off x="838200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An Image is Worth 16x16 Words: Transformers for Image Recognition at Scale</a:t>
            </a:r>
          </a:p>
          <a:p>
            <a:r>
              <a:rPr lang="en-US" sz="1400" dirty="0">
                <a:hlinkClick r:id="rId3"/>
              </a:rPr>
              <a:t>Alexey Dosovitskiy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Lucas Beyer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Alexander Kolesnikov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Dirk Weissenborn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Xiaohua Zhai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Thomas Unterthiner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Mostafa Dehghani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Matthias Minderer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Georg Heigold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Sylvain Gelly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Jakob Uszkoreit</a:t>
            </a:r>
            <a:r>
              <a:rPr lang="en-US" sz="1400" dirty="0"/>
              <a:t>, </a:t>
            </a:r>
            <a:r>
              <a:rPr lang="en-US" sz="1400" dirty="0">
                <a:hlinkClick r:id="rId14"/>
              </a:rPr>
              <a:t>Neil Houlsby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89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599209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2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blipFill>
                <a:blip r:embed="rId15"/>
                <a:stretch>
                  <a:fillRect l="-26829" t="-147222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blipFill>
                <a:blip r:embed="rId16"/>
                <a:stretch>
                  <a:fillRect l="-789" t="-20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955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2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blipFill>
                <a:blip r:embed="rId15"/>
                <a:stretch>
                  <a:fillRect l="-13423" t="-147222" r="-1342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blipFill>
                <a:blip r:embed="rId16"/>
                <a:stretch>
                  <a:fillRect t="-20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/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blipFill>
                <a:blip r:embed="rId17"/>
                <a:stretch>
                  <a:fillRect t="-20000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609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5334-AA7E-6C63-C7E1-6D07EAEC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Work Prediction is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3D2-2725-4E9A-3BEF-E1C74F45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the next word can lead to intelligent behavior such as the one exemplified earlier however this still limited</a:t>
            </a:r>
          </a:p>
          <a:p>
            <a:r>
              <a:rPr lang="en-US" dirty="0"/>
              <a:t>What makes some of the new LLMs special? </a:t>
            </a:r>
            <a:r>
              <a:rPr lang="en-US" dirty="0" err="1"/>
              <a:t>ChatGPT</a:t>
            </a:r>
            <a:r>
              <a:rPr lang="en-US" dirty="0"/>
              <a:t> (GPT-3.5, 3.5 Turbo, 4, 4-turbo), FLAN-T5, OPT-IML</a:t>
            </a:r>
          </a:p>
          <a:p>
            <a:pPr lvl="1"/>
            <a:r>
              <a:rPr lang="en-US" dirty="0"/>
              <a:t>SFT: Supervised Finetuning (Curated Input/Output Instruction Sets)</a:t>
            </a:r>
          </a:p>
          <a:p>
            <a:pPr lvl="1"/>
            <a:r>
              <a:rPr lang="en-US" dirty="0"/>
              <a:t>DPO: Direct Preference Optimization</a:t>
            </a:r>
          </a:p>
          <a:p>
            <a:pPr lvl="1"/>
            <a:r>
              <a:rPr lang="en-US" dirty="0"/>
              <a:t>PPO: Proximal Policy Optimization (Reinforcement Learning with Human Feedback)</a:t>
            </a:r>
          </a:p>
          <a:p>
            <a:pPr lvl="1"/>
            <a:r>
              <a:rPr lang="en-US" dirty="0"/>
              <a:t>GRPO: Group-relative Policy Optimization (DeepSeek)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095-B414-7C4E-71B9-6EA43282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18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(e.g. 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32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2600511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B727-C56A-2C25-089D-47FF63FD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F212-9627-8417-0A51-BF97D809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916C-9F68-310F-D391-C55F1E97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3F139-23CB-79DC-65A2-7B832DF2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8" y="1371373"/>
            <a:ext cx="10786382" cy="42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8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57F9-EE19-556B-0B29-3E2445D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B9F3-89D5-C3C0-B3A9-88B55F5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0DB4-2B66-A151-C58D-602B06D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09F17-3D3A-5CC7-7660-D03032B6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0" y="1611554"/>
            <a:ext cx="11294118" cy="44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4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922984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28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can also draw this as in the paper: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59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Regular Attention: + Scaling factor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36F62-FF45-5345-8F78-CFB6590A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890100"/>
            <a:ext cx="46355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044478-246F-0542-A4C5-8B64F62BC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3349106"/>
            <a:ext cx="2510790" cy="2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75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is not unlike what we already used before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55FC1-2A46-0147-B9CD-F8BC2EA7AEF5}"/>
              </a:ext>
            </a:extLst>
          </p:cNvPr>
          <p:cNvSpPr txBox="1"/>
          <p:nvPr/>
        </p:nvSpPr>
        <p:spPr>
          <a:xfrm>
            <a:off x="1254123" y="2144660"/>
            <a:ext cx="2128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V: those are h’s here</a:t>
            </a:r>
          </a:p>
          <a:p>
            <a:r>
              <a:rPr lang="en-US" dirty="0"/>
              <a:t>Q: those are h’s here</a:t>
            </a:r>
          </a:p>
          <a:p>
            <a:r>
              <a:rPr lang="en-US" dirty="0"/>
              <a:t>K: those are v’s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74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Multi-head Attention: Do not settle for just one set of attention weights.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4790-E299-DE48-B668-BBADDC1E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80" y="3429000"/>
            <a:ext cx="2385060" cy="3259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EF8AF-2E76-7943-B7AC-A9C7D796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31" y="1530972"/>
            <a:ext cx="7689850" cy="17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42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7659</TotalTime>
  <Words>1239</Words>
  <Application>Microsoft Macintosh PowerPoint</Application>
  <PresentationFormat>Widescreen</PresentationFormat>
  <Paragraphs>257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lecture-template</vt:lpstr>
      <vt:lpstr>Deep Learning for Vision &amp; Language</vt:lpstr>
      <vt:lpstr>Transformers: Attention is All You Need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Positional Encodings</vt:lpstr>
      <vt:lpstr>Multi-headed attention weights are harder to interpret obviously</vt:lpstr>
      <vt:lpstr>The BERT Encoder Model (October, 2018)</vt:lpstr>
      <vt:lpstr>The BERT Encoder Model</vt:lpstr>
      <vt:lpstr>The BERT Encoder-only Model</vt:lpstr>
      <vt:lpstr>PowerPoint Presentation</vt:lpstr>
      <vt:lpstr>Instruction Tuning (FLAN-T5 by Google)</vt:lpstr>
      <vt:lpstr>PowerPoint Presentation</vt:lpstr>
      <vt:lpstr>The GPT-2 Model (Feb, 2019)</vt:lpstr>
      <vt:lpstr>The GPT-2 Model</vt:lpstr>
      <vt:lpstr>The GPT-2 Model</vt:lpstr>
      <vt:lpstr>The GPT-2 Model</vt:lpstr>
      <vt:lpstr>The GPT-2 Model</vt:lpstr>
      <vt:lpstr>The GPT-2 Model</vt:lpstr>
      <vt:lpstr>GPT-1 vs GPT-2 vs GPT-3</vt:lpstr>
      <vt:lpstr>GPT-3 (July, 2020)</vt:lpstr>
      <vt:lpstr>GPT family keeps growing</vt:lpstr>
      <vt:lpstr>Vision Transformers</vt:lpstr>
      <vt:lpstr>The CLIP Model</vt:lpstr>
      <vt:lpstr>The CLIP Model</vt:lpstr>
      <vt:lpstr>Next Work Prediction is limited</vt:lpstr>
      <vt:lpstr>Instruction Tuning (e.g. FLAN-T5 by Google)</vt:lpstr>
      <vt:lpstr>FLAN-T5</vt:lpstr>
      <vt:lpstr>FLAN-T5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135</cp:revision>
  <dcterms:created xsi:type="dcterms:W3CDTF">2020-08-27T13:44:04Z</dcterms:created>
  <dcterms:modified xsi:type="dcterms:W3CDTF">2025-02-25T21:51:01Z</dcterms:modified>
</cp:coreProperties>
</file>