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42"/>
  </p:notesMasterIdLst>
  <p:sldIdLst>
    <p:sldId id="256" r:id="rId3"/>
    <p:sldId id="1048" r:id="rId4"/>
    <p:sldId id="1049" r:id="rId5"/>
    <p:sldId id="292" r:id="rId6"/>
    <p:sldId id="293" r:id="rId7"/>
    <p:sldId id="1029" r:id="rId8"/>
    <p:sldId id="294" r:id="rId9"/>
    <p:sldId id="295" r:id="rId10"/>
    <p:sldId id="296" r:id="rId11"/>
    <p:sldId id="298" r:id="rId12"/>
    <p:sldId id="299" r:id="rId13"/>
    <p:sldId id="1039" r:id="rId14"/>
    <p:sldId id="300" r:id="rId15"/>
    <p:sldId id="302" r:id="rId16"/>
    <p:sldId id="301" r:id="rId17"/>
    <p:sldId id="1033" r:id="rId18"/>
    <p:sldId id="1037" r:id="rId19"/>
    <p:sldId id="1040" r:id="rId20"/>
    <p:sldId id="1041" r:id="rId21"/>
    <p:sldId id="1038" r:id="rId22"/>
    <p:sldId id="970" r:id="rId23"/>
    <p:sldId id="971" r:id="rId24"/>
    <p:sldId id="1042" r:id="rId25"/>
    <p:sldId id="1045" r:id="rId26"/>
    <p:sldId id="1043" r:id="rId27"/>
    <p:sldId id="1047" r:id="rId28"/>
    <p:sldId id="1046" r:id="rId29"/>
    <p:sldId id="983" r:id="rId30"/>
    <p:sldId id="984" r:id="rId31"/>
    <p:sldId id="990" r:id="rId32"/>
    <p:sldId id="985" r:id="rId33"/>
    <p:sldId id="991" r:id="rId34"/>
    <p:sldId id="994" r:id="rId35"/>
    <p:sldId id="996" r:id="rId36"/>
    <p:sldId id="986" r:id="rId37"/>
    <p:sldId id="997" r:id="rId38"/>
    <p:sldId id="999" r:id="rId39"/>
    <p:sldId id="998" r:id="rId40"/>
    <p:sldId id="61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07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lesial/Pytorch-UNet/blob/master/unet/unet_model.p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Segmentation, </a:t>
            </a:r>
            <a:r>
              <a:rPr lang="en-US" dirty="0" err="1"/>
              <a:t>AutoEncoders</a:t>
            </a:r>
            <a:r>
              <a:rPr lang="en-US" dirty="0"/>
              <a:t>, Variational </a:t>
            </a:r>
            <a:r>
              <a:rPr lang="en-US" dirty="0" err="1"/>
              <a:t>AutoEncoders</a:t>
            </a:r>
            <a:r>
              <a:rPr lang="en-US" dirty="0"/>
              <a:t>, Introduction to Diffusion Models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 or Transposed Convolutions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69" y="1278922"/>
            <a:ext cx="4008580" cy="4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45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677" y="1417639"/>
            <a:ext cx="3418273" cy="4728447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91258" y="1761708"/>
                <a:ext cx="2651942" cy="4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 err="1"/>
                  <a:t>Deconvolutional</a:t>
                </a:r>
                <a:r>
                  <a:rPr lang="en-US" sz="1867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57591" y="2318516"/>
              <a:ext cx="2665947" cy="41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 err="1"/>
                <a:t>Upconvolutional</a:t>
              </a:r>
              <a:r>
                <a:rPr lang="en-US" sz="1867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Backwards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Fractionally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09" y="561950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/>
                <a:t>Spatial Full Convolutional Layers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7281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26D6F-961D-14E1-5AED-793990056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31" y="1360092"/>
            <a:ext cx="10363408" cy="45362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049248-EA7C-6C7C-E793-1BE7DF37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z="3200" dirty="0" err="1"/>
              <a:t>Pytorch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12231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46161"/>
            <a:ext cx="11001828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5066046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820334"/>
            <a:ext cx="333586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735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sp>
        <p:nvSpPr>
          <p:cNvPr id="5" name="Cube 4"/>
          <p:cNvSpPr/>
          <p:nvPr/>
        </p:nvSpPr>
        <p:spPr>
          <a:xfrm>
            <a:off x="1506406" y="3415811"/>
            <a:ext cx="1382817" cy="143541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620648" y="5621805"/>
            <a:ext cx="235976" cy="46445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46" y="5972019"/>
            <a:ext cx="3462292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7554889" y="3792157"/>
            <a:ext cx="2031111" cy="759139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157963" y="4627744"/>
            <a:ext cx="321187" cy="150838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493" y="5542530"/>
            <a:ext cx="3699409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59634" y="2372681"/>
            <a:ext cx="3795253" cy="1650410"/>
            <a:chOff x="2819725" y="1779510"/>
            <a:chExt cx="2846440" cy="1237807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2157324"/>
              <a:ext cx="2347081" cy="408621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37807"/>
              <a:chOff x="2840509" y="2035059"/>
              <a:chExt cx="2778155" cy="123780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9057"/>
                <a:ext cx="331351" cy="515776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082268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x</a:t>
                </a:r>
                <a:endParaRPr lang="en-US" sz="16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23784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solidFill>
                      <a:srgbClr val="000000"/>
                    </a:solidFill>
                  </a:rPr>
                  <a:t>in_channels</a:t>
                </a:r>
                <a:endParaRPr lang="en-US" sz="1467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840592" y="2707046"/>
            <a:ext cx="78835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5131" y="2875889"/>
            <a:ext cx="101758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03419" y="4370120"/>
            <a:ext cx="4275116" cy="31667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4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5680-4D5A-7241-B133-498E5EA6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7A2D0-9B7D-8145-BEE3-F081033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828800"/>
            <a:ext cx="7014117" cy="4739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289BC-5A63-5A4B-B0B7-1FC093D601AC}"/>
              </a:ext>
            </a:extLst>
          </p:cNvPr>
          <p:cNvSpPr/>
          <p:nvPr/>
        </p:nvSpPr>
        <p:spPr>
          <a:xfrm>
            <a:off x="8204810" y="295440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/abs/1505.04597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AE167-3E03-3D49-A545-E65B22C7C21B}"/>
              </a:ext>
            </a:extLst>
          </p:cNvPr>
          <p:cNvSpPr/>
          <p:nvPr/>
        </p:nvSpPr>
        <p:spPr>
          <a:xfrm>
            <a:off x="7755617" y="3534266"/>
            <a:ext cx="413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milesial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D546B-9C7B-9D41-B410-E28A222119BB}"/>
              </a:ext>
            </a:extLst>
          </p:cNvPr>
          <p:cNvSpPr/>
          <p:nvPr/>
        </p:nvSpPr>
        <p:spPr>
          <a:xfrm>
            <a:off x="7755617" y="3912401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usuyama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76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0F87-69F6-7923-AE4A-56BACDF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in </a:t>
            </a:r>
            <a:r>
              <a:rPr lang="en-US" dirty="0" err="1"/>
              <a:t>Pytorch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51D7A-D1F2-7202-4EFC-0DA98247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35" y="130475"/>
            <a:ext cx="4591505" cy="636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B7B1F-6945-A8EA-9976-5022DB5ABBFA}"/>
              </a:ext>
            </a:extLst>
          </p:cNvPr>
          <p:cNvSpPr txBox="1"/>
          <p:nvPr/>
        </p:nvSpPr>
        <p:spPr>
          <a:xfrm>
            <a:off x="157655" y="6465651"/>
            <a:ext cx="10117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err="1">
                <a:hlinkClick r:id="rId3"/>
              </a:rPr>
              <a:t>github.com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milesial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Pytorch-UNet</a:t>
            </a:r>
            <a:r>
              <a:rPr lang="en-US" sz="1600" dirty="0">
                <a:hlinkClick r:id="rId3"/>
              </a:rPr>
              <a:t>/blob/master/</a:t>
            </a:r>
            <a:r>
              <a:rPr lang="en-US" sz="1600" dirty="0" err="1">
                <a:hlinkClick r:id="rId3"/>
              </a:rPr>
              <a:t>unet</a:t>
            </a:r>
            <a:r>
              <a:rPr lang="en-US" sz="1600" dirty="0">
                <a:hlinkClick r:id="rId3"/>
              </a:rPr>
              <a:t>/</a:t>
            </a:r>
            <a:r>
              <a:rPr lang="en-US" sz="1600" dirty="0" err="1">
                <a:hlinkClick r:id="rId3"/>
              </a:rPr>
              <a:t>unet_model.py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59724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0F30E-8014-9A3A-6299-D9C2EAC5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0" y="2129672"/>
            <a:ext cx="2971800" cy="303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042AC-84BA-9D1D-CE2D-B81778BC6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48" y="2280213"/>
            <a:ext cx="2946400" cy="2984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Training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8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3ED56-70FF-F828-FD6D-5F7E2BC16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2" t="15002" r="7421" b="7242"/>
          <a:stretch/>
        </p:blipFill>
        <p:spPr>
          <a:xfrm>
            <a:off x="1608880" y="2280213"/>
            <a:ext cx="1377387" cy="1412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F74C8-50EF-4F93-BA76-39D6A54F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312" y="2268719"/>
            <a:ext cx="1358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2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C6E-567C-CBB4-3058-4232F8E8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0CFB-D7C3-E1B0-4ABC-77E9B78E8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 am still giving feedback on the project proposal. There’s no grade for the project proposal. There’s also no grade for class attendance. See course syllabus. I won’t change course syllabus in the middle of the course. I aim to send feedback to everyone before Spring Break.</a:t>
            </a:r>
          </a:p>
          <a:p>
            <a:r>
              <a:rPr lang="en-US"/>
              <a:t>I will provide you an opportunity to provide a Project Progress Report so you have an idea of my expectations and grade and avoid “surprises”.</a:t>
            </a:r>
          </a:p>
          <a:p>
            <a:r>
              <a:rPr lang="en-US"/>
              <a:t>Final project deliverables is worth 60% of the class divided as follows: </a:t>
            </a:r>
          </a:p>
          <a:p>
            <a:pPr lvl="1"/>
            <a:r>
              <a:rPr lang="en-US"/>
              <a:t>Originality: 10pts</a:t>
            </a:r>
          </a:p>
          <a:p>
            <a:pPr lvl="1"/>
            <a:r>
              <a:rPr lang="en-US"/>
              <a:t>Technical accuracy: 10pts</a:t>
            </a:r>
          </a:p>
          <a:p>
            <a:pPr lvl="1"/>
            <a:r>
              <a:rPr lang="en-US"/>
              <a:t>Presentation: 10pts</a:t>
            </a:r>
          </a:p>
          <a:p>
            <a:pPr lvl="1"/>
            <a:r>
              <a:rPr lang="en-US"/>
              <a:t>Results: 10pts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DDC04-052A-1FAD-77BE-5F09F1E9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87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771D-6045-99CF-E5A1-74A561C6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</a:t>
            </a:r>
            <a:r>
              <a:rPr lang="en-US" dirty="0" err="1"/>
              <a:t>Upsampling</a:t>
            </a:r>
            <a:r>
              <a:rPr lang="en-US" dirty="0"/>
              <a:t> Layer</a:t>
            </a:r>
          </a:p>
        </p:txBody>
      </p:sp>
      <p:pic>
        <p:nvPicPr>
          <p:cNvPr id="1026" name="Picture 2" descr="Upsampling in Core ML">
            <a:extLst>
              <a:ext uri="{FF2B5EF4-FFF2-40B4-BE49-F238E27FC236}">
                <a16:creationId xmlns:a16="http://schemas.microsoft.com/office/drawing/2014/main" id="{3B7DB9ED-5A70-DC14-4F85-0956DC10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2" y="1990846"/>
            <a:ext cx="8170296" cy="40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94FF5-42F5-F5C9-C6C9-1EEB74847097}"/>
              </a:ext>
            </a:extLst>
          </p:cNvPr>
          <p:cNvSpPr txBox="1"/>
          <p:nvPr/>
        </p:nvSpPr>
        <p:spPr>
          <a:xfrm>
            <a:off x="2794788" y="62140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machinethink.net</a:t>
            </a:r>
            <a:r>
              <a:rPr lang="en-US" dirty="0"/>
              <a:t>/blog/</a:t>
            </a:r>
            <a:r>
              <a:rPr lang="en-US" dirty="0" err="1"/>
              <a:t>coreml-upsampling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8415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0914-1047-63B7-B804-8061F66D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AutoEncoder</a:t>
            </a:r>
            <a:r>
              <a:rPr lang="en-US" dirty="0"/>
              <a:t> Models (</a:t>
            </a:r>
            <a:r>
              <a:rPr lang="en-US" dirty="0" err="1"/>
              <a:t>Downsample</a:t>
            </a:r>
            <a:r>
              <a:rPr lang="en-US" dirty="0"/>
              <a:t>, </a:t>
            </a:r>
            <a:r>
              <a:rPr lang="en-US" dirty="0" err="1"/>
              <a:t>Upsample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2341-732C-66D0-0396-7DEC5774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7CFBF-577E-F266-A6D4-9DD0935A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06" y="2047654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58804-0C4D-A64D-A8F6-014ED5B9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082800"/>
            <a:ext cx="2628900" cy="2667000"/>
          </a:xfrm>
          <a:prstGeom prst="rect">
            <a:avLst/>
          </a:prstGeom>
        </p:spPr>
      </p:pic>
      <p:pic>
        <p:nvPicPr>
          <p:cNvPr id="1026" name="Picture 2" descr="What is an Autoencoder?">
            <a:extLst>
              <a:ext uri="{FF2B5EF4-FFF2-40B4-BE49-F238E27FC236}">
                <a16:creationId xmlns:a16="http://schemas.microsoft.com/office/drawing/2014/main" id="{3DB750D6-72DC-0A90-722B-CC314429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89" y="2256212"/>
            <a:ext cx="4408050" cy="25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836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</a:t>
            </a:r>
            <a:r>
              <a:rPr lang="en-US" dirty="0" err="1"/>
              <a:t>AutoEncoders</a:t>
            </a:r>
            <a:r>
              <a:rPr lang="en-US" dirty="0"/>
              <a:t> (VAE)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3502-FCDA-8763-0F73-3C39CA3D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Reparameterization “trick”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7FB07-B8DE-1F93-C7F8-2893171C5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7D03A-1F69-17A8-775B-04B04F2D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6" y="2364887"/>
            <a:ext cx="2692400" cy="269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DC8DD-98A8-02F0-45D5-365AD65BC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543" y="2440668"/>
            <a:ext cx="2628900" cy="2667000"/>
          </a:xfrm>
          <a:prstGeom prst="rect">
            <a:avLst/>
          </a:prstGeom>
        </p:spPr>
      </p:pic>
      <p:pic>
        <p:nvPicPr>
          <p:cNvPr id="2052" name="Picture 4" descr="enter image description here">
            <a:extLst>
              <a:ext uri="{FF2B5EF4-FFF2-40B4-BE49-F238E27FC236}">
                <a16:creationId xmlns:a16="http://schemas.microsoft.com/office/drawing/2014/main" id="{E5C781E2-081B-38EA-DBD5-DB250AE1A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 bwMode="auto">
          <a:xfrm>
            <a:off x="2687135" y="2835797"/>
            <a:ext cx="6392221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AF0D8-4CA7-DC5B-56ED-47FD347CA264}"/>
              </a:ext>
            </a:extLst>
          </p:cNvPr>
          <p:cNvSpPr txBox="1"/>
          <p:nvPr/>
        </p:nvSpPr>
        <p:spPr>
          <a:xfrm>
            <a:off x="214631" y="6506468"/>
            <a:ext cx="11762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ai.stackexchange.com</a:t>
            </a:r>
            <a:r>
              <a:rPr lang="en-US" sz="1600" dirty="0"/>
              <a:t>/questions/30176/are-mean-and-standard-deviation-in-variational-autoencoders-unique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8E65A-AE8A-EA80-65C7-1C029F7D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38" y="5655682"/>
            <a:ext cx="3860800" cy="520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9D6CF-8D07-4049-D251-92E0A49DD237}"/>
              </a:ext>
            </a:extLst>
          </p:cNvPr>
          <p:cNvSpPr txBox="1"/>
          <p:nvPr/>
        </p:nvSpPr>
        <p:spPr>
          <a:xfrm>
            <a:off x="214631" y="627752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pytorch.org</a:t>
            </a:r>
            <a:r>
              <a:rPr lang="en-US" sz="1400" dirty="0"/>
              <a:t>/docs/stable/generated/</a:t>
            </a:r>
            <a:r>
              <a:rPr lang="en-US" sz="1400" dirty="0" err="1"/>
              <a:t>torch.normal.html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EED485-7000-CDEA-A410-C041F3FF557B}"/>
              </a:ext>
            </a:extLst>
          </p:cNvPr>
          <p:cNvSpPr/>
          <p:nvPr/>
        </p:nvSpPr>
        <p:spPr>
          <a:xfrm>
            <a:off x="5945642" y="4600571"/>
            <a:ext cx="1022718" cy="507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66A160-ACBF-BB45-F318-1D026DBB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9" y="1442367"/>
            <a:ext cx="3759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7C288-AC13-8E3F-4192-77D9B055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808" y="1973485"/>
            <a:ext cx="2617668" cy="320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E7A03-16A5-5D0D-507B-BE227253E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90" y="2348173"/>
            <a:ext cx="2221046" cy="3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860C-BA5D-CB7B-5FAA-31E6485A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Kullback-Leibler</a:t>
            </a:r>
            <a:r>
              <a:rPr lang="en-US" dirty="0"/>
              <a:t> Divergence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DB150-8693-1971-B450-F56C5BF0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59E90-94FE-5976-D721-D4BCF221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344342"/>
            <a:ext cx="73533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0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0F319B-5BA1-12E9-E289-1D8E7745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469" y="674468"/>
            <a:ext cx="10348106" cy="55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43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2211-77F8-4B26-9C7B-21375CC9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For Gaussian Probabilities KL Divergence even simpler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9FDC1-BC1F-6219-DFF2-C1F5C9CD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48EE3-0CAC-687B-700B-9FC6D323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15" y="2500288"/>
            <a:ext cx="9044568" cy="3506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BCE745-3E9C-9DE9-B128-5BC6AADF20C0}"/>
              </a:ext>
            </a:extLst>
          </p:cNvPr>
          <p:cNvSpPr txBox="1"/>
          <p:nvPr/>
        </p:nvSpPr>
        <p:spPr>
          <a:xfrm>
            <a:off x="788402" y="6123543"/>
            <a:ext cx="10434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https://github.com/AntixK/PyTorch-VAE/blob/master/models/cvae.py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99481-B1E4-8D97-6431-C694B621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088488"/>
            <a:ext cx="7772400" cy="11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6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71CB-16EE-6F38-9DBB-1851EF9D4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8870E-F26C-0232-3C93-94BFCA141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05B22-083A-1F05-199E-9B7ED70A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88F73-8002-51D0-4C2D-72A7F796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31" y="267519"/>
            <a:ext cx="10735600" cy="5742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6D5176-511E-330D-5CB7-30342D6CD988}"/>
              </a:ext>
            </a:extLst>
          </p:cNvPr>
          <p:cNvSpPr txBox="1"/>
          <p:nvPr/>
        </p:nvSpPr>
        <p:spPr>
          <a:xfrm>
            <a:off x="85942" y="6492875"/>
            <a:ext cx="10203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https://brown-deep-learning.github.io/dl-website-s23/slides/lecture27.pdf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2FE04-7AAC-C9CB-74F9-316032171976}"/>
              </a:ext>
            </a:extLst>
          </p:cNvPr>
          <p:cNvSpPr txBox="1"/>
          <p:nvPr/>
        </p:nvSpPr>
        <p:spPr>
          <a:xfrm>
            <a:off x="85942" y="6221149"/>
            <a:ext cx="560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Slide from Ritambara Singh’s Deep Learning class at Brown</a:t>
            </a:r>
          </a:p>
        </p:txBody>
      </p:sp>
    </p:spTree>
    <p:extLst>
      <p:ext uri="{BB962C8B-B14F-4D97-AF65-F5344CB8AC3E}">
        <p14:creationId xmlns:p14="http://schemas.microsoft.com/office/powerpoint/2010/main" val="2204720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AE936-633F-E9AD-2EA3-ACB02FD4C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351"/>
            <a:ext cx="10515600" cy="4417611"/>
          </a:xfrm>
        </p:spPr>
        <p:txBody>
          <a:bodyPr/>
          <a:lstStyle/>
          <a:p>
            <a:r>
              <a:rPr lang="en-US" dirty="0"/>
              <a:t>Diffusion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8D793-8866-F33C-C30C-37EEF76B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B44C1-C663-803F-323C-B198C41AE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06" y="0"/>
            <a:ext cx="10308587" cy="5502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78143-C8FD-8544-006E-272A397B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836" y="4594124"/>
            <a:ext cx="6244806" cy="2127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5438FD-136C-105A-D51C-AB3A41DEFF32}"/>
              </a:ext>
            </a:extLst>
          </p:cNvPr>
          <p:cNvSpPr txBox="1"/>
          <p:nvPr/>
        </p:nvSpPr>
        <p:spPr>
          <a:xfrm>
            <a:off x="73572" y="6511378"/>
            <a:ext cx="3728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Slides compiled by my student Aman Shrivastava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0E995-DF11-70A3-5374-2C3A8B571519}"/>
              </a:ext>
            </a:extLst>
          </p:cNvPr>
          <p:cNvSpPr txBox="1"/>
          <p:nvPr/>
        </p:nvSpPr>
        <p:spPr>
          <a:xfrm>
            <a:off x="73572" y="623852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571721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25AB-5383-35CC-5A58-95E12336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B4ABE-55E4-53DA-F8D5-EE5DC714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96AE9-84BE-C7F9-C9FB-78586D176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E4A90-2C05-4B30-AC48-E9D030BF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2" y="365124"/>
            <a:ext cx="11417056" cy="5991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BA664E-B3AF-7467-4433-6E41E6904F58}"/>
              </a:ext>
            </a:extLst>
          </p:cNvPr>
          <p:cNvSpPr txBox="1"/>
          <p:nvPr/>
        </p:nvSpPr>
        <p:spPr>
          <a:xfrm>
            <a:off x="73572" y="650506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878667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6DB8-F44E-9CF9-C876-5E636B46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F198-C696-48C2-B09C-5EFFE328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Originality: Is the idea of the project original itself? Is the original idea of the project standard but is any of the experiments original? [10pts] </a:t>
            </a:r>
          </a:p>
          <a:p>
            <a:r>
              <a:rPr lang="en-US"/>
              <a:t>Technical accuracy: Is your final project report accurate? Are all the terms used appropriately and are the mathematical expressions used to explain your model/loss/optimization accurate? </a:t>
            </a:r>
          </a:p>
          <a:p>
            <a:r>
              <a:rPr lang="en-US"/>
              <a:t>Presentation: Is your final report publication-ready? Could your final project report be published as a technical report? I don’t want to see unprofessional practices that you would not see on a technical paper. Common mistakes: Pixelated images, axis on output figures that don’t warrant axes, etc.</a:t>
            </a:r>
          </a:p>
          <a:p>
            <a:r>
              <a:rPr lang="en-US"/>
              <a:t>Results: Are your results good? I can judge this by using metrics such as accuracy, BLEU, retrieval@K, human surveys, and I can also judge by looking at any input-output results that you include. I want to SEE you did well.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18AE4-DD25-E91D-3878-56BF49A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9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C7BA-9ED3-508A-D8FD-A8A355B7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F8D46-91E2-759A-7A16-18D997B4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904AC-8223-9DE3-7C14-BE5452A1E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5" b="40988"/>
          <a:stretch/>
        </p:blipFill>
        <p:spPr>
          <a:xfrm>
            <a:off x="265253" y="136525"/>
            <a:ext cx="11417056" cy="252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8D582-6619-D52E-EEF9-EA3B300DB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54"/>
          <a:stretch/>
        </p:blipFill>
        <p:spPr>
          <a:xfrm>
            <a:off x="387472" y="2930364"/>
            <a:ext cx="11417056" cy="997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20E26-60E5-933F-D063-8622DEB5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28" y="4192178"/>
            <a:ext cx="10378960" cy="13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69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20941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44D286-078B-34B1-7EC4-BC66A6FD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3242" b="1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D86CE77-089A-3E3D-354C-6090409C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CE3D7-C564-C707-FF15-1A5304225FBB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2736449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76"/>
          <a:stretch/>
        </p:blipFill>
        <p:spPr>
          <a:xfrm>
            <a:off x="755207" y="3429000"/>
            <a:ext cx="4893239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807980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3F1B-E77C-5CF8-055D-B06899A1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to model transition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A644B-B3D9-7F4C-C62D-0AA790B3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8B661-4557-9106-7D56-C8025A794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8"/>
          <a:stretch/>
        </p:blipFill>
        <p:spPr>
          <a:xfrm>
            <a:off x="838200" y="1611010"/>
            <a:ext cx="9976145" cy="4326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40E0D-BD55-2A21-92E7-0E8E6494FB03}"/>
              </a:ext>
            </a:extLst>
          </p:cNvPr>
          <p:cNvSpPr txBox="1"/>
          <p:nvPr/>
        </p:nvSpPr>
        <p:spPr>
          <a:xfrm>
            <a:off x="0" y="655021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337178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44"/>
          <a:stretch/>
        </p:blipFill>
        <p:spPr>
          <a:xfrm>
            <a:off x="5660020" y="3429000"/>
            <a:ext cx="4704144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4259935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928C-6B6A-747F-2B95-140C8E9B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B1DA-5055-3371-2775-3053F2B68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7C58-8F53-5C0B-714B-257FBB8C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68AE0-5B63-7E36-BB3B-FE2B089E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07" y="3429000"/>
            <a:ext cx="9608957" cy="2628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4E29-B619-190A-9400-6242A4AC0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" t="19997" r="3242" b="45486"/>
          <a:stretch/>
        </p:blipFill>
        <p:spPr>
          <a:xfrm>
            <a:off x="20" y="1191986"/>
            <a:ext cx="12191980" cy="23672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655D7-68AD-EEFB-0143-269E0ECBA89C}"/>
              </a:ext>
            </a:extLst>
          </p:cNvPr>
          <p:cNvSpPr txBox="1"/>
          <p:nvPr/>
        </p:nvSpPr>
        <p:spPr>
          <a:xfrm>
            <a:off x="73572" y="648324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https://cvpr2022-tutorial-diffusion-models.github.io/</a:t>
            </a:r>
          </a:p>
        </p:txBody>
      </p:sp>
    </p:spTree>
    <p:extLst>
      <p:ext uri="{BB962C8B-B14F-4D97-AF65-F5344CB8AC3E}">
        <p14:creationId xmlns:p14="http://schemas.microsoft.com/office/powerpoint/2010/main" val="97621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C8AA3-BABC-E0DC-334E-A16EAAF1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5F727-18E7-D5FD-663B-DB323345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F9EF7-B943-26A4-8DB6-25D33755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77" y="1556483"/>
            <a:ext cx="7772400" cy="44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3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226F-79FE-E993-391F-C4AB60B5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 by Google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D4F0-6F07-DEA2-C230-3EF37ED4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9D900-B9D4-6B0A-E959-09401D45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4" y="1418338"/>
            <a:ext cx="10714391" cy="4554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86C61F-954A-BD29-DAD2-9C8495A1189A}"/>
              </a:ext>
            </a:extLst>
          </p:cNvPr>
          <p:cNvSpPr txBox="1"/>
          <p:nvPr/>
        </p:nvSpPr>
        <p:spPr>
          <a:xfrm>
            <a:off x="6095999" y="6352143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/pdf/2205.11487.pdf</a:t>
            </a:r>
          </a:p>
        </p:txBody>
      </p:sp>
    </p:spTree>
    <p:extLst>
      <p:ext uri="{BB962C8B-B14F-4D97-AF65-F5344CB8AC3E}">
        <p14:creationId xmlns:p14="http://schemas.microsoft.com/office/powerpoint/2010/main" val="74303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11119" y="1869418"/>
            <a:ext cx="5925879" cy="3615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0581" y="2671174"/>
            <a:ext cx="75706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cat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trees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7116207" y="2498365"/>
            <a:ext cx="2264373" cy="286271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4741975" y="2960027"/>
            <a:ext cx="4638605" cy="260412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790228" y="3383280"/>
            <a:ext cx="5956969" cy="2103120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25511" y="2377440"/>
            <a:ext cx="3251200" cy="2194560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32291" y="3108960"/>
            <a:ext cx="1165725" cy="1188720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8017" y="4100269"/>
            <a:ext cx="2082564" cy="78606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260627" y="2307647"/>
            <a:ext cx="3109755" cy="139029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65326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11" y="1050196"/>
            <a:ext cx="7096019" cy="4031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3722" y="5948791"/>
            <a:ext cx="911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people.eecs.berkeley.edu</a:t>
            </a:r>
            <a:r>
              <a:rPr lang="en-US" sz="2400" dirty="0">
                <a:hlinkClick r:id="rId3"/>
              </a:rPr>
              <a:t>/~</a:t>
            </a:r>
            <a:r>
              <a:rPr lang="en-US" sz="2400" dirty="0" err="1">
                <a:hlinkClick r:id="rId3"/>
              </a:rPr>
              <a:t>jonlong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long_shelhamer_fcn.pdf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9366" y="5364858"/>
            <a:ext cx="663970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 resolution of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</a:p>
        </p:txBody>
      </p:sp>
    </p:spTree>
    <p:extLst>
      <p:ext uri="{BB962C8B-B14F-4D97-AF65-F5344CB8AC3E}">
        <p14:creationId xmlns:p14="http://schemas.microsoft.com/office/powerpoint/2010/main" val="62111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83574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3942"/>
            <a:ext cx="4215789" cy="262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87" y="3534311"/>
            <a:ext cx="5556213" cy="193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blipFill>
                <a:blip r:embed="rId5"/>
                <a:stretch>
                  <a:fillRect l="-13953" r="-139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7D65F1-AFB5-0B74-3B38-FFBD1BBD4F54}"/>
              </a:ext>
            </a:extLst>
          </p:cNvPr>
          <p:cNvSpPr txBox="1"/>
          <p:nvPr/>
        </p:nvSpPr>
        <p:spPr>
          <a:xfrm>
            <a:off x="1891103" y="1859304"/>
            <a:ext cx="775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nn.Linear</a:t>
            </a:r>
            <a:r>
              <a:rPr lang="en-US" dirty="0"/>
              <a:t>(4096, 1000)      ==     nn.Conv2D(4096, 1000, </a:t>
            </a:r>
            <a:r>
              <a:rPr lang="en-US" dirty="0" err="1"/>
              <a:t>kernel_size</a:t>
            </a:r>
            <a:r>
              <a:rPr lang="en-US" dirty="0"/>
              <a:t> = 1, stride = 1)</a:t>
            </a:r>
          </a:p>
        </p:txBody>
      </p:sp>
    </p:spTree>
    <p:extLst>
      <p:ext uri="{BB962C8B-B14F-4D97-AF65-F5344CB8AC3E}">
        <p14:creationId xmlns:p14="http://schemas.microsoft.com/office/powerpoint/2010/main" val="23972246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3" y="1174448"/>
            <a:ext cx="9381067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6" y="3737429"/>
            <a:ext cx="548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0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 or Transposed Convolutions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8" y="2043416"/>
            <a:ext cx="10822823" cy="2707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5750" y="6365558"/>
            <a:ext cx="648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cvlab.postech.ac.kr</a:t>
            </a:r>
            <a:r>
              <a:rPr lang="en-US" sz="2400" dirty="0">
                <a:hlinkClick r:id="rId3"/>
              </a:rPr>
              <a:t>/research/</a:t>
            </a:r>
            <a:r>
              <a:rPr lang="en-US" sz="2400" dirty="0" err="1">
                <a:hlinkClick r:id="rId3"/>
              </a:rPr>
              <a:t>deconvnet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0" y="4873351"/>
            <a:ext cx="5736772" cy="1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57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7632</TotalTime>
  <Words>857</Words>
  <Application>Microsoft Macintosh PowerPoint</Application>
  <PresentationFormat>Widescreen</PresentationFormat>
  <Paragraphs>113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Final Project</vt:lpstr>
      <vt:lpstr>Final Project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 or Transposed Convolutions</vt:lpstr>
      <vt:lpstr>Idea 2: Up-sampling Convolutions or ”Deconvolutions” or Transposed Convolutions</vt:lpstr>
      <vt:lpstr>Idea 2: Up-sampling Convolutions or ”Deconvolutions”</vt:lpstr>
      <vt:lpstr>Pytorch</vt:lpstr>
      <vt:lpstr>Idea 3: Dilated Convolutions</vt:lpstr>
      <vt:lpstr>Idea 3: Dilated Convolutions</vt:lpstr>
      <vt:lpstr>PowerPoint Presentation</vt:lpstr>
      <vt:lpstr>PowerPoint Presentation</vt:lpstr>
      <vt:lpstr>UNet in Pytorch</vt:lpstr>
      <vt:lpstr>Chair segmentation - Training</vt:lpstr>
      <vt:lpstr>Chair segmentation - Prediction</vt:lpstr>
      <vt:lpstr>Bilinear Upsampling Layer</vt:lpstr>
      <vt:lpstr>AutoEncoder Models (Downsample, Upsample)</vt:lpstr>
      <vt:lpstr>Variational AutoEncoders (VAE)</vt:lpstr>
      <vt:lpstr>Reparameterization “trick”</vt:lpstr>
      <vt:lpstr>Kullback-Leibler Divergence</vt:lpstr>
      <vt:lpstr>PowerPoint Presentation</vt:lpstr>
      <vt:lpstr>For Gaussian Probabilities KL Divergence even simpler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train?</vt:lpstr>
      <vt:lpstr>Unet to model transition </vt:lpstr>
      <vt:lpstr>How do we train?</vt:lpstr>
      <vt:lpstr>How do we train?</vt:lpstr>
      <vt:lpstr>Imagen by Google</vt:lpstr>
      <vt:lpstr>Imagen by Google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 Roman</cp:lastModifiedBy>
  <cp:revision>113</cp:revision>
  <dcterms:created xsi:type="dcterms:W3CDTF">2020-08-27T13:44:04Z</dcterms:created>
  <dcterms:modified xsi:type="dcterms:W3CDTF">2025-03-04T21:29:52Z</dcterms:modified>
</cp:coreProperties>
</file>