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25"/>
  </p:notesMasterIdLst>
  <p:sldIdLst>
    <p:sldId id="256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287" r:id="rId12"/>
    <p:sldId id="288" r:id="rId13"/>
    <p:sldId id="1028" r:id="rId14"/>
    <p:sldId id="289" r:id="rId15"/>
    <p:sldId id="290" r:id="rId16"/>
    <p:sldId id="1034" r:id="rId17"/>
    <p:sldId id="1035" r:id="rId18"/>
    <p:sldId id="291" r:id="rId19"/>
    <p:sldId id="1036" r:id="rId20"/>
    <p:sldId id="1049" r:id="rId21"/>
    <p:sldId id="1050" r:id="rId22"/>
    <p:sldId id="1051" r:id="rId23"/>
    <p:sldId id="6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7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8083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1497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1506.02640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6.05836" TargetMode="External"/><Relationship Id="rId2" Type="http://schemas.openxmlformats.org/officeDocument/2006/relationships/hyperlink" Target="https://arxiv.org/abs/2205.06230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AILab-CVC/YOLO-World" TargetMode="External"/><Relationship Id="rId4" Type="http://schemas.openxmlformats.org/officeDocument/2006/relationships/hyperlink" Target="https://arxiv.org/abs/2209.09407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people.eecs.berkeley.edu/~rbg/papers/r-cnn-cvp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Convolutional Neural Networks for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58" y="1225506"/>
            <a:ext cx="8214628" cy="3279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6861" y="58008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sunshineatnoon</a:t>
            </a:r>
            <a:r>
              <a:rPr lang="en-US" sz="1600" dirty="0"/>
              <a:t>/Paper-Collection/blob/master/Fast-</a:t>
            </a:r>
            <a:r>
              <a:rPr lang="en-US" sz="1600" dirty="0" err="1"/>
              <a:t>RCNN.md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83025" y="5862433"/>
            <a:ext cx="420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Fast R-CNN. </a:t>
            </a:r>
            <a:r>
              <a:rPr lang="en-US" sz="2400" dirty="0" err="1"/>
              <a:t>Girshick</a:t>
            </a:r>
            <a:r>
              <a:rPr lang="en-US" sz="2400" dirty="0"/>
              <a:t>. ICCV 2015.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3026" y="5440754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/abs/1504.08083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26058" y="4616721"/>
            <a:ext cx="838280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Idea: No need to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features for every box independently,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Regress refined bounding box coordinates.</a:t>
            </a:r>
          </a:p>
        </p:txBody>
      </p:sp>
    </p:spTree>
    <p:extLst>
      <p:ext uri="{BB962C8B-B14F-4D97-AF65-F5344CB8AC3E}">
        <p14:creationId xmlns:p14="http://schemas.microsoft.com/office/powerpoint/2010/main" val="37911628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Faster-RCNN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40" y="1241156"/>
            <a:ext cx="5588841" cy="5013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081" y="5762450"/>
            <a:ext cx="276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Ren et al. NIPS 2015.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1" y="5270008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/abs/1506.01497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6160" y="3432535"/>
            <a:ext cx="37636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Integrate the Bounding Box Proposals as part of the CNN predictions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7749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4B83-6278-1145-8B7E-EB758F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Single-shot Object Detectors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CCEA-CF0C-7343-A28A-C0565449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two-steps of box proposals + Classification</a:t>
            </a:r>
          </a:p>
          <a:p>
            <a:r>
              <a:rPr lang="en-US" dirty="0"/>
              <a:t>Anchor Points for predicting boxes</a:t>
            </a:r>
          </a:p>
        </p:txBody>
      </p:sp>
    </p:spTree>
    <p:extLst>
      <p:ext uri="{BB962C8B-B14F-4D97-AF65-F5344CB8AC3E}">
        <p14:creationId xmlns:p14="http://schemas.microsoft.com/office/powerpoint/2010/main" val="7051857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524" y="1222708"/>
            <a:ext cx="7470504" cy="4958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/abs/1506.02640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364023"/>
            <a:ext cx="2879528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No bounding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box proposals.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Predict a class and a 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box for every location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in a grid.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1666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arxiv.org</a:t>
            </a:r>
            <a:r>
              <a:rPr lang="en-US" sz="2400" dirty="0">
                <a:hlinkClick r:id="rId2"/>
              </a:rPr>
              <a:t>/abs/1506.02640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2" y="1301393"/>
            <a:ext cx="8198477" cy="2904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9419" y="4316566"/>
            <a:ext cx="6091924" cy="1528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Divide the image into 7x7 cells. </a:t>
            </a:r>
          </a:p>
          <a:p>
            <a:r>
              <a:rPr lang="en-US" sz="1867" dirty="0"/>
              <a:t>Each cell trains a detector.</a:t>
            </a:r>
          </a:p>
          <a:p>
            <a:r>
              <a:rPr lang="en-US" sz="1867" dirty="0"/>
              <a:t>The detector needs to predict the object’s class distributions.</a:t>
            </a:r>
          </a:p>
          <a:p>
            <a:r>
              <a:rPr lang="en-US" sz="1867" dirty="0"/>
              <a:t>The detector has 2 bounding-box predictors to predict </a:t>
            </a:r>
          </a:p>
          <a:p>
            <a:r>
              <a:rPr lang="en-US" sz="1867" dirty="0"/>
              <a:t>bounding-boxes and confidence scores.</a:t>
            </a:r>
          </a:p>
        </p:txBody>
      </p:sp>
    </p:spTree>
    <p:extLst>
      <p:ext uri="{BB962C8B-B14F-4D97-AF65-F5344CB8AC3E}">
        <p14:creationId xmlns:p14="http://schemas.microsoft.com/office/powerpoint/2010/main" val="10444817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7CE07-36BB-7D85-ADC5-03DF76AA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294" y="1315360"/>
            <a:ext cx="7772400" cy="5153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6ED8E4-14A6-F806-2551-31CA6B44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YOLO - Loss Function</a:t>
            </a:r>
          </a:p>
        </p:txBody>
      </p:sp>
    </p:spTree>
    <p:extLst>
      <p:ext uri="{BB962C8B-B14F-4D97-AF65-F5344CB8AC3E}">
        <p14:creationId xmlns:p14="http://schemas.microsoft.com/office/powerpoint/2010/main" val="17201013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55B34-5809-2E47-4B98-B92627C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44" y="216973"/>
            <a:ext cx="7772400" cy="3212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59793-86A9-1E21-13E7-8F72880A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24" y="3362498"/>
            <a:ext cx="7061522" cy="31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595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83" y="1129962"/>
            <a:ext cx="8750156" cy="338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7200" y="5973070"/>
            <a:ext cx="265861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Liu et al. ECCV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782" y="5119806"/>
            <a:ext cx="84453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Similar to YOLO, but denser grid map, multiscale grid maps. + Data augmentation + Hard negative mining + Other design choices in the network.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0869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C5E2E-5C89-4E66-69E9-44022854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7" y="833377"/>
            <a:ext cx="11029330" cy="574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BB9E5C-96E3-B4B8-AC07-53A846A9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vs YOLO</a:t>
            </a:r>
          </a:p>
        </p:txBody>
      </p:sp>
    </p:spTree>
    <p:extLst>
      <p:ext uri="{BB962C8B-B14F-4D97-AF65-F5344CB8AC3E}">
        <p14:creationId xmlns:p14="http://schemas.microsoft.com/office/powerpoint/2010/main" val="32692239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A10E-F031-31D3-5239-7DF1A21D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Object Detection with </a:t>
            </a:r>
            <a:r>
              <a:rPr lang="en-US" sz="3200" dirty="0" err="1"/>
              <a:t>Transfromers</a:t>
            </a:r>
            <a:r>
              <a:rPr lang="en-US" sz="3200" dirty="0"/>
              <a:t> (DETR)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AFE4D-802C-6B0B-D021-F734F025FEB8}"/>
              </a:ext>
            </a:extLst>
          </p:cNvPr>
          <p:cNvSpPr txBox="1"/>
          <p:nvPr/>
        </p:nvSpPr>
        <p:spPr>
          <a:xfrm>
            <a:off x="7060019" y="6446508"/>
            <a:ext cx="609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/>
              <a:t>https://</a:t>
            </a:r>
            <a:r>
              <a:rPr lang="en-US" sz="2133" dirty="0" err="1"/>
              <a:t>github.com</a:t>
            </a:r>
            <a:r>
              <a:rPr lang="en-US" sz="2133" dirty="0"/>
              <a:t>/</a:t>
            </a:r>
            <a:r>
              <a:rPr lang="en-US" sz="2133" dirty="0" err="1"/>
              <a:t>facebookresearch</a:t>
            </a:r>
            <a:r>
              <a:rPr lang="en-US" sz="2133" dirty="0"/>
              <a:t>/</a:t>
            </a:r>
            <a:r>
              <a:rPr lang="en-US" sz="2133" dirty="0" err="1"/>
              <a:t>detr</a:t>
            </a:r>
            <a:endParaRPr lang="en-US" sz="213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FA312-0F61-259F-601F-3525599FD9E1}"/>
              </a:ext>
            </a:extLst>
          </p:cNvPr>
          <p:cNvSpPr txBox="1"/>
          <p:nvPr/>
        </p:nvSpPr>
        <p:spPr>
          <a:xfrm>
            <a:off x="99239" y="6446507"/>
            <a:ext cx="657800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/>
              <a:t>https://</a:t>
            </a:r>
            <a:r>
              <a:rPr lang="en-US" sz="1867" dirty="0" err="1"/>
              <a:t>arxiv.org</a:t>
            </a:r>
            <a:r>
              <a:rPr lang="en-US" sz="1867" dirty="0"/>
              <a:t>/abs/2005.12872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7211D-2CBF-A37C-91B8-3A39E666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9"/>
            <a:ext cx="10363200" cy="2665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2377D6-E0B6-9E8C-C4B6-73B59C3E0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79" y="4418435"/>
            <a:ext cx="8491871" cy="11349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9C2B55-44EC-0145-833A-BC5FA52E3096}"/>
              </a:ext>
            </a:extLst>
          </p:cNvPr>
          <p:cNvGrpSpPr/>
          <p:nvPr/>
        </p:nvGrpSpPr>
        <p:grpSpPr>
          <a:xfrm>
            <a:off x="6698511" y="5417624"/>
            <a:ext cx="5263509" cy="956200"/>
            <a:chOff x="5023883" y="4063218"/>
            <a:chExt cx="3947632" cy="7171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506C7D-259A-FEAE-DB13-AC3867AB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1822" y="4063218"/>
              <a:ext cx="2889693" cy="7171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48AC2E-BFE3-4AA6-191F-7B97DFC23716}"/>
                </a:ext>
              </a:extLst>
            </p:cNvPr>
            <p:cNvSpPr txBox="1"/>
            <p:nvPr/>
          </p:nvSpPr>
          <p:spPr>
            <a:xfrm>
              <a:off x="5023883" y="4307944"/>
              <a:ext cx="7329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9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20" y="2286000"/>
            <a:ext cx="3289003" cy="2377440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4595" y="3017520"/>
            <a:ext cx="1561284" cy="1188720"/>
          </a:xfrm>
          <a:prstGeom prst="rect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2827" y="2460520"/>
            <a:ext cx="4975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3620" y="1718603"/>
            <a:ext cx="70018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</p:txBody>
      </p:sp>
    </p:spTree>
    <p:extLst>
      <p:ext uri="{BB962C8B-B14F-4D97-AF65-F5344CB8AC3E}">
        <p14:creationId xmlns:p14="http://schemas.microsoft.com/office/powerpoint/2010/main" val="77231909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A4CE3-5FCE-8264-B922-DECEF54F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GLIP: CLIP but also outputs boxes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BE03-C83B-1699-6785-D5642102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E2D63-FA4E-812B-99DB-AAD93107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4E590-7CF9-AC5B-0D4D-C674D707E6C1}"/>
              </a:ext>
            </a:extLst>
          </p:cNvPr>
          <p:cNvSpPr txBox="1"/>
          <p:nvPr/>
        </p:nvSpPr>
        <p:spPr>
          <a:xfrm>
            <a:off x="7451834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https://github.com/microsoft/GLIP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3A69CE-CC85-AAF9-C034-779CA146D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9"/>
          <a:stretch/>
        </p:blipFill>
        <p:spPr bwMode="auto">
          <a:xfrm>
            <a:off x="838199" y="1191986"/>
            <a:ext cx="10286187" cy="43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46967F-B21E-9871-A0AE-1A4B0259F2EB}"/>
              </a:ext>
            </a:extLst>
          </p:cNvPr>
          <p:cNvSpPr txBox="1"/>
          <p:nvPr/>
        </p:nvSpPr>
        <p:spPr>
          <a:xfrm>
            <a:off x="677468" y="6352143"/>
            <a:ext cx="6774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https://arxiv.org/abs/2112.03857</a:t>
            </a:r>
          </a:p>
        </p:txBody>
      </p:sp>
    </p:spTree>
    <p:extLst>
      <p:ext uri="{BB962C8B-B14F-4D97-AF65-F5344CB8AC3E}">
        <p14:creationId xmlns:p14="http://schemas.microsoft.com/office/powerpoint/2010/main" val="707838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46B2-88BE-4099-C52B-675C722F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recent Object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5860-7D38-1F9E-10BC-942FB073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OwL-ViT (2022): </a:t>
            </a:r>
            <a:r>
              <a:rPr lang="en-US">
                <a:hlinkClick r:id="rId2"/>
              </a:rPr>
              <a:t>https://arxiv.org/abs/2205.06230</a:t>
            </a:r>
            <a:endParaRPr lang="en-US"/>
          </a:p>
          <a:p>
            <a:r>
              <a:rPr lang="en-US"/>
              <a:t>GLIP-v2 (2022): </a:t>
            </a:r>
            <a:r>
              <a:rPr lang="en-US">
                <a:hlinkClick r:id="rId3"/>
              </a:rPr>
              <a:t>https://arxiv.org/abs/2206.05836</a:t>
            </a:r>
            <a:endParaRPr lang="en-US"/>
          </a:p>
          <a:p>
            <a:r>
              <a:rPr lang="en-US"/>
              <a:t>DetCLIP (2022): </a:t>
            </a:r>
            <a:r>
              <a:rPr lang="en-US">
                <a:hlinkClick r:id="rId4"/>
              </a:rPr>
              <a:t>https://arxiv.org/abs/2209.09407</a:t>
            </a:r>
            <a:endParaRPr lang="en-US"/>
          </a:p>
          <a:p>
            <a:r>
              <a:rPr lang="en-US"/>
              <a:t>YOLO-World (2024): </a:t>
            </a:r>
            <a:r>
              <a:rPr lang="en-US">
                <a:hlinkClick r:id="rId5"/>
              </a:rPr>
              <a:t>https://github.com/AILab-CVC/YOLO-World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38580-D6C7-AF15-9138-D516C16C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01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4261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84981" y="2301411"/>
            <a:ext cx="5356259" cy="13700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663724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332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000052" y="2301412"/>
            <a:ext cx="5041189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349249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081338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Sliding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28016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43129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2322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Box Proposals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00036" y="2756941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5373" y="2921328"/>
            <a:ext cx="332882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48046" y="3005988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64476" y="2130714"/>
            <a:ext cx="1863048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5030" y="2813328"/>
            <a:ext cx="514249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0036" y="2948868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27435" y="2397105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08270" y="3009772"/>
            <a:ext cx="1794552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561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7" y="288337"/>
            <a:ext cx="11582400" cy="1143000"/>
          </a:xfrm>
        </p:spPr>
        <p:txBody>
          <a:bodyPr/>
          <a:lstStyle/>
          <a:p>
            <a:r>
              <a:rPr lang="en-US" dirty="0"/>
              <a:t>Box Proposal Method </a:t>
            </a:r>
            <a:r>
              <a:rPr lang="mr-IN" dirty="0"/>
              <a:t>–</a:t>
            </a:r>
            <a:r>
              <a:rPr lang="en-US" dirty="0"/>
              <a:t> SS: Selective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0" y="1266951"/>
            <a:ext cx="7054921" cy="49337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1241" y="2748924"/>
            <a:ext cx="3335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Segmentation As Selective Search for Object Recognition. van de Sande et al. ICCV 2011  </a:t>
            </a:r>
          </a:p>
        </p:txBody>
      </p:sp>
    </p:spTree>
    <p:extLst>
      <p:ext uri="{BB962C8B-B14F-4D97-AF65-F5344CB8AC3E}">
        <p14:creationId xmlns:p14="http://schemas.microsoft.com/office/powerpoint/2010/main" val="16459804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0" y="1054472"/>
            <a:ext cx="10494841" cy="4205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7145" y="5538301"/>
            <a:ext cx="9171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Rich feature hierarchies for accurate object detection and semantic segmentation. </a:t>
            </a:r>
            <a:r>
              <a:rPr lang="en-US" sz="2400" dirty="0" err="1"/>
              <a:t>Girshick</a:t>
            </a:r>
            <a:r>
              <a:rPr lang="en-US" sz="2400" dirty="0"/>
              <a:t> et al. CVPR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1772" y="5153114"/>
            <a:ext cx="8602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people.eecs.berkeley.edu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rbg</a:t>
            </a:r>
            <a:r>
              <a:rPr lang="en-US" sz="2400" dirty="0">
                <a:hlinkClick r:id="rId4"/>
              </a:rPr>
              <a:t>/papers/r-</a:t>
            </a:r>
            <a:r>
              <a:rPr lang="en-US" sz="2400" dirty="0" err="1">
                <a:hlinkClick r:id="rId4"/>
              </a:rPr>
              <a:t>cnn</a:t>
            </a:r>
            <a:r>
              <a:rPr lang="en-US" sz="2400" dirty="0">
                <a:hlinkClick r:id="rId4"/>
              </a:rPr>
              <a:t>-</a:t>
            </a:r>
            <a:r>
              <a:rPr lang="en-US" sz="2400" dirty="0" err="1">
                <a:hlinkClick r:id="rId4"/>
              </a:rPr>
              <a:t>cvpr.pdf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6809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7578</TotalTime>
  <Words>499</Words>
  <Application>Microsoft Macintosh PowerPoint</Application>
  <PresentationFormat>Widescreen</PresentationFormat>
  <Paragraphs>78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lecture-template</vt:lpstr>
      <vt:lpstr>Office Theme</vt:lpstr>
      <vt:lpstr>Deep Learning for Vision &amp; Language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Fast-RCNN</vt:lpstr>
      <vt:lpstr>Faster-RCNN</vt:lpstr>
      <vt:lpstr>Single-shot Object Detectors </vt:lpstr>
      <vt:lpstr>YOLO- You Only Look Once</vt:lpstr>
      <vt:lpstr>YOLO- You Only Look Once</vt:lpstr>
      <vt:lpstr>YOLO - Loss Function</vt:lpstr>
      <vt:lpstr>PowerPoint Presentation</vt:lpstr>
      <vt:lpstr>SSD: Single Shot Detector</vt:lpstr>
      <vt:lpstr>SSD vs YOLO</vt:lpstr>
      <vt:lpstr>Object Detection with Transfromers (DETR) (2020)</vt:lpstr>
      <vt:lpstr>GLIP: CLIP but also outputs boxes (2021)</vt:lpstr>
      <vt:lpstr>More recent Object Detectors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 Roman</cp:lastModifiedBy>
  <cp:revision>110</cp:revision>
  <dcterms:created xsi:type="dcterms:W3CDTF">2020-08-27T13:44:04Z</dcterms:created>
  <dcterms:modified xsi:type="dcterms:W3CDTF">2025-03-13T20:50:26Z</dcterms:modified>
</cp:coreProperties>
</file>