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27"/>
  </p:notesMasterIdLst>
  <p:sldIdLst>
    <p:sldId id="256" r:id="rId3"/>
    <p:sldId id="1021" r:id="rId4"/>
    <p:sldId id="1024" r:id="rId5"/>
    <p:sldId id="1025" r:id="rId6"/>
    <p:sldId id="1020" r:id="rId7"/>
    <p:sldId id="1022" r:id="rId8"/>
    <p:sldId id="1002" r:id="rId9"/>
    <p:sldId id="1005" r:id="rId10"/>
    <p:sldId id="1006" r:id="rId11"/>
    <p:sldId id="1003" r:id="rId12"/>
    <p:sldId id="1007" r:id="rId13"/>
    <p:sldId id="1008" r:id="rId14"/>
    <p:sldId id="1010" r:id="rId15"/>
    <p:sldId id="1011" r:id="rId16"/>
    <p:sldId id="1012" r:id="rId17"/>
    <p:sldId id="1015" r:id="rId18"/>
    <p:sldId id="1016" r:id="rId19"/>
    <p:sldId id="1017" r:id="rId20"/>
    <p:sldId id="1018" r:id="rId21"/>
    <p:sldId id="1019" r:id="rId22"/>
    <p:sldId id="1023" r:id="rId23"/>
    <p:sldId id="1013" r:id="rId24"/>
    <p:sldId id="1014" r:id="rId25"/>
    <p:sldId id="6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13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50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9648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Self-supervised Models for 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CA19-E7BF-74CD-5E36-66F54FCB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ABEC6-E5EA-9806-3AB3-A16100BD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541F9-14BB-2F34-AD94-413389C0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1" y="1759351"/>
            <a:ext cx="4976974" cy="352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22B4D-BA53-118C-4439-749E930D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37" y="2915016"/>
            <a:ext cx="4976974" cy="884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1260C-A451-05BD-F184-5614CD76C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22" y="1314851"/>
            <a:ext cx="3060700" cy="44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1A5D5-3046-A123-1EA3-A0744A5E7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72" y="1917936"/>
            <a:ext cx="3530600" cy="36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A98AA-69C3-F77D-7BC1-F6AEE110777C}"/>
              </a:ext>
            </a:extLst>
          </p:cNvPr>
          <p:cNvSpPr txBox="1"/>
          <p:nvPr/>
        </p:nvSpPr>
        <p:spPr>
          <a:xfrm>
            <a:off x="231228" y="6410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/abs/2002.05709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57517-2617-EF5F-05BF-E578C3529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73" y="5994727"/>
            <a:ext cx="7772400" cy="4500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D00D09-4F8D-8D05-0355-6B9B15DFAF5C}"/>
              </a:ext>
            </a:extLst>
          </p:cNvPr>
          <p:cNvGrpSpPr/>
          <p:nvPr/>
        </p:nvGrpSpPr>
        <p:grpSpPr>
          <a:xfrm>
            <a:off x="6285091" y="3012186"/>
            <a:ext cx="3552592" cy="1673298"/>
            <a:chOff x="6285091" y="3012186"/>
            <a:chExt cx="3552592" cy="16732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FA71E5-3A22-7871-A2DE-50D0DB14729C}"/>
                </a:ext>
              </a:extLst>
            </p:cNvPr>
            <p:cNvSpPr/>
            <p:nvPr/>
          </p:nvSpPr>
          <p:spPr>
            <a:xfrm>
              <a:off x="8610600" y="3012186"/>
              <a:ext cx="1227083" cy="2670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0BFD4C-06ED-3A25-7D8A-763BED2601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1421" y="3279228"/>
              <a:ext cx="1797269" cy="10369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E047E2-01B2-29F3-5EA0-BFC9F615B2BE}"/>
                </a:ext>
              </a:extLst>
            </p:cNvPr>
            <p:cNvSpPr txBox="1"/>
            <p:nvPr/>
          </p:nvSpPr>
          <p:spPr>
            <a:xfrm>
              <a:off x="6285091" y="4316152"/>
              <a:ext cx="1328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Positive pair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90FDD-583C-A266-8E1E-498CEB772F8E}"/>
              </a:ext>
            </a:extLst>
          </p:cNvPr>
          <p:cNvGrpSpPr/>
          <p:nvPr/>
        </p:nvGrpSpPr>
        <p:grpSpPr>
          <a:xfrm>
            <a:off x="9252989" y="3389968"/>
            <a:ext cx="1513748" cy="1407693"/>
            <a:chOff x="9252989" y="3389968"/>
            <a:chExt cx="1513748" cy="14076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3E8C11-2C53-F766-9965-C39EFC77EAAA}"/>
                </a:ext>
              </a:extLst>
            </p:cNvPr>
            <p:cNvSpPr/>
            <p:nvPr/>
          </p:nvSpPr>
          <p:spPr>
            <a:xfrm>
              <a:off x="9252989" y="3389968"/>
              <a:ext cx="1227083" cy="2670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9277F3-D3D0-86AE-C756-9DAD675D9C7B}"/>
                </a:ext>
              </a:extLst>
            </p:cNvPr>
            <p:cNvSpPr txBox="1"/>
            <p:nvPr/>
          </p:nvSpPr>
          <p:spPr>
            <a:xfrm>
              <a:off x="9252989" y="4428329"/>
              <a:ext cx="1513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Negative pairs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537EC9-68B8-74D1-56B8-939A7985E521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9866531" y="3657009"/>
              <a:ext cx="143332" cy="7713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2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5A10-7790-56E6-804E-DE32615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Contrastive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F913-5D77-44BA-F5A3-16C3AA465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number of negative examples in the denominator are needed</a:t>
            </a:r>
          </a:p>
          <a:p>
            <a:r>
              <a:rPr lang="en-US" dirty="0"/>
              <a:t>In practice this is approximated through batches – all other elements in the batch are negatives.</a:t>
            </a:r>
          </a:p>
          <a:p>
            <a:r>
              <a:rPr lang="en-US" dirty="0"/>
              <a:t>Random negative examples are easy</a:t>
            </a:r>
          </a:p>
          <a:p>
            <a:r>
              <a:rPr lang="en-US" dirty="0"/>
              <a:t>Large number of negative examples means larger batch sizes which occupy more memory</a:t>
            </a:r>
          </a:p>
          <a:p>
            <a:r>
              <a:rPr lang="en-US" dirty="0"/>
              <a:t>GPU memory is expensive </a:t>
            </a:r>
            <a:br>
              <a:rPr lang="en-US" dirty="0"/>
            </a:br>
            <a:r>
              <a:rPr lang="en-US" dirty="0"/>
              <a:t>(What is the max memory a GPU has these days vs your PC?)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1068-D3AC-E87D-CC0E-048FBF8F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0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51E0-9A7C-F214-24AA-03C0A4F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Contrastive Learning (</a:t>
            </a:r>
            <a:r>
              <a:rPr lang="en-US" dirty="0" err="1"/>
              <a:t>MoCo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926F-7BA1-A14A-887C-05B50EF6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5BB4A-8CEC-B325-7CA7-31681356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5886629"/>
            <a:ext cx="6681951" cy="469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DADCC-E350-3AA2-C3A5-50ACAAAB26BC}"/>
              </a:ext>
            </a:extLst>
          </p:cNvPr>
          <p:cNvSpPr txBox="1"/>
          <p:nvPr/>
        </p:nvSpPr>
        <p:spPr>
          <a:xfrm>
            <a:off x="328449" y="63064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/abs/2003.04297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37268-2BD5-51B5-6CA1-913E3C04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27" y="1091507"/>
            <a:ext cx="6295697" cy="4715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C289DA-4C41-98F2-8EF7-DCBE89228DEA}"/>
              </a:ext>
            </a:extLst>
          </p:cNvPr>
          <p:cNvSpPr txBox="1"/>
          <p:nvPr/>
        </p:nvSpPr>
        <p:spPr>
          <a:xfrm>
            <a:off x="3741685" y="629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/abs/1911.05722</a:t>
            </a:r>
          </a:p>
        </p:txBody>
      </p:sp>
    </p:spTree>
    <p:extLst>
      <p:ext uri="{BB962C8B-B14F-4D97-AF65-F5344CB8AC3E}">
        <p14:creationId xmlns:p14="http://schemas.microsoft.com/office/powerpoint/2010/main" val="32715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51E0-9A7C-F214-24AA-03C0A4F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Contrastive Learning (</a:t>
            </a:r>
            <a:r>
              <a:rPr lang="en-US" dirty="0" err="1"/>
              <a:t>MoCo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926F-7BA1-A14A-887C-05B50EF6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5BB4A-8CEC-B325-7CA7-31681356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" y="5886629"/>
            <a:ext cx="6681951" cy="469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DADCC-E350-3AA2-C3A5-50ACAAAB26BC}"/>
              </a:ext>
            </a:extLst>
          </p:cNvPr>
          <p:cNvSpPr txBox="1"/>
          <p:nvPr/>
        </p:nvSpPr>
        <p:spPr>
          <a:xfrm>
            <a:off x="328449" y="63064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/abs/2003.04297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289DA-4C41-98F2-8EF7-DCBE89228DEA}"/>
              </a:ext>
            </a:extLst>
          </p:cNvPr>
          <p:cNvSpPr txBox="1"/>
          <p:nvPr/>
        </p:nvSpPr>
        <p:spPr>
          <a:xfrm>
            <a:off x="3741685" y="6295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/abs/1911.05722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02CC4-0F92-4CDE-C4B2-F7BDD097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25372"/>
            <a:ext cx="3690881" cy="467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92C7F-6637-42CB-0758-C449E2182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94" y="1157942"/>
            <a:ext cx="3674098" cy="4607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FE009-0B75-3C38-9656-F8DD0CE9B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234" y="3516800"/>
            <a:ext cx="1168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AFBF-DA11-BFF2-05B9-44CA621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Masked </a:t>
            </a:r>
            <a:r>
              <a:rPr lang="en-US" dirty="0" err="1"/>
              <a:t>AutoEncoders</a:t>
            </a:r>
            <a:r>
              <a:rPr lang="en-US" dirty="0"/>
              <a:t> (MAE)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AC31-D906-6C31-9AD1-028246C8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5B6FB-11E9-8B87-B9AB-E18409A78073}"/>
              </a:ext>
            </a:extLst>
          </p:cNvPr>
          <p:cNvSpPr txBox="1"/>
          <p:nvPr/>
        </p:nvSpPr>
        <p:spPr>
          <a:xfrm>
            <a:off x="325821" y="63563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/abs/2111.06377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0A99F-64A8-8F35-C891-B5F65A9C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6127659"/>
            <a:ext cx="6009290" cy="323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0DAB3-F545-A0B0-0A80-74DAF368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76" y="1360523"/>
            <a:ext cx="7772400" cy="45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4740-98D9-332B-4341-0C425F76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3248" cy="826861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51F5-2327-7940-73CE-1B4EFC0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2784676" cy="4887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training, the model learns to fill-in-the-blanks for images. </a:t>
            </a:r>
          </a:p>
          <a:p>
            <a:endParaRPr lang="en-US" dirty="0"/>
          </a:p>
          <a:p>
            <a:r>
              <a:rPr lang="en-US" dirty="0"/>
              <a:t>Similar to text masked image modeling</a:t>
            </a:r>
          </a:p>
          <a:p>
            <a:endParaRPr lang="en-US" dirty="0"/>
          </a:p>
          <a:p>
            <a:r>
              <a:rPr lang="en-US" dirty="0"/>
              <a:t>The model can be finetuned for any other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A1A8-FAAE-D459-509D-8BA25EDA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F8258-3764-1C86-3BBE-65A20318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16" y="0"/>
            <a:ext cx="64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62BF-28D9-E8E0-F93B-A393996A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Analysis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A2C3-5B55-6273-46CB-A06C344F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E547-D3A3-DE30-450A-4BC205A0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15C69-73B2-D22B-3A57-96786F3F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87599"/>
            <a:ext cx="7772400" cy="3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9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66D9-AFBE-AD47-5863-9FE828FB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MAE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39A0-EC01-FC1E-0F57-3ED55AD5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D6C91-C42A-C5F7-6C59-EACE4280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24826-807A-E1C7-6418-7D5CC335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7" y="6176963"/>
            <a:ext cx="4222531" cy="57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D3175-5234-7818-6F0A-0D1E5536001D}"/>
              </a:ext>
            </a:extLst>
          </p:cNvPr>
          <p:cNvSpPr txBox="1"/>
          <p:nvPr/>
        </p:nvSpPr>
        <p:spPr>
          <a:xfrm>
            <a:off x="5707117" y="6274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/abs/2203.12602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D9F362-3D16-71F7-0890-6003B3A5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4" y="2374495"/>
            <a:ext cx="10537114" cy="2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7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9A2B-7472-2B32-A4F3-C8EB0989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EAC0E-EC66-0416-3A2C-9CB272E8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693CE-82BD-4371-F7F3-45799C7F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1" y="6210220"/>
            <a:ext cx="5252545" cy="292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145A5-C77C-090E-5D34-9785A3BCA47B}"/>
              </a:ext>
            </a:extLst>
          </p:cNvPr>
          <p:cNvSpPr txBox="1"/>
          <p:nvPr/>
        </p:nvSpPr>
        <p:spPr>
          <a:xfrm>
            <a:off x="319251" y="6356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/abs/2205.09113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E7B66-7C07-1143-82AE-07B700BC8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0" y="924910"/>
            <a:ext cx="9996738" cy="46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4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30D7-6567-6D78-3522-B334F3DF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</a:t>
            </a:r>
            <a:r>
              <a:rPr lang="en-US" dirty="0"/>
              <a:t>-MAE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9D05-EE4E-933C-60B1-0D8FD85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DD628-5451-4740-174E-0543C6C5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5" y="6104143"/>
            <a:ext cx="9794069" cy="252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32038-C3BB-D0E6-CDE7-871A0127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79" y="1011303"/>
            <a:ext cx="6913179" cy="4835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3B1310-54D7-8591-13FD-325DC9EB0277}"/>
              </a:ext>
            </a:extLst>
          </p:cNvPr>
          <p:cNvSpPr txBox="1"/>
          <p:nvPr/>
        </p:nvSpPr>
        <p:spPr>
          <a:xfrm>
            <a:off x="420414" y="6379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/abs/2303.12001</a:t>
            </a:r>
          </a:p>
        </p:txBody>
      </p:sp>
    </p:spTree>
    <p:extLst>
      <p:ext uri="{BB962C8B-B14F-4D97-AF65-F5344CB8AC3E}">
        <p14:creationId xmlns:p14="http://schemas.microsoft.com/office/powerpoint/2010/main" val="293276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9BF49-C55C-6866-1672-154A3569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4" y="2052909"/>
            <a:ext cx="10932072" cy="2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5C40-C198-DA64-B0E3-55ABC8FE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</a:t>
            </a:r>
            <a:r>
              <a:rPr lang="en-US" dirty="0"/>
              <a:t>-MAE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2D51E-DBCE-4607-85AC-5F06564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7E10-357D-4C6C-4ADB-1B8C155C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03" y="1287857"/>
            <a:ext cx="10151983" cy="50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5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535B-F5A5-9426-A16D-7129E5CA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69F2-A917-B723-ACDC-C37C5BB1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B8796-8B2A-6F52-FB1F-F24DEDD6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40" y="1026968"/>
            <a:ext cx="8720959" cy="56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AFBF-DA11-BFF2-05B9-44CA621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take a look at </a:t>
            </a:r>
            <a:r>
              <a:rPr lang="en-US" dirty="0" err="1"/>
              <a:t>iBOT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AC31-D906-6C31-9AD1-028246C8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0F5C0-190A-98AE-A060-367563FA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6034901"/>
            <a:ext cx="5938345" cy="321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93C24-4AF4-BF7C-AA26-E04EF6618048}"/>
              </a:ext>
            </a:extLst>
          </p:cNvPr>
          <p:cNvSpPr txBox="1"/>
          <p:nvPr/>
        </p:nvSpPr>
        <p:spPr>
          <a:xfrm>
            <a:off x="246993" y="63514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/abs/2111.07832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74D34-AFB2-5BA9-BF7F-E96E456A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09" y="1870842"/>
            <a:ext cx="10429023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1E55-0687-3510-31CD-304BD503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5551-D1FE-3F96-76FA-62E45C3A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Masked Image Modeling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Plus…</a:t>
            </a:r>
          </a:p>
          <a:p>
            <a:endParaRPr lang="en-US" dirty="0"/>
          </a:p>
          <a:p>
            <a:r>
              <a:rPr lang="en-US" dirty="0"/>
              <a:t>Student – Teacher Learning (with Exponential Moving Average)</a:t>
            </a:r>
          </a:p>
          <a:p>
            <a:r>
              <a:rPr lang="en-US" dirty="0"/>
              <a:t>Online Tokenizer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C3D8B-346E-6C27-B64C-6932F079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47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256F-3708-DD4F-91FE-9C82BB5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065-B422-9C45-8292-8AFBB5D4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48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85993-A926-3B46-011D-2A948241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68E5A-B1D1-297E-A98D-2C86F115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0"/>
            <a:ext cx="718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B8CB9-E6B8-D19D-A2C6-C95D0D2C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90E83-D1E7-4583-1B98-6D9AE4CD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42" y="0"/>
            <a:ext cx="656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9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5C40-C198-DA64-B0E3-55ABC8FE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</a:t>
            </a:r>
            <a:r>
              <a:rPr lang="en-US" dirty="0"/>
              <a:t>-MAE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2D51E-DBCE-4607-85AC-5F06564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7E10-357D-4C6C-4ADB-1B8C155C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03" y="1287857"/>
            <a:ext cx="10151983" cy="50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CE45-DB69-40C7-E91C-02C3B124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Self-Supervision for Visual Model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AED3-2C95-ACA5-5CF7-014BE2A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data but no labels</a:t>
            </a:r>
          </a:p>
          <a:p>
            <a:r>
              <a:rPr lang="en-US" dirty="0"/>
              <a:t>Labeling data is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CA0E1-6672-05B6-5678-2D47B61A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2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3A3E-0B1B-C436-5EB6-234717CB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Learning: Triplet Loss (Supervised)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EAABE-B70F-2E94-D893-EB171DE4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597CD-2A4F-D356-4187-BE54055346B2}"/>
              </a:ext>
            </a:extLst>
          </p:cNvPr>
          <p:cNvSpPr txBox="1"/>
          <p:nvPr/>
        </p:nvSpPr>
        <p:spPr>
          <a:xfrm>
            <a:off x="179707" y="6488668"/>
            <a:ext cx="12390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www.cv-foundation.org</a:t>
            </a:r>
            <a:r>
              <a:rPr lang="en-US" sz="1400" dirty="0"/>
              <a:t>/</a:t>
            </a:r>
            <a:r>
              <a:rPr lang="en-US" sz="1400" dirty="0" err="1"/>
              <a:t>openaccess</a:t>
            </a:r>
            <a:r>
              <a:rPr lang="en-US" sz="1400" dirty="0"/>
              <a:t>/content_cvpr_2015/html/Schroff_FaceNet_A_Unified_2015_CVPR_paper.html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32D28-5F0D-8259-8819-E51CE46E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51" y="4118752"/>
            <a:ext cx="6406931" cy="1075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4EA63-E253-3AA4-4F0D-83FCE9EF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5873"/>
            <a:ext cx="2436631" cy="1840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BB4A9-910D-C64B-958A-45F60E668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49" y="1596248"/>
            <a:ext cx="2453481" cy="1840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/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blipFill>
                <a:blip r:embed="rId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/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/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blipFill>
                <a:blip r:embed="rId7"/>
                <a:stretch>
                  <a:fillRect l="-263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B25803-60CB-E414-F70D-B5EEE1511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807" y="1588889"/>
            <a:ext cx="2412590" cy="1840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1E75D8-E7F4-6D59-8A86-941EFC21C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030" y="5972137"/>
            <a:ext cx="7772400" cy="5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3A3E-0B1B-C436-5EB6-234717CB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Similarity Learning: Triplet Loss (Self Supervised)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EAABE-B70F-2E94-D893-EB171DE4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597CD-2A4F-D356-4187-BE54055346B2}"/>
              </a:ext>
            </a:extLst>
          </p:cNvPr>
          <p:cNvSpPr txBox="1"/>
          <p:nvPr/>
        </p:nvSpPr>
        <p:spPr>
          <a:xfrm>
            <a:off x="179707" y="6488668"/>
            <a:ext cx="12390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www.cv-foundation.org</a:t>
            </a:r>
            <a:r>
              <a:rPr lang="en-US" sz="1400" dirty="0"/>
              <a:t>/</a:t>
            </a:r>
            <a:r>
              <a:rPr lang="en-US" sz="1400" dirty="0" err="1"/>
              <a:t>openaccess</a:t>
            </a:r>
            <a:r>
              <a:rPr lang="en-US" sz="1400" dirty="0"/>
              <a:t>/content_cvpr_2015/html/Schroff_FaceNet_A_Unified_2015_CVPR_paper.html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32D28-5F0D-8259-8819-E51CE46E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51" y="4118752"/>
            <a:ext cx="6406931" cy="1075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/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AAB2E-3949-AEC1-5B5C-4E67F912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48" y="3531512"/>
                <a:ext cx="478734" cy="370614"/>
              </a:xfrm>
              <a:prstGeom prst="rect">
                <a:avLst/>
              </a:prstGeom>
              <a:blipFill>
                <a:blip r:embed="rId3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/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DF87-9661-C3BE-F381-7B6A4344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41" y="3559200"/>
                <a:ext cx="478734" cy="413062"/>
              </a:xfrm>
              <a:prstGeom prst="rect">
                <a:avLst/>
              </a:prstGeom>
              <a:blipFill>
                <a:blip r:embed="rId4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/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1A3AA3-0DD7-C591-85D7-310FEF22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30" y="3531512"/>
                <a:ext cx="478734" cy="370614"/>
              </a:xfrm>
              <a:prstGeom prst="rect">
                <a:avLst/>
              </a:prstGeom>
              <a:blipFill>
                <a:blip r:embed="rId5"/>
                <a:stretch>
                  <a:fillRect l="-263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91E75D8-E7F4-6D59-8A86-941EFC21C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30" y="5972137"/>
            <a:ext cx="7772400" cy="539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E6989-935B-D2D8-1DF1-A25352343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85" y="1471603"/>
            <a:ext cx="1971416" cy="1964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CA12C-FA9A-581D-F3D2-EE3477BCE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689" y="1471603"/>
            <a:ext cx="1981950" cy="1955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750B0-6F3B-9C6E-8E76-5EBE8D4CB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8632" y="1459888"/>
            <a:ext cx="1971416" cy="19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8238-8551-51DA-09AD-02A0DCE9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SimCLR</a:t>
            </a:r>
            <a:r>
              <a:rPr lang="en-US" dirty="0"/>
              <a:t>: Contrastive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87D73-26D7-4541-1FAD-CBACBE03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 descr="Review — SimCLR: A Simple Framework for Contrastive Learning of Visual  Representations | by Sik-Ho Tsang | Medium">
            <a:extLst>
              <a:ext uri="{FF2B5EF4-FFF2-40B4-BE49-F238E27FC236}">
                <a16:creationId xmlns:a16="http://schemas.microsoft.com/office/drawing/2014/main" id="{ED40285F-7BF7-DA2B-85E7-C7ACAEE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95" y="1213557"/>
            <a:ext cx="4643516" cy="47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ABD20-5EFD-D1B3-92A9-F46F9A93BFF3}"/>
              </a:ext>
            </a:extLst>
          </p:cNvPr>
          <p:cNvSpPr txBox="1"/>
          <p:nvPr/>
        </p:nvSpPr>
        <p:spPr>
          <a:xfrm>
            <a:off x="231228" y="6410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/abs/2002.05709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A9507-2154-694B-BD43-D911B674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3" y="5994727"/>
            <a:ext cx="7772400" cy="4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371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7961</TotalTime>
  <Words>400</Words>
  <Application>Microsoft Macintosh PowerPoint</Application>
  <PresentationFormat>Widescreen</PresentationFormat>
  <Paragraphs>83</Paragraphs>
  <Slides>24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lecture-template</vt:lpstr>
      <vt:lpstr>Office Theme</vt:lpstr>
      <vt:lpstr>Deep Learning for Vision &amp; Language</vt:lpstr>
      <vt:lpstr>PowerPoint Presentation</vt:lpstr>
      <vt:lpstr>PowerPoint Presentation</vt:lpstr>
      <vt:lpstr>PowerPoint Presentation</vt:lpstr>
      <vt:lpstr>ViC-MAE</vt:lpstr>
      <vt:lpstr>Self-Supervision for Visual Model Learning</vt:lpstr>
      <vt:lpstr>Similarity Learning: Triplet Loss (Supervised)</vt:lpstr>
      <vt:lpstr>Similarity Learning: Triplet Loss (Self Supervised)</vt:lpstr>
      <vt:lpstr>SimCLR: Contrastive Learning </vt:lpstr>
      <vt:lpstr>Contrastive Learning</vt:lpstr>
      <vt:lpstr>Issue with Contrastive Learning</vt:lpstr>
      <vt:lpstr>Momentum Contrastive Learning (MoCo)</vt:lpstr>
      <vt:lpstr>Momentum Contrastive Learning (MoCo)</vt:lpstr>
      <vt:lpstr>Alternative: Masked AutoEncoders (MAE)</vt:lpstr>
      <vt:lpstr>Examples</vt:lpstr>
      <vt:lpstr>Several Analysis in the Paper</vt:lpstr>
      <vt:lpstr>Video MAE</vt:lpstr>
      <vt:lpstr>ST MAE</vt:lpstr>
      <vt:lpstr>ViC-MAE</vt:lpstr>
      <vt:lpstr>ViC-MAE</vt:lpstr>
      <vt:lpstr>Results</vt:lpstr>
      <vt:lpstr>Also take a look at iBOT</vt:lpstr>
      <vt:lpstr>iBOT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145</cp:revision>
  <dcterms:created xsi:type="dcterms:W3CDTF">2020-08-27T13:44:04Z</dcterms:created>
  <dcterms:modified xsi:type="dcterms:W3CDTF">2025-04-01T19:20:11Z</dcterms:modified>
</cp:coreProperties>
</file>