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47"/>
  </p:notesMasterIdLst>
  <p:sldIdLst>
    <p:sldId id="256" r:id="rId2"/>
    <p:sldId id="1000" r:id="rId3"/>
    <p:sldId id="1052" r:id="rId4"/>
    <p:sldId id="1053" r:id="rId5"/>
    <p:sldId id="1064" r:id="rId6"/>
    <p:sldId id="1092" r:id="rId7"/>
    <p:sldId id="1065" r:id="rId8"/>
    <p:sldId id="1066" r:id="rId9"/>
    <p:sldId id="1067" r:id="rId10"/>
    <p:sldId id="1068" r:id="rId11"/>
    <p:sldId id="1069" r:id="rId12"/>
    <p:sldId id="1070" r:id="rId13"/>
    <p:sldId id="1071" r:id="rId14"/>
    <p:sldId id="1072" r:id="rId15"/>
    <p:sldId id="1074" r:id="rId16"/>
    <p:sldId id="1075" r:id="rId17"/>
    <p:sldId id="1076" r:id="rId18"/>
    <p:sldId id="1077" r:id="rId19"/>
    <p:sldId id="1078" r:id="rId20"/>
    <p:sldId id="1079" r:id="rId21"/>
    <p:sldId id="1080" r:id="rId22"/>
    <p:sldId id="1081" r:id="rId23"/>
    <p:sldId id="1082" r:id="rId24"/>
    <p:sldId id="1083" r:id="rId25"/>
    <p:sldId id="1073" r:id="rId26"/>
    <p:sldId id="1084" r:id="rId27"/>
    <p:sldId id="1085" r:id="rId28"/>
    <p:sldId id="1086" r:id="rId29"/>
    <p:sldId id="1087" r:id="rId30"/>
    <p:sldId id="1088" r:id="rId31"/>
    <p:sldId id="1089" r:id="rId32"/>
    <p:sldId id="1090" r:id="rId33"/>
    <p:sldId id="385" r:id="rId34"/>
    <p:sldId id="387" r:id="rId35"/>
    <p:sldId id="388" r:id="rId36"/>
    <p:sldId id="389" r:id="rId37"/>
    <p:sldId id="390" r:id="rId38"/>
    <p:sldId id="391" r:id="rId39"/>
    <p:sldId id="392" r:id="rId40"/>
    <p:sldId id="394" r:id="rId41"/>
    <p:sldId id="393" r:id="rId42"/>
    <p:sldId id="396" r:id="rId43"/>
    <p:sldId id="397" r:id="rId44"/>
    <p:sldId id="395" r:id="rId45"/>
    <p:sldId id="109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donez-Roman, Vicente (vo2m)" initials="OV(" lastIdx="1" clrIdx="0">
    <p:extLst>
      <p:ext uri="{19B8F6BF-5375-455C-9EA6-DF929625EA0E}">
        <p15:presenceInfo xmlns:p15="http://schemas.microsoft.com/office/powerpoint/2012/main" userId="S::vo2m@virginia.edu::1e2dfab4-75d1-4ca8-8236-8aaf0e7872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03"/>
    <p:restoredTop sz="73946" autoAdjust="0"/>
  </p:normalViewPr>
  <p:slideViewPr>
    <p:cSldViewPr snapToGrid="0" snapToObjects="1">
      <p:cViewPr varScale="1">
        <p:scale>
          <a:sx n="74" d="100"/>
          <a:sy n="74" d="100"/>
        </p:scale>
        <p:origin x="18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3/12/26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11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diagram shows instruction finetuning, from the Flan paper. This is a preview of the Supervised Finetuning concept that makes modern LLMs special.</a:t>
            </a:r>
          </a:p>
          <a:p>
            <a:endParaRPr lang="en-US" dirty="0"/>
          </a:p>
          <a:p>
            <a:r>
              <a:rPr lang="en-US" dirty="0"/>
              <a:t>The idea: take a pre-trained language model and fine-tune it on a large collection of tasks framed as instructions. The Flan paper uses 1.8K tasks for multi-task instruction finetuning.</a:t>
            </a:r>
          </a:p>
          <a:p>
            <a:endParaRPr lang="en-US" dirty="0"/>
          </a:p>
          <a:p>
            <a:r>
              <a:rPr lang="en-US" dirty="0"/>
              <a:t>There are two types of finetuning data shown here: regular instruction finetuning with simple input-output pairs, and chain-of-thought finetuning where the model learns to show its reasoning steps before giving the answer.</a:t>
            </a:r>
          </a:p>
          <a:p>
            <a:endParaRPr lang="en-US" dirty="0"/>
          </a:p>
          <a:p>
            <a:r>
              <a:rPr lang="en-US" dirty="0"/>
              <a:t>Below the dashed line is inference on unseen tasks. The key insight: by training on many diverse instruction-following tasks, the model learns to generalize to completely new tasks it has never seen. This is zero-shot generalization.</a:t>
            </a:r>
          </a:p>
          <a:p>
            <a:endParaRPr lang="en-US" dirty="0"/>
          </a:p>
          <a:p>
            <a:r>
              <a:rPr lang="en-US" dirty="0"/>
              <a:t>This is part of what transforms a basic language model into something like ChatGPT. It is not just next-word prediction — instruction finetuning teaches the model to follow user instructions. We will discuss SFT and other alignment techniques on a later slide.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Vicente</a:t>
            </a:r>
            <a:r>
              <a:rPr lang="en-US" altLang="zh-CN" dirty="0"/>
              <a:t>’s</a:t>
            </a:r>
            <a:r>
              <a:rPr lang="zh-CN" altLang="en-US" dirty="0"/>
              <a:t> </a:t>
            </a:r>
            <a:r>
              <a:rPr lang="en-US" altLang="zh-CN" dirty="0"/>
              <a:t>message:</a:t>
            </a:r>
            <a:r>
              <a:rPr lang="zh-CN" altLang="en-US" dirty="0"/>
              <a:t>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 explained at length Single-Head Self-Attention and Multi-Head Self-Attention in the previous lecture and I will include these in the quiz.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However I did not have time to cover what is in a Transformer Block. In slide 4 (attached) you can skip the issue of explaining Multi-Head Attention and treat it as a black box but you have to explain 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what is "</a:t>
            </a:r>
            <a:r>
              <a:rPr lang="en-US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Add&amp;Norm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", what is "Feed Forward", what are "Positional Encoding" and what is "Masked Multi-Head Attention".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 also have slides later that develop the concept of Positional Encodings -- I also mention why they are needed and what are other alternatives to cosine-sine embeddings (without going into detail for each one).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93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Llava-1.0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45620-1D71-224B-A686-5965454FD0F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74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92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695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wraps up today's lecture. Let me quickly recap what we covered:</a:t>
            </a:r>
          </a:p>
          <a:p>
            <a:endParaRPr lang="en-US" dirty="0"/>
          </a:p>
          <a:p>
            <a:r>
              <a:rPr lang="en-US" dirty="0"/>
              <a:t>1. Transformer Block Components: Add and Norm (residual connections + layer normalization), Feed Forward (position-wise FFN with two linear layers), Positional Encodings (why they are needed and the sinusoidal approach), and Masked Multi-Head Attention (causal attention for autoregressive generation).</a:t>
            </a:r>
          </a:p>
          <a:p>
            <a:endParaRPr lang="en-US" dirty="0"/>
          </a:p>
          <a:p>
            <a:r>
              <a:rPr lang="en-US" dirty="0"/>
              <a:t>2. Positional Encoding alternatives: Learned absolute (BERT), Relative (T5), RoPE (LLaMA), and NoPE.</a:t>
            </a:r>
          </a:p>
          <a:p>
            <a:endParaRPr lang="en-US" dirty="0"/>
          </a:p>
          <a:p>
            <a:r>
              <a:rPr lang="en-US" dirty="0"/>
              <a:t>3. BERT vs GPT: Encoder-only with bidirectional attention for understanding (BERT) vs Decoder-only with causal attention for generation (GPT). This is the single most important architectural distinction.</a:t>
            </a:r>
          </a:p>
          <a:p>
            <a:endParaRPr lang="en-US" dirty="0"/>
          </a:p>
          <a:p>
            <a:r>
              <a:rPr lang="en-US" dirty="0"/>
              <a:t>4. GPT-2 to GPT-3: Same architecture, just massively scaled up — more layers, wider hidden dimensions, more heads, more data. The scaling laws insight.</a:t>
            </a:r>
          </a:p>
          <a:p>
            <a:endParaRPr lang="en-US" dirty="0"/>
          </a:p>
          <a:p>
            <a:r>
              <a:rPr lang="en-US" dirty="0"/>
              <a:t>5. Vision Transformers: Treating images as sequences of patches and processing them with a standard Transformer encoder.</a:t>
            </a:r>
          </a:p>
          <a:p>
            <a:endParaRPr lang="en-US" dirty="0"/>
          </a:p>
          <a:p>
            <a:r>
              <a:rPr lang="en-US" dirty="0"/>
              <a:t>6. CLIP: Contrastive learning to align images and text in a shared embedding space, enabling zero-shot transfer.</a:t>
            </a:r>
          </a:p>
          <a:p>
            <a:endParaRPr lang="en-US" dirty="0"/>
          </a:p>
          <a:p>
            <a:r>
              <a:rPr lang="en-US" dirty="0"/>
              <a:t>7. SFT and alignment: Why next-word prediction alone is not enough, and how instruction finetuning, DPO, PPO, and GRPO transform a language model into an assistant.</a:t>
            </a:r>
          </a:p>
          <a:p>
            <a:endParaRPr lang="en-US" dirty="0"/>
          </a:p>
          <a:p>
            <a:r>
              <a:rPr lang="en-US" dirty="0"/>
              <a:t>For the quiz, make sure you understand: the components of a Transformer block, why positional encodings are needed, the difference between bidirectional and causal attention, and why BERT and GPT use different types. Any questions?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8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06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6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3/12/26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3/12/26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6234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3/12/26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3/12/26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9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3/12/26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3/12/26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3/12/26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3/12/26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3/12/26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  <p:sldLayoutId id="2147483652" r:id="rId10"/>
    <p:sldLayoutId id="2147483654" r:id="rId11"/>
    <p:sldLayoutId id="214748366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10.0480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10.0480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10.0480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search/cs?searchtype=author&amp;query=Zhai%2C+X" TargetMode="External"/><Relationship Id="rId13" Type="http://schemas.openxmlformats.org/officeDocument/2006/relationships/hyperlink" Target="https://arxiv.org/search/cs?searchtype=author&amp;query=Gelly%2C+S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s://arxiv.org/search/cs?searchtype=author&amp;query=Weissenborn%2C+D" TargetMode="External"/><Relationship Id="rId12" Type="http://schemas.openxmlformats.org/officeDocument/2006/relationships/hyperlink" Target="https://arxiv.org/search/cs?searchtype=author&amp;query=Heigold%2C+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search/cs?searchtype=author&amp;query=Kolesnikov%2C+A" TargetMode="External"/><Relationship Id="rId11" Type="http://schemas.openxmlformats.org/officeDocument/2006/relationships/hyperlink" Target="https://arxiv.org/search/cs?searchtype=author&amp;query=Minderer%2C+M" TargetMode="External"/><Relationship Id="rId5" Type="http://schemas.openxmlformats.org/officeDocument/2006/relationships/hyperlink" Target="https://arxiv.org/search/cs?searchtype=author&amp;query=Beyer%2C+L" TargetMode="External"/><Relationship Id="rId15" Type="http://schemas.openxmlformats.org/officeDocument/2006/relationships/hyperlink" Target="https://arxiv.org/search/cs?searchtype=author&amp;query=Houlsby%2C+N" TargetMode="External"/><Relationship Id="rId10" Type="http://schemas.openxmlformats.org/officeDocument/2006/relationships/hyperlink" Target="https://arxiv.org/search/cs?searchtype=author&amp;query=Dehghani%2C+M" TargetMode="External"/><Relationship Id="rId4" Type="http://schemas.openxmlformats.org/officeDocument/2006/relationships/hyperlink" Target="https://arxiv.org/search/cs?searchtype=author&amp;query=Dosovitskiy%2C+A" TargetMode="External"/><Relationship Id="rId9" Type="http://schemas.openxmlformats.org/officeDocument/2006/relationships/hyperlink" Target="https://arxiv.org/search/cs?searchtype=author&amp;query=Unterthiner%2C+T" TargetMode="External"/><Relationship Id="rId14" Type="http://schemas.openxmlformats.org/officeDocument/2006/relationships/hyperlink" Target="https://arxiv.org/search/cs?searchtype=author&amp;query=Uszkoreit%2C+J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search/cs?searchtype=author&amp;query=Agarwal%2C+S" TargetMode="External"/><Relationship Id="rId13" Type="http://schemas.openxmlformats.org/officeDocument/2006/relationships/hyperlink" Target="https://arxiv.org/search/cs?searchtype=author&amp;query=Krueger%2C+G" TargetMode="External"/><Relationship Id="rId3" Type="http://schemas.openxmlformats.org/officeDocument/2006/relationships/hyperlink" Target="https://arxiv.org/search/cs?searchtype=author&amp;query=Radford%2C+A" TargetMode="External"/><Relationship Id="rId7" Type="http://schemas.openxmlformats.org/officeDocument/2006/relationships/hyperlink" Target="https://arxiv.org/search/cs?searchtype=author&amp;query=Goh%2C+G" TargetMode="External"/><Relationship Id="rId12" Type="http://schemas.openxmlformats.org/officeDocument/2006/relationships/hyperlink" Target="https://arxiv.org/search/cs?searchtype=author&amp;query=Clark%2C+J" TargetMode="External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search/cs?searchtype=author&amp;query=Ramesh%2C+A" TargetMode="External"/><Relationship Id="rId11" Type="http://schemas.openxmlformats.org/officeDocument/2006/relationships/hyperlink" Target="https://arxiv.org/search/cs?searchtype=author&amp;query=Mishkin%2C+P" TargetMode="External"/><Relationship Id="rId5" Type="http://schemas.openxmlformats.org/officeDocument/2006/relationships/hyperlink" Target="https://arxiv.org/search/cs?searchtype=author&amp;query=Hallacy%2C+C" TargetMode="External"/><Relationship Id="rId15" Type="http://schemas.openxmlformats.org/officeDocument/2006/relationships/image" Target="../media/image25.png"/><Relationship Id="rId10" Type="http://schemas.openxmlformats.org/officeDocument/2006/relationships/hyperlink" Target="https://arxiv.org/search/cs?searchtype=author&amp;query=Askell%2C+A" TargetMode="External"/><Relationship Id="rId4" Type="http://schemas.openxmlformats.org/officeDocument/2006/relationships/hyperlink" Target="https://arxiv.org/search/cs?searchtype=author&amp;query=Kim%2C+J+W" TargetMode="External"/><Relationship Id="rId9" Type="http://schemas.openxmlformats.org/officeDocument/2006/relationships/hyperlink" Target="https://arxiv.org/search/cs?searchtype=author&amp;query=Sastry%2C+G" TargetMode="External"/><Relationship Id="rId14" Type="http://schemas.openxmlformats.org/officeDocument/2006/relationships/hyperlink" Target="https://arxiv.org/search/cs?searchtype=author&amp;query=Sutskever%2C+I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search/cs?searchtype=author&amp;query=Agarwal%2C+S" TargetMode="External"/><Relationship Id="rId13" Type="http://schemas.openxmlformats.org/officeDocument/2006/relationships/hyperlink" Target="https://arxiv.org/search/cs?searchtype=author&amp;query=Krueger%2C+G" TargetMode="External"/><Relationship Id="rId18" Type="http://schemas.openxmlformats.org/officeDocument/2006/relationships/image" Target="../media/image30.png"/><Relationship Id="rId3" Type="http://schemas.openxmlformats.org/officeDocument/2006/relationships/hyperlink" Target="https://arxiv.org/search/cs?searchtype=author&amp;query=Radford%2C+A" TargetMode="External"/><Relationship Id="rId7" Type="http://schemas.openxmlformats.org/officeDocument/2006/relationships/hyperlink" Target="https://arxiv.org/search/cs?searchtype=author&amp;query=Goh%2C+G" TargetMode="External"/><Relationship Id="rId12" Type="http://schemas.openxmlformats.org/officeDocument/2006/relationships/hyperlink" Target="https://arxiv.org/search/cs?searchtype=author&amp;query=Clark%2C+J" TargetMode="External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search/cs?searchtype=author&amp;query=Ramesh%2C+A" TargetMode="External"/><Relationship Id="rId11" Type="http://schemas.openxmlformats.org/officeDocument/2006/relationships/hyperlink" Target="https://arxiv.org/search/cs?searchtype=author&amp;query=Mishkin%2C+P" TargetMode="External"/><Relationship Id="rId5" Type="http://schemas.openxmlformats.org/officeDocument/2006/relationships/hyperlink" Target="https://arxiv.org/search/cs?searchtype=author&amp;query=Hallacy%2C+C" TargetMode="External"/><Relationship Id="rId15" Type="http://schemas.openxmlformats.org/officeDocument/2006/relationships/image" Target="../media/image25.png"/><Relationship Id="rId10" Type="http://schemas.openxmlformats.org/officeDocument/2006/relationships/hyperlink" Target="https://arxiv.org/search/cs?searchtype=author&amp;query=Askell%2C+A" TargetMode="External"/><Relationship Id="rId4" Type="http://schemas.openxmlformats.org/officeDocument/2006/relationships/hyperlink" Target="https://arxiv.org/search/cs?searchtype=author&amp;query=Kim%2C+J+W" TargetMode="External"/><Relationship Id="rId9" Type="http://schemas.openxmlformats.org/officeDocument/2006/relationships/hyperlink" Target="https://arxiv.org/search/cs?searchtype=author&amp;query=Sastry%2C+G" TargetMode="External"/><Relationship Id="rId14" Type="http://schemas.openxmlformats.org/officeDocument/2006/relationships/hyperlink" Target="https://arxiv.org/search/cs?searchtype=author&amp;query=Sutskever%2C+I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image" Target="../media/image40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376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tmp"/><Relationship Id="rId4" Type="http://schemas.openxmlformats.org/officeDocument/2006/relationships/image" Target="../media/image34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40.tm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0.tm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tm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tmp"/><Relationship Id="rId4" Type="http://schemas.openxmlformats.org/officeDocument/2006/relationships/image" Target="../media/image34.sv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376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376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376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machinelearningmastery.com/author/msaeed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for 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81"/>
            <a:ext cx="9144000" cy="1655762"/>
          </a:xfrm>
        </p:spPr>
        <p:txBody>
          <a:bodyPr/>
          <a:lstStyle/>
          <a:p>
            <a:r>
              <a:rPr lang="en-US" dirty="0"/>
              <a:t>Transformers for NLP and Beyond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6868-0C2B-1947-B03B-9CB9A62A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67480" cy="4938395"/>
          </a:xfrm>
        </p:spPr>
        <p:txBody>
          <a:bodyPr/>
          <a:lstStyle/>
          <a:p>
            <a:r>
              <a:rPr lang="en-US" dirty="0"/>
              <a:t>Multi-headed</a:t>
            </a:r>
            <a:br>
              <a:rPr lang="en-US" dirty="0"/>
            </a:br>
            <a:r>
              <a:rPr lang="en-US" dirty="0"/>
              <a:t>attention weights are harder to interpret obviously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ECFD3-C3CE-384B-86E7-CFC37C2E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9DE4E-D0E8-5044-BEF6-3DCB97FDE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676" y="0"/>
            <a:ext cx="6865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00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941-EB80-574A-84DF-8DDCA5A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BERT Encoder Model (October, 2018)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C6E2-5AED-8443-A761-918C1ACB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4FB0-ABBF-4D41-B6AD-16DE453437F3}"/>
              </a:ext>
            </a:extLst>
          </p:cNvPr>
          <p:cNvSpPr/>
          <p:nvPr/>
        </p:nvSpPr>
        <p:spPr>
          <a:xfrm>
            <a:off x="467360" y="1372869"/>
            <a:ext cx="48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Devlin et al. BERT: Pre-training of Deep Bidirectional Transformers for Language Understanding .  </a:t>
            </a:r>
            <a:r>
              <a:rPr lang="en-US" dirty="0">
                <a:hlinkClick r:id="rId3"/>
              </a:rPr>
              <a:t>https://arxiv.org/abs/1810.04805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0DC964-79FC-8849-9230-251A70AAD988}"/>
              </a:ext>
            </a:extLst>
          </p:cNvPr>
          <p:cNvGrpSpPr/>
          <p:nvPr/>
        </p:nvGrpSpPr>
        <p:grpSpPr>
          <a:xfrm>
            <a:off x="5352024" y="1594348"/>
            <a:ext cx="5192785" cy="4944564"/>
            <a:chOff x="5016744" y="1548311"/>
            <a:chExt cx="5192785" cy="49445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46FF3B-ADAE-5341-B24C-A6F0805A8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6744" y="1548311"/>
              <a:ext cx="5192785" cy="494456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1A936B-6704-124E-8B4F-DE2DB805C5A5}"/>
                </a:ext>
              </a:extLst>
            </p:cNvPr>
            <p:cNvSpPr/>
            <p:nvPr/>
          </p:nvSpPr>
          <p:spPr>
            <a:xfrm>
              <a:off x="9925048" y="2804160"/>
              <a:ext cx="228600" cy="10668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52C5E9-D9DC-4746-8D09-2CC6D6965BD8}"/>
              </a:ext>
            </a:extLst>
          </p:cNvPr>
          <p:cNvSpPr txBox="1"/>
          <p:nvPr/>
        </p:nvSpPr>
        <p:spPr>
          <a:xfrm>
            <a:off x="691369" y="3127077"/>
            <a:ext cx="44130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decoder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 the model to fill-in-the-blank by masking some of the input tokens and trying to recover the full sentence.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input is not one sentence but two sentences separated by a [SEP] token.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try to predict whether these two input sentences are consecutive or not.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D23BAD-33A9-7A4D-A0F9-C6E7C13CE666}"/>
              </a:ext>
            </a:extLst>
          </p:cNvPr>
          <p:cNvSpPr txBox="1"/>
          <p:nvPr/>
        </p:nvSpPr>
        <p:spPr>
          <a:xfrm>
            <a:off x="1503680" y="2665471"/>
            <a:ext cx="262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Important things to know</a:t>
            </a:r>
          </a:p>
        </p:txBody>
      </p:sp>
    </p:spTree>
    <p:extLst>
      <p:ext uri="{BB962C8B-B14F-4D97-AF65-F5344CB8AC3E}">
        <p14:creationId xmlns:p14="http://schemas.microsoft.com/office/powerpoint/2010/main" val="402910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941-EB80-574A-84DF-8DDCA5A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BERT Encoder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C6E2-5AED-8443-A761-918C1ACB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4FB0-ABBF-4D41-B6AD-16DE453437F3}"/>
              </a:ext>
            </a:extLst>
          </p:cNvPr>
          <p:cNvSpPr/>
          <p:nvPr/>
        </p:nvSpPr>
        <p:spPr>
          <a:xfrm>
            <a:off x="467360" y="1372869"/>
            <a:ext cx="48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Devlin et al. BERT: Pre-training of Deep Bidirectional Transformers for Language Understanding .  </a:t>
            </a:r>
            <a:r>
              <a:rPr lang="en-US" dirty="0">
                <a:hlinkClick r:id="rId3"/>
              </a:rPr>
              <a:t>https://arxiv.org/abs/1810.04805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04E7D-3053-4644-B358-E446009DE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186" y="2314973"/>
            <a:ext cx="10119627" cy="41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84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941-EB80-574A-84DF-8DDCA5A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BERT Encoder-only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C6E2-5AED-8443-A761-918C1ACB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4FB0-ABBF-4D41-B6AD-16DE453437F3}"/>
              </a:ext>
            </a:extLst>
          </p:cNvPr>
          <p:cNvSpPr/>
          <p:nvPr/>
        </p:nvSpPr>
        <p:spPr>
          <a:xfrm>
            <a:off x="467360" y="1372869"/>
            <a:ext cx="48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Devlin et al. BERT: Pre-training of Deep Bidirectional Transformers for Language Understanding .  </a:t>
            </a:r>
            <a:r>
              <a:rPr lang="en-US" dirty="0">
                <a:hlinkClick r:id="rId3"/>
              </a:rPr>
              <a:t>https://arxiv.org/abs/1810.04805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04E7D-3053-4644-B358-E446009DE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186" y="2314973"/>
            <a:ext cx="10119627" cy="41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0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T5 Encoder-Decoder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5340592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GPT-2, GPT-3 Decoder-only Model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3514830" y="3523090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788" y="2576743"/>
            <a:ext cx="4186145" cy="293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2565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 (Feb, 2019)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1B15E-E140-E2F9-7585-9473B5EFC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586" y="2328807"/>
            <a:ext cx="8407691" cy="1785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2875EF-F24B-D112-A9A9-BAC1E3CE9B99}"/>
              </a:ext>
            </a:extLst>
          </p:cNvPr>
          <p:cNvSpPr txBox="1"/>
          <p:nvPr/>
        </p:nvSpPr>
        <p:spPr>
          <a:xfrm>
            <a:off x="3209929" y="4114260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openai.com</a:t>
            </a:r>
            <a:r>
              <a:rPr lang="en-US" dirty="0"/>
              <a:t>/blog/better-language-models/</a:t>
            </a:r>
          </a:p>
        </p:txBody>
      </p:sp>
    </p:spTree>
    <p:extLst>
      <p:ext uri="{BB962C8B-B14F-4D97-AF65-F5344CB8AC3E}">
        <p14:creationId xmlns:p14="http://schemas.microsoft.com/office/powerpoint/2010/main" val="109639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6FB719-52EC-E8CC-34CC-703713B93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179" y="1444027"/>
            <a:ext cx="3623929" cy="4302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92B8ED-BA0A-AA45-3874-1BDE25199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133" y="1444027"/>
            <a:ext cx="3594100" cy="430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43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B90411-7D76-AA8E-9C72-708908128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01" y="2092270"/>
            <a:ext cx="10081279" cy="338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89DE67-3108-C4B1-9279-CEB8DA495AC7}"/>
              </a:ext>
            </a:extLst>
          </p:cNvPr>
          <p:cNvSpPr txBox="1"/>
          <p:nvPr/>
        </p:nvSpPr>
        <p:spPr>
          <a:xfrm>
            <a:off x="2913682" y="1209619"/>
            <a:ext cx="1237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C3FB9-77C7-2410-8D5D-98767CC48DAB}"/>
              </a:ext>
            </a:extLst>
          </p:cNvPr>
          <p:cNvSpPr txBox="1"/>
          <p:nvPr/>
        </p:nvSpPr>
        <p:spPr>
          <a:xfrm>
            <a:off x="8211519" y="1191986"/>
            <a:ext cx="1020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GPT</a:t>
            </a:r>
          </a:p>
        </p:txBody>
      </p:sp>
    </p:spTree>
    <p:extLst>
      <p:ext uri="{BB962C8B-B14F-4D97-AF65-F5344CB8AC3E}">
        <p14:creationId xmlns:p14="http://schemas.microsoft.com/office/powerpoint/2010/main" val="3842689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828E12-5B27-7B63-D790-C48C7227D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2192000" cy="42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6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Attention is All you Need  (no RNNs)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2949-3DEF-1E4E-B9EA-FDF65DD4929F}"/>
              </a:ext>
            </a:extLst>
          </p:cNvPr>
          <p:cNvSpPr txBox="1"/>
          <p:nvPr/>
        </p:nvSpPr>
        <p:spPr>
          <a:xfrm>
            <a:off x="393251" y="5909696"/>
            <a:ext cx="727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Fixed number of input tokens </a:t>
            </a:r>
          </a:p>
          <a:p>
            <a:pPr algn="ctr"/>
            <a:r>
              <a:rPr lang="en-US" dirty="0"/>
              <a:t>[but hey! we can always define a large enough length and add mask tokens]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9599209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34FE5-3747-94BD-10C9-84B90C82D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28" y="1577050"/>
            <a:ext cx="11548143" cy="370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16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6FB719-52EC-E8CC-34CC-703713B93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179" y="1444027"/>
            <a:ext cx="3623929" cy="430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81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GPT-1 vs GPT-2 vs GPT-3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6104C5-8FA8-6018-4784-F47382E08BF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31720"/>
          <a:ext cx="10515600" cy="219456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57072816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8910972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0787649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992172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GPT-1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GPT-2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GPT-3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209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Parameters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117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1.5 Billion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175 Billion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246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Decoder Layers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991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Context Token Size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2048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066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Hidden Layer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768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1600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12288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683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Batch Size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01234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BCDE8C4-6476-CEEC-48FA-D6B4DE6591CA}"/>
              </a:ext>
            </a:extLst>
          </p:cNvPr>
          <p:cNvSpPr txBox="1"/>
          <p:nvPr/>
        </p:nvSpPr>
        <p:spPr>
          <a:xfrm>
            <a:off x="2110998" y="6356350"/>
            <a:ext cx="7970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https://360digitmg.com/blog/types-of-</a:t>
            </a:r>
            <a:r>
              <a:rPr lang="en-US" dirty="0" err="1"/>
              <a:t>gpt</a:t>
            </a:r>
            <a:r>
              <a:rPr lang="en-US" dirty="0"/>
              <a:t>-in-artificial-intelligence</a:t>
            </a:r>
          </a:p>
        </p:txBody>
      </p:sp>
    </p:spTree>
    <p:extLst>
      <p:ext uri="{BB962C8B-B14F-4D97-AF65-F5344CB8AC3E}">
        <p14:creationId xmlns:p14="http://schemas.microsoft.com/office/powerpoint/2010/main" val="38990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GPT-3 (July, 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66104-DF0E-6ABE-7001-22CF87F6DE51}"/>
              </a:ext>
            </a:extLst>
          </p:cNvPr>
          <p:cNvSpPr txBox="1"/>
          <p:nvPr/>
        </p:nvSpPr>
        <p:spPr>
          <a:xfrm>
            <a:off x="838200" y="6308209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/abs/2005.14165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14191E-01D2-942C-36CC-AB45F5FC1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4" y="1704815"/>
            <a:ext cx="11275052" cy="322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47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0E3C1-5FD6-01A1-C8EB-441ED508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 family keeps growing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81685-3BF9-47A5-E722-859A90E73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GPT-3.5</a:t>
            </a:r>
          </a:p>
          <a:p>
            <a:r>
              <a:rPr lang="en-US" dirty="0"/>
              <a:t>GPT-3.5-turbo</a:t>
            </a:r>
          </a:p>
          <a:p>
            <a:r>
              <a:rPr lang="en-US" dirty="0"/>
              <a:t>GPT-4, GPT 4.1</a:t>
            </a:r>
          </a:p>
          <a:p>
            <a:r>
              <a:rPr lang="en-US" dirty="0"/>
              <a:t>GPT-4-turbo</a:t>
            </a:r>
          </a:p>
          <a:p>
            <a:r>
              <a:rPr lang="en-US" dirty="0"/>
              <a:t>GPT-4o</a:t>
            </a:r>
          </a:p>
          <a:p>
            <a:r>
              <a:rPr lang="en-US" dirty="0"/>
              <a:t>o1, o3, o3-pro</a:t>
            </a:r>
          </a:p>
          <a:p>
            <a:r>
              <a:rPr lang="en-US" dirty="0"/>
              <a:t>GPT-5.2 (Thinking)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Gemini family (Gemini Pro) (Google) (Gemini Pro 3.0, Gemini Pro 3.1, Gemini-Flash)</a:t>
            </a:r>
          </a:p>
          <a:p>
            <a:r>
              <a:rPr lang="en-US" dirty="0"/>
              <a:t>Mistral 7xMoE (Open Source by </a:t>
            </a:r>
            <a:r>
              <a:rPr lang="en-US" dirty="0" err="1"/>
              <a:t>Mistral.ai</a:t>
            </a:r>
            <a:r>
              <a:rPr lang="en-US" dirty="0"/>
              <a:t>)</a:t>
            </a:r>
          </a:p>
          <a:p>
            <a:r>
              <a:rPr lang="en-US" dirty="0"/>
              <a:t>Llama-2, Llama-3(Open Source by Meta AI), Llama-4</a:t>
            </a:r>
          </a:p>
          <a:p>
            <a:r>
              <a:rPr lang="en-US" dirty="0"/>
              <a:t>Qwen3.5, Qwen3, Qwen2.5 (Alibaba)</a:t>
            </a:r>
          </a:p>
          <a:p>
            <a:r>
              <a:rPr lang="en-US" dirty="0"/>
              <a:t>DeepSeekV3, DeepSeek, DeepSeek-R1 (Open Source by DeepSeek Team)</a:t>
            </a:r>
          </a:p>
          <a:p>
            <a:r>
              <a:rPr lang="en-US" dirty="0"/>
              <a:t>Claude Opus 4.6 (Extended), Claude3.5 Sonnet, Haiku, etc (Anthropic)</a:t>
            </a:r>
          </a:p>
          <a:p>
            <a:r>
              <a:rPr lang="en-US" dirty="0"/>
              <a:t>Grok3, Grok4 (Twitter/xAI)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12E22-5ECA-8604-5D04-8C82B338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FD7740-D76B-E825-59E2-3C2E5B328209}"/>
              </a:ext>
            </a:extLst>
          </p:cNvPr>
          <p:cNvSpPr txBox="1">
            <a:spLocks/>
          </p:cNvSpPr>
          <p:nvPr/>
        </p:nvSpPr>
        <p:spPr>
          <a:xfrm>
            <a:off x="893924" y="3320029"/>
            <a:ext cx="10515600" cy="82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Competitors</a:t>
            </a:r>
          </a:p>
        </p:txBody>
      </p:sp>
    </p:spTree>
    <p:extLst>
      <p:ext uri="{BB962C8B-B14F-4D97-AF65-F5344CB8AC3E}">
        <p14:creationId xmlns:p14="http://schemas.microsoft.com/office/powerpoint/2010/main" val="1536990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71C34-77A6-B1AA-DE54-FAB0D87B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Tuning (FLAN-T5 by Google)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5C369-B25D-545A-5C25-9F8C9ED8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24</a:t>
            </a:fld>
            <a:endParaRPr lang="en-US" dirty="0"/>
          </a:p>
        </p:txBody>
      </p:sp>
      <p:pic>
        <p:nvPicPr>
          <p:cNvPr id="2052" name="Picture 4" descr="model image">
            <a:extLst>
              <a:ext uri="{FF2B5EF4-FFF2-40B4-BE49-F238E27FC236}">
                <a16:creationId xmlns:a16="http://schemas.microsoft.com/office/drawing/2014/main" id="{BFC23F0A-7615-6109-6D4D-CA2DBFB0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10" y="1480883"/>
            <a:ext cx="8464952" cy="4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3DE54-9C6E-5CFE-416D-6064BA74AFF1}"/>
              </a:ext>
            </a:extLst>
          </p:cNvPr>
          <p:cNvSpPr txBox="1"/>
          <p:nvPr/>
        </p:nvSpPr>
        <p:spPr>
          <a:xfrm>
            <a:off x="292261" y="635635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/pdf/2210.11416.pdf</a:t>
            </a:r>
          </a:p>
        </p:txBody>
      </p:sp>
    </p:spTree>
    <p:extLst>
      <p:ext uri="{BB962C8B-B14F-4D97-AF65-F5344CB8AC3E}">
        <p14:creationId xmlns:p14="http://schemas.microsoft.com/office/powerpoint/2010/main" val="1465223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6ECCDF-B899-C0F2-98FB-F60D2F27349E}"/>
              </a:ext>
            </a:extLst>
          </p:cNvPr>
          <p:cNvGrpSpPr/>
          <p:nvPr/>
        </p:nvGrpSpPr>
        <p:grpSpPr>
          <a:xfrm>
            <a:off x="1906291" y="136525"/>
            <a:ext cx="9705069" cy="5397416"/>
            <a:chOff x="1906291" y="136525"/>
            <a:chExt cx="9705069" cy="53974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EA33F4-86E6-F7A6-C095-716C1AE5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6291" y="136525"/>
              <a:ext cx="9705069" cy="539741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551A24-9437-7346-91C6-B91F185A93C1}"/>
                </a:ext>
              </a:extLst>
            </p:cNvPr>
            <p:cNvSpPr/>
            <p:nvPr/>
          </p:nvSpPr>
          <p:spPr>
            <a:xfrm>
              <a:off x="3887491" y="365125"/>
              <a:ext cx="3257228" cy="826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B9EA9D-BB68-7B42-F415-0A116D12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Transformers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50481-860F-EE37-A9AF-4FBF59A3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719534-FCF2-2CC4-8E39-48D3CA7E8246}"/>
              </a:ext>
            </a:extLst>
          </p:cNvPr>
          <p:cNvSpPr txBox="1"/>
          <p:nvPr/>
        </p:nvSpPr>
        <p:spPr>
          <a:xfrm>
            <a:off x="838200" y="5398036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/abs/2010.11929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CB7C9E-9672-DF52-7B1E-1210C797D59D}"/>
              </a:ext>
            </a:extLst>
          </p:cNvPr>
          <p:cNvSpPr txBox="1"/>
          <p:nvPr/>
        </p:nvSpPr>
        <p:spPr>
          <a:xfrm>
            <a:off x="838200" y="5767368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An Image is Worth 16x16 Words: Transformers for Image Recognition at Scale</a:t>
            </a:r>
          </a:p>
          <a:p>
            <a:r>
              <a:rPr lang="en-US" sz="1400" dirty="0">
                <a:hlinkClick r:id="rId4"/>
              </a:rPr>
              <a:t>Alexey Dosovitskiy</a:t>
            </a:r>
            <a:r>
              <a:rPr lang="en-US" sz="1400" dirty="0"/>
              <a:t>, </a:t>
            </a:r>
            <a:r>
              <a:rPr lang="en-US" sz="1400" dirty="0">
                <a:hlinkClick r:id="rId5"/>
              </a:rPr>
              <a:t>Lucas Beyer</a:t>
            </a:r>
            <a:r>
              <a:rPr lang="en-US" sz="1400" dirty="0"/>
              <a:t>, </a:t>
            </a:r>
            <a:r>
              <a:rPr lang="en-US" sz="1400" dirty="0">
                <a:hlinkClick r:id="rId6"/>
              </a:rPr>
              <a:t>Alexander Kolesnikov</a:t>
            </a:r>
            <a:r>
              <a:rPr lang="en-US" sz="1400" dirty="0"/>
              <a:t>, </a:t>
            </a:r>
            <a:r>
              <a:rPr lang="en-US" sz="1400" dirty="0">
                <a:hlinkClick r:id="rId7"/>
              </a:rPr>
              <a:t>Dirk Weissenborn</a:t>
            </a:r>
            <a:r>
              <a:rPr lang="en-US" sz="1400" dirty="0"/>
              <a:t>, </a:t>
            </a:r>
            <a:r>
              <a:rPr lang="en-US" sz="1400" dirty="0">
                <a:hlinkClick r:id="rId8"/>
              </a:rPr>
              <a:t>Xiaohua Zhai</a:t>
            </a:r>
            <a:r>
              <a:rPr lang="en-US" sz="1400" dirty="0"/>
              <a:t>, </a:t>
            </a:r>
            <a:r>
              <a:rPr lang="en-US" sz="1400" dirty="0">
                <a:hlinkClick r:id="rId9"/>
              </a:rPr>
              <a:t>Thomas Unterthiner</a:t>
            </a:r>
            <a:r>
              <a:rPr lang="en-US" sz="1400" dirty="0"/>
              <a:t>, </a:t>
            </a:r>
            <a:r>
              <a:rPr lang="en-US" sz="1400" dirty="0">
                <a:hlinkClick r:id="rId10"/>
              </a:rPr>
              <a:t>Mostafa Dehghani</a:t>
            </a:r>
            <a:r>
              <a:rPr lang="en-US" sz="1400" dirty="0"/>
              <a:t>, </a:t>
            </a:r>
            <a:r>
              <a:rPr lang="en-US" sz="1400" dirty="0">
                <a:hlinkClick r:id="rId11"/>
              </a:rPr>
              <a:t>Matthias Minderer</a:t>
            </a:r>
            <a:r>
              <a:rPr lang="en-US" sz="1400" dirty="0"/>
              <a:t>, </a:t>
            </a:r>
            <a:r>
              <a:rPr lang="en-US" sz="1400" dirty="0">
                <a:hlinkClick r:id="rId12"/>
              </a:rPr>
              <a:t>Georg Heigold</a:t>
            </a:r>
            <a:r>
              <a:rPr lang="en-US" sz="1400" dirty="0"/>
              <a:t>, </a:t>
            </a:r>
            <a:r>
              <a:rPr lang="en-US" sz="1400" dirty="0">
                <a:hlinkClick r:id="rId13"/>
              </a:rPr>
              <a:t>Sylvain Gelly</a:t>
            </a:r>
            <a:r>
              <a:rPr lang="en-US" sz="1400" dirty="0"/>
              <a:t>, </a:t>
            </a:r>
            <a:r>
              <a:rPr lang="en-US" sz="1400" dirty="0">
                <a:hlinkClick r:id="rId14"/>
              </a:rPr>
              <a:t>Jakob Uszkoreit</a:t>
            </a:r>
            <a:r>
              <a:rPr lang="en-US" sz="1400" dirty="0"/>
              <a:t>, </a:t>
            </a:r>
            <a:r>
              <a:rPr lang="en-US" sz="1400" dirty="0">
                <a:hlinkClick r:id="rId15"/>
              </a:rPr>
              <a:t>Neil Houlsby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62076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3BB0-BE5E-4181-281B-8FFF3430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CLIP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9AB90-B199-5C74-D5DF-77D213F7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7349B-A195-C806-7B84-C81B91EBE27A}"/>
              </a:ext>
            </a:extLst>
          </p:cNvPr>
          <p:cNvSpPr txBox="1"/>
          <p:nvPr/>
        </p:nvSpPr>
        <p:spPr>
          <a:xfrm>
            <a:off x="368085" y="5767368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Learning Transferable Visual Models From Natural Language Supervision</a:t>
            </a:r>
          </a:p>
          <a:p>
            <a:r>
              <a:rPr lang="en-US" sz="1400" dirty="0">
                <a:hlinkClick r:id="rId3"/>
              </a:rPr>
              <a:t>Alec Radford</a:t>
            </a:r>
            <a:r>
              <a:rPr lang="en-US" sz="1400" dirty="0"/>
              <a:t>, </a:t>
            </a:r>
            <a:r>
              <a:rPr lang="en-US" sz="1400" dirty="0">
                <a:hlinkClick r:id="rId4"/>
              </a:rPr>
              <a:t>Jong Wook Kim</a:t>
            </a:r>
            <a:r>
              <a:rPr lang="en-US" sz="1400" dirty="0"/>
              <a:t>, </a:t>
            </a:r>
            <a:r>
              <a:rPr lang="en-US" sz="1400" dirty="0">
                <a:hlinkClick r:id="rId5"/>
              </a:rPr>
              <a:t>Chris Hallacy</a:t>
            </a:r>
            <a:r>
              <a:rPr lang="en-US" sz="1400" dirty="0"/>
              <a:t>, </a:t>
            </a:r>
            <a:r>
              <a:rPr lang="en-US" sz="1400" dirty="0">
                <a:hlinkClick r:id="rId6"/>
              </a:rPr>
              <a:t>Aditya Ramesh</a:t>
            </a:r>
            <a:r>
              <a:rPr lang="en-US" sz="1400" dirty="0"/>
              <a:t>, </a:t>
            </a:r>
            <a:r>
              <a:rPr lang="en-US" sz="1400" dirty="0">
                <a:hlinkClick r:id="rId7"/>
              </a:rPr>
              <a:t>Gabriel Goh</a:t>
            </a:r>
            <a:r>
              <a:rPr lang="en-US" sz="1400" dirty="0"/>
              <a:t>, </a:t>
            </a:r>
            <a:r>
              <a:rPr lang="en-US" sz="1400" dirty="0">
                <a:hlinkClick r:id="rId8"/>
              </a:rPr>
              <a:t>Sandhini Agarwal</a:t>
            </a:r>
            <a:r>
              <a:rPr lang="en-US" sz="1400" dirty="0"/>
              <a:t>, </a:t>
            </a:r>
            <a:r>
              <a:rPr lang="en-US" sz="1400" dirty="0">
                <a:hlinkClick r:id="rId9"/>
              </a:rPr>
              <a:t>Girish Sastry</a:t>
            </a:r>
            <a:r>
              <a:rPr lang="en-US" sz="1400" dirty="0"/>
              <a:t>, </a:t>
            </a:r>
            <a:r>
              <a:rPr lang="en-US" sz="1400" dirty="0">
                <a:hlinkClick r:id="rId10"/>
              </a:rPr>
              <a:t>Amanda Askell</a:t>
            </a:r>
            <a:r>
              <a:rPr lang="en-US" sz="1400" dirty="0"/>
              <a:t>, </a:t>
            </a:r>
            <a:r>
              <a:rPr lang="en-US" sz="1400" dirty="0">
                <a:hlinkClick r:id="rId11"/>
              </a:rPr>
              <a:t>Pamela Mishkin</a:t>
            </a:r>
            <a:r>
              <a:rPr lang="en-US" sz="1400" dirty="0"/>
              <a:t>, </a:t>
            </a:r>
            <a:r>
              <a:rPr lang="en-US" sz="1400" dirty="0">
                <a:hlinkClick r:id="rId12"/>
              </a:rPr>
              <a:t>Jack Clark</a:t>
            </a:r>
            <a:r>
              <a:rPr lang="en-US" sz="1400" dirty="0"/>
              <a:t>, </a:t>
            </a:r>
            <a:r>
              <a:rPr lang="en-US" sz="1400" dirty="0">
                <a:hlinkClick r:id="rId13"/>
              </a:rPr>
              <a:t>Gretchen Krueger</a:t>
            </a:r>
            <a:r>
              <a:rPr lang="en-US" sz="1400" dirty="0"/>
              <a:t>, </a:t>
            </a:r>
            <a:r>
              <a:rPr lang="en-US" sz="1400" dirty="0">
                <a:hlinkClick r:id="rId14"/>
              </a:rPr>
              <a:t>Ilya Sutskever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BD4353-8A1C-82BD-546B-4C82B098C70A}"/>
              </a:ext>
            </a:extLst>
          </p:cNvPr>
          <p:cNvSpPr txBox="1"/>
          <p:nvPr/>
        </p:nvSpPr>
        <p:spPr>
          <a:xfrm>
            <a:off x="368085" y="5398036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/abs/2103.00020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74EF9D-FEB4-DB1B-0E87-6D7F6216EE7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200" y="1250125"/>
            <a:ext cx="5628467" cy="3684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26A06A-DD8C-AC86-8E1F-0A6C99CDBA8B}"/>
                  </a:ext>
                </a:extLst>
              </p:cNvPr>
              <p:cNvSpPr txBox="1"/>
              <p:nvPr/>
            </p:nvSpPr>
            <p:spPr>
              <a:xfrm>
                <a:off x="7695906" y="1550930"/>
                <a:ext cx="2072234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26A06A-DD8C-AC86-8E1F-0A6C99CDB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906" y="1550930"/>
                <a:ext cx="2072234" cy="89620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C0A965-D09B-946E-C474-5E7225861806}"/>
                  </a:ext>
                </a:extLst>
              </p:cNvPr>
              <p:cNvSpPr txBox="1"/>
              <p:nvPr/>
            </p:nvSpPr>
            <p:spPr>
              <a:xfrm>
                <a:off x="7073685" y="3462993"/>
                <a:ext cx="479964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𝑠𝑖𝑚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≠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⁡(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C0A965-D09B-946E-C474-5E7225861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685" y="3462993"/>
                <a:ext cx="4799647" cy="62235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994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3BB0-BE5E-4181-281B-8FFF3430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CLIP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9AB90-B199-5C74-D5DF-77D213F7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7349B-A195-C806-7B84-C81B91EBE27A}"/>
              </a:ext>
            </a:extLst>
          </p:cNvPr>
          <p:cNvSpPr txBox="1"/>
          <p:nvPr/>
        </p:nvSpPr>
        <p:spPr>
          <a:xfrm>
            <a:off x="368085" y="5767368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Learning Transferable Visual Models From Natural Language Supervision</a:t>
            </a:r>
          </a:p>
          <a:p>
            <a:r>
              <a:rPr lang="en-US" sz="1400" dirty="0">
                <a:hlinkClick r:id="rId3"/>
              </a:rPr>
              <a:t>Alec Radford</a:t>
            </a:r>
            <a:r>
              <a:rPr lang="en-US" sz="1400" dirty="0"/>
              <a:t>, </a:t>
            </a:r>
            <a:r>
              <a:rPr lang="en-US" sz="1400" dirty="0">
                <a:hlinkClick r:id="rId4"/>
              </a:rPr>
              <a:t>Jong Wook Kim</a:t>
            </a:r>
            <a:r>
              <a:rPr lang="en-US" sz="1400" dirty="0"/>
              <a:t>, </a:t>
            </a:r>
            <a:r>
              <a:rPr lang="en-US" sz="1400" dirty="0">
                <a:hlinkClick r:id="rId5"/>
              </a:rPr>
              <a:t>Chris Hallacy</a:t>
            </a:r>
            <a:r>
              <a:rPr lang="en-US" sz="1400" dirty="0"/>
              <a:t>, </a:t>
            </a:r>
            <a:r>
              <a:rPr lang="en-US" sz="1400" dirty="0">
                <a:hlinkClick r:id="rId6"/>
              </a:rPr>
              <a:t>Aditya Ramesh</a:t>
            </a:r>
            <a:r>
              <a:rPr lang="en-US" sz="1400" dirty="0"/>
              <a:t>, </a:t>
            </a:r>
            <a:r>
              <a:rPr lang="en-US" sz="1400" dirty="0">
                <a:hlinkClick r:id="rId7"/>
              </a:rPr>
              <a:t>Gabriel Goh</a:t>
            </a:r>
            <a:r>
              <a:rPr lang="en-US" sz="1400" dirty="0"/>
              <a:t>, </a:t>
            </a:r>
            <a:r>
              <a:rPr lang="en-US" sz="1400" dirty="0">
                <a:hlinkClick r:id="rId8"/>
              </a:rPr>
              <a:t>Sandhini Agarwal</a:t>
            </a:r>
            <a:r>
              <a:rPr lang="en-US" sz="1400" dirty="0"/>
              <a:t>, </a:t>
            </a:r>
            <a:r>
              <a:rPr lang="en-US" sz="1400" dirty="0">
                <a:hlinkClick r:id="rId9"/>
              </a:rPr>
              <a:t>Girish Sastry</a:t>
            </a:r>
            <a:r>
              <a:rPr lang="en-US" sz="1400" dirty="0"/>
              <a:t>, </a:t>
            </a:r>
            <a:r>
              <a:rPr lang="en-US" sz="1400" dirty="0">
                <a:hlinkClick r:id="rId10"/>
              </a:rPr>
              <a:t>Amanda Askell</a:t>
            </a:r>
            <a:r>
              <a:rPr lang="en-US" sz="1400" dirty="0"/>
              <a:t>, </a:t>
            </a:r>
            <a:r>
              <a:rPr lang="en-US" sz="1400" dirty="0">
                <a:hlinkClick r:id="rId11"/>
              </a:rPr>
              <a:t>Pamela Mishkin</a:t>
            </a:r>
            <a:r>
              <a:rPr lang="en-US" sz="1400" dirty="0"/>
              <a:t>, </a:t>
            </a:r>
            <a:r>
              <a:rPr lang="en-US" sz="1400" dirty="0">
                <a:hlinkClick r:id="rId12"/>
              </a:rPr>
              <a:t>Jack Clark</a:t>
            </a:r>
            <a:r>
              <a:rPr lang="en-US" sz="1400" dirty="0"/>
              <a:t>, </a:t>
            </a:r>
            <a:r>
              <a:rPr lang="en-US" sz="1400" dirty="0">
                <a:hlinkClick r:id="rId13"/>
              </a:rPr>
              <a:t>Gretchen Krueger</a:t>
            </a:r>
            <a:r>
              <a:rPr lang="en-US" sz="1400" dirty="0"/>
              <a:t>, </a:t>
            </a:r>
            <a:r>
              <a:rPr lang="en-US" sz="1400" dirty="0">
                <a:hlinkClick r:id="rId14"/>
              </a:rPr>
              <a:t>Ilya Sutskever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BD4353-8A1C-82BD-546B-4C82B098C70A}"/>
              </a:ext>
            </a:extLst>
          </p:cNvPr>
          <p:cNvSpPr txBox="1"/>
          <p:nvPr/>
        </p:nvSpPr>
        <p:spPr>
          <a:xfrm>
            <a:off x="368085" y="5398036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/abs/2103.00020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74EF9D-FEB4-DB1B-0E87-6D7F6216EE7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200" y="1250125"/>
            <a:ext cx="5628467" cy="3684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26A06A-DD8C-AC86-8E1F-0A6C99CDBA8B}"/>
                  </a:ext>
                </a:extLst>
              </p:cNvPr>
              <p:cNvSpPr txBox="1"/>
              <p:nvPr/>
            </p:nvSpPr>
            <p:spPr>
              <a:xfrm>
                <a:off x="7695906" y="1550930"/>
                <a:ext cx="3768404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26A06A-DD8C-AC86-8E1F-0A6C99CDB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906" y="1550930"/>
                <a:ext cx="3768404" cy="89620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C0A965-D09B-946E-C474-5E7225861806}"/>
                  </a:ext>
                </a:extLst>
              </p:cNvPr>
              <p:cNvSpPr txBox="1"/>
              <p:nvPr/>
            </p:nvSpPr>
            <p:spPr>
              <a:xfrm>
                <a:off x="7073685" y="3462993"/>
                <a:ext cx="501284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𝑠𝑖𝑚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≠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⁡(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C0A965-D09B-946E-C474-5E7225861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685" y="3462993"/>
                <a:ext cx="5012847" cy="62235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F0DCA6-792F-F1D6-1EE7-A8414F1268F1}"/>
                  </a:ext>
                </a:extLst>
              </p:cNvPr>
              <p:cNvSpPr txBox="1"/>
              <p:nvPr/>
            </p:nvSpPr>
            <p:spPr>
              <a:xfrm>
                <a:off x="7073685" y="4598496"/>
                <a:ext cx="501284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𝑠𝑖𝑚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≠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⁡(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F0DCA6-792F-F1D6-1EE7-A8414F126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685" y="4598496"/>
                <a:ext cx="5012847" cy="62235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024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5334-AA7E-6C63-C7E1-6D07EAEC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Word Prediction is limited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E23D2-2725-4E9A-3BEF-E1C74F453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Predicting the next word can lead to intelligent behavior such as the one exemplified earlier however this still limited</a:t>
            </a:r>
          </a:p>
          <a:p>
            <a:r>
              <a:rPr lang="en-US" dirty="0"/>
              <a:t>What makes some of the new LLMs special? </a:t>
            </a:r>
            <a:r>
              <a:rPr lang="en-US" dirty="0" err="1"/>
              <a:t>ChatGPT</a:t>
            </a:r>
            <a:r>
              <a:rPr lang="en-US" dirty="0"/>
              <a:t> (GPT-3.5, 3.5 Turbo, 4, 4-turbo), FLAN-T5, OPT-IML</a:t>
            </a:r>
          </a:p>
          <a:p>
            <a:pPr lvl="1"/>
            <a:r>
              <a:rPr lang="en-US" dirty="0"/>
              <a:t>SFT: Supervised Finetuning (Curated Input/Output Instruction Sets)</a:t>
            </a:r>
          </a:p>
          <a:p>
            <a:pPr lvl="1"/>
            <a:r>
              <a:rPr lang="en-US" dirty="0"/>
              <a:t>DPO: Direct Preference Optimization</a:t>
            </a:r>
          </a:p>
          <a:p>
            <a:pPr lvl="1"/>
            <a:r>
              <a:rPr lang="en-US" dirty="0"/>
              <a:t>PPO: Proximal Policy Optimization (Reinforcement Learning with Human Feedback)</a:t>
            </a:r>
          </a:p>
          <a:p>
            <a:pPr lvl="1"/>
            <a:r>
              <a:rPr lang="en-US" dirty="0"/>
              <a:t>GRPO: Group-relative Policy Optimization (DeepSeek)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0A095-B414-7C4E-71B9-6EA43282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7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Attention is All you Need  (no RNNs)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2949-3DEF-1E4E-B9EA-FDF65DD4929F}"/>
              </a:ext>
            </a:extLst>
          </p:cNvPr>
          <p:cNvSpPr txBox="1"/>
          <p:nvPr/>
        </p:nvSpPr>
        <p:spPr>
          <a:xfrm>
            <a:off x="393251" y="5909696"/>
            <a:ext cx="727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Fixed number of input tokens </a:t>
            </a:r>
          </a:p>
          <a:p>
            <a:pPr algn="ctr"/>
            <a:r>
              <a:rPr lang="en-US" dirty="0"/>
              <a:t>[but hey! we can always define a large enough length and add mask tokens]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9583ABE-CBD2-F74F-987E-C539A22C33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87"/>
          <a:stretch/>
        </p:blipFill>
        <p:spPr>
          <a:xfrm>
            <a:off x="8798903" y="4595489"/>
            <a:ext cx="1197701" cy="21365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48CF48-ADC0-6D4A-89F4-771C2CA9E033}"/>
              </a:ext>
            </a:extLst>
          </p:cNvPr>
          <p:cNvSpPr/>
          <p:nvPr/>
        </p:nvSpPr>
        <p:spPr>
          <a:xfrm>
            <a:off x="4390405" y="3836910"/>
            <a:ext cx="443664" cy="2040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0454A7-A297-3049-A767-89C7FFBB4F3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4834069" y="4857153"/>
            <a:ext cx="3801931" cy="601263"/>
          </a:xfrm>
          <a:prstGeom prst="straightConnector1">
            <a:avLst/>
          </a:prstGeom>
          <a:noFill/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69229843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71C34-77A6-B1AA-DE54-FAB0D87B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Tuning (e.g. FLAN-T5 by Google)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5C369-B25D-545A-5C25-9F8C9ED8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29</a:t>
            </a:fld>
            <a:endParaRPr lang="en-US" dirty="0"/>
          </a:p>
        </p:txBody>
      </p:sp>
      <p:pic>
        <p:nvPicPr>
          <p:cNvPr id="2052" name="Picture 4" descr="model image">
            <a:extLst>
              <a:ext uri="{FF2B5EF4-FFF2-40B4-BE49-F238E27FC236}">
                <a16:creationId xmlns:a16="http://schemas.microsoft.com/office/drawing/2014/main" id="{BFC23F0A-7615-6109-6D4D-CA2DBFB0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10" y="1480883"/>
            <a:ext cx="8464952" cy="4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3DE54-9C6E-5CFE-416D-6064BA74AFF1}"/>
              </a:ext>
            </a:extLst>
          </p:cNvPr>
          <p:cNvSpPr txBox="1"/>
          <p:nvPr/>
        </p:nvSpPr>
        <p:spPr>
          <a:xfrm>
            <a:off x="292261" y="635635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/pdf/2210.11416.pdf</a:t>
            </a:r>
          </a:p>
        </p:txBody>
      </p:sp>
    </p:spTree>
    <p:extLst>
      <p:ext uri="{BB962C8B-B14F-4D97-AF65-F5344CB8AC3E}">
        <p14:creationId xmlns:p14="http://schemas.microsoft.com/office/powerpoint/2010/main" val="1324423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B727-C56A-2C25-089D-47FF63FD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FLAN-T5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8F212-9627-8417-0A51-BF97D8098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6916C-9F68-310F-D391-C55F1E97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3F139-23CB-79DC-65A2-7B832DF2B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98" y="1371373"/>
            <a:ext cx="10786382" cy="428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20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57F9-EE19-556B-0B29-3E2445D8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FLAN-T5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B9F3-89D5-C3C0-B3A9-88B55F53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50DB4-2B66-A151-C58D-602B06DC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09F17-3D3A-5CC7-7660-D03032B66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30" y="1611554"/>
            <a:ext cx="11294118" cy="44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46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8ED0931-3313-3B91-1BFD-E69D7CAF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1475"/>
            <a:ext cx="2743200" cy="365125"/>
          </a:xfrm>
        </p:spPr>
        <p:txBody>
          <a:bodyPr/>
          <a:lstStyle/>
          <a:p>
            <a:fld id="{F45741E2-F3D9-6F4D-BC20-AA1D27B653E3}" type="slidenum">
              <a:rPr lang="en-US" smtClean="0"/>
              <a:t>32</a:t>
            </a:fld>
            <a:endParaRPr lang="en-US"/>
          </a:p>
        </p:txBody>
      </p:sp>
      <p:sp>
        <p:nvSpPr>
          <p:cNvPr id="20" name="Image Input"/>
          <p:cNvSpPr/>
          <p:nvPr/>
        </p:nvSpPr>
        <p:spPr>
          <a:xfrm>
            <a:off x="406400" y="1584012"/>
            <a:ext cx="1600000" cy="900000"/>
          </a:xfrm>
          <a:prstGeom prst="roundRect">
            <a:avLst>
              <a:gd name="adj" fmla="val 10000"/>
            </a:avLst>
          </a:prstGeom>
          <a:solidFill>
            <a:srgbClr val="E8F0FE"/>
          </a:solidFill>
          <a:ln w="25400">
            <a:solidFill>
              <a:srgbClr val="4472C4"/>
            </a:solidFill>
          </a:ln>
        </p:spPr>
        <p:txBody>
          <a:bodyPr wrap="square" lIns="36000" tIns="36000" rIns="36000" bIns="36000" anchor="ctr" anchorCtr="1"/>
          <a:lstStyle/>
          <a:p>
            <a:pPr algn="ctr"/>
            <a:r>
              <a:rPr lang="en-US" sz="1600" b="1" dirty="0">
                <a:solidFill>
                  <a:srgbClr val="1A3C6E"/>
                </a:solidFill>
                <a:latin typeface="Times New Roman"/>
              </a:rPr>
              <a:t>Image Input</a:t>
            </a:r>
          </a:p>
        </p:txBody>
      </p:sp>
      <p:sp>
        <p:nvSpPr>
          <p:cNvPr id="21" name="Arrow1"/>
          <p:cNvSpPr/>
          <p:nvPr/>
        </p:nvSpPr>
        <p:spPr>
          <a:xfrm>
            <a:off x="2106400" y="1864012"/>
            <a:ext cx="400000" cy="300000"/>
          </a:xfrm>
          <a:prstGeom prst="rightArrow">
            <a:avLst/>
          </a:prstGeom>
          <a:solidFill>
            <a:srgbClr val="4472C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Vision Encoder"/>
          <p:cNvSpPr/>
          <p:nvPr/>
        </p:nvSpPr>
        <p:spPr>
          <a:xfrm>
            <a:off x="2606400" y="1584012"/>
            <a:ext cx="2000000" cy="900000"/>
          </a:xfrm>
          <a:prstGeom prst="roundRect">
            <a:avLst>
              <a:gd name="adj" fmla="val 10000"/>
            </a:avLst>
          </a:prstGeom>
          <a:solidFill>
            <a:srgbClr val="D6E4F0"/>
          </a:solidFill>
          <a:ln w="25400">
            <a:solidFill>
              <a:srgbClr val="2F5496"/>
            </a:solidFill>
          </a:ln>
        </p:spPr>
        <p:txBody>
          <a:bodyPr wrap="square" lIns="36000" tIns="36000" rIns="36000" bIns="36000" anchor="ctr" anchorCtr="1"/>
          <a:lstStyle/>
          <a:p>
            <a:pPr algn="ctr"/>
            <a:r>
              <a:rPr lang="en-US" sz="1600" b="1" dirty="0">
                <a:solidFill>
                  <a:srgbClr val="1A3C6E"/>
                </a:solidFill>
                <a:latin typeface="Times New Roman"/>
              </a:rPr>
              <a:t>Vision Encoder
(e.g. CLIP ViT)</a:t>
            </a:r>
          </a:p>
        </p:txBody>
      </p:sp>
      <p:sp>
        <p:nvSpPr>
          <p:cNvPr id="23" name="Arrow2"/>
          <p:cNvSpPr/>
          <p:nvPr/>
        </p:nvSpPr>
        <p:spPr>
          <a:xfrm>
            <a:off x="4706400" y="1864012"/>
            <a:ext cx="400000" cy="300000"/>
          </a:xfrm>
          <a:prstGeom prst="rightArrow">
            <a:avLst/>
          </a:prstGeom>
          <a:solidFill>
            <a:srgbClr val="4472C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" name="Connector"/>
          <p:cNvSpPr/>
          <p:nvPr/>
        </p:nvSpPr>
        <p:spPr>
          <a:xfrm>
            <a:off x="5206400" y="1584012"/>
            <a:ext cx="2000000" cy="900000"/>
          </a:xfrm>
          <a:prstGeom prst="roundRect">
            <a:avLst>
              <a:gd name="adj" fmla="val 10000"/>
            </a:avLst>
          </a:prstGeom>
          <a:solidFill>
            <a:srgbClr val="FFF2CC"/>
          </a:solidFill>
          <a:ln w="25400">
            <a:solidFill>
              <a:srgbClr val="BF8F00"/>
            </a:solidFill>
          </a:ln>
        </p:spPr>
        <p:txBody>
          <a:bodyPr wrap="square" lIns="36000" tIns="36000" rIns="36000" bIns="36000" anchor="ctr" anchorCtr="1"/>
          <a:lstStyle/>
          <a:p>
            <a:pPr algn="ctr"/>
            <a:r>
              <a:rPr lang="en-US" sz="1600" b="1" dirty="0">
                <a:solidFill>
                  <a:srgbClr val="7F6000"/>
                </a:solidFill>
                <a:latin typeface="Times New Roman"/>
              </a:rPr>
              <a:t>Connector
(Projector/Adapter)</a:t>
            </a:r>
          </a:p>
        </p:txBody>
      </p:sp>
      <p:sp>
        <p:nvSpPr>
          <p:cNvPr id="25" name="Arrow3"/>
          <p:cNvSpPr/>
          <p:nvPr/>
        </p:nvSpPr>
        <p:spPr>
          <a:xfrm>
            <a:off x="7306400" y="1864012"/>
            <a:ext cx="400000" cy="300000"/>
          </a:xfrm>
          <a:prstGeom prst="rightArrow">
            <a:avLst/>
          </a:prstGeom>
          <a:solidFill>
            <a:srgbClr val="4472C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" name="LLM"/>
          <p:cNvSpPr/>
          <p:nvPr/>
        </p:nvSpPr>
        <p:spPr>
          <a:xfrm>
            <a:off x="7806400" y="1584012"/>
            <a:ext cx="2000000" cy="900000"/>
          </a:xfrm>
          <a:prstGeom prst="roundRect">
            <a:avLst>
              <a:gd name="adj" fmla="val 10000"/>
            </a:avLst>
          </a:prstGeom>
          <a:solidFill>
            <a:srgbClr val="E2EFDA"/>
          </a:solidFill>
          <a:ln w="25400">
            <a:solidFill>
              <a:srgbClr val="548235"/>
            </a:solidFill>
          </a:ln>
        </p:spPr>
        <p:txBody>
          <a:bodyPr wrap="square" lIns="36000" tIns="36000" rIns="36000" bIns="36000" anchor="ctr" anchorCtr="1"/>
          <a:lstStyle/>
          <a:p>
            <a:pPr algn="ctr"/>
            <a:r>
              <a:rPr lang="en-US" sz="1600" b="1" dirty="0">
                <a:solidFill>
                  <a:srgbClr val="375623"/>
                </a:solidFill>
                <a:latin typeface="Times New Roman"/>
              </a:rPr>
              <a:t>LLM Decoder
(Vicuna/Qwen)</a:t>
            </a:r>
          </a:p>
        </p:txBody>
      </p:sp>
      <p:sp>
        <p:nvSpPr>
          <p:cNvPr id="27" name="Arrow4"/>
          <p:cNvSpPr/>
          <p:nvPr/>
        </p:nvSpPr>
        <p:spPr>
          <a:xfrm>
            <a:off x="9906400" y="1864012"/>
            <a:ext cx="400000" cy="300000"/>
          </a:xfrm>
          <a:prstGeom prst="rightArrow">
            <a:avLst/>
          </a:prstGeom>
          <a:solidFill>
            <a:srgbClr val="4472C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" name="Output"/>
          <p:cNvSpPr/>
          <p:nvPr/>
        </p:nvSpPr>
        <p:spPr>
          <a:xfrm>
            <a:off x="10306400" y="1734012"/>
            <a:ext cx="1500000" cy="600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/>
          <a:lstStyle/>
          <a:p>
            <a:pPr algn="ctr"/>
            <a:r>
              <a:rPr lang="en-US" sz="1600" dirty="0">
                <a:solidFill>
                  <a:srgbClr val="333333"/>
                </a:solidFill>
                <a:latin typeface="Times New Roman"/>
              </a:rPr>
              <a:t>Text
Response</a:t>
            </a:r>
          </a:p>
        </p:txBody>
      </p:sp>
      <p:sp>
        <p:nvSpPr>
          <p:cNvPr id="30" name="Label2"/>
          <p:cNvSpPr/>
          <p:nvPr/>
        </p:nvSpPr>
        <p:spPr>
          <a:xfrm>
            <a:off x="2606400" y="2534012"/>
            <a:ext cx="2000000" cy="500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/>
          <a:lstStyle/>
          <a:p>
            <a:pPr algn="ctr"/>
            <a:r>
              <a:rPr lang="en-US" sz="1200" dirty="0">
                <a:solidFill>
                  <a:srgbClr val="333333"/>
                </a:solidFill>
                <a:latin typeface="Times New Roman"/>
              </a:rPr>
              <a:t>Frozen pretrained
visual features</a:t>
            </a:r>
          </a:p>
        </p:txBody>
      </p:sp>
      <p:sp>
        <p:nvSpPr>
          <p:cNvPr id="31" name="Label3"/>
          <p:cNvSpPr/>
          <p:nvPr/>
        </p:nvSpPr>
        <p:spPr>
          <a:xfrm>
            <a:off x="5206400" y="2534012"/>
            <a:ext cx="2000000" cy="500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/>
          <a:lstStyle/>
          <a:p>
            <a:pPr algn="ctr"/>
            <a:r>
              <a:rPr lang="en-US" sz="1200" dirty="0">
                <a:solidFill>
                  <a:srgbClr val="333333"/>
                </a:solidFill>
                <a:latin typeface="Times New Roman"/>
              </a:rPr>
              <a:t>Bridges modality gap
(trainable)</a:t>
            </a:r>
          </a:p>
        </p:txBody>
      </p:sp>
      <p:sp>
        <p:nvSpPr>
          <p:cNvPr id="32" name="Label4"/>
          <p:cNvSpPr/>
          <p:nvPr/>
        </p:nvSpPr>
        <p:spPr>
          <a:xfrm>
            <a:off x="7806400" y="2534012"/>
            <a:ext cx="2000000" cy="500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/>
          <a:lstStyle/>
          <a:p>
            <a:pPr algn="ctr"/>
            <a:r>
              <a:rPr lang="en-US" sz="1200" dirty="0">
                <a:solidFill>
                  <a:srgbClr val="333333"/>
                </a:solidFill>
                <a:latin typeface="Times New Roman"/>
              </a:rPr>
              <a:t>Generates text
(fine-tuned)</a:t>
            </a:r>
          </a:p>
        </p:txBody>
      </p:sp>
      <p:sp>
        <p:nvSpPr>
          <p:cNvPr id="33" name="SubTitle"/>
          <p:cNvSpPr/>
          <p:nvPr/>
        </p:nvSpPr>
        <p:spPr>
          <a:xfrm>
            <a:off x="806400" y="1042800"/>
            <a:ext cx="10000000" cy="500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/>
          <a:lstStyle/>
          <a:p>
            <a:pPr algn="ctr"/>
            <a:endParaRPr lang="en-US" sz="2000" dirty="0">
              <a:solidFill>
                <a:srgbClr val="333333"/>
              </a:solidFill>
              <a:latin typeface="Times New Roman"/>
            </a:endParaRPr>
          </a:p>
        </p:txBody>
      </p:sp>
      <p:pic>
        <p:nvPicPr>
          <p:cNvPr id="34" name="Graphic 34" descr="Architecture network icon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2000" y="526763"/>
            <a:ext cx="609600" cy="6096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FBBC324-5D45-8B19-73F9-E20049B1A7BB}"/>
              </a:ext>
            </a:extLst>
          </p:cNvPr>
          <p:cNvSpPr txBox="1"/>
          <p:nvPr/>
        </p:nvSpPr>
        <p:spPr>
          <a:xfrm>
            <a:off x="406400" y="551588"/>
            <a:ext cx="10515600" cy="52322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altLang="zh-CN" sz="2800" b="1" dirty="0">
                <a:latin typeface="Times New Roman"/>
                <a:cs typeface="Times New Roman"/>
              </a:rPr>
              <a:t>Three Core Components of </a:t>
            </a:r>
            <a:r>
              <a:rPr lang="en-US" altLang="zh-CN" sz="2800" b="1" dirty="0" err="1">
                <a:latin typeface="Times New Roman"/>
                <a:cs typeface="Times New Roman"/>
              </a:rPr>
              <a:t>Llava</a:t>
            </a:r>
            <a:r>
              <a:rPr lang="en-US" altLang="zh-CN" sz="2800" b="1" dirty="0">
                <a:latin typeface="Times New Roman"/>
                <a:cs typeface="Times New Roman"/>
              </a:rPr>
              <a:t>-style Vision-Language Models</a:t>
            </a:r>
          </a:p>
        </p:txBody>
      </p:sp>
      <p:pic>
        <p:nvPicPr>
          <p:cNvPr id="1030" name="Picture 6" descr="drawing">
            <a:extLst>
              <a:ext uri="{FF2B5EF4-FFF2-40B4-BE49-F238E27FC236}">
                <a16:creationId xmlns:a16="http://schemas.microsoft.com/office/drawing/2014/main" id="{6349C00F-58B1-2161-A13E-A813BBCAE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3137360"/>
            <a:ext cx="8258175" cy="28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4">
            <a:extLst>
              <a:ext uri="{FF2B5EF4-FFF2-40B4-BE49-F238E27FC236}">
                <a16:creationId xmlns:a16="http://schemas.microsoft.com/office/drawing/2014/main" id="{87DB219C-35E0-517E-9466-A42F559C835B}"/>
              </a:ext>
            </a:extLst>
          </p:cNvPr>
          <p:cNvSpPr txBox="1"/>
          <p:nvPr/>
        </p:nvSpPr>
        <p:spPr>
          <a:xfrm>
            <a:off x="336369" y="6123543"/>
            <a:ext cx="700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Source:</a:t>
            </a:r>
            <a:r>
              <a:rPr lang="zh-CN" altLang="en-US" dirty="0"/>
              <a:t> </a:t>
            </a:r>
            <a:r>
              <a:rPr lang="en-US" altLang="zh-CN" dirty="0"/>
              <a:t>[Liu et al. 2023]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65762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61B4A-26EB-2963-9A74-2FF8978FD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049A1FC-D213-8A65-89CB-9E50F1B6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41E2-F3D9-6F4D-BC20-AA1D27B653E3}" type="slidenum">
              <a:rPr lang="en-US" smtClean="0"/>
              <a:t>33</a:t>
            </a:fld>
            <a:endParaRPr lang="en-US"/>
          </a:p>
        </p:txBody>
      </p:sp>
      <p:sp>
        <p:nvSpPr>
          <p:cNvPr id="33" name="SubTitle">
            <a:extLst>
              <a:ext uri="{FF2B5EF4-FFF2-40B4-BE49-F238E27FC236}">
                <a16:creationId xmlns:a16="http://schemas.microsoft.com/office/drawing/2014/main" id="{AAE45B81-FF21-7BDD-AA4D-884B76A307A1}"/>
              </a:ext>
            </a:extLst>
          </p:cNvPr>
          <p:cNvSpPr/>
          <p:nvPr/>
        </p:nvSpPr>
        <p:spPr>
          <a:xfrm>
            <a:off x="806400" y="1042800"/>
            <a:ext cx="10000000" cy="500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/>
          <a:lstStyle/>
          <a:p>
            <a:pPr algn="ctr"/>
            <a:endParaRPr lang="en-US" sz="2000" dirty="0">
              <a:solidFill>
                <a:srgbClr val="333333"/>
              </a:solidFill>
              <a:latin typeface="Times New Roman"/>
            </a:endParaRPr>
          </a:p>
        </p:txBody>
      </p:sp>
      <p:pic>
        <p:nvPicPr>
          <p:cNvPr id="34" name="Graphic 34" descr="Architecture network icon">
            <a:extLst>
              <a:ext uri="{FF2B5EF4-FFF2-40B4-BE49-F238E27FC236}">
                <a16:creationId xmlns:a16="http://schemas.microsoft.com/office/drawing/2014/main" id="{733EFC47-05E3-D281-EE25-470FE9EF4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2000" y="526763"/>
            <a:ext cx="609600" cy="6096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C5E0DFC-D071-1284-B0B0-665C8CE7688D}"/>
              </a:ext>
            </a:extLst>
          </p:cNvPr>
          <p:cNvSpPr txBox="1"/>
          <p:nvPr/>
        </p:nvSpPr>
        <p:spPr>
          <a:xfrm>
            <a:off x="406400" y="551588"/>
            <a:ext cx="10515600" cy="52322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altLang="zh-CN" sz="2800" b="1" dirty="0">
                <a:latin typeface="Times New Roman"/>
                <a:cs typeface="Times New Roman"/>
              </a:rPr>
              <a:t>Three Core Components of </a:t>
            </a:r>
            <a:r>
              <a:rPr lang="en-US" altLang="zh-CN" sz="2800" b="1" dirty="0" err="1">
                <a:latin typeface="Times New Roman"/>
                <a:cs typeface="Times New Roman"/>
              </a:rPr>
              <a:t>Llava</a:t>
            </a:r>
            <a:r>
              <a:rPr lang="en-US" altLang="zh-CN" sz="2800" b="1" dirty="0">
                <a:latin typeface="Times New Roman"/>
                <a:cs typeface="Times New Roman"/>
              </a:rPr>
              <a:t>-style Vision-Language Models</a:t>
            </a:r>
          </a:p>
        </p:txBody>
      </p:sp>
      <p:pic>
        <p:nvPicPr>
          <p:cNvPr id="4" name="Picture 6" descr="drawing">
            <a:extLst>
              <a:ext uri="{FF2B5EF4-FFF2-40B4-BE49-F238E27FC236}">
                <a16:creationId xmlns:a16="http://schemas.microsoft.com/office/drawing/2014/main" id="{F5767512-D96B-E034-47F0-59A13EF14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209425"/>
            <a:ext cx="8258175" cy="28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AC6DB1-FDE8-8835-60FC-EDB56F030DFE}"/>
              </a:ext>
            </a:extLst>
          </p:cNvPr>
          <p:cNvSpPr txBox="1">
            <a:spLocks/>
          </p:cNvSpPr>
          <p:nvPr/>
        </p:nvSpPr>
        <p:spPr>
          <a:xfrm>
            <a:off x="476250" y="4361699"/>
            <a:ext cx="5819775" cy="19695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dirty="0">
                <a:latin typeface="Avenir Book" panose="02000503020000020003" pitchFamily="2" charset="0"/>
              </a:rPr>
              <a:t>Training Stage 1 / 2</a:t>
            </a:r>
          </a:p>
          <a:p>
            <a:pPr lvl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dirty="0">
                <a:latin typeface="Avenir Book" panose="02000503020000020003" pitchFamily="2" charset="0"/>
              </a:rPr>
              <a:t>large-scale image-text pretraining with </a:t>
            </a:r>
            <a:r>
              <a:rPr lang="en-US" altLang="zh-CN" b="1" dirty="0">
                <a:latin typeface="Avenir Book" panose="02000503020000020003" pitchFamily="2" charset="0"/>
              </a:rPr>
              <a:t>the LLM and Visual Encoder Frozen</a:t>
            </a:r>
          </a:p>
          <a:p>
            <a:pPr lvl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dirty="0">
                <a:latin typeface="Avenir Book" panose="02000503020000020003" pitchFamily="2" charset="0"/>
              </a:rPr>
              <a:t>Data: 600K filtered CC3M</a:t>
            </a:r>
          </a:p>
          <a:p>
            <a:pPr lvl="1">
              <a:lnSpc>
                <a:spcPct val="125000"/>
              </a:lnSpc>
            </a:pPr>
            <a:endParaRPr lang="en-US" altLang="zh-CN" dirty="0">
              <a:latin typeface="Avenir Book" panose="02000503020000020003" pitchFamily="2" charset="0"/>
            </a:endParaRPr>
          </a:p>
          <a:p>
            <a:pPr lvl="1">
              <a:lnSpc>
                <a:spcPct val="125000"/>
              </a:lnSpc>
            </a:pPr>
            <a:endParaRPr lang="en-US" altLang="zh-CN" dirty="0">
              <a:latin typeface="Avenir Book" panose="02000503020000020003" pitchFamily="2" charset="0"/>
            </a:endParaRPr>
          </a:p>
          <a:p>
            <a:pPr lvl="1">
              <a:lnSpc>
                <a:spcPct val="125000"/>
              </a:lnSpc>
            </a:pPr>
            <a:endParaRPr lang="en-US" altLang="zh-CN" dirty="0">
              <a:latin typeface="Avenir Book" panose="02000503020000020003" pitchFamily="2" charset="0"/>
            </a:endParaRPr>
          </a:p>
          <a:p>
            <a:pPr lvl="1">
              <a:lnSpc>
                <a:spcPct val="125000"/>
              </a:lnSpc>
            </a:pPr>
            <a:endParaRPr lang="en-US" altLang="zh-CN" dirty="0">
              <a:latin typeface="Avenir Book" panose="02000503020000020003" pitchFamily="2" charset="0"/>
            </a:endParaRPr>
          </a:p>
          <a:p>
            <a:endParaRPr lang="en-CN" dirty="0">
              <a:latin typeface="Avenir Book" panose="02000503020000020003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984A7B-9E84-CDB6-88D7-6374BB09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75" y="4764432"/>
            <a:ext cx="2642936" cy="148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41114B8-62AB-1BCD-388B-65C5D61BA157}"/>
              </a:ext>
            </a:extLst>
          </p:cNvPr>
          <p:cNvSpPr txBox="1"/>
          <p:nvPr/>
        </p:nvSpPr>
        <p:spPr>
          <a:xfrm>
            <a:off x="9225140" y="4817467"/>
            <a:ext cx="28274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effectLst/>
                <a:latin typeface="IBM Plex Mono" panose="020B0509050203000203" pitchFamily="49" charset="0"/>
              </a:rPr>
              <a:t>a river has burst it 's banks and has spread out onto arable farmland alongside</a:t>
            </a:r>
            <a:endParaRPr lang="zh-CN" altLang="en-US" dirty="0"/>
          </a:p>
        </p:txBody>
      </p:sp>
      <p:pic>
        <p:nvPicPr>
          <p:cNvPr id="8" name="Graphic 29" descr="Lock with solid fill">
            <a:extLst>
              <a:ext uri="{FF2B5EF4-FFF2-40B4-BE49-F238E27FC236}">
                <a16:creationId xmlns:a16="http://schemas.microsoft.com/office/drawing/2014/main" id="{A68757FE-58A2-3711-A4B3-A278DD8FD3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73086" y="1900682"/>
            <a:ext cx="500000" cy="500000"/>
          </a:xfrm>
          <a:prstGeom prst="rect">
            <a:avLst/>
          </a:prstGeom>
        </p:spPr>
      </p:pic>
      <p:pic>
        <p:nvPicPr>
          <p:cNvPr id="9" name="Graphic 29" descr="Lock with solid fill">
            <a:extLst>
              <a:ext uri="{FF2B5EF4-FFF2-40B4-BE49-F238E27FC236}">
                <a16:creationId xmlns:a16="http://schemas.microsoft.com/office/drawing/2014/main" id="{4DEEF011-0899-3AA1-2938-528C178676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8473" y="3393707"/>
            <a:ext cx="500000" cy="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36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E67C5-D261-54B1-02E2-80F318353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516099F-4E22-0DF1-4B6E-20BC3240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41E2-F3D9-6F4D-BC20-AA1D27B653E3}" type="slidenum">
              <a:rPr lang="en-US" smtClean="0"/>
              <a:t>34</a:t>
            </a:fld>
            <a:endParaRPr lang="en-US"/>
          </a:p>
        </p:txBody>
      </p:sp>
      <p:sp>
        <p:nvSpPr>
          <p:cNvPr id="33" name="SubTitle">
            <a:extLst>
              <a:ext uri="{FF2B5EF4-FFF2-40B4-BE49-F238E27FC236}">
                <a16:creationId xmlns:a16="http://schemas.microsoft.com/office/drawing/2014/main" id="{A44B4707-89F4-FF72-4EAA-767E626C6E21}"/>
              </a:ext>
            </a:extLst>
          </p:cNvPr>
          <p:cNvSpPr/>
          <p:nvPr/>
        </p:nvSpPr>
        <p:spPr>
          <a:xfrm>
            <a:off x="806400" y="1042800"/>
            <a:ext cx="10000000" cy="500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/>
          <a:lstStyle/>
          <a:p>
            <a:pPr algn="ctr"/>
            <a:endParaRPr lang="en-US" sz="2000" dirty="0">
              <a:solidFill>
                <a:srgbClr val="333333"/>
              </a:solidFill>
              <a:latin typeface="Times New Roman"/>
            </a:endParaRPr>
          </a:p>
        </p:txBody>
      </p:sp>
      <p:pic>
        <p:nvPicPr>
          <p:cNvPr id="34" name="Graphic 34" descr="Architecture network icon">
            <a:extLst>
              <a:ext uri="{FF2B5EF4-FFF2-40B4-BE49-F238E27FC236}">
                <a16:creationId xmlns:a16="http://schemas.microsoft.com/office/drawing/2014/main" id="{CC86AFD5-B483-98C0-78C2-E0295CA4F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2000" y="526763"/>
            <a:ext cx="609600" cy="6096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8D7ABDA-BE2B-B175-4849-AA81CF04DA61}"/>
              </a:ext>
            </a:extLst>
          </p:cNvPr>
          <p:cNvSpPr txBox="1"/>
          <p:nvPr/>
        </p:nvSpPr>
        <p:spPr>
          <a:xfrm>
            <a:off x="406400" y="551588"/>
            <a:ext cx="10515600" cy="52322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altLang="zh-CN" sz="2800" b="1" dirty="0">
                <a:latin typeface="Times New Roman"/>
                <a:cs typeface="Times New Roman"/>
              </a:rPr>
              <a:t>Three Core Components of </a:t>
            </a:r>
            <a:r>
              <a:rPr lang="en-US" altLang="zh-CN" sz="2800" b="1" dirty="0" err="1">
                <a:latin typeface="Times New Roman"/>
                <a:cs typeface="Times New Roman"/>
              </a:rPr>
              <a:t>Llava</a:t>
            </a:r>
            <a:r>
              <a:rPr lang="en-US" altLang="zh-CN" sz="2800" b="1" dirty="0">
                <a:latin typeface="Times New Roman"/>
                <a:cs typeface="Times New Roman"/>
              </a:rPr>
              <a:t>-style Vision-Language Models</a:t>
            </a:r>
          </a:p>
        </p:txBody>
      </p:sp>
      <p:pic>
        <p:nvPicPr>
          <p:cNvPr id="4" name="Picture 6" descr="drawing">
            <a:extLst>
              <a:ext uri="{FF2B5EF4-FFF2-40B4-BE49-F238E27FC236}">
                <a16:creationId xmlns:a16="http://schemas.microsoft.com/office/drawing/2014/main" id="{EDF1CDAC-46C8-96A1-A9F9-DB6FAAB69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209425"/>
            <a:ext cx="8258175" cy="28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E111CB-1B0B-1508-1451-AE855232AE7B}"/>
              </a:ext>
            </a:extLst>
          </p:cNvPr>
          <p:cNvSpPr txBox="1">
            <a:spLocks/>
          </p:cNvSpPr>
          <p:nvPr/>
        </p:nvSpPr>
        <p:spPr>
          <a:xfrm>
            <a:off x="476251" y="4361699"/>
            <a:ext cx="10445750" cy="19695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dirty="0">
                <a:latin typeface="Avenir Book" panose="02000503020000020003" pitchFamily="2" charset="0"/>
              </a:rPr>
              <a:t>Training Stage 2 / 2</a:t>
            </a:r>
          </a:p>
          <a:p>
            <a:pPr lvl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dirty="0">
                <a:latin typeface="Avenir Book" panose="02000503020000020003" pitchFamily="2" charset="0"/>
              </a:rPr>
              <a:t>visual instruction tuning stage: use 150K GPT-generated multimodal instruction-following data</a:t>
            </a:r>
          </a:p>
          <a:p>
            <a:pPr lvl="1">
              <a:lnSpc>
                <a:spcPct val="125000"/>
              </a:lnSpc>
            </a:pPr>
            <a:endParaRPr lang="en-US" altLang="zh-CN" dirty="0">
              <a:latin typeface="Avenir Book" panose="02000503020000020003" pitchFamily="2" charset="0"/>
            </a:endParaRPr>
          </a:p>
          <a:p>
            <a:pPr lvl="1">
              <a:lnSpc>
                <a:spcPct val="125000"/>
              </a:lnSpc>
            </a:pPr>
            <a:endParaRPr lang="en-US" altLang="zh-CN" dirty="0">
              <a:latin typeface="Avenir Book" panose="02000503020000020003" pitchFamily="2" charset="0"/>
            </a:endParaRPr>
          </a:p>
          <a:p>
            <a:pPr lvl="1">
              <a:lnSpc>
                <a:spcPct val="125000"/>
              </a:lnSpc>
            </a:pPr>
            <a:endParaRPr lang="en-US" altLang="zh-CN" dirty="0">
              <a:latin typeface="Avenir Book" panose="02000503020000020003" pitchFamily="2" charset="0"/>
            </a:endParaRPr>
          </a:p>
          <a:p>
            <a:endParaRPr lang="en-CN" dirty="0">
              <a:latin typeface="Avenir Book" panose="02000503020000020003" pitchFamily="2" charset="0"/>
            </a:endParaRPr>
          </a:p>
        </p:txBody>
      </p:sp>
      <p:pic>
        <p:nvPicPr>
          <p:cNvPr id="6" name="Graphic 29" descr="Lock with solid fill">
            <a:extLst>
              <a:ext uri="{FF2B5EF4-FFF2-40B4-BE49-F238E27FC236}">
                <a16:creationId xmlns:a16="http://schemas.microsoft.com/office/drawing/2014/main" id="{8C143FFB-8C61-EA96-951C-3FEC29C11C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2476" y="3383934"/>
            <a:ext cx="500000" cy="500000"/>
          </a:xfrm>
          <a:prstGeom prst="rect">
            <a:avLst/>
          </a:prstGeom>
        </p:spPr>
      </p:pic>
      <p:pic>
        <p:nvPicPr>
          <p:cNvPr id="8" name="Graphic 29" descr="Lock with solid fill">
            <a:extLst>
              <a:ext uri="{FF2B5EF4-FFF2-40B4-BE49-F238E27FC236}">
                <a16:creationId xmlns:a16="http://schemas.microsoft.com/office/drawing/2014/main" id="{8E1E7C5A-02CF-B327-AFF0-B87201248A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2476" y="2929000"/>
            <a:ext cx="500000" cy="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04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849D2-2321-9953-68CC-22989CD93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F1207EB-E494-9E31-BBEF-13CDFBA9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41E2-F3D9-6F4D-BC20-AA1D27B653E3}" type="slidenum">
              <a:rPr lang="en-US" smtClean="0"/>
              <a:t>35</a:t>
            </a:fld>
            <a:endParaRPr lang="en-US"/>
          </a:p>
        </p:txBody>
      </p:sp>
      <p:sp>
        <p:nvSpPr>
          <p:cNvPr id="33" name="SubTitle">
            <a:extLst>
              <a:ext uri="{FF2B5EF4-FFF2-40B4-BE49-F238E27FC236}">
                <a16:creationId xmlns:a16="http://schemas.microsoft.com/office/drawing/2014/main" id="{E222AA81-4484-228D-8F01-207EEF57ABB1}"/>
              </a:ext>
            </a:extLst>
          </p:cNvPr>
          <p:cNvSpPr/>
          <p:nvPr/>
        </p:nvSpPr>
        <p:spPr>
          <a:xfrm>
            <a:off x="806400" y="1042800"/>
            <a:ext cx="10000000" cy="500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/>
          <a:lstStyle/>
          <a:p>
            <a:pPr algn="ctr"/>
            <a:endParaRPr lang="en-US" sz="2000" dirty="0">
              <a:solidFill>
                <a:srgbClr val="333333"/>
              </a:solidFill>
              <a:latin typeface="Times New Roman"/>
            </a:endParaRPr>
          </a:p>
        </p:txBody>
      </p:sp>
      <p:pic>
        <p:nvPicPr>
          <p:cNvPr id="34" name="Graphic 34" descr="Architecture network icon">
            <a:extLst>
              <a:ext uri="{FF2B5EF4-FFF2-40B4-BE49-F238E27FC236}">
                <a16:creationId xmlns:a16="http://schemas.microsoft.com/office/drawing/2014/main" id="{4CC036B1-B326-8D39-3D4E-F45DF9912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2000" y="526763"/>
            <a:ext cx="609600" cy="6096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815183D-AFCD-6D9F-5DD6-FA61A2538F4C}"/>
              </a:ext>
            </a:extLst>
          </p:cNvPr>
          <p:cNvSpPr txBox="1"/>
          <p:nvPr/>
        </p:nvSpPr>
        <p:spPr>
          <a:xfrm>
            <a:off x="406400" y="551588"/>
            <a:ext cx="10515600" cy="52322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altLang="zh-CN" sz="2800" b="1" dirty="0">
                <a:latin typeface="Times New Roman"/>
                <a:cs typeface="Times New Roman"/>
              </a:rPr>
              <a:t>Three Core Components of </a:t>
            </a:r>
            <a:r>
              <a:rPr lang="en-US" altLang="zh-CN" sz="2800" b="1" dirty="0" err="1">
                <a:latin typeface="Times New Roman"/>
                <a:cs typeface="Times New Roman"/>
              </a:rPr>
              <a:t>Llava</a:t>
            </a:r>
            <a:r>
              <a:rPr lang="en-US" altLang="zh-CN" sz="2800" b="1" dirty="0">
                <a:latin typeface="Times New Roman"/>
                <a:cs typeface="Times New Roman"/>
              </a:rPr>
              <a:t>-style Vision-Language Models</a:t>
            </a:r>
          </a:p>
        </p:txBody>
      </p:sp>
      <p:pic>
        <p:nvPicPr>
          <p:cNvPr id="4" name="Picture 6" descr="drawing">
            <a:extLst>
              <a:ext uri="{FF2B5EF4-FFF2-40B4-BE49-F238E27FC236}">
                <a16:creationId xmlns:a16="http://schemas.microsoft.com/office/drawing/2014/main" id="{A2D55AA4-B125-3A6E-9B29-8EE01BD43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209425"/>
            <a:ext cx="8258175" cy="28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9B96F1-CF37-FBAE-F3A7-0B6A57DC167E}"/>
              </a:ext>
            </a:extLst>
          </p:cNvPr>
          <p:cNvSpPr txBox="1">
            <a:spLocks/>
          </p:cNvSpPr>
          <p:nvPr/>
        </p:nvSpPr>
        <p:spPr>
          <a:xfrm>
            <a:off x="406400" y="3918820"/>
            <a:ext cx="11496675" cy="19695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dirty="0">
                <a:latin typeface="Avenir Book" panose="02000503020000020003" pitchFamily="2" charset="0"/>
              </a:rPr>
              <a:t>LLaVA-1.5 Update</a:t>
            </a:r>
          </a:p>
          <a:p>
            <a:pPr lvl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dirty="0">
                <a:latin typeface="Avenir Book" panose="02000503020000020003" pitchFamily="2" charset="0"/>
              </a:rPr>
              <a:t>Projection Layer: Linear Projection -&gt; MLP</a:t>
            </a:r>
          </a:p>
          <a:p>
            <a:pPr lvl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dirty="0">
                <a:latin typeface="Avenir Book" panose="02000503020000020003" pitchFamily="2" charset="0"/>
              </a:rPr>
              <a:t>Visual Encoder: </a:t>
            </a:r>
            <a:r>
              <a:rPr lang="en-US" altLang="zh-CN" dirty="0"/>
              <a:t>CLIP </a:t>
            </a:r>
            <a:r>
              <a:rPr lang="en-US" altLang="zh-CN" dirty="0" err="1"/>
              <a:t>ViT</a:t>
            </a:r>
            <a:r>
              <a:rPr lang="en-US" altLang="zh-CN" dirty="0"/>
              <a:t>-L/14 </a:t>
            </a:r>
            <a:r>
              <a:rPr lang="en-US" altLang="zh-CN" b="1" dirty="0"/>
              <a:t>-&gt; CLIP-ViT-L-336px</a:t>
            </a:r>
          </a:p>
          <a:p>
            <a:pPr lvl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dirty="0">
                <a:latin typeface="Avenir Book" panose="02000503020000020003" pitchFamily="2" charset="0"/>
              </a:rPr>
              <a:t>Data Mix: Stage 1 - </a:t>
            </a:r>
            <a:r>
              <a:rPr lang="en-US" altLang="zh-CN" b="1" dirty="0"/>
              <a:t>558K LAION-CC-SBU</a:t>
            </a:r>
            <a:r>
              <a:rPr lang="en-US" altLang="zh-CN" dirty="0"/>
              <a:t>; Stage 2: 150K +  </a:t>
            </a:r>
            <a:r>
              <a:rPr lang="en-US" altLang="zh-CN" b="1" dirty="0"/>
              <a:t>515K VQA data from academic-oriented tasks</a:t>
            </a:r>
            <a:endParaRPr lang="en-US" altLang="zh-CN" b="1" dirty="0">
              <a:latin typeface="Avenir Book" panose="02000503020000020003" pitchFamily="2" charset="0"/>
            </a:endParaRPr>
          </a:p>
          <a:p>
            <a:pPr lvl="1">
              <a:lnSpc>
                <a:spcPct val="125000"/>
              </a:lnSpc>
            </a:pPr>
            <a:endParaRPr lang="en-US" altLang="zh-CN" dirty="0">
              <a:latin typeface="Avenir Book" panose="02000503020000020003" pitchFamily="2" charset="0"/>
            </a:endParaRPr>
          </a:p>
          <a:p>
            <a:pPr lvl="1">
              <a:lnSpc>
                <a:spcPct val="125000"/>
              </a:lnSpc>
            </a:pPr>
            <a:endParaRPr lang="en-US" altLang="zh-CN" dirty="0">
              <a:latin typeface="Avenir Book" panose="02000503020000020003" pitchFamily="2" charset="0"/>
            </a:endParaRPr>
          </a:p>
          <a:p>
            <a:pPr lvl="1">
              <a:lnSpc>
                <a:spcPct val="125000"/>
              </a:lnSpc>
            </a:pPr>
            <a:endParaRPr lang="en-US" altLang="zh-CN" dirty="0">
              <a:latin typeface="Avenir Book" panose="02000503020000020003" pitchFamily="2" charset="0"/>
            </a:endParaRPr>
          </a:p>
          <a:p>
            <a:pPr lvl="1">
              <a:lnSpc>
                <a:spcPct val="125000"/>
              </a:lnSpc>
            </a:pPr>
            <a:endParaRPr lang="en-US" altLang="zh-CN" dirty="0">
              <a:latin typeface="Avenir Book" panose="02000503020000020003" pitchFamily="2" charset="0"/>
            </a:endParaRPr>
          </a:p>
          <a:p>
            <a:endParaRPr lang="en-CN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444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D455E-D0AF-B638-3EF7-BF0CE4C11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FDF80DB-66C7-6BAB-99F3-4AF6E16F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41E2-F3D9-6F4D-BC20-AA1D27B653E3}" type="slidenum">
              <a:rPr lang="en-US" smtClean="0"/>
              <a:t>36</a:t>
            </a:fld>
            <a:endParaRPr lang="en-US"/>
          </a:p>
        </p:txBody>
      </p:sp>
      <p:sp>
        <p:nvSpPr>
          <p:cNvPr id="33" name="SubTitle">
            <a:extLst>
              <a:ext uri="{FF2B5EF4-FFF2-40B4-BE49-F238E27FC236}">
                <a16:creationId xmlns:a16="http://schemas.microsoft.com/office/drawing/2014/main" id="{A50218A0-F953-386E-F2E1-C03F17860606}"/>
              </a:ext>
            </a:extLst>
          </p:cNvPr>
          <p:cNvSpPr/>
          <p:nvPr/>
        </p:nvSpPr>
        <p:spPr>
          <a:xfrm>
            <a:off x="806400" y="1042800"/>
            <a:ext cx="10000000" cy="500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/>
          <a:lstStyle/>
          <a:p>
            <a:pPr algn="ctr"/>
            <a:endParaRPr lang="en-US" sz="2000" dirty="0">
              <a:solidFill>
                <a:srgbClr val="333333"/>
              </a:solidFill>
              <a:latin typeface="Times New Roman"/>
            </a:endParaRPr>
          </a:p>
        </p:txBody>
      </p:sp>
      <p:pic>
        <p:nvPicPr>
          <p:cNvPr id="34" name="Graphic 34" descr="Architecture network icon">
            <a:extLst>
              <a:ext uri="{FF2B5EF4-FFF2-40B4-BE49-F238E27FC236}">
                <a16:creationId xmlns:a16="http://schemas.microsoft.com/office/drawing/2014/main" id="{0E79D78C-ACE7-761A-EDAD-EAECFFDDB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2000" y="526763"/>
            <a:ext cx="609600" cy="6096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5F1979F-838B-7BDD-63DF-E8FB52B81313}"/>
              </a:ext>
            </a:extLst>
          </p:cNvPr>
          <p:cNvSpPr txBox="1"/>
          <p:nvPr/>
        </p:nvSpPr>
        <p:spPr>
          <a:xfrm>
            <a:off x="406400" y="551588"/>
            <a:ext cx="10515600" cy="52322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altLang="zh-CN" sz="2800" b="1" dirty="0">
                <a:latin typeface="Times New Roman"/>
                <a:cs typeface="Times New Roman"/>
              </a:rPr>
              <a:t>The Bottleneck of </a:t>
            </a:r>
            <a:r>
              <a:rPr lang="en-US" altLang="zh-CN" sz="2800" b="1" dirty="0" err="1">
                <a:latin typeface="Times New Roman"/>
                <a:cs typeface="Times New Roman"/>
              </a:rPr>
              <a:t>LLaVA</a:t>
            </a:r>
            <a:r>
              <a:rPr lang="en-US" altLang="zh-CN" sz="2800" b="1" dirty="0">
                <a:latin typeface="Times New Roman"/>
                <a:cs typeface="Times New Roman"/>
              </a:rPr>
              <a:t>: Fixed Visual Tokens for Every Image </a:t>
            </a:r>
          </a:p>
        </p:txBody>
      </p:sp>
      <p:pic>
        <p:nvPicPr>
          <p:cNvPr id="4" name="Picture 6" descr="drawing">
            <a:extLst>
              <a:ext uri="{FF2B5EF4-FFF2-40B4-BE49-F238E27FC236}">
                <a16:creationId xmlns:a16="http://schemas.microsoft.com/office/drawing/2014/main" id="{EAB4D1DD-14D0-F8F5-9E80-046216C01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209425"/>
            <a:ext cx="8258175" cy="28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A0B05F-B785-E5CA-FBD1-54D063D12896}"/>
              </a:ext>
            </a:extLst>
          </p:cNvPr>
          <p:cNvSpPr txBox="1">
            <a:spLocks/>
          </p:cNvSpPr>
          <p:nvPr/>
        </p:nvSpPr>
        <p:spPr>
          <a:xfrm>
            <a:off x="406400" y="3918820"/>
            <a:ext cx="11496675" cy="19695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b="1" dirty="0">
                <a:latin typeface="Avenir Book" panose="02000503020000020003" pitchFamily="2" charset="0"/>
              </a:rPr>
              <a:t>The limitation of early VLMs (</a:t>
            </a:r>
            <a:r>
              <a:rPr lang="en-US" altLang="zh-CN" b="1" dirty="0" err="1">
                <a:latin typeface="Avenir Book" panose="02000503020000020003" pitchFamily="2" charset="0"/>
              </a:rPr>
              <a:t>LLaVA</a:t>
            </a:r>
            <a:r>
              <a:rPr lang="en-US" altLang="zh-CN" b="1" dirty="0">
                <a:latin typeface="Avenir Book" panose="02000503020000020003" pitchFamily="2" charset="0"/>
              </a:rPr>
              <a:t> 1.5 and before)</a:t>
            </a:r>
          </a:p>
          <a:p>
            <a:pPr lvl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b="1" dirty="0">
                <a:latin typeface="Avenir Book" panose="02000503020000020003" pitchFamily="2" charset="0"/>
              </a:rPr>
              <a:t> Each image gets resized to 224x224 and processed by a CLIP </a:t>
            </a:r>
            <a:r>
              <a:rPr lang="en-US" altLang="zh-CN" b="1" dirty="0" err="1">
                <a:latin typeface="Avenir Book" panose="02000503020000020003" pitchFamily="2" charset="0"/>
              </a:rPr>
              <a:t>ViT</a:t>
            </a:r>
            <a:r>
              <a:rPr lang="en-US" altLang="zh-CN" b="1" dirty="0">
                <a:latin typeface="Avenir Book" panose="02000503020000020003" pitchFamily="2" charset="0"/>
              </a:rPr>
              <a:t>.</a:t>
            </a:r>
          </a:p>
          <a:p>
            <a:pPr lvl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b="1" dirty="0">
                <a:latin typeface="Avenir Book" panose="02000503020000020003" pitchFamily="2" charset="0"/>
              </a:rPr>
              <a:t> 224x224 with patch size:14 -&gt;256 patches per image</a:t>
            </a:r>
          </a:p>
          <a:p>
            <a:pPr lvl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b="1" dirty="0">
                <a:latin typeface="Avenir Book" panose="02000503020000020003" pitchFamily="2" charset="0"/>
              </a:rPr>
              <a:t> Details are not preserved at all. </a:t>
            </a:r>
            <a:endParaRPr lang="en-US" altLang="zh-CN" dirty="0">
              <a:latin typeface="Avenir Book" panose="02000503020000020003" pitchFamily="2" charset="0"/>
            </a:endParaRPr>
          </a:p>
          <a:p>
            <a:pPr lvl="1">
              <a:lnSpc>
                <a:spcPct val="125000"/>
              </a:lnSpc>
            </a:pPr>
            <a:endParaRPr lang="en-US" altLang="zh-CN" dirty="0">
              <a:latin typeface="Avenir Book" panose="02000503020000020003" pitchFamily="2" charset="0"/>
            </a:endParaRPr>
          </a:p>
          <a:p>
            <a:pPr lvl="1">
              <a:lnSpc>
                <a:spcPct val="125000"/>
              </a:lnSpc>
            </a:pPr>
            <a:endParaRPr lang="en-US" altLang="zh-CN" dirty="0">
              <a:latin typeface="Avenir Book" panose="02000503020000020003" pitchFamily="2" charset="0"/>
            </a:endParaRPr>
          </a:p>
          <a:p>
            <a:pPr lvl="1">
              <a:lnSpc>
                <a:spcPct val="125000"/>
              </a:lnSpc>
            </a:pPr>
            <a:endParaRPr lang="en-US" altLang="zh-CN" dirty="0">
              <a:latin typeface="Avenir Book" panose="02000503020000020003" pitchFamily="2" charset="0"/>
            </a:endParaRPr>
          </a:p>
          <a:p>
            <a:endParaRPr lang="en-CN" dirty="0">
              <a:latin typeface="Avenir Book" panose="02000503020000020003" pitchFamily="2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40D1B44-B693-4705-EFB9-89F53E964A74}"/>
              </a:ext>
            </a:extLst>
          </p:cNvPr>
          <p:cNvSpPr/>
          <p:nvPr/>
        </p:nvSpPr>
        <p:spPr>
          <a:xfrm>
            <a:off x="1724025" y="1209425"/>
            <a:ext cx="8396720" cy="1284304"/>
          </a:xfrm>
          <a:prstGeom prst="rect">
            <a:avLst/>
          </a:prstGeom>
          <a:solidFill>
            <a:schemeClr val="bg1">
              <a:alpha val="8295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N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BFBF2FE-45C2-61D4-79F4-DD94F8E42015}"/>
              </a:ext>
            </a:extLst>
          </p:cNvPr>
          <p:cNvSpPr/>
          <p:nvPr/>
        </p:nvSpPr>
        <p:spPr>
          <a:xfrm>
            <a:off x="6264613" y="2493729"/>
            <a:ext cx="4773757" cy="1486646"/>
          </a:xfrm>
          <a:prstGeom prst="rect">
            <a:avLst/>
          </a:prstGeom>
          <a:solidFill>
            <a:schemeClr val="bg1">
              <a:alpha val="8295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98804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68DD6-C392-E780-5F89-77EBC015A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BE6EC37-A3E4-33F6-963A-0D5CDEA3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41E2-F3D9-6F4D-BC20-AA1D27B653E3}" type="slidenum">
              <a:rPr lang="en-US" smtClean="0"/>
              <a:t>37</a:t>
            </a:fld>
            <a:endParaRPr lang="en-US"/>
          </a:p>
        </p:txBody>
      </p:sp>
      <p:sp>
        <p:nvSpPr>
          <p:cNvPr id="33" name="SubTitle">
            <a:extLst>
              <a:ext uri="{FF2B5EF4-FFF2-40B4-BE49-F238E27FC236}">
                <a16:creationId xmlns:a16="http://schemas.microsoft.com/office/drawing/2014/main" id="{69BF8C51-3628-53F7-32CB-3E0A277E5DF7}"/>
              </a:ext>
            </a:extLst>
          </p:cNvPr>
          <p:cNvSpPr/>
          <p:nvPr/>
        </p:nvSpPr>
        <p:spPr>
          <a:xfrm>
            <a:off x="806400" y="1042800"/>
            <a:ext cx="10000000" cy="500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/>
          <a:lstStyle/>
          <a:p>
            <a:pPr algn="ctr"/>
            <a:endParaRPr lang="en-US" sz="2000" dirty="0">
              <a:solidFill>
                <a:srgbClr val="333333"/>
              </a:solidFill>
              <a:latin typeface="Times New Roman"/>
            </a:endParaRPr>
          </a:p>
        </p:txBody>
      </p:sp>
      <p:pic>
        <p:nvPicPr>
          <p:cNvPr id="34" name="Graphic 34" descr="Architecture network icon">
            <a:extLst>
              <a:ext uri="{FF2B5EF4-FFF2-40B4-BE49-F238E27FC236}">
                <a16:creationId xmlns:a16="http://schemas.microsoft.com/office/drawing/2014/main" id="{EA4F18D7-66B8-DC88-ED8E-DC4AE7341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2000" y="526763"/>
            <a:ext cx="609600" cy="6096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1E723A9-41DD-337E-732E-5A7F35CDB90B}"/>
              </a:ext>
            </a:extLst>
          </p:cNvPr>
          <p:cNvSpPr txBox="1"/>
          <p:nvPr/>
        </p:nvSpPr>
        <p:spPr>
          <a:xfrm>
            <a:off x="406400" y="551588"/>
            <a:ext cx="10515600" cy="52322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altLang="zh-CN" sz="2800" b="1" dirty="0">
                <a:latin typeface="Times New Roman"/>
                <a:cs typeface="Times New Roman"/>
              </a:rPr>
              <a:t>Solution: Vision-Language Models with Dynamic Resolution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F7FE9C1-2698-E11F-96C5-DA67A6383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3"/>
          <a:stretch>
            <a:fillRect/>
          </a:stretch>
        </p:blipFill>
        <p:spPr bwMode="auto">
          <a:xfrm>
            <a:off x="1124862" y="1208777"/>
            <a:ext cx="9363075" cy="507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174BF88-D4CA-B06F-D100-99E9C909C5E7}"/>
              </a:ext>
            </a:extLst>
          </p:cNvPr>
          <p:cNvSpPr/>
          <p:nvPr/>
        </p:nvSpPr>
        <p:spPr>
          <a:xfrm>
            <a:off x="2686050" y="2466975"/>
            <a:ext cx="6143625" cy="89204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C5C3382-D10B-124E-A3AC-FDF75145300E}"/>
              </a:ext>
            </a:extLst>
          </p:cNvPr>
          <p:cNvSpPr txBox="1"/>
          <p:nvPr/>
        </p:nvSpPr>
        <p:spPr>
          <a:xfrm>
            <a:off x="8898294" y="3173806"/>
            <a:ext cx="30884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latin typeface="Times New Roman"/>
                <a:cs typeface="Times New Roman"/>
              </a:rPr>
              <a:t>The Number of Visual Tokens</a:t>
            </a:r>
          </a:p>
          <a:p>
            <a:pPr algn="ctr"/>
            <a:r>
              <a:rPr lang="en-US" altLang="zh-CN" b="1" dirty="0">
                <a:latin typeface="Times New Roman"/>
                <a:cs typeface="Times New Roman"/>
              </a:rPr>
              <a:t>Varies with the Complexity of the Visual Input!</a:t>
            </a:r>
            <a:r>
              <a:rPr lang="en-US" altLang="zh-CN" sz="1800" b="1" dirty="0">
                <a:latin typeface="Times New Roman"/>
                <a:cs typeface="Times New Roman"/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45799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164D9-C12A-179A-8D9E-1A3D859CF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B4F8A7F-B696-8840-4488-9EC2AE7A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41E2-F3D9-6F4D-BC20-AA1D27B653E3}" type="slidenum">
              <a:rPr lang="en-US" smtClean="0"/>
              <a:t>38</a:t>
            </a:fld>
            <a:endParaRPr lang="en-US"/>
          </a:p>
        </p:txBody>
      </p:sp>
      <p:sp>
        <p:nvSpPr>
          <p:cNvPr id="33" name="SubTitle">
            <a:extLst>
              <a:ext uri="{FF2B5EF4-FFF2-40B4-BE49-F238E27FC236}">
                <a16:creationId xmlns:a16="http://schemas.microsoft.com/office/drawing/2014/main" id="{B7527D06-C735-532C-638B-26BECC00EEB3}"/>
              </a:ext>
            </a:extLst>
          </p:cNvPr>
          <p:cNvSpPr/>
          <p:nvPr/>
        </p:nvSpPr>
        <p:spPr>
          <a:xfrm>
            <a:off x="806400" y="1042800"/>
            <a:ext cx="10000000" cy="500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/>
          <a:lstStyle/>
          <a:p>
            <a:pPr algn="ctr"/>
            <a:endParaRPr lang="en-US" sz="2000" dirty="0">
              <a:solidFill>
                <a:srgbClr val="333333"/>
              </a:solidFill>
              <a:latin typeface="Times New Roman"/>
            </a:endParaRPr>
          </a:p>
        </p:txBody>
      </p:sp>
      <p:pic>
        <p:nvPicPr>
          <p:cNvPr id="34" name="Graphic 34" descr="Architecture network icon">
            <a:extLst>
              <a:ext uri="{FF2B5EF4-FFF2-40B4-BE49-F238E27FC236}">
                <a16:creationId xmlns:a16="http://schemas.microsoft.com/office/drawing/2014/main" id="{6ACDF65E-4F1E-7DDF-B61A-D1678E966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2000" y="526763"/>
            <a:ext cx="609600" cy="6096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6FF0B23-8615-5131-3FFB-F35A4E6548BC}"/>
              </a:ext>
            </a:extLst>
          </p:cNvPr>
          <p:cNvSpPr txBox="1"/>
          <p:nvPr/>
        </p:nvSpPr>
        <p:spPr>
          <a:xfrm>
            <a:off x="406400" y="551588"/>
            <a:ext cx="10515600" cy="52322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altLang="zh-CN" sz="2800" b="1" dirty="0">
                <a:latin typeface="Times New Roman"/>
                <a:cs typeface="Times New Roman"/>
              </a:rPr>
              <a:t>Solution: Vision-Language Models with Dynamic Resolution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E5F1B62-4FDC-56DE-CDA6-E8714CA25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19" y="1412032"/>
            <a:ext cx="4978387" cy="477597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9C77DD-D46C-5C0B-FD31-FB127C12FD33}"/>
              </a:ext>
            </a:extLst>
          </p:cNvPr>
          <p:cNvSpPr txBox="1">
            <a:spLocks/>
          </p:cNvSpPr>
          <p:nvPr/>
        </p:nvSpPr>
        <p:spPr>
          <a:xfrm>
            <a:off x="6096000" y="1412032"/>
            <a:ext cx="5807075" cy="49443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sz="2400" b="1" dirty="0">
                <a:latin typeface="Avenir Book" panose="02000503020000020003" pitchFamily="2" charset="0"/>
              </a:rPr>
              <a:t>Step 1: Resize but keep aspect ratio</a:t>
            </a:r>
          </a:p>
          <a:p>
            <a:pPr lvl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sz="2000" dirty="0">
                <a:latin typeface="Avenir Book" panose="02000503020000020003" pitchFamily="2" charset="0"/>
              </a:rPr>
              <a:t>If an image is too small, it can be upscaled to exceed </a:t>
            </a:r>
            <a:r>
              <a:rPr lang="en-US" altLang="zh-CN" sz="2000" b="1" dirty="0" err="1">
                <a:latin typeface="Avenir Book" panose="02000503020000020003" pitchFamily="2" charset="0"/>
              </a:rPr>
              <a:t>min_pixels</a:t>
            </a:r>
            <a:r>
              <a:rPr lang="en-US" altLang="zh-CN" sz="2000" dirty="0">
                <a:latin typeface="Avenir Book" panose="02000503020000020003" pitchFamily="2" charset="0"/>
              </a:rPr>
              <a:t>.</a:t>
            </a:r>
          </a:p>
          <a:p>
            <a:pPr lvl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sz="2000" dirty="0">
                <a:latin typeface="Avenir Book" panose="02000503020000020003" pitchFamily="2" charset="0"/>
              </a:rPr>
              <a:t>If it’s too large, it can be downscaled to stay under </a:t>
            </a:r>
            <a:r>
              <a:rPr lang="en-US" altLang="zh-CN" sz="2000" b="1" dirty="0" err="1">
                <a:latin typeface="Avenir Book" panose="02000503020000020003" pitchFamily="2" charset="0"/>
              </a:rPr>
              <a:t>max_pixels</a:t>
            </a:r>
            <a:r>
              <a:rPr lang="en-US" altLang="zh-CN" sz="2000" dirty="0">
                <a:latin typeface="Avenir Book" panose="02000503020000020003" pitchFamily="2" charset="0"/>
              </a:rPr>
              <a:t>.</a:t>
            </a:r>
          </a:p>
          <a:p>
            <a:endParaRPr lang="en-CN" sz="2400" dirty="0">
              <a:latin typeface="Avenir Book" panose="02000503020000020003" pitchFamily="2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163320D-720D-A45D-5686-AC82061932D7}"/>
              </a:ext>
            </a:extLst>
          </p:cNvPr>
          <p:cNvSpPr/>
          <p:nvPr/>
        </p:nvSpPr>
        <p:spPr>
          <a:xfrm>
            <a:off x="1193153" y="2951391"/>
            <a:ext cx="1892170" cy="89204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8" name="Picture 6" descr="Colourful Bird Flying Images – Browse 1,483,610 Stock Photos, Vectors, and  Video | Adobe Stock">
            <a:extLst>
              <a:ext uri="{FF2B5EF4-FFF2-40B4-BE49-F238E27FC236}">
                <a16:creationId xmlns:a16="http://schemas.microsoft.com/office/drawing/2014/main" id="{25B633F1-660F-0E1C-53E0-409A7B080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66" y="3945398"/>
            <a:ext cx="2764971" cy="207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olourful Bird Flying Images – Browse 1,483,610 Stock Photos, Vectors, and  Video | Adobe Stock">
            <a:extLst>
              <a:ext uri="{FF2B5EF4-FFF2-40B4-BE49-F238E27FC236}">
                <a16:creationId xmlns:a16="http://schemas.microsoft.com/office/drawing/2014/main" id="{752C839E-CF42-A21D-DADB-A8F1A0387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131" y="5076585"/>
            <a:ext cx="1256721" cy="94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olourful Bird Flying Images – Browse 1,483,610 Stock Photos, Vectors, and  Video | Adobe Stock">
            <a:extLst>
              <a:ext uri="{FF2B5EF4-FFF2-40B4-BE49-F238E27FC236}">
                <a16:creationId xmlns:a16="http://schemas.microsoft.com/office/drawing/2014/main" id="{932C512E-5734-67F9-442B-F5EB7632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014" y="4008955"/>
            <a:ext cx="597160" cy="6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43947B0-C94D-FA69-B80D-157886049F8D}"/>
              </a:ext>
            </a:extLst>
          </p:cNvPr>
          <p:cNvSpPr txBox="1"/>
          <p:nvPr/>
        </p:nvSpPr>
        <p:spPr>
          <a:xfrm>
            <a:off x="10922000" y="4056490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Avenir Book" panose="02000503020000020003" pitchFamily="2" charset="0"/>
              </a:rPr>
              <a:t>Resize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76F7722-E36D-1967-9D10-BA16D7BD4F64}"/>
              </a:ext>
            </a:extLst>
          </p:cNvPr>
          <p:cNvSpPr txBox="1"/>
          <p:nvPr/>
        </p:nvSpPr>
        <p:spPr>
          <a:xfrm>
            <a:off x="11185525" y="4947690"/>
            <a:ext cx="965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latin typeface="Avenir Book" panose="02000503020000020003" pitchFamily="2" charset="0"/>
              </a:rPr>
              <a:t>Resize w/ aspect ratio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357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Attention is All you Need  (no RNNs)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3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2949-3DEF-1E4E-B9EA-FDF65DD4929F}"/>
              </a:ext>
            </a:extLst>
          </p:cNvPr>
          <p:cNvSpPr txBox="1"/>
          <p:nvPr/>
        </p:nvSpPr>
        <p:spPr>
          <a:xfrm>
            <a:off x="393251" y="5909696"/>
            <a:ext cx="727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Fixed number of input tokens </a:t>
            </a:r>
          </a:p>
          <a:p>
            <a:pPr algn="ctr"/>
            <a:r>
              <a:rPr lang="en-US" dirty="0"/>
              <a:t>[but hey! we can always define a large enough length and add mask tokens]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248CF48-ADC0-6D4A-89F4-771C2CA9E033}"/>
              </a:ext>
            </a:extLst>
          </p:cNvPr>
          <p:cNvSpPr/>
          <p:nvPr/>
        </p:nvSpPr>
        <p:spPr>
          <a:xfrm>
            <a:off x="8078888" y="1399584"/>
            <a:ext cx="489402" cy="29374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0454A7-A297-3049-A767-89C7FFBB4F3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8568290" y="2868317"/>
            <a:ext cx="628388" cy="2651738"/>
          </a:xfrm>
          <a:prstGeom prst="straightConnector1">
            <a:avLst/>
          </a:prstGeom>
          <a:noFill/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109E5A3-7034-FC43-97C0-26C29C0E2F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29"/>
          <a:stretch/>
        </p:blipFill>
        <p:spPr>
          <a:xfrm>
            <a:off x="9306601" y="4355602"/>
            <a:ext cx="832680" cy="244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42826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36ECF-253E-F68D-38F3-A24922878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CF9004E-D1D5-97F1-DF31-1CFFCD635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41E2-F3D9-6F4D-BC20-AA1D27B653E3}" type="slidenum">
              <a:rPr lang="en-US" smtClean="0"/>
              <a:t>39</a:t>
            </a:fld>
            <a:endParaRPr lang="en-US"/>
          </a:p>
        </p:txBody>
      </p:sp>
      <p:sp>
        <p:nvSpPr>
          <p:cNvPr id="33" name="SubTitle">
            <a:extLst>
              <a:ext uri="{FF2B5EF4-FFF2-40B4-BE49-F238E27FC236}">
                <a16:creationId xmlns:a16="http://schemas.microsoft.com/office/drawing/2014/main" id="{EC7C208F-794D-922C-072B-9DAF13DEA7B1}"/>
              </a:ext>
            </a:extLst>
          </p:cNvPr>
          <p:cNvSpPr/>
          <p:nvPr/>
        </p:nvSpPr>
        <p:spPr>
          <a:xfrm>
            <a:off x="806400" y="1042800"/>
            <a:ext cx="10000000" cy="500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/>
          <a:lstStyle/>
          <a:p>
            <a:pPr algn="ctr"/>
            <a:endParaRPr lang="en-US" sz="2000" dirty="0">
              <a:solidFill>
                <a:srgbClr val="333333"/>
              </a:solidFill>
              <a:latin typeface="Times New Roman"/>
            </a:endParaRPr>
          </a:p>
        </p:txBody>
      </p:sp>
      <p:pic>
        <p:nvPicPr>
          <p:cNvPr id="34" name="Graphic 34" descr="Architecture network icon">
            <a:extLst>
              <a:ext uri="{FF2B5EF4-FFF2-40B4-BE49-F238E27FC236}">
                <a16:creationId xmlns:a16="http://schemas.microsoft.com/office/drawing/2014/main" id="{874B0A47-3F86-9F64-432A-B86267377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2000" y="526763"/>
            <a:ext cx="609600" cy="6096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8BC8BE8-34A3-3B56-35FF-A51C551679CB}"/>
              </a:ext>
            </a:extLst>
          </p:cNvPr>
          <p:cNvSpPr txBox="1"/>
          <p:nvPr/>
        </p:nvSpPr>
        <p:spPr>
          <a:xfrm>
            <a:off x="406400" y="551588"/>
            <a:ext cx="10515600" cy="52322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altLang="zh-CN" sz="2800" b="1" dirty="0">
                <a:latin typeface="Times New Roman"/>
                <a:cs typeface="Times New Roman"/>
              </a:rPr>
              <a:t>Solution: Vision-Language Models with Dynamic Resolution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9F2FABE-6613-4F2B-B0A3-84AFB7E1F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19" y="1412032"/>
            <a:ext cx="4978387" cy="477597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5B9230-4F5D-19EA-DF28-8CA589149014}"/>
              </a:ext>
            </a:extLst>
          </p:cNvPr>
          <p:cNvSpPr txBox="1">
            <a:spLocks/>
          </p:cNvSpPr>
          <p:nvPr/>
        </p:nvSpPr>
        <p:spPr>
          <a:xfrm>
            <a:off x="6096000" y="1412032"/>
            <a:ext cx="5807075" cy="49443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sz="2400" b="1" dirty="0">
                <a:latin typeface="Avenir Book" panose="02000503020000020003" pitchFamily="2" charset="0"/>
              </a:rPr>
              <a:t>Step 2: </a:t>
            </a:r>
            <a:r>
              <a:rPr lang="en-US" altLang="zh-CN" sz="2400" b="1" dirty="0" err="1">
                <a:latin typeface="Avenir Book" panose="02000503020000020003" pitchFamily="2" charset="0"/>
              </a:rPr>
              <a:t>Patchify</a:t>
            </a:r>
            <a:endParaRPr lang="en-US" altLang="zh-CN" sz="2400" b="1" dirty="0">
              <a:latin typeface="Avenir Book" panose="02000503020000020003" pitchFamily="2" charset="0"/>
            </a:endParaRPr>
          </a:p>
          <a:p>
            <a:pPr lvl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sz="2000" dirty="0">
                <a:latin typeface="Avenir Book" panose="02000503020000020003" pitchFamily="2" charset="0"/>
              </a:rPr>
              <a:t> If resized to 3584×3584: 3584/14 = 256 → 256×256 = 65,536 patch tokens</a:t>
            </a:r>
          </a:p>
          <a:p>
            <a:pPr lvl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sz="2000" dirty="0">
                <a:latin typeface="Avenir Book" panose="02000503020000020003" pitchFamily="2" charset="0"/>
              </a:rPr>
              <a:t>If resized to 56×56: 56/14 = 4 → 4×4 = 16 patch tokens</a:t>
            </a:r>
          </a:p>
          <a:p>
            <a:endParaRPr lang="en-CN" sz="2400" dirty="0">
              <a:latin typeface="Avenir Book" panose="02000503020000020003" pitchFamily="2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ABC7C22-2C8B-7615-E870-FD6C0953CF39}"/>
              </a:ext>
            </a:extLst>
          </p:cNvPr>
          <p:cNvSpPr/>
          <p:nvPr/>
        </p:nvSpPr>
        <p:spPr>
          <a:xfrm>
            <a:off x="1193153" y="2951391"/>
            <a:ext cx="1892170" cy="89204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6" descr="Colourful Bird Flying Images – Browse 1,483,610 Stock Photos, Vectors, and  Video | Adobe Stock">
            <a:extLst>
              <a:ext uri="{FF2B5EF4-FFF2-40B4-BE49-F238E27FC236}">
                <a16:creationId xmlns:a16="http://schemas.microsoft.com/office/drawing/2014/main" id="{DFB57CA8-C12D-BF43-D15F-D711BED64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670" y="3876185"/>
            <a:ext cx="2764971" cy="207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olourful Bird Flying Images – Browse 1,483,610 Stock Photos, Vectors, and  Video | Adobe Stock">
            <a:extLst>
              <a:ext uri="{FF2B5EF4-FFF2-40B4-BE49-F238E27FC236}">
                <a16:creationId xmlns:a16="http://schemas.microsoft.com/office/drawing/2014/main" id="{894FEA09-9D82-7BBE-6F28-9FCE64854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4191"/>
            <a:ext cx="2764971" cy="207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99600B9-F233-D195-0994-865B7CEA373D}"/>
              </a:ext>
            </a:extLst>
          </p:cNvPr>
          <p:cNvCxnSpPr/>
          <p:nvPr/>
        </p:nvCxnSpPr>
        <p:spPr>
          <a:xfrm>
            <a:off x="9276670" y="4223657"/>
            <a:ext cx="27649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1452A3E-6D04-29DF-3DA6-88AD77E21A43}"/>
              </a:ext>
            </a:extLst>
          </p:cNvPr>
          <p:cNvCxnSpPr/>
          <p:nvPr/>
        </p:nvCxnSpPr>
        <p:spPr>
          <a:xfrm>
            <a:off x="9276666" y="5682344"/>
            <a:ext cx="27649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AEC8E9E-A2E4-697C-0AA7-802072C3CD28}"/>
              </a:ext>
            </a:extLst>
          </p:cNvPr>
          <p:cNvCxnSpPr/>
          <p:nvPr/>
        </p:nvCxnSpPr>
        <p:spPr>
          <a:xfrm>
            <a:off x="9276669" y="4612433"/>
            <a:ext cx="27649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85C53FE-ACB3-40B6-87BE-5B92E1968370}"/>
              </a:ext>
            </a:extLst>
          </p:cNvPr>
          <p:cNvCxnSpPr/>
          <p:nvPr/>
        </p:nvCxnSpPr>
        <p:spPr>
          <a:xfrm>
            <a:off x="9276667" y="4989480"/>
            <a:ext cx="27649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8408BAD-E791-E06A-DAD5-CA69A1A3447A}"/>
              </a:ext>
            </a:extLst>
          </p:cNvPr>
          <p:cNvCxnSpPr/>
          <p:nvPr/>
        </p:nvCxnSpPr>
        <p:spPr>
          <a:xfrm>
            <a:off x="9276666" y="5358882"/>
            <a:ext cx="27649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AF4C413-FEF5-F1B6-32EE-C5E3FF3AEC3B}"/>
              </a:ext>
            </a:extLst>
          </p:cNvPr>
          <p:cNvCxnSpPr>
            <a:cxnSpLocks/>
          </p:cNvCxnSpPr>
          <p:nvPr/>
        </p:nvCxnSpPr>
        <p:spPr>
          <a:xfrm>
            <a:off x="9631528" y="3884191"/>
            <a:ext cx="2037" cy="2049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8CE5F064-F343-4CF9-1BC6-9ADD2E9E0E7A}"/>
              </a:ext>
            </a:extLst>
          </p:cNvPr>
          <p:cNvCxnSpPr>
            <a:cxnSpLocks/>
          </p:cNvCxnSpPr>
          <p:nvPr/>
        </p:nvCxnSpPr>
        <p:spPr>
          <a:xfrm>
            <a:off x="10349565" y="3884191"/>
            <a:ext cx="2037" cy="2049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ED48C7C6-2DA1-5901-230F-9D7965F346A3}"/>
              </a:ext>
            </a:extLst>
          </p:cNvPr>
          <p:cNvCxnSpPr>
            <a:cxnSpLocks/>
          </p:cNvCxnSpPr>
          <p:nvPr/>
        </p:nvCxnSpPr>
        <p:spPr>
          <a:xfrm>
            <a:off x="9994707" y="3876185"/>
            <a:ext cx="2037" cy="2049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BB26F770-A206-B223-E067-B10301B107DE}"/>
              </a:ext>
            </a:extLst>
          </p:cNvPr>
          <p:cNvCxnSpPr>
            <a:cxnSpLocks/>
          </p:cNvCxnSpPr>
          <p:nvPr/>
        </p:nvCxnSpPr>
        <p:spPr>
          <a:xfrm>
            <a:off x="10712744" y="3884191"/>
            <a:ext cx="2037" cy="2049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968E1490-0FE0-1B1E-304C-112D2BA22489}"/>
              </a:ext>
            </a:extLst>
          </p:cNvPr>
          <p:cNvCxnSpPr>
            <a:cxnSpLocks/>
          </p:cNvCxnSpPr>
          <p:nvPr/>
        </p:nvCxnSpPr>
        <p:spPr>
          <a:xfrm>
            <a:off x="11065565" y="3884191"/>
            <a:ext cx="2037" cy="2049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E5BBAB3-A201-2470-2D18-3060B851EF9A}"/>
              </a:ext>
            </a:extLst>
          </p:cNvPr>
          <p:cNvCxnSpPr>
            <a:cxnSpLocks/>
          </p:cNvCxnSpPr>
          <p:nvPr/>
        </p:nvCxnSpPr>
        <p:spPr>
          <a:xfrm>
            <a:off x="11418386" y="3876184"/>
            <a:ext cx="2037" cy="2049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7AC88685-2936-C362-6AC5-5DF51FE6B749}"/>
              </a:ext>
            </a:extLst>
          </p:cNvPr>
          <p:cNvCxnSpPr>
            <a:cxnSpLocks/>
          </p:cNvCxnSpPr>
          <p:nvPr/>
        </p:nvCxnSpPr>
        <p:spPr>
          <a:xfrm>
            <a:off x="11749472" y="3884191"/>
            <a:ext cx="2037" cy="2049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35C452B9-6AE1-2AEA-C2F0-C0B2F5B40CE6}"/>
              </a:ext>
            </a:extLst>
          </p:cNvPr>
          <p:cNvSpPr txBox="1"/>
          <p:nvPr/>
        </p:nvSpPr>
        <p:spPr>
          <a:xfrm>
            <a:off x="6502400" y="6005806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Avenir Book" panose="02000503020000020003" pitchFamily="2" charset="0"/>
              </a:rPr>
              <a:t>The number of </a:t>
            </a:r>
            <a:r>
              <a:rPr lang="en-US" altLang="zh-CN" b="1" dirty="0">
                <a:latin typeface="Avenir Book" panose="02000503020000020003" pitchFamily="2" charset="0"/>
              </a:rPr>
              <a:t>patches </a:t>
            </a:r>
            <a:r>
              <a:rPr lang="en-US" altLang="zh-CN" sz="1800" b="1" dirty="0">
                <a:latin typeface="Avenir Book" panose="02000503020000020003" pitchFamily="2" charset="0"/>
              </a:rPr>
              <a:t>is no longer a fixed number.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7511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56CD1AB-F49E-B840-3383-767F7F0EC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02FA7DB-3231-1F5A-DF24-E64AA2F1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41E2-F3D9-6F4D-BC20-AA1D27B653E3}" type="slidenum">
              <a:rPr lang="en-US" smtClean="0"/>
              <a:t>40</a:t>
            </a:fld>
            <a:endParaRPr lang="en-US"/>
          </a:p>
        </p:txBody>
      </p:sp>
      <p:sp>
        <p:nvSpPr>
          <p:cNvPr id="33" name="SubTitle">
            <a:extLst>
              <a:ext uri="{FF2B5EF4-FFF2-40B4-BE49-F238E27FC236}">
                <a16:creationId xmlns:a16="http://schemas.microsoft.com/office/drawing/2014/main" id="{EC24F3DE-CBC5-7BEF-4668-F8D2D6A1B6DA}"/>
              </a:ext>
            </a:extLst>
          </p:cNvPr>
          <p:cNvSpPr/>
          <p:nvPr/>
        </p:nvSpPr>
        <p:spPr>
          <a:xfrm>
            <a:off x="806400" y="1042800"/>
            <a:ext cx="10000000" cy="500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/>
          <a:lstStyle/>
          <a:p>
            <a:pPr algn="ctr"/>
            <a:endParaRPr lang="en-US" sz="2000" dirty="0">
              <a:solidFill>
                <a:srgbClr val="333333"/>
              </a:solidFill>
              <a:latin typeface="Times New Roman"/>
            </a:endParaRPr>
          </a:p>
        </p:txBody>
      </p:sp>
      <p:pic>
        <p:nvPicPr>
          <p:cNvPr id="34" name="Graphic 34" descr="Architecture network icon">
            <a:extLst>
              <a:ext uri="{FF2B5EF4-FFF2-40B4-BE49-F238E27FC236}">
                <a16:creationId xmlns:a16="http://schemas.microsoft.com/office/drawing/2014/main" id="{BE613FEC-D7FE-FB7F-6557-09C5FAD59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2000" y="526763"/>
            <a:ext cx="609600" cy="6096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878AA3E-4DF8-10EE-FC5C-076D228208B5}"/>
              </a:ext>
            </a:extLst>
          </p:cNvPr>
          <p:cNvSpPr txBox="1"/>
          <p:nvPr/>
        </p:nvSpPr>
        <p:spPr>
          <a:xfrm>
            <a:off x="406400" y="551588"/>
            <a:ext cx="10515600" cy="52322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altLang="zh-CN" sz="2800" b="1" dirty="0">
                <a:latin typeface="Times New Roman"/>
                <a:cs typeface="Times New Roman"/>
              </a:rPr>
              <a:t>Solution: Vision-Language Models with Dynamic Resolution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1F3572-70CB-B3AF-4BF9-9E11507CC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19" y="1412032"/>
            <a:ext cx="4978387" cy="477597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90FC8C-D98A-5F20-F3B2-C726393E2434}"/>
              </a:ext>
            </a:extLst>
          </p:cNvPr>
          <p:cNvSpPr txBox="1">
            <a:spLocks/>
          </p:cNvSpPr>
          <p:nvPr/>
        </p:nvSpPr>
        <p:spPr>
          <a:xfrm>
            <a:off x="6096000" y="1412032"/>
            <a:ext cx="5807075" cy="49443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sz="2400" b="1" dirty="0">
                <a:latin typeface="Avenir Book" panose="02000503020000020003" pitchFamily="2" charset="0"/>
              </a:rPr>
              <a:t>Step 3: Use 2D-RoPE Position Embedding</a:t>
            </a:r>
          </a:p>
          <a:p>
            <a:pPr lvl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sz="1600" dirty="0">
                <a:latin typeface="Avenir Book" panose="02000503020000020003" pitchFamily="2" charset="0"/>
              </a:rPr>
              <a:t>Instead of fixed absolute position embeddings in classic </a:t>
            </a:r>
            <a:r>
              <a:rPr lang="en-US" altLang="zh-CN" sz="1600" dirty="0" err="1">
                <a:latin typeface="Avenir Book" panose="02000503020000020003" pitchFamily="2" charset="0"/>
              </a:rPr>
              <a:t>ViT</a:t>
            </a:r>
            <a:r>
              <a:rPr lang="en-US" altLang="zh-CN" sz="1600" dirty="0">
                <a:latin typeface="Avenir Book" panose="02000503020000020003" pitchFamily="2" charset="0"/>
              </a:rPr>
              <a:t>, Qwen2-VL uses 2D Rotary Position Embedding (2D-RoPE) so positions are encoded in a way that</a:t>
            </a:r>
            <a:r>
              <a:rPr lang="en-US" altLang="zh-CN" sz="1600" b="1" dirty="0">
                <a:latin typeface="Avenir Book" panose="02000503020000020003" pitchFamily="2" charset="0"/>
              </a:rPr>
              <a:t> generalizes across different H×W grids.</a:t>
            </a:r>
          </a:p>
          <a:p>
            <a:endParaRPr lang="en-CN" sz="2400" dirty="0">
              <a:latin typeface="Avenir Book" panose="02000503020000020003" pitchFamily="2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61378A0-0F04-5960-4DFD-5708D0119573}"/>
              </a:ext>
            </a:extLst>
          </p:cNvPr>
          <p:cNvSpPr/>
          <p:nvPr/>
        </p:nvSpPr>
        <p:spPr>
          <a:xfrm>
            <a:off x="1193153" y="2951391"/>
            <a:ext cx="1892170" cy="89204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AutoShape 2" descr="已生成图片">
            <a:extLst>
              <a:ext uri="{FF2B5EF4-FFF2-40B4-BE49-F238E27FC236}">
                <a16:creationId xmlns:a16="http://schemas.microsoft.com/office/drawing/2014/main" id="{BB6C6F19-56F1-F256-6C80-8B46858889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B40B75D-0B1C-96D7-D5A9-97B5975324A6}"/>
                  </a:ext>
                </a:extLst>
              </p:cNvPr>
              <p:cNvSpPr txBox="1"/>
              <p:nvPr/>
            </p:nvSpPr>
            <p:spPr>
              <a:xfrm>
                <a:off x="6171540" y="3662265"/>
                <a:ext cx="6102220" cy="1563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altLang="zh-CN" dirty="0"/>
                  <a:t>For a token at position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, 1D </a:t>
                </a:r>
                <a:r>
                  <a:rPr lang="en-US" altLang="zh-CN" dirty="0" err="1"/>
                  <a:t>RoPE</a:t>
                </a:r>
                <a:r>
                  <a:rPr lang="en-US" altLang="zh-CN" dirty="0"/>
                  <a:t> applies a rotation matrix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ar-AE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ar-AE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altLang="zh-CN" dirty="0"/>
                  <a:t>to every pair of channels: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zh-CN" altLang="ar-AE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ar-AE" altLang="zh-CN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ar-AE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ar-AE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ar-AE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m:rPr>
                          <m:nor/>
                        </m:rPr>
                        <a:rPr lang="ar-AE" altLang="zh-CN" b="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zh-CN" altLang="ar-AE" b="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ar-AE" altLang="zh-CN" b="0" i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ar-AE" altLang="zh-CN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zh-CN" altLang="ar-AE" b="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ar-AE" altLang="zh-CN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ar-AE" b="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ar-AE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ar-AE" b="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m:rPr>
                          <m:nor/>
                        </m:rPr>
                        <a:rPr lang="ar-AE" altLang="zh-CN" b="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zh-CN" altLang="ar-AE" b="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ar-AE" altLang="zh-CN" b="0" dirty="0"/>
              </a:p>
              <a:p>
                <a:pPr>
                  <a:buNone/>
                </a:pPr>
                <a:r>
                  <a:rPr lang="en-US" altLang="zh-CN" dirty="0"/>
                  <a:t>Then the dot-product becomes position-aware: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AE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ar-AE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zh-CN" altLang="ar-AE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ar-AE" altLang="zh-CN" i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>
                        <m:sSubPr>
                          <m:ctrlPr>
                            <a:rPr lang="ar-AE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p>
                            <m:sSupPr>
                              <m:ctrlPr>
                                <a:rPr lang="ar-AE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ar-AE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ar-AE" altLang="zh-CN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ar-AE" altLang="zh-CN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ar-AE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ar-AE" altLang="zh-CN" i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zh-CN" altLang="ar-AE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endChr m:val=""/>
                          <m:ctrlPr>
                            <a:rPr lang="ar-AE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ar-AE" i="1"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ar-AE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ar-AE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altLang="zh-CN" i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 altLang="zh-CN" i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zh-CN" altLang="ar-AE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ar-AE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AE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ar-AE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ar-AE" altLang="zh-CN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zh-CN" altLang="ar-AE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ar-AE" altLang="zh-CN" i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ar-AE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ar-AE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ar-AE" altLang="zh-CN" i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zh-CN" altLang="ar-AE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ar-AE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AE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ar-AE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ar-AE" altLang="zh-CN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ar-AE" altLang="zh-CN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ar-AE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ar-AE" altLang="zh-CN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zh-CN" altLang="ar-AE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ar-AE" altLang="zh-CN" b="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B40B75D-0B1C-96D7-D5A9-97B597532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540" y="3662265"/>
                <a:ext cx="6102220" cy="1563826"/>
              </a:xfrm>
              <a:prstGeom prst="rect">
                <a:avLst/>
              </a:prstGeom>
              <a:blipFill>
                <a:blip r:embed="rId5"/>
                <a:stretch>
                  <a:fillRect l="-799" t="-1953" b="-582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BA4903C-F1FD-A502-6921-3FB2399F594C}"/>
                  </a:ext>
                </a:extLst>
              </p:cNvPr>
              <p:cNvSpPr txBox="1"/>
              <p:nvPr/>
            </p:nvSpPr>
            <p:spPr>
              <a:xfrm>
                <a:off x="6291943" y="5621893"/>
                <a:ext cx="613954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Attention naturally depends on </a:t>
                </a:r>
                <a:r>
                  <a:rPr lang="en-US" altLang="zh-CN" b="1" dirty="0"/>
                  <a:t>relative distance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ar-AE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ar-AE" altLang="zh-CN" i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ar-AE" altLang="zh-CN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ar-AE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ar-AE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BA4903C-F1FD-A502-6921-3FB2399F5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943" y="5621893"/>
                <a:ext cx="6139542" cy="369332"/>
              </a:xfrm>
              <a:prstGeom prst="rect">
                <a:avLst/>
              </a:prstGeom>
              <a:blipFill>
                <a:blip r:embed="rId6"/>
                <a:stretch>
                  <a:fillRect l="-794" t="-9836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2343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DC64DA2-0D4C-AEB9-F154-EAF6E2EDC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1182ED6-B775-65DE-2C58-BE9E1F89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41E2-F3D9-6F4D-BC20-AA1D27B653E3}" type="slidenum">
              <a:rPr lang="en-US" smtClean="0"/>
              <a:t>41</a:t>
            </a:fld>
            <a:endParaRPr lang="en-US"/>
          </a:p>
        </p:txBody>
      </p:sp>
      <p:sp>
        <p:nvSpPr>
          <p:cNvPr id="33" name="SubTitle">
            <a:extLst>
              <a:ext uri="{FF2B5EF4-FFF2-40B4-BE49-F238E27FC236}">
                <a16:creationId xmlns:a16="http://schemas.microsoft.com/office/drawing/2014/main" id="{32FABF9E-B8A7-7E2E-D688-3A6396F64C9B}"/>
              </a:ext>
            </a:extLst>
          </p:cNvPr>
          <p:cNvSpPr/>
          <p:nvPr/>
        </p:nvSpPr>
        <p:spPr>
          <a:xfrm>
            <a:off x="806400" y="1042800"/>
            <a:ext cx="10000000" cy="500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/>
          <a:lstStyle/>
          <a:p>
            <a:pPr algn="ctr"/>
            <a:endParaRPr lang="en-US" sz="2000" dirty="0">
              <a:solidFill>
                <a:srgbClr val="333333"/>
              </a:solidFill>
              <a:latin typeface="Times New Roman"/>
            </a:endParaRPr>
          </a:p>
        </p:txBody>
      </p:sp>
      <p:pic>
        <p:nvPicPr>
          <p:cNvPr id="34" name="Graphic 34" descr="Architecture network icon">
            <a:extLst>
              <a:ext uri="{FF2B5EF4-FFF2-40B4-BE49-F238E27FC236}">
                <a16:creationId xmlns:a16="http://schemas.microsoft.com/office/drawing/2014/main" id="{F86E6A6C-96A7-2FD7-A440-DEE8CD902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2000" y="526763"/>
            <a:ext cx="609600" cy="6096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E47E3CF-221E-1EBA-25BA-7F1966575D4E}"/>
              </a:ext>
            </a:extLst>
          </p:cNvPr>
          <p:cNvSpPr txBox="1"/>
          <p:nvPr/>
        </p:nvSpPr>
        <p:spPr>
          <a:xfrm>
            <a:off x="406400" y="551588"/>
            <a:ext cx="10515600" cy="52322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altLang="zh-CN" sz="2800" b="1" dirty="0">
                <a:latin typeface="Times New Roman"/>
                <a:cs typeface="Times New Roman"/>
              </a:rPr>
              <a:t>Solution: Vision-Language Models with Dynamic Resolution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5F963F-AF95-DC6E-383B-4085F5003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19" y="1412032"/>
            <a:ext cx="4978387" cy="477597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B8CCB2-4640-ABD6-C3A3-9374B9F65A00}"/>
              </a:ext>
            </a:extLst>
          </p:cNvPr>
          <p:cNvSpPr txBox="1">
            <a:spLocks/>
          </p:cNvSpPr>
          <p:nvPr/>
        </p:nvSpPr>
        <p:spPr>
          <a:xfrm>
            <a:off x="6096000" y="1412032"/>
            <a:ext cx="5807075" cy="49443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sz="2400" b="1" dirty="0">
                <a:latin typeface="Avenir Book" panose="02000503020000020003" pitchFamily="2" charset="0"/>
              </a:rPr>
              <a:t>Step 3: Use 2D-RoPE Position Embedding</a:t>
            </a:r>
          </a:p>
          <a:p>
            <a:pPr lvl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sz="1600" dirty="0">
                <a:latin typeface="Avenir Book" panose="02000503020000020003" pitchFamily="2" charset="0"/>
              </a:rPr>
              <a:t>Instead of fixed absolute position embeddings in classic </a:t>
            </a:r>
            <a:r>
              <a:rPr lang="en-US" altLang="zh-CN" sz="1600" dirty="0" err="1">
                <a:latin typeface="Avenir Book" panose="02000503020000020003" pitchFamily="2" charset="0"/>
              </a:rPr>
              <a:t>ViT</a:t>
            </a:r>
            <a:r>
              <a:rPr lang="en-US" altLang="zh-CN" sz="1600" dirty="0">
                <a:latin typeface="Avenir Book" panose="02000503020000020003" pitchFamily="2" charset="0"/>
              </a:rPr>
              <a:t>, Qwen2-VL uses 2D Rotary Position Embedding (2D-RoPE) so positions are encoded in a way that</a:t>
            </a:r>
            <a:r>
              <a:rPr lang="en-US" altLang="zh-CN" sz="1600" b="1" dirty="0">
                <a:latin typeface="Avenir Book" panose="02000503020000020003" pitchFamily="2" charset="0"/>
              </a:rPr>
              <a:t> generalizes across different H×W grids.</a:t>
            </a:r>
          </a:p>
          <a:p>
            <a:endParaRPr lang="en-CN" sz="2400" dirty="0">
              <a:latin typeface="Avenir Book" panose="02000503020000020003" pitchFamily="2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3DC77ED-D023-E428-8CE4-5B6C00E45750}"/>
              </a:ext>
            </a:extLst>
          </p:cNvPr>
          <p:cNvSpPr/>
          <p:nvPr/>
        </p:nvSpPr>
        <p:spPr>
          <a:xfrm>
            <a:off x="1193153" y="2951391"/>
            <a:ext cx="1892170" cy="89204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AutoShape 2" descr="已生成图片">
            <a:extLst>
              <a:ext uri="{FF2B5EF4-FFF2-40B4-BE49-F238E27FC236}">
                <a16:creationId xmlns:a16="http://schemas.microsoft.com/office/drawing/2014/main" id="{B215582D-D984-E7DE-B465-EDFE0DC617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241524A-369D-A449-2998-0563DDB617AC}"/>
                  </a:ext>
                </a:extLst>
              </p:cNvPr>
              <p:cNvSpPr txBox="1"/>
              <p:nvPr/>
            </p:nvSpPr>
            <p:spPr>
              <a:xfrm>
                <a:off x="6248400" y="3676590"/>
                <a:ext cx="5807075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altLang="zh-CN" dirty="0"/>
                  <a:t>An image patch grid has coordinates </a:t>
                </a:r>
                <a14:m>
                  <m:oMath xmlns:m="http://schemas.openxmlformats.org/officeDocument/2006/math">
                    <m:d>
                      <m:dPr>
                        <m:sepChr m:val=","/>
                        <m:ctrlPr>
                          <a:rPr lang="ar-AE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ar-A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zh-CN" altLang="ar-A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ar-AE" altLang="zh-CN" dirty="0"/>
                  <a:t>. </a:t>
                </a:r>
                <a:r>
                  <a:rPr lang="en-US" altLang="zh-CN" dirty="0"/>
                  <a:t>If you flatten patches into 1D , position id is: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CN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buNone/>
                </a:pPr>
                <a:endParaRPr lang="en-US" altLang="zh-CN" dirty="0"/>
              </a:p>
              <a:p>
                <a:pPr>
                  <a:buNone/>
                </a:pPr>
                <a:r>
                  <a:rPr lang="en-US" altLang="zh-CN" dirty="0"/>
                  <a:t>Now moving </a:t>
                </a:r>
                <a:r>
                  <a:rPr lang="en-US" altLang="zh-CN" b="1" dirty="0"/>
                  <a:t>one step right</a:t>
                </a:r>
                <a:r>
                  <a:rPr lang="en-US" altLang="zh-CN" dirty="0"/>
                  <a:t> changes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by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/>
                  <a:t>, but moving </a:t>
                </a:r>
                <a:r>
                  <a:rPr lang="en-US" altLang="zh-CN" b="1" dirty="0"/>
                  <a:t>one step down</a:t>
                </a:r>
                <a:r>
                  <a:rPr lang="en-US" altLang="zh-CN" dirty="0"/>
                  <a:t> changes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by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>
                  <a:buNone/>
                </a:pPr>
                <a:r>
                  <a:rPr lang="en-US" altLang="zh-CN" dirty="0"/>
                  <a:t> </a:t>
                </a:r>
                <a:br>
                  <a:rPr lang="en-US" altLang="zh-CN" dirty="0"/>
                </a:br>
                <a:r>
                  <a:rPr lang="en-US" altLang="zh-CN" dirty="0"/>
                  <a:t>That means the model “feels” vertical distance in a very different scale than horizontal distance, and the 2D geometry is not represented cleanly.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241524A-369D-A449-2998-0563DDB61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676590"/>
                <a:ext cx="5807075" cy="2862322"/>
              </a:xfrm>
              <a:prstGeom prst="rect">
                <a:avLst/>
              </a:prstGeom>
              <a:blipFill>
                <a:blip r:embed="rId5"/>
                <a:stretch>
                  <a:fillRect l="-873" t="-1322" b="-22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521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840941B-09A9-2946-68CF-1163D8B42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410D2D9-7928-C5EE-8B2C-2B31E750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41E2-F3D9-6F4D-BC20-AA1D27B653E3}" type="slidenum">
              <a:rPr lang="en-US" smtClean="0"/>
              <a:t>42</a:t>
            </a:fld>
            <a:endParaRPr lang="en-US"/>
          </a:p>
        </p:txBody>
      </p:sp>
      <p:sp>
        <p:nvSpPr>
          <p:cNvPr id="33" name="SubTitle">
            <a:extLst>
              <a:ext uri="{FF2B5EF4-FFF2-40B4-BE49-F238E27FC236}">
                <a16:creationId xmlns:a16="http://schemas.microsoft.com/office/drawing/2014/main" id="{104980C8-E47F-912A-AFD7-5110F37E39B3}"/>
              </a:ext>
            </a:extLst>
          </p:cNvPr>
          <p:cNvSpPr/>
          <p:nvPr/>
        </p:nvSpPr>
        <p:spPr>
          <a:xfrm>
            <a:off x="806400" y="1042800"/>
            <a:ext cx="10000000" cy="500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/>
          <a:lstStyle/>
          <a:p>
            <a:pPr algn="ctr"/>
            <a:endParaRPr lang="en-US" sz="2000" dirty="0">
              <a:solidFill>
                <a:srgbClr val="333333"/>
              </a:solidFill>
              <a:latin typeface="Times New Roman"/>
            </a:endParaRPr>
          </a:p>
        </p:txBody>
      </p:sp>
      <p:pic>
        <p:nvPicPr>
          <p:cNvPr id="34" name="Graphic 34" descr="Architecture network icon">
            <a:extLst>
              <a:ext uri="{FF2B5EF4-FFF2-40B4-BE49-F238E27FC236}">
                <a16:creationId xmlns:a16="http://schemas.microsoft.com/office/drawing/2014/main" id="{5E23E1AA-04C6-C44A-3B08-96D60B0F2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2000" y="526763"/>
            <a:ext cx="609600" cy="6096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EA72E23-8FC6-4021-2072-94F411FB1740}"/>
              </a:ext>
            </a:extLst>
          </p:cNvPr>
          <p:cNvSpPr txBox="1"/>
          <p:nvPr/>
        </p:nvSpPr>
        <p:spPr>
          <a:xfrm>
            <a:off x="406400" y="551588"/>
            <a:ext cx="10515600" cy="52322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altLang="zh-CN" sz="2800" b="1" dirty="0">
                <a:latin typeface="Times New Roman"/>
                <a:cs typeface="Times New Roman"/>
              </a:rPr>
              <a:t>Solution: Vision-Language Models with Dynamic Resolution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9C35DC-66D0-D83B-80D4-DCE776C33E07}"/>
              </a:ext>
            </a:extLst>
          </p:cNvPr>
          <p:cNvSpPr txBox="1">
            <a:spLocks/>
          </p:cNvSpPr>
          <p:nvPr/>
        </p:nvSpPr>
        <p:spPr>
          <a:xfrm>
            <a:off x="491412" y="1412032"/>
            <a:ext cx="11411663" cy="49443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sz="2400" b="1" dirty="0">
                <a:latin typeface="Avenir Book" panose="02000503020000020003" pitchFamily="2" charset="0"/>
              </a:rPr>
              <a:t>Step 3: Use 3D-RoPE Position Embedding</a:t>
            </a:r>
          </a:p>
          <a:p>
            <a:pPr lvl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sz="1600" dirty="0">
                <a:latin typeface="Avenir Book" panose="02000503020000020003" pitchFamily="2" charset="0"/>
              </a:rPr>
              <a:t>Instead of fixed absolute position embeddings in classic </a:t>
            </a:r>
            <a:r>
              <a:rPr lang="en-US" altLang="zh-CN" sz="1600" dirty="0" err="1">
                <a:latin typeface="Avenir Book" panose="02000503020000020003" pitchFamily="2" charset="0"/>
              </a:rPr>
              <a:t>ViT</a:t>
            </a:r>
            <a:r>
              <a:rPr lang="en-US" altLang="zh-CN" sz="1600" dirty="0">
                <a:latin typeface="Avenir Book" panose="02000503020000020003" pitchFamily="2" charset="0"/>
              </a:rPr>
              <a:t>, Qwen2-VL uses 3D Rotary Position Embedding (3D-RoPE) so positions are encoded in a way that</a:t>
            </a:r>
            <a:r>
              <a:rPr lang="en-US" altLang="zh-CN" sz="1600" b="1" dirty="0">
                <a:latin typeface="Avenir Book" panose="02000503020000020003" pitchFamily="2" charset="0"/>
              </a:rPr>
              <a:t> generalizes across different H×W grids and timesteps. </a:t>
            </a:r>
          </a:p>
          <a:p>
            <a:endParaRPr lang="en-CN" sz="2400" dirty="0">
              <a:latin typeface="Avenir Book" panose="02000503020000020003" pitchFamily="2" charset="0"/>
            </a:endParaRPr>
          </a:p>
        </p:txBody>
      </p:sp>
      <p:sp>
        <p:nvSpPr>
          <p:cNvPr id="4" name="AutoShape 2" descr="已生成图片">
            <a:extLst>
              <a:ext uri="{FF2B5EF4-FFF2-40B4-BE49-F238E27FC236}">
                <a16:creationId xmlns:a16="http://schemas.microsoft.com/office/drawing/2014/main" id="{47A7FE82-F759-4197-83DD-9E19F50FD7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48AD348-74F6-0577-37A0-1C36978A1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09" y="2824669"/>
            <a:ext cx="11575467" cy="2990531"/>
          </a:xfrm>
          <a:prstGeom prst="rect">
            <a:avLst/>
          </a:prstGeom>
        </p:spPr>
      </p:pic>
      <p:sp>
        <p:nvSpPr>
          <p:cNvPr id="21" name="TextBox 4">
            <a:extLst>
              <a:ext uri="{FF2B5EF4-FFF2-40B4-BE49-F238E27FC236}">
                <a16:creationId xmlns:a16="http://schemas.microsoft.com/office/drawing/2014/main" id="{E7BB2EAC-8307-CC89-E499-55927756B6E7}"/>
              </a:ext>
            </a:extLst>
          </p:cNvPr>
          <p:cNvSpPr txBox="1"/>
          <p:nvPr/>
        </p:nvSpPr>
        <p:spPr>
          <a:xfrm>
            <a:off x="336369" y="6123543"/>
            <a:ext cx="700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Source:</a:t>
            </a:r>
            <a:r>
              <a:rPr lang="zh-CN" altLang="en-US" dirty="0"/>
              <a:t> </a:t>
            </a:r>
            <a:r>
              <a:rPr lang="en-US" altLang="zh-CN" dirty="0"/>
              <a:t>[Wang et al. 2024]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23465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2253C-D9DC-7951-6AB0-8B9B5B4AA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8A7020A-6A75-0E4F-A5BF-A45FBFA70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741E2-F3D9-6F4D-BC20-AA1D27B653E3}" type="slidenum">
              <a:rPr lang="en-US" smtClean="0"/>
              <a:t>43</a:t>
            </a:fld>
            <a:endParaRPr lang="en-US"/>
          </a:p>
        </p:txBody>
      </p:sp>
      <p:sp>
        <p:nvSpPr>
          <p:cNvPr id="33" name="SubTitle">
            <a:extLst>
              <a:ext uri="{FF2B5EF4-FFF2-40B4-BE49-F238E27FC236}">
                <a16:creationId xmlns:a16="http://schemas.microsoft.com/office/drawing/2014/main" id="{27F2346E-49CE-9660-ADD9-BA356FEEDE23}"/>
              </a:ext>
            </a:extLst>
          </p:cNvPr>
          <p:cNvSpPr/>
          <p:nvPr/>
        </p:nvSpPr>
        <p:spPr>
          <a:xfrm>
            <a:off x="806400" y="1042800"/>
            <a:ext cx="10000000" cy="500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1"/>
          <a:lstStyle/>
          <a:p>
            <a:pPr algn="ctr"/>
            <a:endParaRPr lang="en-US" sz="2000" dirty="0">
              <a:solidFill>
                <a:srgbClr val="333333"/>
              </a:solidFill>
              <a:latin typeface="Times New Roman"/>
            </a:endParaRPr>
          </a:p>
        </p:txBody>
      </p:sp>
      <p:pic>
        <p:nvPicPr>
          <p:cNvPr id="34" name="Graphic 34" descr="Architecture network icon">
            <a:extLst>
              <a:ext uri="{FF2B5EF4-FFF2-40B4-BE49-F238E27FC236}">
                <a16:creationId xmlns:a16="http://schemas.microsoft.com/office/drawing/2014/main" id="{0D9A0854-B1D3-24BC-9444-CD1A5E384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2000" y="526763"/>
            <a:ext cx="609600" cy="6096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E1CFACC-AED4-D923-195C-B2C4EE5E7D98}"/>
              </a:ext>
            </a:extLst>
          </p:cNvPr>
          <p:cNvSpPr txBox="1"/>
          <p:nvPr/>
        </p:nvSpPr>
        <p:spPr>
          <a:xfrm>
            <a:off x="406400" y="551588"/>
            <a:ext cx="10515600" cy="52322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altLang="zh-CN" sz="2800" b="1" dirty="0">
                <a:latin typeface="Times New Roman"/>
                <a:cs typeface="Times New Roman"/>
              </a:rPr>
              <a:t>Solution: Vision-Language Models with Dynamic Resolution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4FD1AF9-E98F-33B9-7771-A5D68D6B9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19" y="1412032"/>
            <a:ext cx="4978387" cy="477597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388D53-7B29-DF52-1D62-B05338A70709}"/>
              </a:ext>
            </a:extLst>
          </p:cNvPr>
          <p:cNvSpPr txBox="1">
            <a:spLocks/>
          </p:cNvSpPr>
          <p:nvPr/>
        </p:nvSpPr>
        <p:spPr>
          <a:xfrm>
            <a:off x="6096000" y="1412032"/>
            <a:ext cx="5807075" cy="49443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sz="2400" b="1" dirty="0">
                <a:latin typeface="Avenir Book" panose="02000503020000020003" pitchFamily="2" charset="0"/>
              </a:rPr>
              <a:t>Step 3: Token compression</a:t>
            </a:r>
          </a:p>
          <a:p>
            <a:pPr lvl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sz="1600" dirty="0">
                <a:latin typeface="Avenir Book" panose="02000503020000020003" pitchFamily="2" charset="0"/>
              </a:rPr>
              <a:t>Qwen2-VL applies a simple MLP “compression” that merges </a:t>
            </a:r>
            <a:r>
              <a:rPr lang="en-US" altLang="zh-CN" sz="1600" b="1" dirty="0">
                <a:latin typeface="Avenir Book" panose="02000503020000020003" pitchFamily="2" charset="0"/>
              </a:rPr>
              <a:t>adjacent tokens </a:t>
            </a:r>
            <a:r>
              <a:rPr lang="en-US" altLang="zh-CN" sz="1600" dirty="0">
                <a:latin typeface="Avenir Book" panose="02000503020000020003" pitchFamily="2" charset="0"/>
              </a:rPr>
              <a:t>in token space so the LLM doesn’t get overwhelmed by huge grids.</a:t>
            </a:r>
          </a:p>
          <a:p>
            <a:pPr lvl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1600" dirty="0">
                <a:latin typeface="Avenir Book" panose="02000503020000020003" pitchFamily="2" charset="0"/>
              </a:rPr>
              <a:t>Indicated by “</a:t>
            </a:r>
            <a:r>
              <a:rPr lang="en-US" sz="1600" dirty="0" err="1">
                <a:latin typeface="Avenir Book" panose="02000503020000020003" pitchFamily="2" charset="0"/>
              </a:rPr>
              <a:t>merge_size</a:t>
            </a:r>
            <a:r>
              <a:rPr lang="en-US" sz="1600" dirty="0">
                <a:latin typeface="Avenir Book" panose="02000503020000020003" pitchFamily="2" charset="0"/>
              </a:rPr>
              <a:t>” in the config. </a:t>
            </a:r>
            <a:endParaRPr lang="en-CN" sz="2400" dirty="0">
              <a:latin typeface="Avenir Book" panose="02000503020000020003" pitchFamily="2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B9FA583-B0AF-6B99-7400-F1BE41079B79}"/>
              </a:ext>
            </a:extLst>
          </p:cNvPr>
          <p:cNvSpPr/>
          <p:nvPr/>
        </p:nvSpPr>
        <p:spPr>
          <a:xfrm>
            <a:off x="1193153" y="2951391"/>
            <a:ext cx="1892170" cy="89204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AutoShape 2" descr="已生成图片">
            <a:extLst>
              <a:ext uri="{FF2B5EF4-FFF2-40B4-BE49-F238E27FC236}">
                <a16:creationId xmlns:a16="http://schemas.microsoft.com/office/drawing/2014/main" id="{49D406EF-103E-6B3C-E69F-FADA4E2BA1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Picture 6" descr="Colourful Bird Flying Images – Browse 1,483,610 Stock Photos, Vectors, and  Video | Adobe Stock">
            <a:extLst>
              <a:ext uri="{FF2B5EF4-FFF2-40B4-BE49-F238E27FC236}">
                <a16:creationId xmlns:a16="http://schemas.microsoft.com/office/drawing/2014/main" id="{2DC6DF6F-74CD-7B76-7AF1-C410E8CAC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772" y="3656932"/>
            <a:ext cx="2764971" cy="207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8C4E2D9-AC55-42EE-D36E-CB290696B46C}"/>
              </a:ext>
            </a:extLst>
          </p:cNvPr>
          <p:cNvCxnSpPr/>
          <p:nvPr/>
        </p:nvCxnSpPr>
        <p:spPr>
          <a:xfrm>
            <a:off x="7783772" y="4004404"/>
            <a:ext cx="27649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DF702C7-6B2D-D00B-A4CF-8269C94C5C70}"/>
              </a:ext>
            </a:extLst>
          </p:cNvPr>
          <p:cNvCxnSpPr/>
          <p:nvPr/>
        </p:nvCxnSpPr>
        <p:spPr>
          <a:xfrm>
            <a:off x="7783768" y="5463091"/>
            <a:ext cx="27649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53252A8-FB7C-E855-F627-76FD85676CEC}"/>
              </a:ext>
            </a:extLst>
          </p:cNvPr>
          <p:cNvCxnSpPr/>
          <p:nvPr/>
        </p:nvCxnSpPr>
        <p:spPr>
          <a:xfrm>
            <a:off x="7783771" y="4393180"/>
            <a:ext cx="27649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9FFBA2D-932F-1FBC-0E8C-0B31F010EB92}"/>
              </a:ext>
            </a:extLst>
          </p:cNvPr>
          <p:cNvCxnSpPr/>
          <p:nvPr/>
        </p:nvCxnSpPr>
        <p:spPr>
          <a:xfrm>
            <a:off x="7783769" y="4770227"/>
            <a:ext cx="27649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BA8E071-B907-97A9-2E20-5171BD2EA113}"/>
              </a:ext>
            </a:extLst>
          </p:cNvPr>
          <p:cNvCxnSpPr/>
          <p:nvPr/>
        </p:nvCxnSpPr>
        <p:spPr>
          <a:xfrm>
            <a:off x="7783768" y="5139629"/>
            <a:ext cx="27649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3B44677-90F5-8CC9-669E-372C04636DAE}"/>
              </a:ext>
            </a:extLst>
          </p:cNvPr>
          <p:cNvCxnSpPr>
            <a:cxnSpLocks/>
          </p:cNvCxnSpPr>
          <p:nvPr/>
        </p:nvCxnSpPr>
        <p:spPr>
          <a:xfrm>
            <a:off x="8138630" y="3664938"/>
            <a:ext cx="2037" cy="2049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EC37B10-B66E-CE94-48C3-950E9172B7CB}"/>
              </a:ext>
            </a:extLst>
          </p:cNvPr>
          <p:cNvCxnSpPr>
            <a:cxnSpLocks/>
          </p:cNvCxnSpPr>
          <p:nvPr/>
        </p:nvCxnSpPr>
        <p:spPr>
          <a:xfrm>
            <a:off x="8856667" y="3664938"/>
            <a:ext cx="2037" cy="2049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A3A3A7F-8259-0366-60D0-19BCE0F6CE0D}"/>
              </a:ext>
            </a:extLst>
          </p:cNvPr>
          <p:cNvCxnSpPr>
            <a:cxnSpLocks/>
          </p:cNvCxnSpPr>
          <p:nvPr/>
        </p:nvCxnSpPr>
        <p:spPr>
          <a:xfrm>
            <a:off x="8501809" y="3656932"/>
            <a:ext cx="2037" cy="2049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32BD7BC-8D99-4E8E-2A54-292F5637C668}"/>
              </a:ext>
            </a:extLst>
          </p:cNvPr>
          <p:cNvCxnSpPr>
            <a:cxnSpLocks/>
          </p:cNvCxnSpPr>
          <p:nvPr/>
        </p:nvCxnSpPr>
        <p:spPr>
          <a:xfrm>
            <a:off x="9219846" y="3664938"/>
            <a:ext cx="2037" cy="2049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0D7D406-F1CA-6A70-6F18-D5481C0D1F34}"/>
              </a:ext>
            </a:extLst>
          </p:cNvPr>
          <p:cNvCxnSpPr>
            <a:cxnSpLocks/>
          </p:cNvCxnSpPr>
          <p:nvPr/>
        </p:nvCxnSpPr>
        <p:spPr>
          <a:xfrm>
            <a:off x="9572667" y="3664938"/>
            <a:ext cx="2037" cy="2049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BE00E9C-CFCB-CF15-67A6-D5A718A23FA0}"/>
              </a:ext>
            </a:extLst>
          </p:cNvPr>
          <p:cNvCxnSpPr>
            <a:cxnSpLocks/>
          </p:cNvCxnSpPr>
          <p:nvPr/>
        </p:nvCxnSpPr>
        <p:spPr>
          <a:xfrm>
            <a:off x="9925488" y="3656931"/>
            <a:ext cx="2037" cy="2049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2DFAED2C-AC89-4B33-7E5F-C9AFEF8F2729}"/>
              </a:ext>
            </a:extLst>
          </p:cNvPr>
          <p:cNvCxnSpPr>
            <a:cxnSpLocks/>
          </p:cNvCxnSpPr>
          <p:nvPr/>
        </p:nvCxnSpPr>
        <p:spPr>
          <a:xfrm>
            <a:off x="10256574" y="3664938"/>
            <a:ext cx="2037" cy="2049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026CADD5-170B-F156-FB11-0212E4BD7A53}"/>
              </a:ext>
            </a:extLst>
          </p:cNvPr>
          <p:cNvSpPr txBox="1"/>
          <p:nvPr/>
        </p:nvSpPr>
        <p:spPr>
          <a:xfrm>
            <a:off x="6096000" y="5818838"/>
            <a:ext cx="6102220" cy="411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25000"/>
              </a:lnSpc>
            </a:pPr>
            <a:r>
              <a:rPr lang="en-US" altLang="zh-CN" sz="1800" dirty="0">
                <a:latin typeface="Avenir Book" panose="02000503020000020003" pitchFamily="2" charset="0"/>
              </a:rPr>
              <a:t>  if 48 patch tokens -&gt; 12 visual tokens in the LLM input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61FD18D-B138-665B-8D26-7E7F8F67F25B}"/>
              </a:ext>
            </a:extLst>
          </p:cNvPr>
          <p:cNvSpPr/>
          <p:nvPr/>
        </p:nvSpPr>
        <p:spPr>
          <a:xfrm>
            <a:off x="7783768" y="3664938"/>
            <a:ext cx="711757" cy="73124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EA48B6A-0EB7-7177-A573-6886C6A84D49}"/>
              </a:ext>
            </a:extLst>
          </p:cNvPr>
          <p:cNvSpPr/>
          <p:nvPr/>
        </p:nvSpPr>
        <p:spPr>
          <a:xfrm>
            <a:off x="8501805" y="3655287"/>
            <a:ext cx="711757" cy="73124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3135733-920D-CE26-9D83-EDE457B4649B}"/>
              </a:ext>
            </a:extLst>
          </p:cNvPr>
          <p:cNvSpPr/>
          <p:nvPr/>
        </p:nvSpPr>
        <p:spPr>
          <a:xfrm>
            <a:off x="9226795" y="3653392"/>
            <a:ext cx="711757" cy="73124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4674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1A3A2-F571-A644-938E-D3DF1E32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6C0A3-D530-554B-A00D-E20A4C90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0654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 can also draw this as in the paper: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3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3598D-FE91-644C-86F9-AC9A32608A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70"/>
          <a:stretch/>
        </p:blipFill>
        <p:spPr>
          <a:xfrm>
            <a:off x="7468861" y="1120503"/>
            <a:ext cx="4123520" cy="561775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D7A7E81-1522-B928-F1F5-5AD59A83BD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2" t="-2143" r="50000" b="21607"/>
          <a:stretch/>
        </p:blipFill>
        <p:spPr bwMode="auto">
          <a:xfrm>
            <a:off x="1572984" y="4100332"/>
            <a:ext cx="4523015" cy="245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A3FB889-E5CA-9B9C-5884-4CB3D5705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85" y="2695482"/>
            <a:ext cx="4523015" cy="146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2E4DCE-C4BB-4397-6F04-1CFA7998D785}"/>
              </a:ext>
            </a:extLst>
          </p:cNvPr>
          <p:cNvSpPr txBox="1"/>
          <p:nvPr/>
        </p:nvSpPr>
        <p:spPr>
          <a:xfrm>
            <a:off x="1445378" y="6492875"/>
            <a:ext cx="245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across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samples</a:t>
            </a:r>
            <a:endParaRPr lang="en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4DE8D-035B-4E30-7415-7DDF683B4465}"/>
              </a:ext>
            </a:extLst>
          </p:cNvPr>
          <p:cNvSpPr txBox="1"/>
          <p:nvPr/>
        </p:nvSpPr>
        <p:spPr>
          <a:xfrm>
            <a:off x="3899063" y="6488668"/>
            <a:ext cx="346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across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hidden</a:t>
            </a:r>
            <a:r>
              <a:rPr lang="zh-CN" altLang="en-US" dirty="0"/>
              <a:t> </a:t>
            </a:r>
            <a:r>
              <a:rPr lang="en-US" altLang="zh-CN" dirty="0"/>
              <a:t>dimensions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3635109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 can also draw this as in the paper: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3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3598D-FE91-644C-86F9-AC9A32608A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70"/>
          <a:stretch/>
        </p:blipFill>
        <p:spPr>
          <a:xfrm>
            <a:off x="5172880" y="1051383"/>
            <a:ext cx="4123520" cy="56177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CA10CD-3537-FC46-C7D4-709F50719969}"/>
              </a:ext>
            </a:extLst>
          </p:cNvPr>
          <p:cNvSpPr txBox="1"/>
          <p:nvPr/>
        </p:nvSpPr>
        <p:spPr>
          <a:xfrm>
            <a:off x="2016525" y="3490927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FFN(x) = W2 * </a:t>
            </a:r>
            <a:r>
              <a:rPr lang="en-US" dirty="0" err="1"/>
              <a:t>ReLU</a:t>
            </a:r>
            <a:r>
              <a:rPr lang="en-US" dirty="0"/>
              <a:t>(W1 * x + b1) + b2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8907850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We can lose track of position since we are aggregating across all locations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3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3598D-FE91-644C-86F9-AC9A32608A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70"/>
          <a:stretch/>
        </p:blipFill>
        <p:spPr>
          <a:xfrm>
            <a:off x="5172880" y="1051383"/>
            <a:ext cx="4123520" cy="561775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15BECD0-EA9E-6E4A-AD81-FC674203EC5D}"/>
              </a:ext>
            </a:extLst>
          </p:cNvPr>
          <p:cNvGrpSpPr/>
          <p:nvPr/>
        </p:nvGrpSpPr>
        <p:grpSpPr>
          <a:xfrm>
            <a:off x="599619" y="4874304"/>
            <a:ext cx="4573260" cy="868404"/>
            <a:chOff x="599619" y="4874304"/>
            <a:chExt cx="4573260" cy="86840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550018B-E9DD-2E45-991B-5210FCA05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9619" y="4979755"/>
              <a:ext cx="3154681" cy="76295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D965A2-BDD9-9A4A-A08E-D271AED3A780}"/>
                </a:ext>
              </a:extLst>
            </p:cNvPr>
            <p:cNvSpPr/>
            <p:nvPr/>
          </p:nvSpPr>
          <p:spPr>
            <a:xfrm>
              <a:off x="838198" y="4874304"/>
              <a:ext cx="2916101" cy="82686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F7FB564-56DE-1C44-BF4C-235D891A7C98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3754299" y="5287735"/>
              <a:ext cx="1418580" cy="73496"/>
            </a:xfrm>
            <a:prstGeom prst="straightConnector1">
              <a:avLst/>
            </a:prstGeom>
            <a:noFill/>
            <a:ln w="4762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DEDB4E6-FEA1-9EDC-CCE4-AC75E2ED3201}"/>
              </a:ext>
            </a:extLst>
          </p:cNvPr>
          <p:cNvSpPr txBox="1"/>
          <p:nvPr/>
        </p:nvSpPr>
        <p:spPr>
          <a:xfrm>
            <a:off x="838198" y="3229515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"The cat sat on the mat</a:t>
            </a:r>
            <a:r>
              <a:rPr lang="en-US" altLang="zh-CN" dirty="0"/>
              <a:t>.</a:t>
            </a:r>
            <a:r>
              <a:rPr lang="en-US" dirty="0"/>
              <a:t>"</a:t>
            </a:r>
            <a:endParaRPr lang="en-C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C04CF5-4921-AD6F-06AF-43A571048E94}"/>
              </a:ext>
            </a:extLst>
          </p:cNvPr>
          <p:cNvSpPr txBox="1"/>
          <p:nvPr/>
        </p:nvSpPr>
        <p:spPr>
          <a:xfrm>
            <a:off x="968826" y="3642946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“</a:t>
            </a:r>
            <a:r>
              <a:rPr lang="en-US" dirty="0"/>
              <a:t>mat </a:t>
            </a:r>
            <a:r>
              <a:rPr lang="en-US" altLang="zh-CN" dirty="0"/>
              <a:t>sat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cat</a:t>
            </a:r>
            <a:r>
              <a:rPr lang="en-US" dirty="0"/>
              <a:t>." 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10368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44A723-AE41-69F5-10AD-6BBA6E26D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431089"/>
            <a:ext cx="7772400" cy="4681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55B4F2-3E5E-7C97-2F66-08F34809DC64}"/>
              </a:ext>
            </a:extLst>
          </p:cNvPr>
          <p:cNvSpPr txBox="1"/>
          <p:nvPr/>
        </p:nvSpPr>
        <p:spPr>
          <a:xfrm>
            <a:off x="692441" y="6119336"/>
            <a:ext cx="10807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machinelearningmastery.com</a:t>
            </a:r>
            <a:r>
              <a:rPr lang="en-US" dirty="0"/>
              <a:t>/a-gentle-introduction-to-positional-encoding-in-transformer-models-part-1/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92897-14DB-9CC2-22A7-84E7686A7780}"/>
              </a:ext>
            </a:extLst>
          </p:cNvPr>
          <p:cNvSpPr txBox="1"/>
          <p:nvPr/>
        </p:nvSpPr>
        <p:spPr>
          <a:xfrm>
            <a:off x="9448800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By </a:t>
            </a:r>
            <a:r>
              <a:rPr lang="en-US">
                <a:hlinkClick r:id="rId4" tooltip="Posts by Mehreen Saeed"/>
              </a:rPr>
              <a:t>Mehreen Saeed</a:t>
            </a:r>
            <a:r>
              <a:rPr lang="en-US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80556C-E1C6-F1F2-3EBE-C4F6D7AEB98C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Positional Encodings</a:t>
            </a:r>
          </a:p>
        </p:txBody>
      </p:sp>
    </p:spTree>
    <p:extLst>
      <p:ext uri="{BB962C8B-B14F-4D97-AF65-F5344CB8AC3E}">
        <p14:creationId xmlns:p14="http://schemas.microsoft.com/office/powerpoint/2010/main" val="313711511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B647-2B46-A564-22A8-014B6A6B4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Positional Encodings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FB270-7D2D-C8E3-F45C-9A040E4FF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Learnable Absolute Positional Encodings: </a:t>
            </a:r>
            <a:r>
              <a:rPr lang="en-US"/>
              <a:t>Initialize them with random weights and learn them. However fixed for each position. BERT Models use this.</a:t>
            </a:r>
          </a:p>
          <a:p>
            <a:r>
              <a:rPr lang="en-US" b="1"/>
              <a:t>Relative Positional Encodings: </a:t>
            </a:r>
            <a:r>
              <a:rPr lang="en-US"/>
              <a:t>Encode distances between tokens instead of absolute positions. Used in moderns such as T5 from Google.</a:t>
            </a:r>
          </a:p>
          <a:p>
            <a:r>
              <a:rPr lang="en-US" b="1"/>
              <a:t>RoPE: Rotationary Positional Encodings: </a:t>
            </a:r>
            <a:r>
              <a:rPr lang="en-US"/>
              <a:t>Position information is encoded through rotation in multidimensional space. Models such as LlaMA use this.</a:t>
            </a:r>
          </a:p>
          <a:p>
            <a:r>
              <a:rPr lang="en-US"/>
              <a:t>NoPE? No Positional Encodings? Let’s hope the model learns through attention weights?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11C6C-7476-ADFC-5DF1-E955A2BA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76358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BAF8180-8E07-864A-9D12-37BFA6628503}">
  <we:reference id="wa200010001" version="1.0.0.0" store="en-US" storeType="OMEX"/>
  <we:alternateReferences>
    <we:reference id="wa200010001" version="1.0.0.0" store="en-US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lecture-template</Template>
  <TotalTime>8063</TotalTime>
  <Words>2461</Words>
  <Application>Microsoft Macintosh PowerPoint</Application>
  <PresentationFormat>Widescreen</PresentationFormat>
  <Paragraphs>305</Paragraphs>
  <Slides>45</Slides>
  <Notes>34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Avenir Book</vt:lpstr>
      <vt:lpstr>Calibri</vt:lpstr>
      <vt:lpstr>Calibri Light</vt:lpstr>
      <vt:lpstr>Cambria Math</vt:lpstr>
      <vt:lpstr>IBM Plex Mono</vt:lpstr>
      <vt:lpstr>Times New Roman</vt:lpstr>
      <vt:lpstr>Wingdings</vt:lpstr>
      <vt:lpstr>lecture-template</vt:lpstr>
      <vt:lpstr>Deep Learning for Vision &amp;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Positional Encodings</vt:lpstr>
      <vt:lpstr>Multi-headed attention weights are harder to interpret obviously</vt:lpstr>
      <vt:lpstr>The BERT Encoder Model (October, 2018)</vt:lpstr>
      <vt:lpstr>The BERT Encoder Model</vt:lpstr>
      <vt:lpstr>The BERT Encoder-only Model</vt:lpstr>
      <vt:lpstr>PowerPoint Presentation</vt:lpstr>
      <vt:lpstr>PowerPoint Presentation</vt:lpstr>
      <vt:lpstr>The GPT-2 Model (Feb, 2019)</vt:lpstr>
      <vt:lpstr>The GPT-2 Model</vt:lpstr>
      <vt:lpstr>The GPT-2 Model</vt:lpstr>
      <vt:lpstr>The GPT-2 Model</vt:lpstr>
      <vt:lpstr>The GPT-2 Model</vt:lpstr>
      <vt:lpstr>The GPT-2 Model</vt:lpstr>
      <vt:lpstr>GPT-1 vs GPT-2 vs GPT-3</vt:lpstr>
      <vt:lpstr>GPT-3 (July, 2020)</vt:lpstr>
      <vt:lpstr>GPT family keeps growing</vt:lpstr>
      <vt:lpstr>Instruction Tuning (FLAN-T5 by Google)</vt:lpstr>
      <vt:lpstr>Vision Transformers</vt:lpstr>
      <vt:lpstr>The CLIP Model</vt:lpstr>
      <vt:lpstr>The CLIP Model</vt:lpstr>
      <vt:lpstr>Next Word Prediction is limited</vt:lpstr>
      <vt:lpstr>Instruction Tuning (e.g. FLAN-T5 by Google)</vt:lpstr>
      <vt:lpstr>FLAN-T5</vt:lpstr>
      <vt:lpstr>FLAN-T5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Vicente Ordonez Roman</cp:lastModifiedBy>
  <cp:revision>161</cp:revision>
  <dcterms:created xsi:type="dcterms:W3CDTF">2020-08-27T13:44:04Z</dcterms:created>
  <dcterms:modified xsi:type="dcterms:W3CDTF">2026-03-12T18:16:13Z</dcterms:modified>
</cp:coreProperties>
</file>