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60" r:id="rId1"/>
  </p:sldMasterIdLst>
  <p:notesMasterIdLst>
    <p:notesMasterId r:id="rId35"/>
  </p:notesMasterIdLst>
  <p:sldIdLst>
    <p:sldId id="256" r:id="rId2"/>
    <p:sldId id="1067" r:id="rId3"/>
    <p:sldId id="1068" r:id="rId4"/>
    <p:sldId id="308" r:id="rId5"/>
    <p:sldId id="1028" r:id="rId6"/>
    <p:sldId id="1029" r:id="rId7"/>
    <p:sldId id="1046" r:id="rId8"/>
    <p:sldId id="1069" r:id="rId9"/>
    <p:sldId id="1070" r:id="rId10"/>
    <p:sldId id="1072" r:id="rId11"/>
    <p:sldId id="1071" r:id="rId12"/>
    <p:sldId id="311" r:id="rId13"/>
    <p:sldId id="312" r:id="rId14"/>
    <p:sldId id="314" r:id="rId15"/>
    <p:sldId id="1073" r:id="rId16"/>
    <p:sldId id="1066" r:id="rId17"/>
    <p:sldId id="1074" r:id="rId18"/>
    <p:sldId id="1075" r:id="rId19"/>
    <p:sldId id="1076" r:id="rId20"/>
    <p:sldId id="1077" r:id="rId21"/>
    <p:sldId id="1079" r:id="rId22"/>
    <p:sldId id="1080" r:id="rId23"/>
    <p:sldId id="1078" r:id="rId24"/>
    <p:sldId id="1082" r:id="rId25"/>
    <p:sldId id="1081" r:id="rId26"/>
    <p:sldId id="1083" r:id="rId27"/>
    <p:sldId id="1088" r:id="rId28"/>
    <p:sldId id="1089" r:id="rId29"/>
    <p:sldId id="1084" r:id="rId30"/>
    <p:sldId id="1085" r:id="rId31"/>
    <p:sldId id="1086" r:id="rId32"/>
    <p:sldId id="1087" r:id="rId33"/>
    <p:sldId id="267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rdonez-Roman, Vicente (vo2m)" initials="OV(" lastIdx="1" clrIdx="0">
    <p:extLst>
      <p:ext uri="{19B8F6BF-5375-455C-9EA6-DF929625EA0E}">
        <p15:presenceInfo xmlns:p15="http://schemas.microsoft.com/office/powerpoint/2012/main" userId="S::vo2m@virginia.edu::1e2dfab4-75d1-4ca8-8236-8aaf0e7872f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10"/>
    <p:restoredTop sz="94714"/>
  </p:normalViewPr>
  <p:slideViewPr>
    <p:cSldViewPr snapToGrid="0" snapToObjects="1">
      <p:cViewPr varScale="1">
        <p:scale>
          <a:sx n="131" d="100"/>
          <a:sy n="131" d="100"/>
        </p:scale>
        <p:origin x="208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7CC597-C715-D641-AF2D-9027D870C75F}" type="datetimeFigureOut">
              <a:rPr lang="en-US" smtClean="0"/>
              <a:t>4/9/26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45CB42-16E7-A24D-B3D6-F64B855B0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566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45CB42-16E7-A24D-B3D6-F64B855B0DC8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397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45CB42-16E7-A24D-B3D6-F64B855B0DC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292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7A334-DD24-DE42-B936-8A1607CAA8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07581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63FF6F-68D3-5D4A-BD7A-EA4A537991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98132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6773C8-0C77-C745-832B-20E65B422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11B65-8761-BB4F-9216-0BBA9E02B4E6}" type="datetime1">
              <a:rPr lang="en-US" smtClean="0"/>
              <a:t>4/9/26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C042F5-65D8-534E-85CE-BBB2BA0EE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4" descr="Full Formal Lockup">
            <a:extLst>
              <a:ext uri="{FF2B5EF4-FFF2-40B4-BE49-F238E27FC236}">
                <a16:creationId xmlns:a16="http://schemas.microsoft.com/office/drawing/2014/main" id="{A681143B-6F91-0042-8A4E-5A21C6B937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295" y="4911314"/>
            <a:ext cx="3253409" cy="648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DB8E7050-2442-B645-BD17-2F9E2A669C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9" b="60641"/>
          <a:stretch/>
        </p:blipFill>
        <p:spPr bwMode="auto">
          <a:xfrm>
            <a:off x="-8467" y="-8467"/>
            <a:ext cx="12200467" cy="1060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52EE73A4-29C2-BA4E-9472-88D99A953C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52" b="39041"/>
          <a:stretch/>
        </p:blipFill>
        <p:spPr bwMode="auto">
          <a:xfrm>
            <a:off x="-8467" y="6056845"/>
            <a:ext cx="12200467" cy="819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7844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865CF-FA54-A240-A5DF-356EB66032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98121"/>
            <a:ext cx="5181600" cy="48788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134A78-BCAF-A24B-87D0-6863DD2C9E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98121"/>
            <a:ext cx="5181600" cy="48788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B6E32F-1712-B943-95BC-45FC5D030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9780D-06A9-3946-A757-38003124F949}" type="datetime1">
              <a:rPr lang="en-US" smtClean="0"/>
              <a:t>4/9/26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E32615-947E-6642-BBF8-999981BEB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0F1D52-E525-2844-9153-CB0199813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FB76013-29A2-9F46-B9AB-BAD29EE41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6861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12939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08007C-3F22-E348-8EBB-8EC600720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082DF-824A-354E-8E81-7ECAD4E52A61}" type="datetime1">
              <a:rPr lang="en-US" smtClean="0"/>
              <a:t>4/9/26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C1A1A0-951E-234C-ADBA-BFCDB466B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9D7BD3-3B63-7F4A-90A3-D68B84694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939EE14-D4F9-E84B-99E5-0996EA035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6861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82369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00481-3323-A245-9966-889866726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6861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0F171A-4392-C74F-9129-6851455002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9957"/>
            <a:ext cx="10515600" cy="48870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E9EF8F-D3C7-4F40-B092-B88592878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D7DBD-F069-3646-A7B0-F111D6E3E4CF}" type="datetime1">
              <a:rPr lang="en-US" smtClean="0"/>
              <a:t>4/9/26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C7C953-89C9-A746-BCC7-65DA0E60E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8B2E4C-DD6E-A244-9A40-8C86D7B75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300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4833B-77A1-F849-B5D1-694C89820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C1CEB9-B0E4-6D4B-BD4B-0D3E4BF074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83356E-3044-B445-B69F-C68D39498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C5C64-2390-724B-9F7C-CD781EB4084D}" type="datetime1">
              <a:rPr lang="en-US" smtClean="0"/>
              <a:t>4/9/26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A8B398-74DB-CB41-847E-AF4CF4CB6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42DC57-D436-2544-B143-DA32FED6C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637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865CF-FA54-A240-A5DF-356EB66032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98121"/>
            <a:ext cx="5181600" cy="48788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134A78-BCAF-A24B-87D0-6863DD2C9E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98121"/>
            <a:ext cx="5181600" cy="48788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B6E32F-1712-B943-95BC-45FC5D030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9780D-06A9-3946-A757-38003124F949}" type="datetime1">
              <a:rPr lang="en-US" smtClean="0"/>
              <a:t>4/9/26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E32615-947E-6642-BBF8-999981BEB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0F1D52-E525-2844-9153-CB0199813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FB76013-29A2-9F46-B9AB-BAD29EE41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6861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83675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08007C-3F22-E348-8EBB-8EC600720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082DF-824A-354E-8E81-7ECAD4E52A61}" type="datetime1">
              <a:rPr lang="en-US" smtClean="0"/>
              <a:t>4/9/26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C1A1A0-951E-234C-ADBA-BFCDB466B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9D7BD3-3B63-7F4A-90A3-D68B84694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939EE14-D4F9-E84B-99E5-0996EA035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6861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98199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1AC8DB-162A-F542-81F5-2BC6D257E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FAB23-523A-8E43-A474-DECB64D5AB8C}" type="datetime1">
              <a:rPr lang="en-US" smtClean="0"/>
              <a:t>4/9/26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D4C257-282E-6B46-AC40-C5A07A6EF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212066-EE71-6B43-941C-15B8D8403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410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1A026-DE6F-7F4E-957A-F23F98393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E4C882-B7CE-414E-9974-D7009D416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D92DAE-4BFD-E64D-A383-9AD254761A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9965A7-9AE3-B64F-83EA-865A06AD8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777B3-D9D2-4C4B-8A2F-4C2E68C3B7A7}" type="datetime1">
              <a:rPr lang="en-US" smtClean="0"/>
              <a:t>4/9/26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17F5BE-11EC-6D47-B39D-822E815EB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324CD5-1AF3-3343-85D4-A4DCD0FF8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12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3F11E-CF88-DE4B-9E74-E9760A36A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7AE6DF-0B4F-BA49-88C8-151AB34BA0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EFADA2-52B8-F34A-87CF-4B219457B2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D7312D-1737-3045-8447-0A7A478AF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C2C0D-E8C5-AD4F-82DB-E013D1D74040}" type="datetime1">
              <a:rPr lang="en-US" smtClean="0"/>
              <a:t>4/9/26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29FDEA-B4C4-7848-B14A-B8DE8613D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09BBBA-8A1E-994B-B710-3B57FAD86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746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7A334-DD24-DE42-B936-8A1607CAA8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12170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63FF6F-68D3-5D4A-BD7A-EA4A537991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91845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6773C8-0C77-C745-832B-20E65B422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11B65-8761-BB4F-9216-0BBA9E02B4E6}" type="datetime1">
              <a:rPr lang="en-US" smtClean="0"/>
              <a:t>4/9/26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C042F5-65D8-534E-85CE-BBB2BA0EE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asted-image.png">
            <a:extLst>
              <a:ext uri="{FF2B5EF4-FFF2-40B4-BE49-F238E27FC236}">
                <a16:creationId xmlns:a16="http://schemas.microsoft.com/office/drawing/2014/main" id="{60812B5B-29A2-1B43-8164-8914867C7AF2}"/>
              </a:ext>
            </a:extLst>
          </p:cNvPr>
          <p:cNvPicPr/>
          <p:nvPr userDrawn="1"/>
        </p:nvPicPr>
        <p:blipFill>
          <a:blip r:embed="rId2">
            <a:alphaModFix amt="10839"/>
          </a:blip>
          <a:srcRect l="11804" t="22310" b="2478"/>
          <a:stretch>
            <a:fillRect/>
          </a:stretch>
        </p:blipFill>
        <p:spPr>
          <a:xfrm>
            <a:off x="0" y="0"/>
            <a:ext cx="4680310" cy="399125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384706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E18F9F-0C77-2242-B6D6-B4EC3C8C9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16B811-BDBF-B745-AB37-2708A8707A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B85345-F0A9-A144-9EFB-CAC4CF2542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2407B-0281-F14F-9998-E479E865FA4E}" type="datetime1">
              <a:rPr lang="en-US" smtClean="0"/>
              <a:t>4/9/26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0DCAB0-2AAF-D849-AF60-3FB8E000D6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4A09DF-F308-1040-8FF1-F5A941EFC3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03315DE8-E84B-A141-B26C-CDB1CE99E0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394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49" r:id="rId9"/>
    <p:sldLayoutId id="2147483652" r:id="rId10"/>
    <p:sldLayoutId id="2147483654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89BAC-33BB-1B4D-A3E3-A3E3CE2B2F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Deep Learning for Vision &amp; Language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317520-60B9-3F43-B125-2138316230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95181"/>
            <a:ext cx="9144000" cy="1655762"/>
          </a:xfrm>
        </p:spPr>
        <p:txBody>
          <a:bodyPr/>
          <a:lstStyle/>
          <a:p>
            <a:r>
              <a:rPr lang="en-US" dirty="0"/>
              <a:t>Post-Training for LLMs and VLMs: Thinking/Reasoning Models</a:t>
            </a:r>
          </a:p>
        </p:txBody>
      </p:sp>
    </p:spTree>
    <p:extLst>
      <p:ext uri="{BB962C8B-B14F-4D97-AF65-F5344CB8AC3E}">
        <p14:creationId xmlns:p14="http://schemas.microsoft.com/office/powerpoint/2010/main" val="21385826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5BD4E3-1A66-9DE5-D1A3-9696E9EB6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E41C3F-FA93-4344-C78B-0A9FB8AD60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026" y="1828575"/>
            <a:ext cx="4218339" cy="32008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986828C-7672-4B60-33D2-AEB688A0B3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3770" y="1828575"/>
            <a:ext cx="4130470" cy="320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940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480E4-6B53-8927-CB14-4FF8FE715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Chain-of-Thought Prompting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642FD2-3307-F557-E771-DEB9B443B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10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2D6316-B1CC-FFCC-36E0-D7128C2FC6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6807" y="1593416"/>
            <a:ext cx="4477217" cy="436150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F6407DB-C7F0-A45C-5D39-E647969D7D62}"/>
              </a:ext>
            </a:extLst>
          </p:cNvPr>
          <p:cNvSpPr txBox="1"/>
          <p:nvPr/>
        </p:nvSpPr>
        <p:spPr>
          <a:xfrm>
            <a:off x="838200" y="1471768"/>
            <a:ext cx="460586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>
                <a:solidFill>
                  <a:schemeClr val="bg2">
                    <a:lumMod val="25000"/>
                  </a:schemeClr>
                </a:solidFill>
              </a:rPr>
              <a:t>Weng earns $12 an hour for babysitting. Yesterday, she just did 50 minutes of babysitting. How much did she earn?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670C6A-4F85-776F-A0E8-DCDD39F966AE}"/>
              </a:ext>
            </a:extLst>
          </p:cNvPr>
          <p:cNvSpPr txBox="1"/>
          <p:nvPr/>
        </p:nvSpPr>
        <p:spPr>
          <a:xfrm>
            <a:off x="838199" y="2708577"/>
            <a:ext cx="437726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>
                <a:solidFill>
                  <a:schemeClr val="bg2">
                    <a:lumMod val="25000"/>
                  </a:schemeClr>
                </a:solidFill>
              </a:rPr>
              <a:t>Albert is wondering how much pizza he can eat in one day. He buys 2 large pizzas and 2 small pizzas. A large pizza has 16 slices and a small pizza has 8 slices. If he eats it all, how many pieces does he eat that day?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EC35876-B4A3-3C51-EEAB-91461FF5F7F6}"/>
              </a:ext>
            </a:extLst>
          </p:cNvPr>
          <p:cNvSpPr txBox="1"/>
          <p:nvPr/>
        </p:nvSpPr>
        <p:spPr>
          <a:xfrm>
            <a:off x="838199" y="4509069"/>
            <a:ext cx="491913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>
                <a:solidFill>
                  <a:schemeClr val="bg2">
                    <a:lumMod val="25000"/>
                  </a:schemeClr>
                </a:solidFill>
              </a:rPr>
              <a:t>It takes Roque two hours to walk to work and one hour to ride his bike to work. Roque walks to and from work three times a week and rides his bike to and from work twice a week. How many hours in total does he take to get to and from work a week with walking and biking?</a:t>
            </a:r>
          </a:p>
        </p:txBody>
      </p:sp>
    </p:spTree>
    <p:extLst>
      <p:ext uri="{BB962C8B-B14F-4D97-AF65-F5344CB8AC3E}">
        <p14:creationId xmlns:p14="http://schemas.microsoft.com/office/powerpoint/2010/main" val="42584329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C5378-B809-6888-1D7A-973869350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Reasoning Models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F0680455-BE33-0AA9-053B-B68B05F5C6AD}"/>
              </a:ext>
            </a:extLst>
          </p:cNvPr>
          <p:cNvSpPr/>
          <p:nvPr/>
        </p:nvSpPr>
        <p:spPr>
          <a:xfrm>
            <a:off x="914400" y="3342373"/>
            <a:ext cx="10295906" cy="1325563"/>
          </a:xfrm>
          <a:prstGeom prst="roundRect">
            <a:avLst>
              <a:gd name="adj" fmla="val 8795"/>
            </a:avLst>
          </a:prstGeom>
          <a:solidFill>
            <a:srgbClr val="FFD47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Multi-layer Self-Attention Causal Transformer Model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EC30A2EE-9F1A-6D6E-1970-73D5058788D5}"/>
              </a:ext>
            </a:extLst>
          </p:cNvPr>
          <p:cNvSpPr/>
          <p:nvPr/>
        </p:nvSpPr>
        <p:spPr>
          <a:xfrm>
            <a:off x="1057558" y="4842501"/>
            <a:ext cx="194734" cy="728133"/>
          </a:xfrm>
          <a:prstGeom prst="roundRect">
            <a:avLst/>
          </a:prstGeom>
          <a:solidFill>
            <a:srgbClr val="A5DE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DBE14E83-9791-9E1A-0BC1-3538605EC180}"/>
              </a:ext>
            </a:extLst>
          </p:cNvPr>
          <p:cNvSpPr/>
          <p:nvPr/>
        </p:nvSpPr>
        <p:spPr>
          <a:xfrm>
            <a:off x="1467079" y="4842501"/>
            <a:ext cx="194734" cy="728133"/>
          </a:xfrm>
          <a:prstGeom prst="roundRect">
            <a:avLst/>
          </a:prstGeom>
          <a:solidFill>
            <a:srgbClr val="A5DE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8BFA2920-F189-F41A-9EFF-0A15415EB6F5}"/>
              </a:ext>
            </a:extLst>
          </p:cNvPr>
          <p:cNvSpPr/>
          <p:nvPr/>
        </p:nvSpPr>
        <p:spPr>
          <a:xfrm>
            <a:off x="1876600" y="4842501"/>
            <a:ext cx="194734" cy="728133"/>
          </a:xfrm>
          <a:prstGeom prst="roundRect">
            <a:avLst/>
          </a:prstGeom>
          <a:solidFill>
            <a:srgbClr val="A5DE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5391A010-8FE8-5BA4-342D-30680CC5551A}"/>
              </a:ext>
            </a:extLst>
          </p:cNvPr>
          <p:cNvSpPr/>
          <p:nvPr/>
        </p:nvSpPr>
        <p:spPr>
          <a:xfrm>
            <a:off x="2286121" y="4842501"/>
            <a:ext cx="194734" cy="728133"/>
          </a:xfrm>
          <a:prstGeom prst="roundRect">
            <a:avLst/>
          </a:prstGeom>
          <a:solidFill>
            <a:srgbClr val="A5DE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50972C27-CAD1-F03C-9553-55BED29A2B7A}"/>
              </a:ext>
            </a:extLst>
          </p:cNvPr>
          <p:cNvSpPr/>
          <p:nvPr/>
        </p:nvSpPr>
        <p:spPr>
          <a:xfrm>
            <a:off x="2286121" y="2265110"/>
            <a:ext cx="194734" cy="728133"/>
          </a:xfrm>
          <a:prstGeom prst="roundRect">
            <a:avLst/>
          </a:prstGeom>
          <a:solidFill>
            <a:srgbClr val="F39B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3FB51282-1D48-6BD4-FA37-D3612522537F}"/>
              </a:ext>
            </a:extLst>
          </p:cNvPr>
          <p:cNvSpPr/>
          <p:nvPr/>
        </p:nvSpPr>
        <p:spPr>
          <a:xfrm>
            <a:off x="2695642" y="2265110"/>
            <a:ext cx="194734" cy="728133"/>
          </a:xfrm>
          <a:prstGeom prst="roundRect">
            <a:avLst/>
          </a:prstGeom>
          <a:solidFill>
            <a:srgbClr val="F39B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78147396-DA4A-485C-88FE-C7A028042A7B}"/>
              </a:ext>
            </a:extLst>
          </p:cNvPr>
          <p:cNvSpPr/>
          <p:nvPr/>
        </p:nvSpPr>
        <p:spPr>
          <a:xfrm>
            <a:off x="3105163" y="2265110"/>
            <a:ext cx="194734" cy="728133"/>
          </a:xfrm>
          <a:prstGeom prst="roundRect">
            <a:avLst/>
          </a:prstGeom>
          <a:solidFill>
            <a:srgbClr val="F39B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A8C8FADD-24C0-2A11-AB0C-0BCDCEAAD887}"/>
              </a:ext>
            </a:extLst>
          </p:cNvPr>
          <p:cNvSpPr/>
          <p:nvPr/>
        </p:nvSpPr>
        <p:spPr>
          <a:xfrm>
            <a:off x="3514684" y="2265110"/>
            <a:ext cx="194734" cy="728133"/>
          </a:xfrm>
          <a:prstGeom prst="roundRect">
            <a:avLst/>
          </a:prstGeom>
          <a:solidFill>
            <a:srgbClr val="F39B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3A96A17D-E20A-D94E-011F-1B1DFA28769D}"/>
              </a:ext>
            </a:extLst>
          </p:cNvPr>
          <p:cNvSpPr/>
          <p:nvPr/>
        </p:nvSpPr>
        <p:spPr>
          <a:xfrm>
            <a:off x="3924205" y="2265110"/>
            <a:ext cx="194734" cy="728133"/>
          </a:xfrm>
          <a:prstGeom prst="roundRect">
            <a:avLst/>
          </a:prstGeom>
          <a:solidFill>
            <a:srgbClr val="F39B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4E10C35A-B255-E2A6-1891-646573BA010D}"/>
              </a:ext>
            </a:extLst>
          </p:cNvPr>
          <p:cNvSpPr/>
          <p:nvPr/>
        </p:nvSpPr>
        <p:spPr>
          <a:xfrm>
            <a:off x="4333726" y="2265110"/>
            <a:ext cx="194734" cy="728133"/>
          </a:xfrm>
          <a:prstGeom prst="roundRect">
            <a:avLst/>
          </a:prstGeom>
          <a:solidFill>
            <a:srgbClr val="F39B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84B9A14A-5C08-20FD-1096-6F2BD6DA0BAE}"/>
              </a:ext>
            </a:extLst>
          </p:cNvPr>
          <p:cNvSpPr/>
          <p:nvPr/>
        </p:nvSpPr>
        <p:spPr>
          <a:xfrm>
            <a:off x="4743247" y="2265110"/>
            <a:ext cx="194734" cy="728133"/>
          </a:xfrm>
          <a:prstGeom prst="roundRect">
            <a:avLst/>
          </a:prstGeom>
          <a:solidFill>
            <a:srgbClr val="F39B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D4CF152E-10F6-B76D-FCDB-F4520573B36F}"/>
              </a:ext>
            </a:extLst>
          </p:cNvPr>
          <p:cNvSpPr/>
          <p:nvPr/>
        </p:nvSpPr>
        <p:spPr>
          <a:xfrm>
            <a:off x="5152769" y="2265110"/>
            <a:ext cx="194734" cy="728133"/>
          </a:xfrm>
          <a:prstGeom prst="roundRect">
            <a:avLst/>
          </a:prstGeom>
          <a:solidFill>
            <a:srgbClr val="F39B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18EB9F3-610B-DFD0-2324-A85D5A5A0285}"/>
              </a:ext>
            </a:extLst>
          </p:cNvPr>
          <p:cNvSpPr txBox="1"/>
          <p:nvPr/>
        </p:nvSpPr>
        <p:spPr>
          <a:xfrm>
            <a:off x="997414" y="5745199"/>
            <a:ext cx="1584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Why is e &gt; pi? 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A79A325-974C-1053-E8A7-896A0737691F}"/>
              </a:ext>
            </a:extLst>
          </p:cNvPr>
          <p:cNvSpPr txBox="1"/>
          <p:nvPr/>
        </p:nvSpPr>
        <p:spPr>
          <a:xfrm>
            <a:off x="2071334" y="1808493"/>
            <a:ext cx="9083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&lt;think&gt; Let us analyze each constant e =      ….     &lt;/think&gt; &lt;answer&gt;  The question is incorrect …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60094535-1580-AD40-137D-F051B36BA938}"/>
              </a:ext>
            </a:extLst>
          </p:cNvPr>
          <p:cNvSpPr/>
          <p:nvPr/>
        </p:nvSpPr>
        <p:spPr>
          <a:xfrm>
            <a:off x="5562291" y="2265109"/>
            <a:ext cx="194734" cy="728133"/>
          </a:xfrm>
          <a:prstGeom prst="roundRect">
            <a:avLst/>
          </a:prstGeom>
          <a:solidFill>
            <a:srgbClr val="F39B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59488961-C180-7AF6-D680-F5DAC1AA30C3}"/>
              </a:ext>
            </a:extLst>
          </p:cNvPr>
          <p:cNvSpPr/>
          <p:nvPr/>
        </p:nvSpPr>
        <p:spPr>
          <a:xfrm>
            <a:off x="5971812" y="2265110"/>
            <a:ext cx="194734" cy="728133"/>
          </a:xfrm>
          <a:prstGeom prst="roundRect">
            <a:avLst/>
          </a:prstGeom>
          <a:solidFill>
            <a:srgbClr val="F39BFF">
              <a:alpha val="12731"/>
            </a:srgbClr>
          </a:solidFill>
          <a:ln>
            <a:solidFill>
              <a:srgbClr val="7030A0">
                <a:alpha val="9809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DCBDC3B9-0D61-FD15-DEB8-4E44EBAF3F49}"/>
              </a:ext>
            </a:extLst>
          </p:cNvPr>
          <p:cNvSpPr/>
          <p:nvPr/>
        </p:nvSpPr>
        <p:spPr>
          <a:xfrm>
            <a:off x="6381333" y="2265110"/>
            <a:ext cx="194734" cy="728133"/>
          </a:xfrm>
          <a:prstGeom prst="roundRect">
            <a:avLst/>
          </a:prstGeom>
          <a:solidFill>
            <a:srgbClr val="F39BFF">
              <a:alpha val="12731"/>
            </a:srgbClr>
          </a:solidFill>
          <a:ln>
            <a:solidFill>
              <a:srgbClr val="7030A0">
                <a:alpha val="9809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95FD723F-81D9-9E76-7D50-6161FBB50FB4}"/>
              </a:ext>
            </a:extLst>
          </p:cNvPr>
          <p:cNvSpPr/>
          <p:nvPr/>
        </p:nvSpPr>
        <p:spPr>
          <a:xfrm>
            <a:off x="6790854" y="2265110"/>
            <a:ext cx="194734" cy="728133"/>
          </a:xfrm>
          <a:prstGeom prst="roundRect">
            <a:avLst/>
          </a:prstGeom>
          <a:solidFill>
            <a:srgbClr val="F39B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BB9ACA42-D04F-8710-3BC9-3666AA94AA71}"/>
              </a:ext>
            </a:extLst>
          </p:cNvPr>
          <p:cNvSpPr/>
          <p:nvPr/>
        </p:nvSpPr>
        <p:spPr>
          <a:xfrm>
            <a:off x="7200376" y="2265110"/>
            <a:ext cx="194734" cy="728133"/>
          </a:xfrm>
          <a:prstGeom prst="roundRect">
            <a:avLst/>
          </a:prstGeom>
          <a:solidFill>
            <a:srgbClr val="F39B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9ED4F1CB-F10D-18CE-9213-7150CBB26A02}"/>
              </a:ext>
            </a:extLst>
          </p:cNvPr>
          <p:cNvSpPr/>
          <p:nvPr/>
        </p:nvSpPr>
        <p:spPr>
          <a:xfrm>
            <a:off x="7609898" y="2265109"/>
            <a:ext cx="194734" cy="728133"/>
          </a:xfrm>
          <a:prstGeom prst="roundRect">
            <a:avLst/>
          </a:prstGeom>
          <a:solidFill>
            <a:srgbClr val="A5DE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D7BE5B79-08A7-86E5-7E54-7FBCF4C99941}"/>
              </a:ext>
            </a:extLst>
          </p:cNvPr>
          <p:cNvSpPr/>
          <p:nvPr/>
        </p:nvSpPr>
        <p:spPr>
          <a:xfrm>
            <a:off x="8019417" y="2265108"/>
            <a:ext cx="194734" cy="728133"/>
          </a:xfrm>
          <a:prstGeom prst="roundRect">
            <a:avLst/>
          </a:prstGeom>
          <a:solidFill>
            <a:srgbClr val="A5DE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086BAA44-2441-1C2F-01A1-34DCB1EF2947}"/>
              </a:ext>
            </a:extLst>
          </p:cNvPr>
          <p:cNvSpPr/>
          <p:nvPr/>
        </p:nvSpPr>
        <p:spPr>
          <a:xfrm>
            <a:off x="8428936" y="2265108"/>
            <a:ext cx="194734" cy="728133"/>
          </a:xfrm>
          <a:prstGeom prst="roundRect">
            <a:avLst/>
          </a:prstGeom>
          <a:solidFill>
            <a:srgbClr val="A5DE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ECED70D5-896D-E151-7116-94475DE0665C}"/>
              </a:ext>
            </a:extLst>
          </p:cNvPr>
          <p:cNvSpPr/>
          <p:nvPr/>
        </p:nvSpPr>
        <p:spPr>
          <a:xfrm>
            <a:off x="8838458" y="2265108"/>
            <a:ext cx="194734" cy="728133"/>
          </a:xfrm>
          <a:prstGeom prst="roundRect">
            <a:avLst/>
          </a:prstGeom>
          <a:solidFill>
            <a:srgbClr val="A5DE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95EAEB25-F09C-11DE-097C-35B0767A8178}"/>
              </a:ext>
            </a:extLst>
          </p:cNvPr>
          <p:cNvSpPr/>
          <p:nvPr/>
        </p:nvSpPr>
        <p:spPr>
          <a:xfrm>
            <a:off x="9247980" y="2265107"/>
            <a:ext cx="194734" cy="728133"/>
          </a:xfrm>
          <a:prstGeom prst="roundRect">
            <a:avLst/>
          </a:prstGeom>
          <a:solidFill>
            <a:srgbClr val="A5DE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C9A2F8C8-9F7A-C79E-D0E7-C4A88517FBE9}"/>
              </a:ext>
            </a:extLst>
          </p:cNvPr>
          <p:cNvSpPr/>
          <p:nvPr/>
        </p:nvSpPr>
        <p:spPr>
          <a:xfrm>
            <a:off x="9657501" y="2265108"/>
            <a:ext cx="194734" cy="728133"/>
          </a:xfrm>
          <a:prstGeom prst="roundRect">
            <a:avLst/>
          </a:prstGeom>
          <a:solidFill>
            <a:srgbClr val="A5DE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844D0C1C-3342-A592-C12E-665BF3BBCCFE}"/>
              </a:ext>
            </a:extLst>
          </p:cNvPr>
          <p:cNvSpPr/>
          <p:nvPr/>
        </p:nvSpPr>
        <p:spPr>
          <a:xfrm>
            <a:off x="10067022" y="2265108"/>
            <a:ext cx="194734" cy="728133"/>
          </a:xfrm>
          <a:prstGeom prst="roundRect">
            <a:avLst/>
          </a:prstGeom>
          <a:solidFill>
            <a:srgbClr val="A5DE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CAAD0A38-E3F3-CC19-F6FB-C8463EA36174}"/>
              </a:ext>
            </a:extLst>
          </p:cNvPr>
          <p:cNvSpPr/>
          <p:nvPr/>
        </p:nvSpPr>
        <p:spPr>
          <a:xfrm>
            <a:off x="10476543" y="2265108"/>
            <a:ext cx="194734" cy="728133"/>
          </a:xfrm>
          <a:prstGeom prst="roundRect">
            <a:avLst/>
          </a:prstGeom>
          <a:solidFill>
            <a:srgbClr val="A5DEFF">
              <a:alpha val="13629"/>
            </a:srgbClr>
          </a:solidFill>
          <a:ln>
            <a:solidFill>
              <a:srgbClr val="0070C0">
                <a:alpha val="14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5DE9163F-4565-28FE-092A-052318137FCD}"/>
              </a:ext>
            </a:extLst>
          </p:cNvPr>
          <p:cNvSpPr/>
          <p:nvPr/>
        </p:nvSpPr>
        <p:spPr>
          <a:xfrm>
            <a:off x="10886065" y="2265108"/>
            <a:ext cx="194734" cy="728133"/>
          </a:xfrm>
          <a:prstGeom prst="roundRect">
            <a:avLst/>
          </a:prstGeom>
          <a:solidFill>
            <a:srgbClr val="A5DEFF">
              <a:alpha val="13629"/>
            </a:srgbClr>
          </a:solidFill>
          <a:ln>
            <a:solidFill>
              <a:srgbClr val="0070C0">
                <a:alpha val="14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7107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C5378-B809-6888-1D7A-973869350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Reasoning + (Visual) Grounding Models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F0680455-BE33-0AA9-053B-B68B05F5C6AD}"/>
              </a:ext>
            </a:extLst>
          </p:cNvPr>
          <p:cNvSpPr/>
          <p:nvPr/>
        </p:nvSpPr>
        <p:spPr>
          <a:xfrm>
            <a:off x="1401288" y="3294872"/>
            <a:ext cx="10295906" cy="1325563"/>
          </a:xfrm>
          <a:prstGeom prst="roundRect">
            <a:avLst>
              <a:gd name="adj" fmla="val 8795"/>
            </a:avLst>
          </a:prstGeom>
          <a:solidFill>
            <a:srgbClr val="FFD47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Multi-layer Self-Attention Causal Transformer Model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EC30A2EE-9F1A-6D6E-1970-73D5058788D5}"/>
              </a:ext>
            </a:extLst>
          </p:cNvPr>
          <p:cNvSpPr/>
          <p:nvPr/>
        </p:nvSpPr>
        <p:spPr>
          <a:xfrm>
            <a:off x="2488001" y="4771250"/>
            <a:ext cx="194734" cy="728133"/>
          </a:xfrm>
          <a:prstGeom prst="roundRect">
            <a:avLst/>
          </a:prstGeom>
          <a:solidFill>
            <a:srgbClr val="A5DE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DBE14E83-9791-9E1A-0BC1-3538605EC180}"/>
              </a:ext>
            </a:extLst>
          </p:cNvPr>
          <p:cNvSpPr/>
          <p:nvPr/>
        </p:nvSpPr>
        <p:spPr>
          <a:xfrm>
            <a:off x="2897522" y="4771250"/>
            <a:ext cx="194734" cy="728133"/>
          </a:xfrm>
          <a:prstGeom prst="roundRect">
            <a:avLst/>
          </a:prstGeom>
          <a:solidFill>
            <a:srgbClr val="A5DE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8BFA2920-F189-F41A-9EFF-0A15415EB6F5}"/>
              </a:ext>
            </a:extLst>
          </p:cNvPr>
          <p:cNvSpPr/>
          <p:nvPr/>
        </p:nvSpPr>
        <p:spPr>
          <a:xfrm>
            <a:off x="3307043" y="4771250"/>
            <a:ext cx="194734" cy="728133"/>
          </a:xfrm>
          <a:prstGeom prst="roundRect">
            <a:avLst/>
          </a:prstGeom>
          <a:solidFill>
            <a:srgbClr val="A5DE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5391A010-8FE8-5BA4-342D-30680CC5551A}"/>
              </a:ext>
            </a:extLst>
          </p:cNvPr>
          <p:cNvSpPr/>
          <p:nvPr/>
        </p:nvSpPr>
        <p:spPr>
          <a:xfrm>
            <a:off x="3716564" y="4771250"/>
            <a:ext cx="194734" cy="728133"/>
          </a:xfrm>
          <a:prstGeom prst="roundRect">
            <a:avLst/>
          </a:prstGeom>
          <a:solidFill>
            <a:srgbClr val="A5DE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50972C27-CAD1-F03C-9553-55BED29A2B7A}"/>
              </a:ext>
            </a:extLst>
          </p:cNvPr>
          <p:cNvSpPr/>
          <p:nvPr/>
        </p:nvSpPr>
        <p:spPr>
          <a:xfrm>
            <a:off x="3881879" y="2241359"/>
            <a:ext cx="194734" cy="728133"/>
          </a:xfrm>
          <a:prstGeom prst="roundRect">
            <a:avLst/>
          </a:prstGeom>
          <a:solidFill>
            <a:srgbClr val="F39B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3FB51282-1D48-6BD4-FA37-D3612522537F}"/>
              </a:ext>
            </a:extLst>
          </p:cNvPr>
          <p:cNvSpPr/>
          <p:nvPr/>
        </p:nvSpPr>
        <p:spPr>
          <a:xfrm>
            <a:off x="4291400" y="2241359"/>
            <a:ext cx="194734" cy="728133"/>
          </a:xfrm>
          <a:prstGeom prst="roundRect">
            <a:avLst/>
          </a:prstGeom>
          <a:solidFill>
            <a:srgbClr val="F39B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78147396-DA4A-485C-88FE-C7A028042A7B}"/>
              </a:ext>
            </a:extLst>
          </p:cNvPr>
          <p:cNvSpPr/>
          <p:nvPr/>
        </p:nvSpPr>
        <p:spPr>
          <a:xfrm>
            <a:off x="4700921" y="2241359"/>
            <a:ext cx="194734" cy="728133"/>
          </a:xfrm>
          <a:prstGeom prst="roundRect">
            <a:avLst/>
          </a:prstGeom>
          <a:solidFill>
            <a:srgbClr val="F39B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A8C8FADD-24C0-2A11-AB0C-0BCDCEAAD887}"/>
              </a:ext>
            </a:extLst>
          </p:cNvPr>
          <p:cNvSpPr/>
          <p:nvPr/>
        </p:nvSpPr>
        <p:spPr>
          <a:xfrm>
            <a:off x="5110442" y="2241359"/>
            <a:ext cx="194734" cy="728133"/>
          </a:xfrm>
          <a:prstGeom prst="roundRect">
            <a:avLst/>
          </a:prstGeom>
          <a:solidFill>
            <a:srgbClr val="F39B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3A96A17D-E20A-D94E-011F-1B1DFA28769D}"/>
              </a:ext>
            </a:extLst>
          </p:cNvPr>
          <p:cNvSpPr/>
          <p:nvPr/>
        </p:nvSpPr>
        <p:spPr>
          <a:xfrm>
            <a:off x="5519963" y="2241359"/>
            <a:ext cx="194734" cy="728133"/>
          </a:xfrm>
          <a:prstGeom prst="roundRect">
            <a:avLst/>
          </a:prstGeom>
          <a:solidFill>
            <a:srgbClr val="F39B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18EB9F3-610B-DFD0-2324-A85D5A5A0285}"/>
              </a:ext>
            </a:extLst>
          </p:cNvPr>
          <p:cNvSpPr txBox="1"/>
          <p:nvPr/>
        </p:nvSpPr>
        <p:spPr>
          <a:xfrm>
            <a:off x="2184222" y="5632720"/>
            <a:ext cx="3003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What is the area of the room?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A79A325-974C-1053-E8A7-896A0737691F}"/>
              </a:ext>
            </a:extLst>
          </p:cNvPr>
          <p:cNvSpPr txBox="1"/>
          <p:nvPr/>
        </p:nvSpPr>
        <p:spPr>
          <a:xfrm>
            <a:off x="3667092" y="1784742"/>
            <a:ext cx="8211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&lt;think&gt; Let us first divide    ….     &lt;/think&gt; &lt;answer&gt;  The shape can be computed as...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59488961-C180-7AF6-D680-F5DAC1AA30C3}"/>
              </a:ext>
            </a:extLst>
          </p:cNvPr>
          <p:cNvSpPr/>
          <p:nvPr/>
        </p:nvSpPr>
        <p:spPr>
          <a:xfrm>
            <a:off x="5923546" y="2241359"/>
            <a:ext cx="194734" cy="728133"/>
          </a:xfrm>
          <a:prstGeom prst="roundRect">
            <a:avLst/>
          </a:prstGeom>
          <a:solidFill>
            <a:srgbClr val="F39BFF">
              <a:alpha val="12731"/>
            </a:srgbClr>
          </a:solidFill>
          <a:ln>
            <a:solidFill>
              <a:srgbClr val="7030A0">
                <a:alpha val="9809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DCBDC3B9-0D61-FD15-DEB8-4E44EBAF3F49}"/>
              </a:ext>
            </a:extLst>
          </p:cNvPr>
          <p:cNvSpPr/>
          <p:nvPr/>
        </p:nvSpPr>
        <p:spPr>
          <a:xfrm>
            <a:off x="6333067" y="2241359"/>
            <a:ext cx="194734" cy="728133"/>
          </a:xfrm>
          <a:prstGeom prst="roundRect">
            <a:avLst/>
          </a:prstGeom>
          <a:solidFill>
            <a:srgbClr val="F39BFF">
              <a:alpha val="12731"/>
            </a:srgbClr>
          </a:solidFill>
          <a:ln>
            <a:solidFill>
              <a:srgbClr val="7030A0">
                <a:alpha val="9809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95FD723F-81D9-9E76-7D50-6161FBB50FB4}"/>
              </a:ext>
            </a:extLst>
          </p:cNvPr>
          <p:cNvSpPr/>
          <p:nvPr/>
        </p:nvSpPr>
        <p:spPr>
          <a:xfrm>
            <a:off x="6742588" y="2241359"/>
            <a:ext cx="194734" cy="728133"/>
          </a:xfrm>
          <a:prstGeom prst="roundRect">
            <a:avLst/>
          </a:prstGeom>
          <a:solidFill>
            <a:srgbClr val="F39B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BB9ACA42-D04F-8710-3BC9-3666AA94AA71}"/>
              </a:ext>
            </a:extLst>
          </p:cNvPr>
          <p:cNvSpPr/>
          <p:nvPr/>
        </p:nvSpPr>
        <p:spPr>
          <a:xfrm>
            <a:off x="7152110" y="2241359"/>
            <a:ext cx="194734" cy="728133"/>
          </a:xfrm>
          <a:prstGeom prst="roundRect">
            <a:avLst/>
          </a:prstGeom>
          <a:solidFill>
            <a:srgbClr val="F39B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9ED4F1CB-F10D-18CE-9213-7150CBB26A02}"/>
              </a:ext>
            </a:extLst>
          </p:cNvPr>
          <p:cNvSpPr/>
          <p:nvPr/>
        </p:nvSpPr>
        <p:spPr>
          <a:xfrm>
            <a:off x="7561632" y="2241358"/>
            <a:ext cx="194734" cy="728133"/>
          </a:xfrm>
          <a:prstGeom prst="roundRect">
            <a:avLst/>
          </a:prstGeom>
          <a:solidFill>
            <a:srgbClr val="A5DE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D7BE5B79-08A7-86E5-7E54-7FBCF4C99941}"/>
              </a:ext>
            </a:extLst>
          </p:cNvPr>
          <p:cNvSpPr/>
          <p:nvPr/>
        </p:nvSpPr>
        <p:spPr>
          <a:xfrm>
            <a:off x="7971151" y="2241357"/>
            <a:ext cx="194734" cy="728133"/>
          </a:xfrm>
          <a:prstGeom prst="roundRect">
            <a:avLst/>
          </a:prstGeom>
          <a:solidFill>
            <a:srgbClr val="A5DE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086BAA44-2441-1C2F-01A1-34DCB1EF2947}"/>
              </a:ext>
            </a:extLst>
          </p:cNvPr>
          <p:cNvSpPr/>
          <p:nvPr/>
        </p:nvSpPr>
        <p:spPr>
          <a:xfrm>
            <a:off x="8380670" y="2241357"/>
            <a:ext cx="194734" cy="728133"/>
          </a:xfrm>
          <a:prstGeom prst="roundRect">
            <a:avLst/>
          </a:prstGeom>
          <a:solidFill>
            <a:srgbClr val="A5DE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ECED70D5-896D-E151-7116-94475DE0665C}"/>
              </a:ext>
            </a:extLst>
          </p:cNvPr>
          <p:cNvSpPr/>
          <p:nvPr/>
        </p:nvSpPr>
        <p:spPr>
          <a:xfrm>
            <a:off x="8790192" y="2241357"/>
            <a:ext cx="194734" cy="728133"/>
          </a:xfrm>
          <a:prstGeom prst="roundRect">
            <a:avLst/>
          </a:prstGeom>
          <a:solidFill>
            <a:srgbClr val="A5DE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95EAEB25-F09C-11DE-097C-35B0767A8178}"/>
              </a:ext>
            </a:extLst>
          </p:cNvPr>
          <p:cNvSpPr/>
          <p:nvPr/>
        </p:nvSpPr>
        <p:spPr>
          <a:xfrm>
            <a:off x="9199714" y="2241356"/>
            <a:ext cx="194734" cy="728133"/>
          </a:xfrm>
          <a:prstGeom prst="roundRect">
            <a:avLst/>
          </a:prstGeom>
          <a:solidFill>
            <a:srgbClr val="A5DE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C9A2F8C8-9F7A-C79E-D0E7-C4A88517FBE9}"/>
              </a:ext>
            </a:extLst>
          </p:cNvPr>
          <p:cNvSpPr/>
          <p:nvPr/>
        </p:nvSpPr>
        <p:spPr>
          <a:xfrm>
            <a:off x="9609235" y="2241357"/>
            <a:ext cx="194734" cy="728133"/>
          </a:xfrm>
          <a:prstGeom prst="roundRect">
            <a:avLst/>
          </a:prstGeom>
          <a:solidFill>
            <a:srgbClr val="A5DE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844D0C1C-3342-A592-C12E-665BF3BBCCFE}"/>
              </a:ext>
            </a:extLst>
          </p:cNvPr>
          <p:cNvSpPr/>
          <p:nvPr/>
        </p:nvSpPr>
        <p:spPr>
          <a:xfrm>
            <a:off x="10018756" y="2241357"/>
            <a:ext cx="194734" cy="728133"/>
          </a:xfrm>
          <a:prstGeom prst="roundRect">
            <a:avLst/>
          </a:prstGeom>
          <a:solidFill>
            <a:srgbClr val="A5DE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5DE9163F-4565-28FE-092A-052318137FCD}"/>
              </a:ext>
            </a:extLst>
          </p:cNvPr>
          <p:cNvSpPr/>
          <p:nvPr/>
        </p:nvSpPr>
        <p:spPr>
          <a:xfrm>
            <a:off x="11569392" y="2241354"/>
            <a:ext cx="194734" cy="728133"/>
          </a:xfrm>
          <a:prstGeom prst="roundRect">
            <a:avLst/>
          </a:prstGeom>
          <a:solidFill>
            <a:srgbClr val="A5DEFF">
              <a:alpha val="13629"/>
            </a:srgbClr>
          </a:solidFill>
          <a:ln>
            <a:solidFill>
              <a:srgbClr val="0070C0">
                <a:alpha val="14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B8A768-EC76-A3B9-F363-7163EF3AB1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13" y="4759382"/>
            <a:ext cx="1294360" cy="2083111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6265056C-C94C-3F96-FC4F-CEC4BB6B575B}"/>
              </a:ext>
            </a:extLst>
          </p:cNvPr>
          <p:cNvSpPr/>
          <p:nvPr/>
        </p:nvSpPr>
        <p:spPr>
          <a:xfrm>
            <a:off x="4103759" y="4771250"/>
            <a:ext cx="194734" cy="728133"/>
          </a:xfrm>
          <a:prstGeom prst="roundRect">
            <a:avLst/>
          </a:prstGeom>
          <a:solidFill>
            <a:srgbClr val="A5DE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B25F5262-D51D-C08C-C7F5-37CEBF063A53}"/>
              </a:ext>
            </a:extLst>
          </p:cNvPr>
          <p:cNvSpPr/>
          <p:nvPr/>
        </p:nvSpPr>
        <p:spPr>
          <a:xfrm>
            <a:off x="4513280" y="4771250"/>
            <a:ext cx="194734" cy="728133"/>
          </a:xfrm>
          <a:prstGeom prst="roundRect">
            <a:avLst/>
          </a:prstGeom>
          <a:solidFill>
            <a:srgbClr val="A5DE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F3BFAF9A-23F8-C3C7-081C-B2AE099F88E0}"/>
              </a:ext>
            </a:extLst>
          </p:cNvPr>
          <p:cNvSpPr/>
          <p:nvPr/>
        </p:nvSpPr>
        <p:spPr>
          <a:xfrm>
            <a:off x="10384553" y="2241354"/>
            <a:ext cx="194734" cy="728133"/>
          </a:xfrm>
          <a:prstGeom prst="roundRect">
            <a:avLst/>
          </a:prstGeom>
          <a:solidFill>
            <a:srgbClr val="A5DE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D1DEE844-8E30-180C-00E7-4ADACBD71AA9}"/>
              </a:ext>
            </a:extLst>
          </p:cNvPr>
          <p:cNvSpPr/>
          <p:nvPr/>
        </p:nvSpPr>
        <p:spPr>
          <a:xfrm>
            <a:off x="10794074" y="2241355"/>
            <a:ext cx="194734" cy="728133"/>
          </a:xfrm>
          <a:prstGeom prst="roundRect">
            <a:avLst/>
          </a:prstGeom>
          <a:solidFill>
            <a:srgbClr val="A5DE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023BAD8-BE00-5A86-D8A9-02CC676D01AE}"/>
              </a:ext>
            </a:extLst>
          </p:cNvPr>
          <p:cNvSpPr/>
          <p:nvPr/>
        </p:nvSpPr>
        <p:spPr>
          <a:xfrm>
            <a:off x="11203595" y="2241355"/>
            <a:ext cx="194734" cy="728133"/>
          </a:xfrm>
          <a:prstGeom prst="roundRect">
            <a:avLst/>
          </a:prstGeom>
          <a:solidFill>
            <a:srgbClr val="A5DE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278944D1-6C61-BE80-782C-5F2DBF71A60D}"/>
              </a:ext>
            </a:extLst>
          </p:cNvPr>
          <p:cNvSpPr/>
          <p:nvPr/>
        </p:nvSpPr>
        <p:spPr>
          <a:xfrm>
            <a:off x="1633958" y="4773070"/>
            <a:ext cx="194734" cy="728133"/>
          </a:xfrm>
          <a:prstGeom prst="roundRect">
            <a:avLst/>
          </a:prstGeom>
          <a:solidFill>
            <a:srgbClr val="C2F1C8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007733B0-47AF-DC24-1C6A-DEE18A154672}"/>
              </a:ext>
            </a:extLst>
          </p:cNvPr>
          <p:cNvSpPr/>
          <p:nvPr/>
        </p:nvSpPr>
        <p:spPr>
          <a:xfrm>
            <a:off x="2043479" y="4773070"/>
            <a:ext cx="194734" cy="728133"/>
          </a:xfrm>
          <a:prstGeom prst="roundRect">
            <a:avLst/>
          </a:prstGeom>
          <a:solidFill>
            <a:srgbClr val="C2F1C8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Elbow Connector 20">
            <a:extLst>
              <a:ext uri="{FF2B5EF4-FFF2-40B4-BE49-F238E27FC236}">
                <a16:creationId xmlns:a16="http://schemas.microsoft.com/office/drawing/2014/main" id="{98722B4C-AACF-39FE-1065-2626AD414AA9}"/>
              </a:ext>
            </a:extLst>
          </p:cNvPr>
          <p:cNvCxnSpPr>
            <a:cxnSpLocks/>
            <a:stCxn id="49" idx="6"/>
          </p:cNvCxnSpPr>
          <p:nvPr/>
        </p:nvCxnSpPr>
        <p:spPr>
          <a:xfrm flipV="1">
            <a:off x="1371473" y="5653838"/>
            <a:ext cx="564205" cy="696428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Oval 48">
            <a:extLst>
              <a:ext uri="{FF2B5EF4-FFF2-40B4-BE49-F238E27FC236}">
                <a16:creationId xmlns:a16="http://schemas.microsoft.com/office/drawing/2014/main" id="{2B9A05F9-2B58-F521-CD5B-439757079D50}"/>
              </a:ext>
            </a:extLst>
          </p:cNvPr>
          <p:cNvSpPr/>
          <p:nvPr/>
        </p:nvSpPr>
        <p:spPr>
          <a:xfrm>
            <a:off x="1211283" y="6270171"/>
            <a:ext cx="160190" cy="16019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4110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C5378-B809-6888-1D7A-973869350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Reinforcement Tuning  (Rollouts!)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F0680455-BE33-0AA9-053B-B68B05F5C6AD}"/>
              </a:ext>
            </a:extLst>
          </p:cNvPr>
          <p:cNvSpPr/>
          <p:nvPr/>
        </p:nvSpPr>
        <p:spPr>
          <a:xfrm>
            <a:off x="1595498" y="2709859"/>
            <a:ext cx="2173402" cy="894627"/>
          </a:xfrm>
          <a:prstGeom prst="roundRect">
            <a:avLst>
              <a:gd name="adj" fmla="val 8795"/>
            </a:avLst>
          </a:prstGeom>
          <a:solidFill>
            <a:srgbClr val="FFD47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Multi-layer Self-Attention Causal Transformer Model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EC30A2EE-9F1A-6D6E-1970-73D5058788D5}"/>
              </a:ext>
            </a:extLst>
          </p:cNvPr>
          <p:cNvSpPr/>
          <p:nvPr/>
        </p:nvSpPr>
        <p:spPr>
          <a:xfrm>
            <a:off x="2201623" y="3746434"/>
            <a:ext cx="131427" cy="491419"/>
          </a:xfrm>
          <a:prstGeom prst="roundRect">
            <a:avLst/>
          </a:prstGeom>
          <a:solidFill>
            <a:srgbClr val="A5DE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DBE14E83-9791-9E1A-0BC1-3538605EC180}"/>
              </a:ext>
            </a:extLst>
          </p:cNvPr>
          <p:cNvSpPr/>
          <p:nvPr/>
        </p:nvSpPr>
        <p:spPr>
          <a:xfrm>
            <a:off x="2478011" y="3746434"/>
            <a:ext cx="131427" cy="491419"/>
          </a:xfrm>
          <a:prstGeom prst="roundRect">
            <a:avLst/>
          </a:prstGeom>
          <a:solidFill>
            <a:srgbClr val="A5DE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8BFA2920-F189-F41A-9EFF-0A15415EB6F5}"/>
              </a:ext>
            </a:extLst>
          </p:cNvPr>
          <p:cNvSpPr/>
          <p:nvPr/>
        </p:nvSpPr>
        <p:spPr>
          <a:xfrm>
            <a:off x="2754398" y="3746434"/>
            <a:ext cx="131427" cy="491419"/>
          </a:xfrm>
          <a:prstGeom prst="roundRect">
            <a:avLst/>
          </a:prstGeom>
          <a:solidFill>
            <a:srgbClr val="A5DE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5391A010-8FE8-5BA4-342D-30680CC5551A}"/>
              </a:ext>
            </a:extLst>
          </p:cNvPr>
          <p:cNvSpPr/>
          <p:nvPr/>
        </p:nvSpPr>
        <p:spPr>
          <a:xfrm>
            <a:off x="3030785" y="3746434"/>
            <a:ext cx="131427" cy="491419"/>
          </a:xfrm>
          <a:prstGeom prst="roundRect">
            <a:avLst/>
          </a:prstGeom>
          <a:solidFill>
            <a:srgbClr val="A5DE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50972C27-CAD1-F03C-9553-55BED29A2B7A}"/>
              </a:ext>
            </a:extLst>
          </p:cNvPr>
          <p:cNvSpPr/>
          <p:nvPr/>
        </p:nvSpPr>
        <p:spPr>
          <a:xfrm>
            <a:off x="5031903" y="2092546"/>
            <a:ext cx="131427" cy="491419"/>
          </a:xfrm>
          <a:prstGeom prst="roundRect">
            <a:avLst/>
          </a:prstGeom>
          <a:solidFill>
            <a:srgbClr val="F39B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3FB51282-1D48-6BD4-FA37-D3612522537F}"/>
              </a:ext>
            </a:extLst>
          </p:cNvPr>
          <p:cNvSpPr/>
          <p:nvPr/>
        </p:nvSpPr>
        <p:spPr>
          <a:xfrm>
            <a:off x="5308291" y="2092546"/>
            <a:ext cx="131427" cy="491419"/>
          </a:xfrm>
          <a:prstGeom prst="roundRect">
            <a:avLst/>
          </a:prstGeom>
          <a:solidFill>
            <a:srgbClr val="F39B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78147396-DA4A-485C-88FE-C7A028042A7B}"/>
              </a:ext>
            </a:extLst>
          </p:cNvPr>
          <p:cNvSpPr/>
          <p:nvPr/>
        </p:nvSpPr>
        <p:spPr>
          <a:xfrm>
            <a:off x="5584678" y="2092546"/>
            <a:ext cx="131427" cy="491419"/>
          </a:xfrm>
          <a:prstGeom prst="roundRect">
            <a:avLst/>
          </a:prstGeom>
          <a:solidFill>
            <a:srgbClr val="F39B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A8C8FADD-24C0-2A11-AB0C-0BCDCEAAD887}"/>
              </a:ext>
            </a:extLst>
          </p:cNvPr>
          <p:cNvSpPr/>
          <p:nvPr/>
        </p:nvSpPr>
        <p:spPr>
          <a:xfrm>
            <a:off x="5861065" y="2092546"/>
            <a:ext cx="131427" cy="491419"/>
          </a:xfrm>
          <a:prstGeom prst="roundRect">
            <a:avLst/>
          </a:prstGeom>
          <a:solidFill>
            <a:srgbClr val="F39B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3A96A17D-E20A-D94E-011F-1B1DFA28769D}"/>
              </a:ext>
            </a:extLst>
          </p:cNvPr>
          <p:cNvSpPr/>
          <p:nvPr/>
        </p:nvSpPr>
        <p:spPr>
          <a:xfrm>
            <a:off x="6137452" y="2092546"/>
            <a:ext cx="131427" cy="491419"/>
          </a:xfrm>
          <a:prstGeom prst="roundRect">
            <a:avLst/>
          </a:prstGeom>
          <a:solidFill>
            <a:srgbClr val="F39B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18EB9F3-610B-DFD0-2324-A85D5A5A0285}"/>
              </a:ext>
            </a:extLst>
          </p:cNvPr>
          <p:cNvSpPr txBox="1"/>
          <p:nvPr/>
        </p:nvSpPr>
        <p:spPr>
          <a:xfrm>
            <a:off x="1996602" y="4327843"/>
            <a:ext cx="19046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/>
              <a:t>What is the area of the room?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A79A325-974C-1053-E8A7-896A0737691F}"/>
              </a:ext>
            </a:extLst>
          </p:cNvPr>
          <p:cNvSpPr txBox="1"/>
          <p:nvPr/>
        </p:nvSpPr>
        <p:spPr>
          <a:xfrm>
            <a:off x="4886943" y="1784374"/>
            <a:ext cx="54505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&lt;T&gt; Let us first divide    ….     &lt;/T&gt; &lt;A&gt;  The shape can be computed as 2ab + a (b – a)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59488961-C180-7AF6-D680-F5DAC1AA30C3}"/>
              </a:ext>
            </a:extLst>
          </p:cNvPr>
          <p:cNvSpPr/>
          <p:nvPr/>
        </p:nvSpPr>
        <p:spPr>
          <a:xfrm>
            <a:off x="6409831" y="2092546"/>
            <a:ext cx="131427" cy="491419"/>
          </a:xfrm>
          <a:prstGeom prst="roundRect">
            <a:avLst/>
          </a:prstGeom>
          <a:solidFill>
            <a:srgbClr val="F39BFF">
              <a:alpha val="12731"/>
            </a:srgbClr>
          </a:solidFill>
          <a:ln>
            <a:solidFill>
              <a:srgbClr val="7030A0">
                <a:alpha val="9809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DCBDC3B9-0D61-FD15-DEB8-4E44EBAF3F49}"/>
              </a:ext>
            </a:extLst>
          </p:cNvPr>
          <p:cNvSpPr/>
          <p:nvPr/>
        </p:nvSpPr>
        <p:spPr>
          <a:xfrm>
            <a:off x="6686219" y="2092546"/>
            <a:ext cx="131427" cy="491419"/>
          </a:xfrm>
          <a:prstGeom prst="roundRect">
            <a:avLst/>
          </a:prstGeom>
          <a:solidFill>
            <a:srgbClr val="F39BFF">
              <a:alpha val="12731"/>
            </a:srgbClr>
          </a:solidFill>
          <a:ln>
            <a:solidFill>
              <a:srgbClr val="7030A0">
                <a:alpha val="9809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95FD723F-81D9-9E76-7D50-6161FBB50FB4}"/>
              </a:ext>
            </a:extLst>
          </p:cNvPr>
          <p:cNvSpPr/>
          <p:nvPr/>
        </p:nvSpPr>
        <p:spPr>
          <a:xfrm>
            <a:off x="6962606" y="2092546"/>
            <a:ext cx="131427" cy="491419"/>
          </a:xfrm>
          <a:prstGeom prst="roundRect">
            <a:avLst/>
          </a:prstGeom>
          <a:solidFill>
            <a:srgbClr val="F39B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BB9ACA42-D04F-8710-3BC9-3666AA94AA71}"/>
              </a:ext>
            </a:extLst>
          </p:cNvPr>
          <p:cNvSpPr/>
          <p:nvPr/>
        </p:nvSpPr>
        <p:spPr>
          <a:xfrm>
            <a:off x="7238993" y="2092546"/>
            <a:ext cx="131427" cy="491419"/>
          </a:xfrm>
          <a:prstGeom prst="roundRect">
            <a:avLst/>
          </a:prstGeom>
          <a:solidFill>
            <a:srgbClr val="F39B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9ED4F1CB-F10D-18CE-9213-7150CBB26A02}"/>
              </a:ext>
            </a:extLst>
          </p:cNvPr>
          <p:cNvSpPr/>
          <p:nvPr/>
        </p:nvSpPr>
        <p:spPr>
          <a:xfrm>
            <a:off x="7515381" y="2092546"/>
            <a:ext cx="131427" cy="491419"/>
          </a:xfrm>
          <a:prstGeom prst="roundRect">
            <a:avLst/>
          </a:prstGeom>
          <a:solidFill>
            <a:srgbClr val="A5DE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D7BE5B79-08A7-86E5-7E54-7FBCF4C99941}"/>
              </a:ext>
            </a:extLst>
          </p:cNvPr>
          <p:cNvSpPr/>
          <p:nvPr/>
        </p:nvSpPr>
        <p:spPr>
          <a:xfrm>
            <a:off x="7791767" y="2092545"/>
            <a:ext cx="131427" cy="491419"/>
          </a:xfrm>
          <a:prstGeom prst="roundRect">
            <a:avLst/>
          </a:prstGeom>
          <a:solidFill>
            <a:srgbClr val="A5DE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086BAA44-2441-1C2F-01A1-34DCB1EF2947}"/>
              </a:ext>
            </a:extLst>
          </p:cNvPr>
          <p:cNvSpPr/>
          <p:nvPr/>
        </p:nvSpPr>
        <p:spPr>
          <a:xfrm>
            <a:off x="8068153" y="2092545"/>
            <a:ext cx="131427" cy="491419"/>
          </a:xfrm>
          <a:prstGeom prst="roundRect">
            <a:avLst/>
          </a:prstGeom>
          <a:solidFill>
            <a:srgbClr val="A5DE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ECED70D5-896D-E151-7116-94475DE0665C}"/>
              </a:ext>
            </a:extLst>
          </p:cNvPr>
          <p:cNvSpPr/>
          <p:nvPr/>
        </p:nvSpPr>
        <p:spPr>
          <a:xfrm>
            <a:off x="8344541" y="2092545"/>
            <a:ext cx="131427" cy="491419"/>
          </a:xfrm>
          <a:prstGeom prst="roundRect">
            <a:avLst/>
          </a:prstGeom>
          <a:solidFill>
            <a:srgbClr val="A5DE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95EAEB25-F09C-11DE-097C-35B0767A8178}"/>
              </a:ext>
            </a:extLst>
          </p:cNvPr>
          <p:cNvSpPr/>
          <p:nvPr/>
        </p:nvSpPr>
        <p:spPr>
          <a:xfrm>
            <a:off x="8620928" y="2092544"/>
            <a:ext cx="131427" cy="491419"/>
          </a:xfrm>
          <a:prstGeom prst="roundRect">
            <a:avLst/>
          </a:prstGeom>
          <a:solidFill>
            <a:srgbClr val="A5DE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C9A2F8C8-9F7A-C79E-D0E7-C4A88517FBE9}"/>
              </a:ext>
            </a:extLst>
          </p:cNvPr>
          <p:cNvSpPr/>
          <p:nvPr/>
        </p:nvSpPr>
        <p:spPr>
          <a:xfrm>
            <a:off x="8897315" y="2092545"/>
            <a:ext cx="131427" cy="491419"/>
          </a:xfrm>
          <a:prstGeom prst="roundRect">
            <a:avLst/>
          </a:prstGeom>
          <a:solidFill>
            <a:srgbClr val="A5DE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844D0C1C-3342-A592-C12E-665BF3BBCCFE}"/>
              </a:ext>
            </a:extLst>
          </p:cNvPr>
          <p:cNvSpPr/>
          <p:nvPr/>
        </p:nvSpPr>
        <p:spPr>
          <a:xfrm>
            <a:off x="9173703" y="2092545"/>
            <a:ext cx="131427" cy="491419"/>
          </a:xfrm>
          <a:prstGeom prst="roundRect">
            <a:avLst/>
          </a:prstGeom>
          <a:solidFill>
            <a:srgbClr val="A5DE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5DE9163F-4565-28FE-092A-052318137FCD}"/>
              </a:ext>
            </a:extLst>
          </p:cNvPr>
          <p:cNvSpPr/>
          <p:nvPr/>
        </p:nvSpPr>
        <p:spPr>
          <a:xfrm>
            <a:off x="9681882" y="2092543"/>
            <a:ext cx="131427" cy="491419"/>
          </a:xfrm>
          <a:prstGeom prst="roundRect">
            <a:avLst/>
          </a:prstGeom>
          <a:solidFill>
            <a:srgbClr val="A5DE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B8A768-EC76-A3B9-F363-7163EF3AB1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507" y="3738424"/>
            <a:ext cx="873568" cy="1405899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6265056C-C94C-3F96-FC4F-CEC4BB6B575B}"/>
              </a:ext>
            </a:extLst>
          </p:cNvPr>
          <p:cNvSpPr/>
          <p:nvPr/>
        </p:nvSpPr>
        <p:spPr>
          <a:xfrm>
            <a:off x="3292104" y="3746434"/>
            <a:ext cx="131427" cy="491419"/>
          </a:xfrm>
          <a:prstGeom prst="roundRect">
            <a:avLst/>
          </a:prstGeom>
          <a:solidFill>
            <a:srgbClr val="A5DE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B25F5262-D51D-C08C-C7F5-37CEBF063A53}"/>
              </a:ext>
            </a:extLst>
          </p:cNvPr>
          <p:cNvSpPr/>
          <p:nvPr/>
        </p:nvSpPr>
        <p:spPr>
          <a:xfrm>
            <a:off x="3568491" y="3746434"/>
            <a:ext cx="131427" cy="491419"/>
          </a:xfrm>
          <a:prstGeom prst="roundRect">
            <a:avLst/>
          </a:prstGeom>
          <a:solidFill>
            <a:srgbClr val="A5DE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F3BFAF9A-23F8-C3C7-081C-B2AE099F88E0}"/>
              </a:ext>
            </a:extLst>
          </p:cNvPr>
          <p:cNvSpPr/>
          <p:nvPr/>
        </p:nvSpPr>
        <p:spPr>
          <a:xfrm>
            <a:off x="9420580" y="2092543"/>
            <a:ext cx="131427" cy="491419"/>
          </a:xfrm>
          <a:prstGeom prst="roundRect">
            <a:avLst/>
          </a:prstGeom>
          <a:solidFill>
            <a:srgbClr val="A5DE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D1DEE844-8E30-180C-00E7-4ADACBD71AA9}"/>
              </a:ext>
            </a:extLst>
          </p:cNvPr>
          <p:cNvSpPr/>
          <p:nvPr/>
        </p:nvSpPr>
        <p:spPr>
          <a:xfrm>
            <a:off x="10234656" y="2087170"/>
            <a:ext cx="131427" cy="491419"/>
          </a:xfrm>
          <a:prstGeom prst="roundRect">
            <a:avLst/>
          </a:prstGeom>
          <a:solidFill>
            <a:srgbClr val="A5DE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023BAD8-BE00-5A86-D8A9-02CC676D01AE}"/>
              </a:ext>
            </a:extLst>
          </p:cNvPr>
          <p:cNvSpPr/>
          <p:nvPr/>
        </p:nvSpPr>
        <p:spPr>
          <a:xfrm>
            <a:off x="9973354" y="2092544"/>
            <a:ext cx="131427" cy="491419"/>
          </a:xfrm>
          <a:prstGeom prst="roundRect">
            <a:avLst/>
          </a:prstGeom>
          <a:solidFill>
            <a:srgbClr val="A5DE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278944D1-6C61-BE80-782C-5F2DBF71A60D}"/>
              </a:ext>
            </a:extLst>
          </p:cNvPr>
          <p:cNvSpPr/>
          <p:nvPr/>
        </p:nvSpPr>
        <p:spPr>
          <a:xfrm>
            <a:off x="1625227" y="3747663"/>
            <a:ext cx="131427" cy="491419"/>
          </a:xfrm>
          <a:prstGeom prst="roundRect">
            <a:avLst/>
          </a:prstGeom>
          <a:solidFill>
            <a:srgbClr val="C2F1C8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007733B0-47AF-DC24-1C6A-DEE18A154672}"/>
              </a:ext>
            </a:extLst>
          </p:cNvPr>
          <p:cNvSpPr/>
          <p:nvPr/>
        </p:nvSpPr>
        <p:spPr>
          <a:xfrm>
            <a:off x="1901614" y="3747663"/>
            <a:ext cx="131427" cy="491419"/>
          </a:xfrm>
          <a:prstGeom prst="roundRect">
            <a:avLst/>
          </a:prstGeom>
          <a:solidFill>
            <a:srgbClr val="C2F1C8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Elbow Connector 20">
            <a:extLst>
              <a:ext uri="{FF2B5EF4-FFF2-40B4-BE49-F238E27FC236}">
                <a16:creationId xmlns:a16="http://schemas.microsoft.com/office/drawing/2014/main" id="{98722B4C-AACF-39FE-1065-2626AD414AA9}"/>
              </a:ext>
            </a:extLst>
          </p:cNvPr>
          <p:cNvCxnSpPr>
            <a:cxnSpLocks/>
            <a:stCxn id="49" idx="6"/>
          </p:cNvCxnSpPr>
          <p:nvPr/>
        </p:nvCxnSpPr>
        <p:spPr>
          <a:xfrm flipV="1">
            <a:off x="1448075" y="4342096"/>
            <a:ext cx="380784" cy="470022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Oval 48">
            <a:extLst>
              <a:ext uri="{FF2B5EF4-FFF2-40B4-BE49-F238E27FC236}">
                <a16:creationId xmlns:a16="http://schemas.microsoft.com/office/drawing/2014/main" id="{2B9A05F9-2B58-F521-CD5B-439757079D50}"/>
              </a:ext>
            </a:extLst>
          </p:cNvPr>
          <p:cNvSpPr/>
          <p:nvPr/>
        </p:nvSpPr>
        <p:spPr>
          <a:xfrm>
            <a:off x="1339962" y="4758061"/>
            <a:ext cx="108113" cy="10811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3DE1B9B-C9A2-274E-3B16-212897055EB3}"/>
              </a:ext>
            </a:extLst>
          </p:cNvPr>
          <p:cNvSpPr/>
          <p:nvPr/>
        </p:nvSpPr>
        <p:spPr>
          <a:xfrm>
            <a:off x="5059342" y="3155489"/>
            <a:ext cx="131427" cy="491419"/>
          </a:xfrm>
          <a:prstGeom prst="roundRect">
            <a:avLst/>
          </a:prstGeom>
          <a:solidFill>
            <a:srgbClr val="F39B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F32DCD95-10C6-6CFF-D0F6-ED1BDF30A1B7}"/>
              </a:ext>
            </a:extLst>
          </p:cNvPr>
          <p:cNvSpPr/>
          <p:nvPr/>
        </p:nvSpPr>
        <p:spPr>
          <a:xfrm>
            <a:off x="5335730" y="3155489"/>
            <a:ext cx="131427" cy="491419"/>
          </a:xfrm>
          <a:prstGeom prst="roundRect">
            <a:avLst/>
          </a:prstGeom>
          <a:solidFill>
            <a:srgbClr val="F39B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4A79B617-B111-73FC-34F4-9CA824A17A5F}"/>
              </a:ext>
            </a:extLst>
          </p:cNvPr>
          <p:cNvSpPr/>
          <p:nvPr/>
        </p:nvSpPr>
        <p:spPr>
          <a:xfrm>
            <a:off x="5612117" y="3155489"/>
            <a:ext cx="131427" cy="491419"/>
          </a:xfrm>
          <a:prstGeom prst="roundRect">
            <a:avLst/>
          </a:prstGeom>
          <a:solidFill>
            <a:srgbClr val="F39B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7DBD7881-8438-1B28-4D91-045AD91CF323}"/>
              </a:ext>
            </a:extLst>
          </p:cNvPr>
          <p:cNvSpPr/>
          <p:nvPr/>
        </p:nvSpPr>
        <p:spPr>
          <a:xfrm>
            <a:off x="5888504" y="3155489"/>
            <a:ext cx="131427" cy="491419"/>
          </a:xfrm>
          <a:prstGeom prst="roundRect">
            <a:avLst/>
          </a:prstGeom>
          <a:solidFill>
            <a:srgbClr val="F39B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54A81B14-B5F5-26E3-934D-9C5B84C69E95}"/>
              </a:ext>
            </a:extLst>
          </p:cNvPr>
          <p:cNvSpPr/>
          <p:nvPr/>
        </p:nvSpPr>
        <p:spPr>
          <a:xfrm>
            <a:off x="6164891" y="3155489"/>
            <a:ext cx="131427" cy="491419"/>
          </a:xfrm>
          <a:prstGeom prst="roundRect">
            <a:avLst/>
          </a:prstGeom>
          <a:solidFill>
            <a:srgbClr val="F39B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6BAFAD2-4E25-F63C-02C5-5CF59AE67002}"/>
              </a:ext>
            </a:extLst>
          </p:cNvPr>
          <p:cNvSpPr txBox="1"/>
          <p:nvPr/>
        </p:nvSpPr>
        <p:spPr>
          <a:xfrm>
            <a:off x="4914382" y="2847317"/>
            <a:ext cx="54906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&lt;T&gt; Let us first divide    ….     &lt;/T&gt; &lt;A&gt;  The shape can be computed as 3a(a + b) – a^2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3EB9FBD2-69AB-5757-C22B-DB77BC90D1AF}"/>
              </a:ext>
            </a:extLst>
          </p:cNvPr>
          <p:cNvSpPr/>
          <p:nvPr/>
        </p:nvSpPr>
        <p:spPr>
          <a:xfrm>
            <a:off x="6437270" y="3155489"/>
            <a:ext cx="131427" cy="491419"/>
          </a:xfrm>
          <a:prstGeom prst="roundRect">
            <a:avLst/>
          </a:prstGeom>
          <a:solidFill>
            <a:srgbClr val="F39BFF">
              <a:alpha val="12731"/>
            </a:srgbClr>
          </a:solidFill>
          <a:ln>
            <a:solidFill>
              <a:srgbClr val="7030A0">
                <a:alpha val="9809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EE965843-5C83-0DE5-0783-95998F2245BE}"/>
              </a:ext>
            </a:extLst>
          </p:cNvPr>
          <p:cNvSpPr/>
          <p:nvPr/>
        </p:nvSpPr>
        <p:spPr>
          <a:xfrm>
            <a:off x="6713658" y="3155489"/>
            <a:ext cx="131427" cy="491419"/>
          </a:xfrm>
          <a:prstGeom prst="roundRect">
            <a:avLst/>
          </a:prstGeom>
          <a:solidFill>
            <a:srgbClr val="F39BFF">
              <a:alpha val="12731"/>
            </a:srgbClr>
          </a:solidFill>
          <a:ln>
            <a:solidFill>
              <a:srgbClr val="7030A0">
                <a:alpha val="9809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626EC434-0FB9-00E1-DC0E-97EC30B63636}"/>
              </a:ext>
            </a:extLst>
          </p:cNvPr>
          <p:cNvSpPr/>
          <p:nvPr/>
        </p:nvSpPr>
        <p:spPr>
          <a:xfrm>
            <a:off x="6990045" y="3155489"/>
            <a:ext cx="131427" cy="491419"/>
          </a:xfrm>
          <a:prstGeom prst="roundRect">
            <a:avLst/>
          </a:prstGeom>
          <a:solidFill>
            <a:srgbClr val="F39B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4A9F0B07-56DC-1A18-1674-2EFE4018D8DB}"/>
              </a:ext>
            </a:extLst>
          </p:cNvPr>
          <p:cNvSpPr/>
          <p:nvPr/>
        </p:nvSpPr>
        <p:spPr>
          <a:xfrm>
            <a:off x="7266432" y="3155489"/>
            <a:ext cx="131427" cy="491419"/>
          </a:xfrm>
          <a:prstGeom prst="roundRect">
            <a:avLst/>
          </a:prstGeom>
          <a:solidFill>
            <a:srgbClr val="F39B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38B8F361-6D76-5398-4756-FE994C3E147A}"/>
              </a:ext>
            </a:extLst>
          </p:cNvPr>
          <p:cNvSpPr/>
          <p:nvPr/>
        </p:nvSpPr>
        <p:spPr>
          <a:xfrm>
            <a:off x="7542820" y="3155489"/>
            <a:ext cx="131427" cy="491419"/>
          </a:xfrm>
          <a:prstGeom prst="roundRect">
            <a:avLst/>
          </a:prstGeom>
          <a:solidFill>
            <a:srgbClr val="A5DE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ED380746-934A-D2AA-15E4-8C1391C6FFD9}"/>
              </a:ext>
            </a:extLst>
          </p:cNvPr>
          <p:cNvSpPr/>
          <p:nvPr/>
        </p:nvSpPr>
        <p:spPr>
          <a:xfrm>
            <a:off x="7819206" y="3155488"/>
            <a:ext cx="131427" cy="491419"/>
          </a:xfrm>
          <a:prstGeom prst="roundRect">
            <a:avLst/>
          </a:prstGeom>
          <a:solidFill>
            <a:srgbClr val="A5DE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E0C2D854-991D-E825-8091-690D2C264F5C}"/>
              </a:ext>
            </a:extLst>
          </p:cNvPr>
          <p:cNvSpPr/>
          <p:nvPr/>
        </p:nvSpPr>
        <p:spPr>
          <a:xfrm>
            <a:off x="8095592" y="3155488"/>
            <a:ext cx="131427" cy="491419"/>
          </a:xfrm>
          <a:prstGeom prst="roundRect">
            <a:avLst/>
          </a:prstGeom>
          <a:solidFill>
            <a:srgbClr val="A5DE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10073E15-5E74-E1CF-0AD3-7EB654D7A6DB}"/>
              </a:ext>
            </a:extLst>
          </p:cNvPr>
          <p:cNvSpPr/>
          <p:nvPr/>
        </p:nvSpPr>
        <p:spPr>
          <a:xfrm>
            <a:off x="8371980" y="3155488"/>
            <a:ext cx="131427" cy="491419"/>
          </a:xfrm>
          <a:prstGeom prst="roundRect">
            <a:avLst/>
          </a:prstGeom>
          <a:solidFill>
            <a:srgbClr val="A5DE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0147D69D-8769-FEEB-FD5F-73B08E14DA5B}"/>
              </a:ext>
            </a:extLst>
          </p:cNvPr>
          <p:cNvSpPr/>
          <p:nvPr/>
        </p:nvSpPr>
        <p:spPr>
          <a:xfrm>
            <a:off x="8648367" y="3155487"/>
            <a:ext cx="131427" cy="491419"/>
          </a:xfrm>
          <a:prstGeom prst="roundRect">
            <a:avLst/>
          </a:prstGeom>
          <a:solidFill>
            <a:srgbClr val="A5DE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8EFE71B6-0FCB-ED93-AA2F-4D9A69B5183D}"/>
              </a:ext>
            </a:extLst>
          </p:cNvPr>
          <p:cNvSpPr/>
          <p:nvPr/>
        </p:nvSpPr>
        <p:spPr>
          <a:xfrm>
            <a:off x="8924754" y="3155488"/>
            <a:ext cx="131427" cy="491419"/>
          </a:xfrm>
          <a:prstGeom prst="roundRect">
            <a:avLst/>
          </a:prstGeom>
          <a:solidFill>
            <a:srgbClr val="A5DE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AD7BD978-A044-7AC9-988E-A47257C64A86}"/>
              </a:ext>
            </a:extLst>
          </p:cNvPr>
          <p:cNvSpPr/>
          <p:nvPr/>
        </p:nvSpPr>
        <p:spPr>
          <a:xfrm>
            <a:off x="9201142" y="3155488"/>
            <a:ext cx="131427" cy="491419"/>
          </a:xfrm>
          <a:prstGeom prst="roundRect">
            <a:avLst/>
          </a:prstGeom>
          <a:solidFill>
            <a:srgbClr val="A5DE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id="{0455742A-01B9-479A-9826-3550697F6F28}"/>
              </a:ext>
            </a:extLst>
          </p:cNvPr>
          <p:cNvSpPr/>
          <p:nvPr/>
        </p:nvSpPr>
        <p:spPr>
          <a:xfrm>
            <a:off x="9709321" y="3155486"/>
            <a:ext cx="131427" cy="491419"/>
          </a:xfrm>
          <a:prstGeom prst="roundRect">
            <a:avLst/>
          </a:prstGeom>
          <a:solidFill>
            <a:srgbClr val="A5DE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>
            <a:extLst>
              <a:ext uri="{FF2B5EF4-FFF2-40B4-BE49-F238E27FC236}">
                <a16:creationId xmlns:a16="http://schemas.microsoft.com/office/drawing/2014/main" id="{1138500C-AA31-78FA-F2CC-EF4301C304BD}"/>
              </a:ext>
            </a:extLst>
          </p:cNvPr>
          <p:cNvSpPr/>
          <p:nvPr/>
        </p:nvSpPr>
        <p:spPr>
          <a:xfrm>
            <a:off x="9448019" y="3155486"/>
            <a:ext cx="131427" cy="491419"/>
          </a:xfrm>
          <a:prstGeom prst="roundRect">
            <a:avLst/>
          </a:prstGeom>
          <a:solidFill>
            <a:srgbClr val="A5DE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01165FC4-797F-0CFD-7538-3CC3A392ABDB}"/>
              </a:ext>
            </a:extLst>
          </p:cNvPr>
          <p:cNvSpPr/>
          <p:nvPr/>
        </p:nvSpPr>
        <p:spPr>
          <a:xfrm>
            <a:off x="10000793" y="3155487"/>
            <a:ext cx="131427" cy="491419"/>
          </a:xfrm>
          <a:prstGeom prst="roundRect">
            <a:avLst/>
          </a:prstGeom>
          <a:solidFill>
            <a:srgbClr val="A5DE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1DF9E33C-B49B-D2E1-9B6E-ADB22350C3BE}"/>
              </a:ext>
            </a:extLst>
          </p:cNvPr>
          <p:cNvSpPr/>
          <p:nvPr/>
        </p:nvSpPr>
        <p:spPr>
          <a:xfrm>
            <a:off x="5059342" y="6151927"/>
            <a:ext cx="131427" cy="491419"/>
          </a:xfrm>
          <a:prstGeom prst="roundRect">
            <a:avLst/>
          </a:prstGeom>
          <a:solidFill>
            <a:srgbClr val="F39B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ounded Rectangle 59">
            <a:extLst>
              <a:ext uri="{FF2B5EF4-FFF2-40B4-BE49-F238E27FC236}">
                <a16:creationId xmlns:a16="http://schemas.microsoft.com/office/drawing/2014/main" id="{836E711D-C496-5D75-967A-CF9F299EE1F5}"/>
              </a:ext>
            </a:extLst>
          </p:cNvPr>
          <p:cNvSpPr/>
          <p:nvPr/>
        </p:nvSpPr>
        <p:spPr>
          <a:xfrm>
            <a:off x="5335730" y="6151927"/>
            <a:ext cx="131427" cy="491419"/>
          </a:xfrm>
          <a:prstGeom prst="roundRect">
            <a:avLst/>
          </a:prstGeom>
          <a:solidFill>
            <a:srgbClr val="F39B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FC5AD152-28A1-68CF-6405-FBA4BA6DA31C}"/>
              </a:ext>
            </a:extLst>
          </p:cNvPr>
          <p:cNvSpPr/>
          <p:nvPr/>
        </p:nvSpPr>
        <p:spPr>
          <a:xfrm>
            <a:off x="5612117" y="6151927"/>
            <a:ext cx="131427" cy="491419"/>
          </a:xfrm>
          <a:prstGeom prst="roundRect">
            <a:avLst/>
          </a:prstGeom>
          <a:solidFill>
            <a:srgbClr val="F39B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2BF5F8CA-0D19-E229-6F45-52A31E98E425}"/>
              </a:ext>
            </a:extLst>
          </p:cNvPr>
          <p:cNvSpPr/>
          <p:nvPr/>
        </p:nvSpPr>
        <p:spPr>
          <a:xfrm>
            <a:off x="5888504" y="6151927"/>
            <a:ext cx="131427" cy="491419"/>
          </a:xfrm>
          <a:prstGeom prst="roundRect">
            <a:avLst/>
          </a:prstGeom>
          <a:solidFill>
            <a:srgbClr val="F39B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13B0E8F1-8CAF-BC5F-BB21-77032399C289}"/>
              </a:ext>
            </a:extLst>
          </p:cNvPr>
          <p:cNvSpPr/>
          <p:nvPr/>
        </p:nvSpPr>
        <p:spPr>
          <a:xfrm>
            <a:off x="6164891" y="6151927"/>
            <a:ext cx="131427" cy="491419"/>
          </a:xfrm>
          <a:prstGeom prst="roundRect">
            <a:avLst/>
          </a:prstGeom>
          <a:solidFill>
            <a:srgbClr val="F39B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C0087B9-25B9-E069-A038-53154AB1D226}"/>
              </a:ext>
            </a:extLst>
          </p:cNvPr>
          <p:cNvSpPr txBox="1"/>
          <p:nvPr/>
        </p:nvSpPr>
        <p:spPr>
          <a:xfrm>
            <a:off x="4914382" y="5843755"/>
            <a:ext cx="53337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&lt;T&gt; Let us first divide    ….     &lt;/T&gt; &lt;A&gt;  The shape can be computed as 3a^2b + a^2</a:t>
            </a:r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57F96022-7610-7E64-A776-0AE112328197}"/>
              </a:ext>
            </a:extLst>
          </p:cNvPr>
          <p:cNvSpPr/>
          <p:nvPr/>
        </p:nvSpPr>
        <p:spPr>
          <a:xfrm>
            <a:off x="6437270" y="6151927"/>
            <a:ext cx="131427" cy="491419"/>
          </a:xfrm>
          <a:prstGeom prst="roundRect">
            <a:avLst/>
          </a:prstGeom>
          <a:solidFill>
            <a:srgbClr val="F39BFF">
              <a:alpha val="12731"/>
            </a:srgbClr>
          </a:solidFill>
          <a:ln>
            <a:solidFill>
              <a:srgbClr val="7030A0">
                <a:alpha val="9809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ounded Rectangle 65">
            <a:extLst>
              <a:ext uri="{FF2B5EF4-FFF2-40B4-BE49-F238E27FC236}">
                <a16:creationId xmlns:a16="http://schemas.microsoft.com/office/drawing/2014/main" id="{A48ED8DA-9E84-AB43-2256-B93634106B2E}"/>
              </a:ext>
            </a:extLst>
          </p:cNvPr>
          <p:cNvSpPr/>
          <p:nvPr/>
        </p:nvSpPr>
        <p:spPr>
          <a:xfrm>
            <a:off x="6713658" y="6151927"/>
            <a:ext cx="131427" cy="491419"/>
          </a:xfrm>
          <a:prstGeom prst="roundRect">
            <a:avLst/>
          </a:prstGeom>
          <a:solidFill>
            <a:srgbClr val="F39BFF">
              <a:alpha val="12731"/>
            </a:srgbClr>
          </a:solidFill>
          <a:ln>
            <a:solidFill>
              <a:srgbClr val="7030A0">
                <a:alpha val="9809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ounded Rectangle 66">
            <a:extLst>
              <a:ext uri="{FF2B5EF4-FFF2-40B4-BE49-F238E27FC236}">
                <a16:creationId xmlns:a16="http://schemas.microsoft.com/office/drawing/2014/main" id="{38CFCE1F-F9C9-661B-82AA-2C1C9A55268C}"/>
              </a:ext>
            </a:extLst>
          </p:cNvPr>
          <p:cNvSpPr/>
          <p:nvPr/>
        </p:nvSpPr>
        <p:spPr>
          <a:xfrm>
            <a:off x="6990045" y="6151927"/>
            <a:ext cx="131427" cy="491419"/>
          </a:xfrm>
          <a:prstGeom prst="roundRect">
            <a:avLst/>
          </a:prstGeom>
          <a:solidFill>
            <a:srgbClr val="F39B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ounded Rectangle 67">
            <a:extLst>
              <a:ext uri="{FF2B5EF4-FFF2-40B4-BE49-F238E27FC236}">
                <a16:creationId xmlns:a16="http://schemas.microsoft.com/office/drawing/2014/main" id="{9342B961-8016-0AB7-F653-68E6D911564B}"/>
              </a:ext>
            </a:extLst>
          </p:cNvPr>
          <p:cNvSpPr/>
          <p:nvPr/>
        </p:nvSpPr>
        <p:spPr>
          <a:xfrm>
            <a:off x="7266432" y="6151927"/>
            <a:ext cx="131427" cy="491419"/>
          </a:xfrm>
          <a:prstGeom prst="roundRect">
            <a:avLst/>
          </a:prstGeom>
          <a:solidFill>
            <a:srgbClr val="F39B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ounded Rectangle 68">
            <a:extLst>
              <a:ext uri="{FF2B5EF4-FFF2-40B4-BE49-F238E27FC236}">
                <a16:creationId xmlns:a16="http://schemas.microsoft.com/office/drawing/2014/main" id="{F96DCE05-488B-9268-D305-14D3A00677C2}"/>
              </a:ext>
            </a:extLst>
          </p:cNvPr>
          <p:cNvSpPr/>
          <p:nvPr/>
        </p:nvSpPr>
        <p:spPr>
          <a:xfrm>
            <a:off x="7542820" y="6151927"/>
            <a:ext cx="131427" cy="491419"/>
          </a:xfrm>
          <a:prstGeom prst="roundRect">
            <a:avLst/>
          </a:prstGeom>
          <a:solidFill>
            <a:srgbClr val="A5DE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ounded Rectangle 69">
            <a:extLst>
              <a:ext uri="{FF2B5EF4-FFF2-40B4-BE49-F238E27FC236}">
                <a16:creationId xmlns:a16="http://schemas.microsoft.com/office/drawing/2014/main" id="{6AFAE99B-9009-0928-1B25-D55C1AC46E26}"/>
              </a:ext>
            </a:extLst>
          </p:cNvPr>
          <p:cNvSpPr/>
          <p:nvPr/>
        </p:nvSpPr>
        <p:spPr>
          <a:xfrm>
            <a:off x="7819206" y="6151926"/>
            <a:ext cx="131427" cy="491419"/>
          </a:xfrm>
          <a:prstGeom prst="roundRect">
            <a:avLst/>
          </a:prstGeom>
          <a:solidFill>
            <a:srgbClr val="A5DE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ounded Rectangle 70">
            <a:extLst>
              <a:ext uri="{FF2B5EF4-FFF2-40B4-BE49-F238E27FC236}">
                <a16:creationId xmlns:a16="http://schemas.microsoft.com/office/drawing/2014/main" id="{D9DDC89F-AC99-9F3E-F82E-87B9DAEED1EB}"/>
              </a:ext>
            </a:extLst>
          </p:cNvPr>
          <p:cNvSpPr/>
          <p:nvPr/>
        </p:nvSpPr>
        <p:spPr>
          <a:xfrm>
            <a:off x="8095592" y="6151926"/>
            <a:ext cx="131427" cy="491419"/>
          </a:xfrm>
          <a:prstGeom prst="roundRect">
            <a:avLst/>
          </a:prstGeom>
          <a:solidFill>
            <a:srgbClr val="A5DE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ounded Rectangle 71">
            <a:extLst>
              <a:ext uri="{FF2B5EF4-FFF2-40B4-BE49-F238E27FC236}">
                <a16:creationId xmlns:a16="http://schemas.microsoft.com/office/drawing/2014/main" id="{DF09A735-514E-27B4-FD56-C1A29CC964BA}"/>
              </a:ext>
            </a:extLst>
          </p:cNvPr>
          <p:cNvSpPr/>
          <p:nvPr/>
        </p:nvSpPr>
        <p:spPr>
          <a:xfrm>
            <a:off x="8371980" y="6151926"/>
            <a:ext cx="131427" cy="491419"/>
          </a:xfrm>
          <a:prstGeom prst="roundRect">
            <a:avLst/>
          </a:prstGeom>
          <a:solidFill>
            <a:srgbClr val="A5DE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ounded Rectangle 72">
            <a:extLst>
              <a:ext uri="{FF2B5EF4-FFF2-40B4-BE49-F238E27FC236}">
                <a16:creationId xmlns:a16="http://schemas.microsoft.com/office/drawing/2014/main" id="{F2C2FFA0-37E0-E423-B31F-73340FBB9E59}"/>
              </a:ext>
            </a:extLst>
          </p:cNvPr>
          <p:cNvSpPr/>
          <p:nvPr/>
        </p:nvSpPr>
        <p:spPr>
          <a:xfrm>
            <a:off x="8648367" y="6151925"/>
            <a:ext cx="131427" cy="491419"/>
          </a:xfrm>
          <a:prstGeom prst="roundRect">
            <a:avLst/>
          </a:prstGeom>
          <a:solidFill>
            <a:srgbClr val="A5DE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ounded Rectangle 73">
            <a:extLst>
              <a:ext uri="{FF2B5EF4-FFF2-40B4-BE49-F238E27FC236}">
                <a16:creationId xmlns:a16="http://schemas.microsoft.com/office/drawing/2014/main" id="{0D760F3C-EFF6-82B6-7C2E-0A950910687B}"/>
              </a:ext>
            </a:extLst>
          </p:cNvPr>
          <p:cNvSpPr/>
          <p:nvPr/>
        </p:nvSpPr>
        <p:spPr>
          <a:xfrm>
            <a:off x="8924754" y="6151926"/>
            <a:ext cx="131427" cy="491419"/>
          </a:xfrm>
          <a:prstGeom prst="roundRect">
            <a:avLst/>
          </a:prstGeom>
          <a:solidFill>
            <a:srgbClr val="A5DE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ounded Rectangle 74">
            <a:extLst>
              <a:ext uri="{FF2B5EF4-FFF2-40B4-BE49-F238E27FC236}">
                <a16:creationId xmlns:a16="http://schemas.microsoft.com/office/drawing/2014/main" id="{054C8BFC-A9D9-CC6B-CCFC-E9193A00E98E}"/>
              </a:ext>
            </a:extLst>
          </p:cNvPr>
          <p:cNvSpPr/>
          <p:nvPr/>
        </p:nvSpPr>
        <p:spPr>
          <a:xfrm>
            <a:off x="9201142" y="6151926"/>
            <a:ext cx="131427" cy="491419"/>
          </a:xfrm>
          <a:prstGeom prst="roundRect">
            <a:avLst/>
          </a:prstGeom>
          <a:solidFill>
            <a:srgbClr val="A5DE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ounded Rectangle 75">
            <a:extLst>
              <a:ext uri="{FF2B5EF4-FFF2-40B4-BE49-F238E27FC236}">
                <a16:creationId xmlns:a16="http://schemas.microsoft.com/office/drawing/2014/main" id="{994E2521-8102-E6A7-1AE4-8D63611B8C83}"/>
              </a:ext>
            </a:extLst>
          </p:cNvPr>
          <p:cNvSpPr/>
          <p:nvPr/>
        </p:nvSpPr>
        <p:spPr>
          <a:xfrm>
            <a:off x="9709321" y="6151924"/>
            <a:ext cx="131427" cy="491419"/>
          </a:xfrm>
          <a:prstGeom prst="roundRect">
            <a:avLst/>
          </a:prstGeom>
          <a:solidFill>
            <a:srgbClr val="A5DE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ounded Rectangle 76">
            <a:extLst>
              <a:ext uri="{FF2B5EF4-FFF2-40B4-BE49-F238E27FC236}">
                <a16:creationId xmlns:a16="http://schemas.microsoft.com/office/drawing/2014/main" id="{67F55787-EA6B-1A55-CCB5-B856AB28FD02}"/>
              </a:ext>
            </a:extLst>
          </p:cNvPr>
          <p:cNvSpPr/>
          <p:nvPr/>
        </p:nvSpPr>
        <p:spPr>
          <a:xfrm>
            <a:off x="9448019" y="6151924"/>
            <a:ext cx="131427" cy="491419"/>
          </a:xfrm>
          <a:prstGeom prst="roundRect">
            <a:avLst/>
          </a:prstGeom>
          <a:solidFill>
            <a:srgbClr val="A5DE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ounded Rectangle 78">
            <a:extLst>
              <a:ext uri="{FF2B5EF4-FFF2-40B4-BE49-F238E27FC236}">
                <a16:creationId xmlns:a16="http://schemas.microsoft.com/office/drawing/2014/main" id="{1A1063E0-8AC3-D888-8D4D-0AEFBC81FE06}"/>
              </a:ext>
            </a:extLst>
          </p:cNvPr>
          <p:cNvSpPr/>
          <p:nvPr/>
        </p:nvSpPr>
        <p:spPr>
          <a:xfrm>
            <a:off x="10000793" y="6151925"/>
            <a:ext cx="131427" cy="491419"/>
          </a:xfrm>
          <a:prstGeom prst="roundRect">
            <a:avLst/>
          </a:prstGeom>
          <a:solidFill>
            <a:srgbClr val="A5DE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ounded Rectangle 79">
            <a:extLst>
              <a:ext uri="{FF2B5EF4-FFF2-40B4-BE49-F238E27FC236}">
                <a16:creationId xmlns:a16="http://schemas.microsoft.com/office/drawing/2014/main" id="{5C728F1C-F697-33C4-E73E-57BCA1A379B8}"/>
              </a:ext>
            </a:extLst>
          </p:cNvPr>
          <p:cNvSpPr/>
          <p:nvPr/>
        </p:nvSpPr>
        <p:spPr>
          <a:xfrm>
            <a:off x="5031903" y="4188942"/>
            <a:ext cx="131427" cy="491419"/>
          </a:xfrm>
          <a:prstGeom prst="roundRect">
            <a:avLst/>
          </a:prstGeom>
          <a:solidFill>
            <a:srgbClr val="F39B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ounded Rectangle 80">
            <a:extLst>
              <a:ext uri="{FF2B5EF4-FFF2-40B4-BE49-F238E27FC236}">
                <a16:creationId xmlns:a16="http://schemas.microsoft.com/office/drawing/2014/main" id="{8AD6B131-AB59-30A7-036E-C528C39EF91D}"/>
              </a:ext>
            </a:extLst>
          </p:cNvPr>
          <p:cNvSpPr/>
          <p:nvPr/>
        </p:nvSpPr>
        <p:spPr>
          <a:xfrm>
            <a:off x="5308291" y="4188942"/>
            <a:ext cx="131427" cy="491419"/>
          </a:xfrm>
          <a:prstGeom prst="roundRect">
            <a:avLst/>
          </a:prstGeom>
          <a:solidFill>
            <a:srgbClr val="F39B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ounded Rectangle 81">
            <a:extLst>
              <a:ext uri="{FF2B5EF4-FFF2-40B4-BE49-F238E27FC236}">
                <a16:creationId xmlns:a16="http://schemas.microsoft.com/office/drawing/2014/main" id="{7EB1B521-DF23-03FF-E2D7-D56E85A809C6}"/>
              </a:ext>
            </a:extLst>
          </p:cNvPr>
          <p:cNvSpPr/>
          <p:nvPr/>
        </p:nvSpPr>
        <p:spPr>
          <a:xfrm>
            <a:off x="5584678" y="4188942"/>
            <a:ext cx="131427" cy="491419"/>
          </a:xfrm>
          <a:prstGeom prst="roundRect">
            <a:avLst/>
          </a:prstGeom>
          <a:solidFill>
            <a:srgbClr val="F39B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ounded Rectangle 82">
            <a:extLst>
              <a:ext uri="{FF2B5EF4-FFF2-40B4-BE49-F238E27FC236}">
                <a16:creationId xmlns:a16="http://schemas.microsoft.com/office/drawing/2014/main" id="{CA8DB61A-7676-ADA0-64EE-977B76B384C0}"/>
              </a:ext>
            </a:extLst>
          </p:cNvPr>
          <p:cNvSpPr/>
          <p:nvPr/>
        </p:nvSpPr>
        <p:spPr>
          <a:xfrm>
            <a:off x="5861065" y="4188942"/>
            <a:ext cx="131427" cy="491419"/>
          </a:xfrm>
          <a:prstGeom prst="roundRect">
            <a:avLst/>
          </a:prstGeom>
          <a:solidFill>
            <a:srgbClr val="F39B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ounded Rectangle 83">
            <a:extLst>
              <a:ext uri="{FF2B5EF4-FFF2-40B4-BE49-F238E27FC236}">
                <a16:creationId xmlns:a16="http://schemas.microsoft.com/office/drawing/2014/main" id="{A296FAE3-9421-D981-0F08-0D607D9C3161}"/>
              </a:ext>
            </a:extLst>
          </p:cNvPr>
          <p:cNvSpPr/>
          <p:nvPr/>
        </p:nvSpPr>
        <p:spPr>
          <a:xfrm>
            <a:off x="6137452" y="4188942"/>
            <a:ext cx="131427" cy="491419"/>
          </a:xfrm>
          <a:prstGeom prst="roundRect">
            <a:avLst/>
          </a:prstGeom>
          <a:solidFill>
            <a:srgbClr val="F39B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2619F941-5C56-67E6-CAA7-9C266B53DD75}"/>
              </a:ext>
            </a:extLst>
          </p:cNvPr>
          <p:cNvSpPr txBox="1"/>
          <p:nvPr/>
        </p:nvSpPr>
        <p:spPr>
          <a:xfrm>
            <a:off x="4886943" y="3880770"/>
            <a:ext cx="48015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&lt;T&gt; Let us first divide    ….     &lt;/T&gt; &lt;A&gt;  The shape can be computed as 3ab</a:t>
            </a:r>
          </a:p>
        </p:txBody>
      </p:sp>
      <p:sp>
        <p:nvSpPr>
          <p:cNvPr id="86" name="Rounded Rectangle 85">
            <a:extLst>
              <a:ext uri="{FF2B5EF4-FFF2-40B4-BE49-F238E27FC236}">
                <a16:creationId xmlns:a16="http://schemas.microsoft.com/office/drawing/2014/main" id="{D45540B3-D99D-B5E4-792E-EC341FE06B34}"/>
              </a:ext>
            </a:extLst>
          </p:cNvPr>
          <p:cNvSpPr/>
          <p:nvPr/>
        </p:nvSpPr>
        <p:spPr>
          <a:xfrm>
            <a:off x="6409831" y="4188942"/>
            <a:ext cx="131427" cy="491419"/>
          </a:xfrm>
          <a:prstGeom prst="roundRect">
            <a:avLst/>
          </a:prstGeom>
          <a:solidFill>
            <a:srgbClr val="F39BFF">
              <a:alpha val="12731"/>
            </a:srgbClr>
          </a:solidFill>
          <a:ln>
            <a:solidFill>
              <a:srgbClr val="7030A0">
                <a:alpha val="9809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ounded Rectangle 86">
            <a:extLst>
              <a:ext uri="{FF2B5EF4-FFF2-40B4-BE49-F238E27FC236}">
                <a16:creationId xmlns:a16="http://schemas.microsoft.com/office/drawing/2014/main" id="{D0A569C0-C73F-075E-9AD9-B2022127DFF2}"/>
              </a:ext>
            </a:extLst>
          </p:cNvPr>
          <p:cNvSpPr/>
          <p:nvPr/>
        </p:nvSpPr>
        <p:spPr>
          <a:xfrm>
            <a:off x="6686219" y="4188942"/>
            <a:ext cx="131427" cy="491419"/>
          </a:xfrm>
          <a:prstGeom prst="roundRect">
            <a:avLst/>
          </a:prstGeom>
          <a:solidFill>
            <a:srgbClr val="F39BFF">
              <a:alpha val="12731"/>
            </a:srgbClr>
          </a:solidFill>
          <a:ln>
            <a:solidFill>
              <a:srgbClr val="7030A0">
                <a:alpha val="9809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ounded Rectangle 87">
            <a:extLst>
              <a:ext uri="{FF2B5EF4-FFF2-40B4-BE49-F238E27FC236}">
                <a16:creationId xmlns:a16="http://schemas.microsoft.com/office/drawing/2014/main" id="{97958994-64E6-62EA-9651-5819FC66A788}"/>
              </a:ext>
            </a:extLst>
          </p:cNvPr>
          <p:cNvSpPr/>
          <p:nvPr/>
        </p:nvSpPr>
        <p:spPr>
          <a:xfrm>
            <a:off x="6962606" y="4188942"/>
            <a:ext cx="131427" cy="491419"/>
          </a:xfrm>
          <a:prstGeom prst="roundRect">
            <a:avLst/>
          </a:prstGeom>
          <a:solidFill>
            <a:srgbClr val="F39B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ounded Rectangle 88">
            <a:extLst>
              <a:ext uri="{FF2B5EF4-FFF2-40B4-BE49-F238E27FC236}">
                <a16:creationId xmlns:a16="http://schemas.microsoft.com/office/drawing/2014/main" id="{514659F0-8746-38CA-1023-C51FD0693BE9}"/>
              </a:ext>
            </a:extLst>
          </p:cNvPr>
          <p:cNvSpPr/>
          <p:nvPr/>
        </p:nvSpPr>
        <p:spPr>
          <a:xfrm>
            <a:off x="7238993" y="4188942"/>
            <a:ext cx="131427" cy="491419"/>
          </a:xfrm>
          <a:prstGeom prst="roundRect">
            <a:avLst/>
          </a:prstGeom>
          <a:solidFill>
            <a:srgbClr val="F39B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ounded Rectangle 89">
            <a:extLst>
              <a:ext uri="{FF2B5EF4-FFF2-40B4-BE49-F238E27FC236}">
                <a16:creationId xmlns:a16="http://schemas.microsoft.com/office/drawing/2014/main" id="{37E18C60-D74A-988A-D713-AA220D1AF40E}"/>
              </a:ext>
            </a:extLst>
          </p:cNvPr>
          <p:cNvSpPr/>
          <p:nvPr/>
        </p:nvSpPr>
        <p:spPr>
          <a:xfrm>
            <a:off x="7515381" y="4188942"/>
            <a:ext cx="131427" cy="491419"/>
          </a:xfrm>
          <a:prstGeom prst="roundRect">
            <a:avLst/>
          </a:prstGeom>
          <a:solidFill>
            <a:srgbClr val="A5DE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ounded Rectangle 90">
            <a:extLst>
              <a:ext uri="{FF2B5EF4-FFF2-40B4-BE49-F238E27FC236}">
                <a16:creationId xmlns:a16="http://schemas.microsoft.com/office/drawing/2014/main" id="{403B2726-4AF5-5252-631B-FAA8B3C4F279}"/>
              </a:ext>
            </a:extLst>
          </p:cNvPr>
          <p:cNvSpPr/>
          <p:nvPr/>
        </p:nvSpPr>
        <p:spPr>
          <a:xfrm>
            <a:off x="7791767" y="4188941"/>
            <a:ext cx="131427" cy="491419"/>
          </a:xfrm>
          <a:prstGeom prst="roundRect">
            <a:avLst/>
          </a:prstGeom>
          <a:solidFill>
            <a:srgbClr val="A5DE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ounded Rectangle 91">
            <a:extLst>
              <a:ext uri="{FF2B5EF4-FFF2-40B4-BE49-F238E27FC236}">
                <a16:creationId xmlns:a16="http://schemas.microsoft.com/office/drawing/2014/main" id="{713A65AA-5801-7BA5-3317-BC8946F79058}"/>
              </a:ext>
            </a:extLst>
          </p:cNvPr>
          <p:cNvSpPr/>
          <p:nvPr/>
        </p:nvSpPr>
        <p:spPr>
          <a:xfrm>
            <a:off x="8068153" y="4188941"/>
            <a:ext cx="131427" cy="491419"/>
          </a:xfrm>
          <a:prstGeom prst="roundRect">
            <a:avLst/>
          </a:prstGeom>
          <a:solidFill>
            <a:srgbClr val="A5DE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ounded Rectangle 92">
            <a:extLst>
              <a:ext uri="{FF2B5EF4-FFF2-40B4-BE49-F238E27FC236}">
                <a16:creationId xmlns:a16="http://schemas.microsoft.com/office/drawing/2014/main" id="{092908A4-F980-1A9D-231D-31D6D1C343B9}"/>
              </a:ext>
            </a:extLst>
          </p:cNvPr>
          <p:cNvSpPr/>
          <p:nvPr/>
        </p:nvSpPr>
        <p:spPr>
          <a:xfrm>
            <a:off x="8344541" y="4188941"/>
            <a:ext cx="131427" cy="491419"/>
          </a:xfrm>
          <a:prstGeom prst="roundRect">
            <a:avLst/>
          </a:prstGeom>
          <a:solidFill>
            <a:srgbClr val="A5DE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ounded Rectangle 93">
            <a:extLst>
              <a:ext uri="{FF2B5EF4-FFF2-40B4-BE49-F238E27FC236}">
                <a16:creationId xmlns:a16="http://schemas.microsoft.com/office/drawing/2014/main" id="{6AE592FC-3C63-8BB0-A821-6D76F11C19AE}"/>
              </a:ext>
            </a:extLst>
          </p:cNvPr>
          <p:cNvSpPr/>
          <p:nvPr/>
        </p:nvSpPr>
        <p:spPr>
          <a:xfrm>
            <a:off x="8620928" y="4188940"/>
            <a:ext cx="131427" cy="491419"/>
          </a:xfrm>
          <a:prstGeom prst="roundRect">
            <a:avLst/>
          </a:prstGeom>
          <a:solidFill>
            <a:srgbClr val="A5DE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ounded Rectangle 94">
            <a:extLst>
              <a:ext uri="{FF2B5EF4-FFF2-40B4-BE49-F238E27FC236}">
                <a16:creationId xmlns:a16="http://schemas.microsoft.com/office/drawing/2014/main" id="{6D3974E2-757E-FA86-1032-75FC6D549174}"/>
              </a:ext>
            </a:extLst>
          </p:cNvPr>
          <p:cNvSpPr/>
          <p:nvPr/>
        </p:nvSpPr>
        <p:spPr>
          <a:xfrm>
            <a:off x="8897315" y="4188941"/>
            <a:ext cx="131427" cy="491419"/>
          </a:xfrm>
          <a:prstGeom prst="roundRect">
            <a:avLst/>
          </a:prstGeom>
          <a:solidFill>
            <a:srgbClr val="A5DE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ounded Rectangle 95">
            <a:extLst>
              <a:ext uri="{FF2B5EF4-FFF2-40B4-BE49-F238E27FC236}">
                <a16:creationId xmlns:a16="http://schemas.microsoft.com/office/drawing/2014/main" id="{B2897CE5-A7CD-7DCD-6263-1111C3CA2847}"/>
              </a:ext>
            </a:extLst>
          </p:cNvPr>
          <p:cNvSpPr/>
          <p:nvPr/>
        </p:nvSpPr>
        <p:spPr>
          <a:xfrm>
            <a:off x="9173703" y="4188941"/>
            <a:ext cx="131427" cy="491419"/>
          </a:xfrm>
          <a:prstGeom prst="roundRect">
            <a:avLst/>
          </a:prstGeom>
          <a:solidFill>
            <a:srgbClr val="A5DE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ounded Rectangle 97">
            <a:extLst>
              <a:ext uri="{FF2B5EF4-FFF2-40B4-BE49-F238E27FC236}">
                <a16:creationId xmlns:a16="http://schemas.microsoft.com/office/drawing/2014/main" id="{92F01FA0-8DDD-5AC3-A08E-DDF232510966}"/>
              </a:ext>
            </a:extLst>
          </p:cNvPr>
          <p:cNvSpPr/>
          <p:nvPr/>
        </p:nvSpPr>
        <p:spPr>
          <a:xfrm>
            <a:off x="9420580" y="4188939"/>
            <a:ext cx="131427" cy="491419"/>
          </a:xfrm>
          <a:prstGeom prst="roundRect">
            <a:avLst/>
          </a:prstGeom>
          <a:solidFill>
            <a:srgbClr val="A5DE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F9AC59CE-BFF4-B5DD-2E4B-24A7BCDE3964}"/>
              </a:ext>
            </a:extLst>
          </p:cNvPr>
          <p:cNvSpPr txBox="1"/>
          <p:nvPr/>
        </p:nvSpPr>
        <p:spPr>
          <a:xfrm>
            <a:off x="7228283" y="4810302"/>
            <a:ext cx="5741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/>
              <a:t>…</a:t>
            </a:r>
          </a:p>
        </p:txBody>
      </p:sp>
      <p:cxnSp>
        <p:nvCxnSpPr>
          <p:cNvPr id="103" name="Elbow Connector 102">
            <a:extLst>
              <a:ext uri="{FF2B5EF4-FFF2-40B4-BE49-F238E27FC236}">
                <a16:creationId xmlns:a16="http://schemas.microsoft.com/office/drawing/2014/main" id="{D8A8197A-9A42-EF97-2523-BBCB083DADB5}"/>
              </a:ext>
            </a:extLst>
          </p:cNvPr>
          <p:cNvCxnSpPr>
            <a:cxnSpLocks/>
            <a:endCxn id="24" idx="1"/>
          </p:cNvCxnSpPr>
          <p:nvPr/>
        </p:nvCxnSpPr>
        <p:spPr>
          <a:xfrm flipV="1">
            <a:off x="3775148" y="2338256"/>
            <a:ext cx="1256755" cy="598235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Elbow Connector 103">
            <a:extLst>
              <a:ext uri="{FF2B5EF4-FFF2-40B4-BE49-F238E27FC236}">
                <a16:creationId xmlns:a16="http://schemas.microsoft.com/office/drawing/2014/main" id="{A1D9BDF8-B0F1-65C4-E050-42D017EBA3F8}"/>
              </a:ext>
            </a:extLst>
          </p:cNvPr>
          <p:cNvCxnSpPr>
            <a:cxnSpLocks/>
            <a:endCxn id="7" idx="1"/>
          </p:cNvCxnSpPr>
          <p:nvPr/>
        </p:nvCxnSpPr>
        <p:spPr>
          <a:xfrm>
            <a:off x="3765091" y="3047274"/>
            <a:ext cx="1294251" cy="353925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Elbow Connector 111">
            <a:extLst>
              <a:ext uri="{FF2B5EF4-FFF2-40B4-BE49-F238E27FC236}">
                <a16:creationId xmlns:a16="http://schemas.microsoft.com/office/drawing/2014/main" id="{F1568897-A951-E755-F241-E3BB51B920F2}"/>
              </a:ext>
            </a:extLst>
          </p:cNvPr>
          <p:cNvCxnSpPr>
            <a:cxnSpLocks/>
            <a:endCxn id="80" idx="1"/>
          </p:cNvCxnSpPr>
          <p:nvPr/>
        </p:nvCxnSpPr>
        <p:spPr>
          <a:xfrm>
            <a:off x="3765091" y="3192946"/>
            <a:ext cx="1266812" cy="1241706"/>
          </a:xfrm>
          <a:prstGeom prst="bentConnector3">
            <a:avLst>
              <a:gd name="adj1" fmla="val 44718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Elbow Connector 114">
            <a:extLst>
              <a:ext uri="{FF2B5EF4-FFF2-40B4-BE49-F238E27FC236}">
                <a16:creationId xmlns:a16="http://schemas.microsoft.com/office/drawing/2014/main" id="{81C648B8-52A7-49DB-9403-EBDB262956C9}"/>
              </a:ext>
            </a:extLst>
          </p:cNvPr>
          <p:cNvCxnSpPr>
            <a:cxnSpLocks/>
            <a:stCxn id="119" idx="3"/>
            <a:endCxn id="59" idx="1"/>
          </p:cNvCxnSpPr>
          <p:nvPr/>
        </p:nvCxnSpPr>
        <p:spPr>
          <a:xfrm>
            <a:off x="3765091" y="3439626"/>
            <a:ext cx="1294251" cy="2958011"/>
          </a:xfrm>
          <a:prstGeom prst="bentConnector3">
            <a:avLst>
              <a:gd name="adj1" fmla="val 32758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9" name="Rectangle 118">
            <a:extLst>
              <a:ext uri="{FF2B5EF4-FFF2-40B4-BE49-F238E27FC236}">
                <a16:creationId xmlns:a16="http://schemas.microsoft.com/office/drawing/2014/main" id="{BC240018-3FE6-8D99-DD0D-BA4C168426AF}"/>
              </a:ext>
            </a:extLst>
          </p:cNvPr>
          <p:cNvSpPr/>
          <p:nvPr/>
        </p:nvSpPr>
        <p:spPr>
          <a:xfrm>
            <a:off x="3634204" y="3395822"/>
            <a:ext cx="130887" cy="876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27" name="Group 1026">
            <a:extLst>
              <a:ext uri="{FF2B5EF4-FFF2-40B4-BE49-F238E27FC236}">
                <a16:creationId xmlns:a16="http://schemas.microsoft.com/office/drawing/2014/main" id="{DC708694-A8AA-29CD-D9D9-040380626CE3}"/>
              </a:ext>
            </a:extLst>
          </p:cNvPr>
          <p:cNvGrpSpPr/>
          <p:nvPr/>
        </p:nvGrpSpPr>
        <p:grpSpPr>
          <a:xfrm>
            <a:off x="9736090" y="2087170"/>
            <a:ext cx="1338805" cy="4556173"/>
            <a:chOff x="9736090" y="2087170"/>
            <a:chExt cx="1338805" cy="4556173"/>
          </a:xfrm>
        </p:grpSpPr>
        <p:pic>
          <p:nvPicPr>
            <p:cNvPr id="126" name="Picture 125">
              <a:extLst>
                <a:ext uri="{FF2B5EF4-FFF2-40B4-BE49-F238E27FC236}">
                  <a16:creationId xmlns:a16="http://schemas.microsoft.com/office/drawing/2014/main" id="{E9142444-8C05-41B5-0AF5-C9DB5C9DC9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736090" y="4204242"/>
              <a:ext cx="525532" cy="508812"/>
            </a:xfrm>
            <a:prstGeom prst="rect">
              <a:avLst/>
            </a:prstGeom>
          </p:spPr>
        </p:pic>
        <p:pic>
          <p:nvPicPr>
            <p:cNvPr id="127" name="Picture 126">
              <a:extLst>
                <a:ext uri="{FF2B5EF4-FFF2-40B4-BE49-F238E27FC236}">
                  <a16:creationId xmlns:a16="http://schemas.microsoft.com/office/drawing/2014/main" id="{659F1B20-6595-E7CF-FDA3-EA83C8C303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337474" y="6134530"/>
              <a:ext cx="540922" cy="508813"/>
            </a:xfrm>
            <a:prstGeom prst="rect">
              <a:avLst/>
            </a:prstGeom>
          </p:spPr>
        </p:pic>
        <p:pic>
          <p:nvPicPr>
            <p:cNvPr id="1024" name="Picture 1023">
              <a:extLst>
                <a:ext uri="{FF2B5EF4-FFF2-40B4-BE49-F238E27FC236}">
                  <a16:creationId xmlns:a16="http://schemas.microsoft.com/office/drawing/2014/main" id="{5D7E39B2-9C55-22EB-F8FD-3066310C8BD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351990" y="3170046"/>
              <a:ext cx="540922" cy="508813"/>
            </a:xfrm>
            <a:prstGeom prst="rect">
              <a:avLst/>
            </a:prstGeom>
          </p:spPr>
        </p:pic>
        <p:pic>
          <p:nvPicPr>
            <p:cNvPr id="1025" name="Picture 1024">
              <a:extLst>
                <a:ext uri="{FF2B5EF4-FFF2-40B4-BE49-F238E27FC236}">
                  <a16:creationId xmlns:a16="http://schemas.microsoft.com/office/drawing/2014/main" id="{E0B91FBA-4674-1BC6-9CCF-13AAB42019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533973" y="2087170"/>
              <a:ext cx="540922" cy="5088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82542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C5378-B809-6888-1D7A-973869350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Reinforcement Learning with Verifiable Rewards (RLVR)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F0680455-BE33-0AA9-053B-B68B05F5C6AD}"/>
              </a:ext>
            </a:extLst>
          </p:cNvPr>
          <p:cNvSpPr/>
          <p:nvPr/>
        </p:nvSpPr>
        <p:spPr>
          <a:xfrm>
            <a:off x="1595498" y="2709859"/>
            <a:ext cx="2173402" cy="894627"/>
          </a:xfrm>
          <a:prstGeom prst="roundRect">
            <a:avLst>
              <a:gd name="adj" fmla="val 8795"/>
            </a:avLst>
          </a:prstGeom>
          <a:solidFill>
            <a:srgbClr val="FFD47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Multi-layer Self-Attention Causal Transformer Model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EC30A2EE-9F1A-6D6E-1970-73D5058788D5}"/>
              </a:ext>
            </a:extLst>
          </p:cNvPr>
          <p:cNvSpPr/>
          <p:nvPr/>
        </p:nvSpPr>
        <p:spPr>
          <a:xfrm>
            <a:off x="2201623" y="3746434"/>
            <a:ext cx="131427" cy="491419"/>
          </a:xfrm>
          <a:prstGeom prst="roundRect">
            <a:avLst/>
          </a:prstGeom>
          <a:solidFill>
            <a:srgbClr val="A5DE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DBE14E83-9791-9E1A-0BC1-3538605EC180}"/>
              </a:ext>
            </a:extLst>
          </p:cNvPr>
          <p:cNvSpPr/>
          <p:nvPr/>
        </p:nvSpPr>
        <p:spPr>
          <a:xfrm>
            <a:off x="2478011" y="3746434"/>
            <a:ext cx="131427" cy="491419"/>
          </a:xfrm>
          <a:prstGeom prst="roundRect">
            <a:avLst/>
          </a:prstGeom>
          <a:solidFill>
            <a:srgbClr val="A5DE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8BFA2920-F189-F41A-9EFF-0A15415EB6F5}"/>
              </a:ext>
            </a:extLst>
          </p:cNvPr>
          <p:cNvSpPr/>
          <p:nvPr/>
        </p:nvSpPr>
        <p:spPr>
          <a:xfrm>
            <a:off x="2754398" y="3746434"/>
            <a:ext cx="131427" cy="491419"/>
          </a:xfrm>
          <a:prstGeom prst="roundRect">
            <a:avLst/>
          </a:prstGeom>
          <a:solidFill>
            <a:srgbClr val="A5DE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5391A010-8FE8-5BA4-342D-30680CC5551A}"/>
              </a:ext>
            </a:extLst>
          </p:cNvPr>
          <p:cNvSpPr/>
          <p:nvPr/>
        </p:nvSpPr>
        <p:spPr>
          <a:xfrm>
            <a:off x="3030785" y="3746434"/>
            <a:ext cx="131427" cy="491419"/>
          </a:xfrm>
          <a:prstGeom prst="roundRect">
            <a:avLst/>
          </a:prstGeom>
          <a:solidFill>
            <a:srgbClr val="A5DE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50972C27-CAD1-F03C-9553-55BED29A2B7A}"/>
              </a:ext>
            </a:extLst>
          </p:cNvPr>
          <p:cNvSpPr/>
          <p:nvPr/>
        </p:nvSpPr>
        <p:spPr>
          <a:xfrm>
            <a:off x="5031903" y="2092546"/>
            <a:ext cx="131427" cy="491419"/>
          </a:xfrm>
          <a:prstGeom prst="roundRect">
            <a:avLst/>
          </a:prstGeom>
          <a:solidFill>
            <a:srgbClr val="F39B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3FB51282-1D48-6BD4-FA37-D3612522537F}"/>
              </a:ext>
            </a:extLst>
          </p:cNvPr>
          <p:cNvSpPr/>
          <p:nvPr/>
        </p:nvSpPr>
        <p:spPr>
          <a:xfrm>
            <a:off x="5308291" y="2092546"/>
            <a:ext cx="131427" cy="491419"/>
          </a:xfrm>
          <a:prstGeom prst="roundRect">
            <a:avLst/>
          </a:prstGeom>
          <a:solidFill>
            <a:srgbClr val="F39B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78147396-DA4A-485C-88FE-C7A028042A7B}"/>
              </a:ext>
            </a:extLst>
          </p:cNvPr>
          <p:cNvSpPr/>
          <p:nvPr/>
        </p:nvSpPr>
        <p:spPr>
          <a:xfrm>
            <a:off x="5584678" y="2092546"/>
            <a:ext cx="131427" cy="491419"/>
          </a:xfrm>
          <a:prstGeom prst="roundRect">
            <a:avLst/>
          </a:prstGeom>
          <a:solidFill>
            <a:srgbClr val="F39B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A8C8FADD-24C0-2A11-AB0C-0BCDCEAAD887}"/>
              </a:ext>
            </a:extLst>
          </p:cNvPr>
          <p:cNvSpPr/>
          <p:nvPr/>
        </p:nvSpPr>
        <p:spPr>
          <a:xfrm>
            <a:off x="5861065" y="2092546"/>
            <a:ext cx="131427" cy="491419"/>
          </a:xfrm>
          <a:prstGeom prst="roundRect">
            <a:avLst/>
          </a:prstGeom>
          <a:solidFill>
            <a:srgbClr val="F39B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3A96A17D-E20A-D94E-011F-1B1DFA28769D}"/>
              </a:ext>
            </a:extLst>
          </p:cNvPr>
          <p:cNvSpPr/>
          <p:nvPr/>
        </p:nvSpPr>
        <p:spPr>
          <a:xfrm>
            <a:off x="6137452" y="2092546"/>
            <a:ext cx="131427" cy="491419"/>
          </a:xfrm>
          <a:prstGeom prst="roundRect">
            <a:avLst/>
          </a:prstGeom>
          <a:solidFill>
            <a:srgbClr val="F39B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18EB9F3-610B-DFD0-2324-A85D5A5A0285}"/>
              </a:ext>
            </a:extLst>
          </p:cNvPr>
          <p:cNvSpPr txBox="1"/>
          <p:nvPr/>
        </p:nvSpPr>
        <p:spPr>
          <a:xfrm>
            <a:off x="1996602" y="4327843"/>
            <a:ext cx="19046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/>
              <a:t>What is the area of the room?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A79A325-974C-1053-E8A7-896A0737691F}"/>
              </a:ext>
            </a:extLst>
          </p:cNvPr>
          <p:cNvSpPr txBox="1"/>
          <p:nvPr/>
        </p:nvSpPr>
        <p:spPr>
          <a:xfrm>
            <a:off x="4886943" y="1784374"/>
            <a:ext cx="54505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&lt;T&gt; Let us first divide    ….     &lt;/T&gt; &lt;A&gt;  The shape can be computed as 2ab + a (b – a)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59488961-C180-7AF6-D680-F5DAC1AA30C3}"/>
              </a:ext>
            </a:extLst>
          </p:cNvPr>
          <p:cNvSpPr/>
          <p:nvPr/>
        </p:nvSpPr>
        <p:spPr>
          <a:xfrm>
            <a:off x="6409831" y="2092546"/>
            <a:ext cx="131427" cy="491419"/>
          </a:xfrm>
          <a:prstGeom prst="roundRect">
            <a:avLst/>
          </a:prstGeom>
          <a:solidFill>
            <a:srgbClr val="F39BFF">
              <a:alpha val="12731"/>
            </a:srgbClr>
          </a:solidFill>
          <a:ln>
            <a:solidFill>
              <a:srgbClr val="7030A0">
                <a:alpha val="9809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DCBDC3B9-0D61-FD15-DEB8-4E44EBAF3F49}"/>
              </a:ext>
            </a:extLst>
          </p:cNvPr>
          <p:cNvSpPr/>
          <p:nvPr/>
        </p:nvSpPr>
        <p:spPr>
          <a:xfrm>
            <a:off x="6686219" y="2092546"/>
            <a:ext cx="131427" cy="491419"/>
          </a:xfrm>
          <a:prstGeom prst="roundRect">
            <a:avLst/>
          </a:prstGeom>
          <a:solidFill>
            <a:srgbClr val="F39BFF">
              <a:alpha val="12731"/>
            </a:srgbClr>
          </a:solidFill>
          <a:ln>
            <a:solidFill>
              <a:srgbClr val="7030A0">
                <a:alpha val="9809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95FD723F-81D9-9E76-7D50-6161FBB50FB4}"/>
              </a:ext>
            </a:extLst>
          </p:cNvPr>
          <p:cNvSpPr/>
          <p:nvPr/>
        </p:nvSpPr>
        <p:spPr>
          <a:xfrm>
            <a:off x="6962606" y="2092546"/>
            <a:ext cx="131427" cy="491419"/>
          </a:xfrm>
          <a:prstGeom prst="roundRect">
            <a:avLst/>
          </a:prstGeom>
          <a:solidFill>
            <a:srgbClr val="F39B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BB9ACA42-D04F-8710-3BC9-3666AA94AA71}"/>
              </a:ext>
            </a:extLst>
          </p:cNvPr>
          <p:cNvSpPr/>
          <p:nvPr/>
        </p:nvSpPr>
        <p:spPr>
          <a:xfrm>
            <a:off x="7238993" y="2092546"/>
            <a:ext cx="131427" cy="491419"/>
          </a:xfrm>
          <a:prstGeom prst="roundRect">
            <a:avLst/>
          </a:prstGeom>
          <a:solidFill>
            <a:srgbClr val="F39B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9ED4F1CB-F10D-18CE-9213-7150CBB26A02}"/>
              </a:ext>
            </a:extLst>
          </p:cNvPr>
          <p:cNvSpPr/>
          <p:nvPr/>
        </p:nvSpPr>
        <p:spPr>
          <a:xfrm>
            <a:off x="7515381" y="2092546"/>
            <a:ext cx="131427" cy="491419"/>
          </a:xfrm>
          <a:prstGeom prst="roundRect">
            <a:avLst/>
          </a:prstGeom>
          <a:solidFill>
            <a:srgbClr val="A5DE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D7BE5B79-08A7-86E5-7E54-7FBCF4C99941}"/>
              </a:ext>
            </a:extLst>
          </p:cNvPr>
          <p:cNvSpPr/>
          <p:nvPr/>
        </p:nvSpPr>
        <p:spPr>
          <a:xfrm>
            <a:off x="7791767" y="2092545"/>
            <a:ext cx="131427" cy="491419"/>
          </a:xfrm>
          <a:prstGeom prst="roundRect">
            <a:avLst/>
          </a:prstGeom>
          <a:solidFill>
            <a:srgbClr val="A5DE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086BAA44-2441-1C2F-01A1-34DCB1EF2947}"/>
              </a:ext>
            </a:extLst>
          </p:cNvPr>
          <p:cNvSpPr/>
          <p:nvPr/>
        </p:nvSpPr>
        <p:spPr>
          <a:xfrm>
            <a:off x="8068153" y="2092545"/>
            <a:ext cx="131427" cy="491419"/>
          </a:xfrm>
          <a:prstGeom prst="roundRect">
            <a:avLst/>
          </a:prstGeom>
          <a:solidFill>
            <a:srgbClr val="A5DE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ECED70D5-896D-E151-7116-94475DE0665C}"/>
              </a:ext>
            </a:extLst>
          </p:cNvPr>
          <p:cNvSpPr/>
          <p:nvPr/>
        </p:nvSpPr>
        <p:spPr>
          <a:xfrm>
            <a:off x="8344541" y="2092545"/>
            <a:ext cx="131427" cy="491419"/>
          </a:xfrm>
          <a:prstGeom prst="roundRect">
            <a:avLst/>
          </a:prstGeom>
          <a:solidFill>
            <a:srgbClr val="A5DE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95EAEB25-F09C-11DE-097C-35B0767A8178}"/>
              </a:ext>
            </a:extLst>
          </p:cNvPr>
          <p:cNvSpPr/>
          <p:nvPr/>
        </p:nvSpPr>
        <p:spPr>
          <a:xfrm>
            <a:off x="8620928" y="2092544"/>
            <a:ext cx="131427" cy="491419"/>
          </a:xfrm>
          <a:prstGeom prst="roundRect">
            <a:avLst/>
          </a:prstGeom>
          <a:solidFill>
            <a:srgbClr val="A5DE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C9A2F8C8-9F7A-C79E-D0E7-C4A88517FBE9}"/>
              </a:ext>
            </a:extLst>
          </p:cNvPr>
          <p:cNvSpPr/>
          <p:nvPr/>
        </p:nvSpPr>
        <p:spPr>
          <a:xfrm>
            <a:off x="8897315" y="2092545"/>
            <a:ext cx="131427" cy="491419"/>
          </a:xfrm>
          <a:prstGeom prst="roundRect">
            <a:avLst/>
          </a:prstGeom>
          <a:solidFill>
            <a:srgbClr val="A5DE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844D0C1C-3342-A592-C12E-665BF3BBCCFE}"/>
              </a:ext>
            </a:extLst>
          </p:cNvPr>
          <p:cNvSpPr/>
          <p:nvPr/>
        </p:nvSpPr>
        <p:spPr>
          <a:xfrm>
            <a:off x="9173703" y="2092545"/>
            <a:ext cx="131427" cy="491419"/>
          </a:xfrm>
          <a:prstGeom prst="roundRect">
            <a:avLst/>
          </a:prstGeom>
          <a:solidFill>
            <a:srgbClr val="A5DE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5DE9163F-4565-28FE-092A-052318137FCD}"/>
              </a:ext>
            </a:extLst>
          </p:cNvPr>
          <p:cNvSpPr/>
          <p:nvPr/>
        </p:nvSpPr>
        <p:spPr>
          <a:xfrm>
            <a:off x="9681882" y="2092543"/>
            <a:ext cx="131427" cy="491419"/>
          </a:xfrm>
          <a:prstGeom prst="roundRect">
            <a:avLst/>
          </a:prstGeom>
          <a:solidFill>
            <a:srgbClr val="A5DE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B8A768-EC76-A3B9-F363-7163EF3AB1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507" y="3738424"/>
            <a:ext cx="873568" cy="1405899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6265056C-C94C-3F96-FC4F-CEC4BB6B575B}"/>
              </a:ext>
            </a:extLst>
          </p:cNvPr>
          <p:cNvSpPr/>
          <p:nvPr/>
        </p:nvSpPr>
        <p:spPr>
          <a:xfrm>
            <a:off x="3292104" y="3746434"/>
            <a:ext cx="131427" cy="491419"/>
          </a:xfrm>
          <a:prstGeom prst="roundRect">
            <a:avLst/>
          </a:prstGeom>
          <a:solidFill>
            <a:srgbClr val="A5DE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B25F5262-D51D-C08C-C7F5-37CEBF063A53}"/>
              </a:ext>
            </a:extLst>
          </p:cNvPr>
          <p:cNvSpPr/>
          <p:nvPr/>
        </p:nvSpPr>
        <p:spPr>
          <a:xfrm>
            <a:off x="3568491" y="3746434"/>
            <a:ext cx="131427" cy="491419"/>
          </a:xfrm>
          <a:prstGeom prst="roundRect">
            <a:avLst/>
          </a:prstGeom>
          <a:solidFill>
            <a:srgbClr val="A5DE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F3BFAF9A-23F8-C3C7-081C-B2AE099F88E0}"/>
              </a:ext>
            </a:extLst>
          </p:cNvPr>
          <p:cNvSpPr/>
          <p:nvPr/>
        </p:nvSpPr>
        <p:spPr>
          <a:xfrm>
            <a:off x="9420580" y="2092543"/>
            <a:ext cx="131427" cy="491419"/>
          </a:xfrm>
          <a:prstGeom prst="roundRect">
            <a:avLst/>
          </a:prstGeom>
          <a:solidFill>
            <a:srgbClr val="A5DE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D1DEE844-8E30-180C-00E7-4ADACBD71AA9}"/>
              </a:ext>
            </a:extLst>
          </p:cNvPr>
          <p:cNvSpPr/>
          <p:nvPr/>
        </p:nvSpPr>
        <p:spPr>
          <a:xfrm>
            <a:off x="10234656" y="2087170"/>
            <a:ext cx="131427" cy="491419"/>
          </a:xfrm>
          <a:prstGeom prst="roundRect">
            <a:avLst/>
          </a:prstGeom>
          <a:solidFill>
            <a:srgbClr val="A5DE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023BAD8-BE00-5A86-D8A9-02CC676D01AE}"/>
              </a:ext>
            </a:extLst>
          </p:cNvPr>
          <p:cNvSpPr/>
          <p:nvPr/>
        </p:nvSpPr>
        <p:spPr>
          <a:xfrm>
            <a:off x="9973354" y="2092544"/>
            <a:ext cx="131427" cy="491419"/>
          </a:xfrm>
          <a:prstGeom prst="roundRect">
            <a:avLst/>
          </a:prstGeom>
          <a:solidFill>
            <a:srgbClr val="A5DE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278944D1-6C61-BE80-782C-5F2DBF71A60D}"/>
              </a:ext>
            </a:extLst>
          </p:cNvPr>
          <p:cNvSpPr/>
          <p:nvPr/>
        </p:nvSpPr>
        <p:spPr>
          <a:xfrm>
            <a:off x="1625227" y="3747663"/>
            <a:ext cx="131427" cy="491419"/>
          </a:xfrm>
          <a:prstGeom prst="roundRect">
            <a:avLst/>
          </a:prstGeom>
          <a:solidFill>
            <a:srgbClr val="C2F1C8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007733B0-47AF-DC24-1C6A-DEE18A154672}"/>
              </a:ext>
            </a:extLst>
          </p:cNvPr>
          <p:cNvSpPr/>
          <p:nvPr/>
        </p:nvSpPr>
        <p:spPr>
          <a:xfrm>
            <a:off x="1901614" y="3747663"/>
            <a:ext cx="131427" cy="491419"/>
          </a:xfrm>
          <a:prstGeom prst="roundRect">
            <a:avLst/>
          </a:prstGeom>
          <a:solidFill>
            <a:srgbClr val="C2F1C8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Elbow Connector 20">
            <a:extLst>
              <a:ext uri="{FF2B5EF4-FFF2-40B4-BE49-F238E27FC236}">
                <a16:creationId xmlns:a16="http://schemas.microsoft.com/office/drawing/2014/main" id="{98722B4C-AACF-39FE-1065-2626AD414AA9}"/>
              </a:ext>
            </a:extLst>
          </p:cNvPr>
          <p:cNvCxnSpPr>
            <a:cxnSpLocks/>
            <a:stCxn id="49" idx="6"/>
          </p:cNvCxnSpPr>
          <p:nvPr/>
        </p:nvCxnSpPr>
        <p:spPr>
          <a:xfrm flipV="1">
            <a:off x="1448075" y="4342096"/>
            <a:ext cx="380784" cy="470022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Oval 48">
            <a:extLst>
              <a:ext uri="{FF2B5EF4-FFF2-40B4-BE49-F238E27FC236}">
                <a16:creationId xmlns:a16="http://schemas.microsoft.com/office/drawing/2014/main" id="{2B9A05F9-2B58-F521-CD5B-439757079D50}"/>
              </a:ext>
            </a:extLst>
          </p:cNvPr>
          <p:cNvSpPr/>
          <p:nvPr/>
        </p:nvSpPr>
        <p:spPr>
          <a:xfrm>
            <a:off x="1339962" y="4758061"/>
            <a:ext cx="108113" cy="10811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3DE1B9B-C9A2-274E-3B16-212897055EB3}"/>
              </a:ext>
            </a:extLst>
          </p:cNvPr>
          <p:cNvSpPr/>
          <p:nvPr/>
        </p:nvSpPr>
        <p:spPr>
          <a:xfrm>
            <a:off x="5059342" y="3155489"/>
            <a:ext cx="131427" cy="491419"/>
          </a:xfrm>
          <a:prstGeom prst="roundRect">
            <a:avLst/>
          </a:prstGeom>
          <a:solidFill>
            <a:srgbClr val="F39B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F32DCD95-10C6-6CFF-D0F6-ED1BDF30A1B7}"/>
              </a:ext>
            </a:extLst>
          </p:cNvPr>
          <p:cNvSpPr/>
          <p:nvPr/>
        </p:nvSpPr>
        <p:spPr>
          <a:xfrm>
            <a:off x="5335730" y="3155489"/>
            <a:ext cx="131427" cy="491419"/>
          </a:xfrm>
          <a:prstGeom prst="roundRect">
            <a:avLst/>
          </a:prstGeom>
          <a:solidFill>
            <a:srgbClr val="F39B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4A79B617-B111-73FC-34F4-9CA824A17A5F}"/>
              </a:ext>
            </a:extLst>
          </p:cNvPr>
          <p:cNvSpPr/>
          <p:nvPr/>
        </p:nvSpPr>
        <p:spPr>
          <a:xfrm>
            <a:off x="5612117" y="3155489"/>
            <a:ext cx="131427" cy="491419"/>
          </a:xfrm>
          <a:prstGeom prst="roundRect">
            <a:avLst/>
          </a:prstGeom>
          <a:solidFill>
            <a:srgbClr val="F39B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7DBD7881-8438-1B28-4D91-045AD91CF323}"/>
              </a:ext>
            </a:extLst>
          </p:cNvPr>
          <p:cNvSpPr/>
          <p:nvPr/>
        </p:nvSpPr>
        <p:spPr>
          <a:xfrm>
            <a:off x="5888504" y="3155489"/>
            <a:ext cx="131427" cy="491419"/>
          </a:xfrm>
          <a:prstGeom prst="roundRect">
            <a:avLst/>
          </a:prstGeom>
          <a:solidFill>
            <a:srgbClr val="F39B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54A81B14-B5F5-26E3-934D-9C5B84C69E95}"/>
              </a:ext>
            </a:extLst>
          </p:cNvPr>
          <p:cNvSpPr/>
          <p:nvPr/>
        </p:nvSpPr>
        <p:spPr>
          <a:xfrm>
            <a:off x="6164891" y="3155489"/>
            <a:ext cx="131427" cy="491419"/>
          </a:xfrm>
          <a:prstGeom prst="roundRect">
            <a:avLst/>
          </a:prstGeom>
          <a:solidFill>
            <a:srgbClr val="F39B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6BAFAD2-4E25-F63C-02C5-5CF59AE67002}"/>
              </a:ext>
            </a:extLst>
          </p:cNvPr>
          <p:cNvSpPr txBox="1"/>
          <p:nvPr/>
        </p:nvSpPr>
        <p:spPr>
          <a:xfrm>
            <a:off x="4914382" y="2847317"/>
            <a:ext cx="54906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&lt;T&gt; Let us first divide    ….     &lt;/T&gt; &lt;A&gt;  The shape can be computed as 3a(a + b) – a^2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3EB9FBD2-69AB-5757-C22B-DB77BC90D1AF}"/>
              </a:ext>
            </a:extLst>
          </p:cNvPr>
          <p:cNvSpPr/>
          <p:nvPr/>
        </p:nvSpPr>
        <p:spPr>
          <a:xfrm>
            <a:off x="6437270" y="3155489"/>
            <a:ext cx="131427" cy="491419"/>
          </a:xfrm>
          <a:prstGeom prst="roundRect">
            <a:avLst/>
          </a:prstGeom>
          <a:solidFill>
            <a:srgbClr val="F39BFF">
              <a:alpha val="12731"/>
            </a:srgbClr>
          </a:solidFill>
          <a:ln>
            <a:solidFill>
              <a:srgbClr val="7030A0">
                <a:alpha val="9809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EE965843-5C83-0DE5-0783-95998F2245BE}"/>
              </a:ext>
            </a:extLst>
          </p:cNvPr>
          <p:cNvSpPr/>
          <p:nvPr/>
        </p:nvSpPr>
        <p:spPr>
          <a:xfrm>
            <a:off x="6713658" y="3155489"/>
            <a:ext cx="131427" cy="491419"/>
          </a:xfrm>
          <a:prstGeom prst="roundRect">
            <a:avLst/>
          </a:prstGeom>
          <a:solidFill>
            <a:srgbClr val="F39BFF">
              <a:alpha val="12731"/>
            </a:srgbClr>
          </a:solidFill>
          <a:ln>
            <a:solidFill>
              <a:srgbClr val="7030A0">
                <a:alpha val="9809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626EC434-0FB9-00E1-DC0E-97EC30B63636}"/>
              </a:ext>
            </a:extLst>
          </p:cNvPr>
          <p:cNvSpPr/>
          <p:nvPr/>
        </p:nvSpPr>
        <p:spPr>
          <a:xfrm>
            <a:off x="6990045" y="3155489"/>
            <a:ext cx="131427" cy="491419"/>
          </a:xfrm>
          <a:prstGeom prst="roundRect">
            <a:avLst/>
          </a:prstGeom>
          <a:solidFill>
            <a:srgbClr val="F39B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4A9F0B07-56DC-1A18-1674-2EFE4018D8DB}"/>
              </a:ext>
            </a:extLst>
          </p:cNvPr>
          <p:cNvSpPr/>
          <p:nvPr/>
        </p:nvSpPr>
        <p:spPr>
          <a:xfrm>
            <a:off x="7266432" y="3155489"/>
            <a:ext cx="131427" cy="491419"/>
          </a:xfrm>
          <a:prstGeom prst="roundRect">
            <a:avLst/>
          </a:prstGeom>
          <a:solidFill>
            <a:srgbClr val="F39B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38B8F361-6D76-5398-4756-FE994C3E147A}"/>
              </a:ext>
            </a:extLst>
          </p:cNvPr>
          <p:cNvSpPr/>
          <p:nvPr/>
        </p:nvSpPr>
        <p:spPr>
          <a:xfrm>
            <a:off x="7542820" y="3155489"/>
            <a:ext cx="131427" cy="491419"/>
          </a:xfrm>
          <a:prstGeom prst="roundRect">
            <a:avLst/>
          </a:prstGeom>
          <a:solidFill>
            <a:srgbClr val="A5DE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ED380746-934A-D2AA-15E4-8C1391C6FFD9}"/>
              </a:ext>
            </a:extLst>
          </p:cNvPr>
          <p:cNvSpPr/>
          <p:nvPr/>
        </p:nvSpPr>
        <p:spPr>
          <a:xfrm>
            <a:off x="7819206" y="3155488"/>
            <a:ext cx="131427" cy="491419"/>
          </a:xfrm>
          <a:prstGeom prst="roundRect">
            <a:avLst/>
          </a:prstGeom>
          <a:solidFill>
            <a:srgbClr val="A5DE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E0C2D854-991D-E825-8091-690D2C264F5C}"/>
              </a:ext>
            </a:extLst>
          </p:cNvPr>
          <p:cNvSpPr/>
          <p:nvPr/>
        </p:nvSpPr>
        <p:spPr>
          <a:xfrm>
            <a:off x="8095592" y="3155488"/>
            <a:ext cx="131427" cy="491419"/>
          </a:xfrm>
          <a:prstGeom prst="roundRect">
            <a:avLst/>
          </a:prstGeom>
          <a:solidFill>
            <a:srgbClr val="A5DE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10073E15-5E74-E1CF-0AD3-7EB654D7A6DB}"/>
              </a:ext>
            </a:extLst>
          </p:cNvPr>
          <p:cNvSpPr/>
          <p:nvPr/>
        </p:nvSpPr>
        <p:spPr>
          <a:xfrm>
            <a:off x="8371980" y="3155488"/>
            <a:ext cx="131427" cy="491419"/>
          </a:xfrm>
          <a:prstGeom prst="roundRect">
            <a:avLst/>
          </a:prstGeom>
          <a:solidFill>
            <a:srgbClr val="A5DE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0147D69D-8769-FEEB-FD5F-73B08E14DA5B}"/>
              </a:ext>
            </a:extLst>
          </p:cNvPr>
          <p:cNvSpPr/>
          <p:nvPr/>
        </p:nvSpPr>
        <p:spPr>
          <a:xfrm>
            <a:off x="8648367" y="3155487"/>
            <a:ext cx="131427" cy="491419"/>
          </a:xfrm>
          <a:prstGeom prst="roundRect">
            <a:avLst/>
          </a:prstGeom>
          <a:solidFill>
            <a:srgbClr val="A5DE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8EFE71B6-0FCB-ED93-AA2F-4D9A69B5183D}"/>
              </a:ext>
            </a:extLst>
          </p:cNvPr>
          <p:cNvSpPr/>
          <p:nvPr/>
        </p:nvSpPr>
        <p:spPr>
          <a:xfrm>
            <a:off x="8924754" y="3155488"/>
            <a:ext cx="131427" cy="491419"/>
          </a:xfrm>
          <a:prstGeom prst="roundRect">
            <a:avLst/>
          </a:prstGeom>
          <a:solidFill>
            <a:srgbClr val="A5DE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AD7BD978-A044-7AC9-988E-A47257C64A86}"/>
              </a:ext>
            </a:extLst>
          </p:cNvPr>
          <p:cNvSpPr/>
          <p:nvPr/>
        </p:nvSpPr>
        <p:spPr>
          <a:xfrm>
            <a:off x="9201142" y="3155488"/>
            <a:ext cx="131427" cy="491419"/>
          </a:xfrm>
          <a:prstGeom prst="roundRect">
            <a:avLst/>
          </a:prstGeom>
          <a:solidFill>
            <a:srgbClr val="A5DE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id="{0455742A-01B9-479A-9826-3550697F6F28}"/>
              </a:ext>
            </a:extLst>
          </p:cNvPr>
          <p:cNvSpPr/>
          <p:nvPr/>
        </p:nvSpPr>
        <p:spPr>
          <a:xfrm>
            <a:off x="9709321" y="3155486"/>
            <a:ext cx="131427" cy="491419"/>
          </a:xfrm>
          <a:prstGeom prst="roundRect">
            <a:avLst/>
          </a:prstGeom>
          <a:solidFill>
            <a:srgbClr val="A5DE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>
            <a:extLst>
              <a:ext uri="{FF2B5EF4-FFF2-40B4-BE49-F238E27FC236}">
                <a16:creationId xmlns:a16="http://schemas.microsoft.com/office/drawing/2014/main" id="{1138500C-AA31-78FA-F2CC-EF4301C304BD}"/>
              </a:ext>
            </a:extLst>
          </p:cNvPr>
          <p:cNvSpPr/>
          <p:nvPr/>
        </p:nvSpPr>
        <p:spPr>
          <a:xfrm>
            <a:off x="9448019" y="3155486"/>
            <a:ext cx="131427" cy="491419"/>
          </a:xfrm>
          <a:prstGeom prst="roundRect">
            <a:avLst/>
          </a:prstGeom>
          <a:solidFill>
            <a:srgbClr val="A5DE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01165FC4-797F-0CFD-7538-3CC3A392ABDB}"/>
              </a:ext>
            </a:extLst>
          </p:cNvPr>
          <p:cNvSpPr/>
          <p:nvPr/>
        </p:nvSpPr>
        <p:spPr>
          <a:xfrm>
            <a:off x="10000793" y="3155487"/>
            <a:ext cx="131427" cy="491419"/>
          </a:xfrm>
          <a:prstGeom prst="roundRect">
            <a:avLst/>
          </a:prstGeom>
          <a:solidFill>
            <a:srgbClr val="A5DE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1DF9E33C-B49B-D2E1-9B6E-ADB22350C3BE}"/>
              </a:ext>
            </a:extLst>
          </p:cNvPr>
          <p:cNvSpPr/>
          <p:nvPr/>
        </p:nvSpPr>
        <p:spPr>
          <a:xfrm>
            <a:off x="5059342" y="6151927"/>
            <a:ext cx="131427" cy="491419"/>
          </a:xfrm>
          <a:prstGeom prst="roundRect">
            <a:avLst/>
          </a:prstGeom>
          <a:solidFill>
            <a:srgbClr val="F39B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ounded Rectangle 59">
            <a:extLst>
              <a:ext uri="{FF2B5EF4-FFF2-40B4-BE49-F238E27FC236}">
                <a16:creationId xmlns:a16="http://schemas.microsoft.com/office/drawing/2014/main" id="{836E711D-C496-5D75-967A-CF9F299EE1F5}"/>
              </a:ext>
            </a:extLst>
          </p:cNvPr>
          <p:cNvSpPr/>
          <p:nvPr/>
        </p:nvSpPr>
        <p:spPr>
          <a:xfrm>
            <a:off x="5335730" y="6151927"/>
            <a:ext cx="131427" cy="491419"/>
          </a:xfrm>
          <a:prstGeom prst="roundRect">
            <a:avLst/>
          </a:prstGeom>
          <a:solidFill>
            <a:srgbClr val="F39B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FC5AD152-28A1-68CF-6405-FBA4BA6DA31C}"/>
              </a:ext>
            </a:extLst>
          </p:cNvPr>
          <p:cNvSpPr/>
          <p:nvPr/>
        </p:nvSpPr>
        <p:spPr>
          <a:xfrm>
            <a:off x="5612117" y="6151927"/>
            <a:ext cx="131427" cy="491419"/>
          </a:xfrm>
          <a:prstGeom prst="roundRect">
            <a:avLst/>
          </a:prstGeom>
          <a:solidFill>
            <a:srgbClr val="F39B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2BF5F8CA-0D19-E229-6F45-52A31E98E425}"/>
              </a:ext>
            </a:extLst>
          </p:cNvPr>
          <p:cNvSpPr/>
          <p:nvPr/>
        </p:nvSpPr>
        <p:spPr>
          <a:xfrm>
            <a:off x="5888504" y="6151927"/>
            <a:ext cx="131427" cy="491419"/>
          </a:xfrm>
          <a:prstGeom prst="roundRect">
            <a:avLst/>
          </a:prstGeom>
          <a:solidFill>
            <a:srgbClr val="F39B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13B0E8F1-8CAF-BC5F-BB21-77032399C289}"/>
              </a:ext>
            </a:extLst>
          </p:cNvPr>
          <p:cNvSpPr/>
          <p:nvPr/>
        </p:nvSpPr>
        <p:spPr>
          <a:xfrm>
            <a:off x="6164891" y="6151927"/>
            <a:ext cx="131427" cy="491419"/>
          </a:xfrm>
          <a:prstGeom prst="roundRect">
            <a:avLst/>
          </a:prstGeom>
          <a:solidFill>
            <a:srgbClr val="F39B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C0087B9-25B9-E069-A038-53154AB1D226}"/>
              </a:ext>
            </a:extLst>
          </p:cNvPr>
          <p:cNvSpPr txBox="1"/>
          <p:nvPr/>
        </p:nvSpPr>
        <p:spPr>
          <a:xfrm>
            <a:off x="4914382" y="5843755"/>
            <a:ext cx="53337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&lt;T&gt; Let us first divide    ….     &lt;/T&gt; &lt;A&gt;  The shape can be computed as 3a^2b + a^2</a:t>
            </a:r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57F96022-7610-7E64-A776-0AE112328197}"/>
              </a:ext>
            </a:extLst>
          </p:cNvPr>
          <p:cNvSpPr/>
          <p:nvPr/>
        </p:nvSpPr>
        <p:spPr>
          <a:xfrm>
            <a:off x="6437270" y="6151927"/>
            <a:ext cx="131427" cy="491419"/>
          </a:xfrm>
          <a:prstGeom prst="roundRect">
            <a:avLst/>
          </a:prstGeom>
          <a:solidFill>
            <a:srgbClr val="F39BFF">
              <a:alpha val="12731"/>
            </a:srgbClr>
          </a:solidFill>
          <a:ln>
            <a:solidFill>
              <a:srgbClr val="7030A0">
                <a:alpha val="9809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ounded Rectangle 65">
            <a:extLst>
              <a:ext uri="{FF2B5EF4-FFF2-40B4-BE49-F238E27FC236}">
                <a16:creationId xmlns:a16="http://schemas.microsoft.com/office/drawing/2014/main" id="{A48ED8DA-9E84-AB43-2256-B93634106B2E}"/>
              </a:ext>
            </a:extLst>
          </p:cNvPr>
          <p:cNvSpPr/>
          <p:nvPr/>
        </p:nvSpPr>
        <p:spPr>
          <a:xfrm>
            <a:off x="6713658" y="6151927"/>
            <a:ext cx="131427" cy="491419"/>
          </a:xfrm>
          <a:prstGeom prst="roundRect">
            <a:avLst/>
          </a:prstGeom>
          <a:solidFill>
            <a:srgbClr val="F39BFF">
              <a:alpha val="12731"/>
            </a:srgbClr>
          </a:solidFill>
          <a:ln>
            <a:solidFill>
              <a:srgbClr val="7030A0">
                <a:alpha val="9809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ounded Rectangle 66">
            <a:extLst>
              <a:ext uri="{FF2B5EF4-FFF2-40B4-BE49-F238E27FC236}">
                <a16:creationId xmlns:a16="http://schemas.microsoft.com/office/drawing/2014/main" id="{38CFCE1F-F9C9-661B-82AA-2C1C9A55268C}"/>
              </a:ext>
            </a:extLst>
          </p:cNvPr>
          <p:cNvSpPr/>
          <p:nvPr/>
        </p:nvSpPr>
        <p:spPr>
          <a:xfrm>
            <a:off x="6990045" y="6151927"/>
            <a:ext cx="131427" cy="491419"/>
          </a:xfrm>
          <a:prstGeom prst="roundRect">
            <a:avLst/>
          </a:prstGeom>
          <a:solidFill>
            <a:srgbClr val="F39B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ounded Rectangle 67">
            <a:extLst>
              <a:ext uri="{FF2B5EF4-FFF2-40B4-BE49-F238E27FC236}">
                <a16:creationId xmlns:a16="http://schemas.microsoft.com/office/drawing/2014/main" id="{9342B961-8016-0AB7-F653-68E6D911564B}"/>
              </a:ext>
            </a:extLst>
          </p:cNvPr>
          <p:cNvSpPr/>
          <p:nvPr/>
        </p:nvSpPr>
        <p:spPr>
          <a:xfrm>
            <a:off x="7266432" y="6151927"/>
            <a:ext cx="131427" cy="491419"/>
          </a:xfrm>
          <a:prstGeom prst="roundRect">
            <a:avLst/>
          </a:prstGeom>
          <a:solidFill>
            <a:srgbClr val="F39B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ounded Rectangle 68">
            <a:extLst>
              <a:ext uri="{FF2B5EF4-FFF2-40B4-BE49-F238E27FC236}">
                <a16:creationId xmlns:a16="http://schemas.microsoft.com/office/drawing/2014/main" id="{F96DCE05-488B-9268-D305-14D3A00677C2}"/>
              </a:ext>
            </a:extLst>
          </p:cNvPr>
          <p:cNvSpPr/>
          <p:nvPr/>
        </p:nvSpPr>
        <p:spPr>
          <a:xfrm>
            <a:off x="7542820" y="6151927"/>
            <a:ext cx="131427" cy="491419"/>
          </a:xfrm>
          <a:prstGeom prst="roundRect">
            <a:avLst/>
          </a:prstGeom>
          <a:solidFill>
            <a:srgbClr val="A5DE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ounded Rectangle 69">
            <a:extLst>
              <a:ext uri="{FF2B5EF4-FFF2-40B4-BE49-F238E27FC236}">
                <a16:creationId xmlns:a16="http://schemas.microsoft.com/office/drawing/2014/main" id="{6AFAE99B-9009-0928-1B25-D55C1AC46E26}"/>
              </a:ext>
            </a:extLst>
          </p:cNvPr>
          <p:cNvSpPr/>
          <p:nvPr/>
        </p:nvSpPr>
        <p:spPr>
          <a:xfrm>
            <a:off x="7819206" y="6151926"/>
            <a:ext cx="131427" cy="491419"/>
          </a:xfrm>
          <a:prstGeom prst="roundRect">
            <a:avLst/>
          </a:prstGeom>
          <a:solidFill>
            <a:srgbClr val="A5DE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ounded Rectangle 70">
            <a:extLst>
              <a:ext uri="{FF2B5EF4-FFF2-40B4-BE49-F238E27FC236}">
                <a16:creationId xmlns:a16="http://schemas.microsoft.com/office/drawing/2014/main" id="{D9DDC89F-AC99-9F3E-F82E-87B9DAEED1EB}"/>
              </a:ext>
            </a:extLst>
          </p:cNvPr>
          <p:cNvSpPr/>
          <p:nvPr/>
        </p:nvSpPr>
        <p:spPr>
          <a:xfrm>
            <a:off x="8095592" y="6151926"/>
            <a:ext cx="131427" cy="491419"/>
          </a:xfrm>
          <a:prstGeom prst="roundRect">
            <a:avLst/>
          </a:prstGeom>
          <a:solidFill>
            <a:srgbClr val="A5DE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ounded Rectangle 71">
            <a:extLst>
              <a:ext uri="{FF2B5EF4-FFF2-40B4-BE49-F238E27FC236}">
                <a16:creationId xmlns:a16="http://schemas.microsoft.com/office/drawing/2014/main" id="{DF09A735-514E-27B4-FD56-C1A29CC964BA}"/>
              </a:ext>
            </a:extLst>
          </p:cNvPr>
          <p:cNvSpPr/>
          <p:nvPr/>
        </p:nvSpPr>
        <p:spPr>
          <a:xfrm>
            <a:off x="8371980" y="6151926"/>
            <a:ext cx="131427" cy="491419"/>
          </a:xfrm>
          <a:prstGeom prst="roundRect">
            <a:avLst/>
          </a:prstGeom>
          <a:solidFill>
            <a:srgbClr val="A5DE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ounded Rectangle 72">
            <a:extLst>
              <a:ext uri="{FF2B5EF4-FFF2-40B4-BE49-F238E27FC236}">
                <a16:creationId xmlns:a16="http://schemas.microsoft.com/office/drawing/2014/main" id="{F2C2FFA0-37E0-E423-B31F-73340FBB9E59}"/>
              </a:ext>
            </a:extLst>
          </p:cNvPr>
          <p:cNvSpPr/>
          <p:nvPr/>
        </p:nvSpPr>
        <p:spPr>
          <a:xfrm>
            <a:off x="8648367" y="6151925"/>
            <a:ext cx="131427" cy="491419"/>
          </a:xfrm>
          <a:prstGeom prst="roundRect">
            <a:avLst/>
          </a:prstGeom>
          <a:solidFill>
            <a:srgbClr val="A5DE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ounded Rectangle 73">
            <a:extLst>
              <a:ext uri="{FF2B5EF4-FFF2-40B4-BE49-F238E27FC236}">
                <a16:creationId xmlns:a16="http://schemas.microsoft.com/office/drawing/2014/main" id="{0D760F3C-EFF6-82B6-7C2E-0A950910687B}"/>
              </a:ext>
            </a:extLst>
          </p:cNvPr>
          <p:cNvSpPr/>
          <p:nvPr/>
        </p:nvSpPr>
        <p:spPr>
          <a:xfrm>
            <a:off x="8924754" y="6151926"/>
            <a:ext cx="131427" cy="491419"/>
          </a:xfrm>
          <a:prstGeom prst="roundRect">
            <a:avLst/>
          </a:prstGeom>
          <a:solidFill>
            <a:srgbClr val="A5DE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ounded Rectangle 74">
            <a:extLst>
              <a:ext uri="{FF2B5EF4-FFF2-40B4-BE49-F238E27FC236}">
                <a16:creationId xmlns:a16="http://schemas.microsoft.com/office/drawing/2014/main" id="{054C8BFC-A9D9-CC6B-CCFC-E9193A00E98E}"/>
              </a:ext>
            </a:extLst>
          </p:cNvPr>
          <p:cNvSpPr/>
          <p:nvPr/>
        </p:nvSpPr>
        <p:spPr>
          <a:xfrm>
            <a:off x="9201142" y="6151926"/>
            <a:ext cx="131427" cy="491419"/>
          </a:xfrm>
          <a:prstGeom prst="roundRect">
            <a:avLst/>
          </a:prstGeom>
          <a:solidFill>
            <a:srgbClr val="A5DE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ounded Rectangle 75">
            <a:extLst>
              <a:ext uri="{FF2B5EF4-FFF2-40B4-BE49-F238E27FC236}">
                <a16:creationId xmlns:a16="http://schemas.microsoft.com/office/drawing/2014/main" id="{994E2521-8102-E6A7-1AE4-8D63611B8C83}"/>
              </a:ext>
            </a:extLst>
          </p:cNvPr>
          <p:cNvSpPr/>
          <p:nvPr/>
        </p:nvSpPr>
        <p:spPr>
          <a:xfrm>
            <a:off x="9709321" y="6151924"/>
            <a:ext cx="131427" cy="491419"/>
          </a:xfrm>
          <a:prstGeom prst="roundRect">
            <a:avLst/>
          </a:prstGeom>
          <a:solidFill>
            <a:srgbClr val="A5DE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ounded Rectangle 76">
            <a:extLst>
              <a:ext uri="{FF2B5EF4-FFF2-40B4-BE49-F238E27FC236}">
                <a16:creationId xmlns:a16="http://schemas.microsoft.com/office/drawing/2014/main" id="{67F55787-EA6B-1A55-CCB5-B856AB28FD02}"/>
              </a:ext>
            </a:extLst>
          </p:cNvPr>
          <p:cNvSpPr/>
          <p:nvPr/>
        </p:nvSpPr>
        <p:spPr>
          <a:xfrm>
            <a:off x="9448019" y="6151924"/>
            <a:ext cx="131427" cy="491419"/>
          </a:xfrm>
          <a:prstGeom prst="roundRect">
            <a:avLst/>
          </a:prstGeom>
          <a:solidFill>
            <a:srgbClr val="A5DE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ounded Rectangle 78">
            <a:extLst>
              <a:ext uri="{FF2B5EF4-FFF2-40B4-BE49-F238E27FC236}">
                <a16:creationId xmlns:a16="http://schemas.microsoft.com/office/drawing/2014/main" id="{1A1063E0-8AC3-D888-8D4D-0AEFBC81FE06}"/>
              </a:ext>
            </a:extLst>
          </p:cNvPr>
          <p:cNvSpPr/>
          <p:nvPr/>
        </p:nvSpPr>
        <p:spPr>
          <a:xfrm>
            <a:off x="10000793" y="6151925"/>
            <a:ext cx="131427" cy="491419"/>
          </a:xfrm>
          <a:prstGeom prst="roundRect">
            <a:avLst/>
          </a:prstGeom>
          <a:solidFill>
            <a:srgbClr val="A5DE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ounded Rectangle 79">
            <a:extLst>
              <a:ext uri="{FF2B5EF4-FFF2-40B4-BE49-F238E27FC236}">
                <a16:creationId xmlns:a16="http://schemas.microsoft.com/office/drawing/2014/main" id="{5C728F1C-F697-33C4-E73E-57BCA1A379B8}"/>
              </a:ext>
            </a:extLst>
          </p:cNvPr>
          <p:cNvSpPr/>
          <p:nvPr/>
        </p:nvSpPr>
        <p:spPr>
          <a:xfrm>
            <a:off x="5031903" y="4188942"/>
            <a:ext cx="131427" cy="491419"/>
          </a:xfrm>
          <a:prstGeom prst="roundRect">
            <a:avLst/>
          </a:prstGeom>
          <a:solidFill>
            <a:srgbClr val="F39B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ounded Rectangle 80">
            <a:extLst>
              <a:ext uri="{FF2B5EF4-FFF2-40B4-BE49-F238E27FC236}">
                <a16:creationId xmlns:a16="http://schemas.microsoft.com/office/drawing/2014/main" id="{8AD6B131-AB59-30A7-036E-C528C39EF91D}"/>
              </a:ext>
            </a:extLst>
          </p:cNvPr>
          <p:cNvSpPr/>
          <p:nvPr/>
        </p:nvSpPr>
        <p:spPr>
          <a:xfrm>
            <a:off x="5308291" y="4188942"/>
            <a:ext cx="131427" cy="491419"/>
          </a:xfrm>
          <a:prstGeom prst="roundRect">
            <a:avLst/>
          </a:prstGeom>
          <a:solidFill>
            <a:srgbClr val="F39B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ounded Rectangle 81">
            <a:extLst>
              <a:ext uri="{FF2B5EF4-FFF2-40B4-BE49-F238E27FC236}">
                <a16:creationId xmlns:a16="http://schemas.microsoft.com/office/drawing/2014/main" id="{7EB1B521-DF23-03FF-E2D7-D56E85A809C6}"/>
              </a:ext>
            </a:extLst>
          </p:cNvPr>
          <p:cNvSpPr/>
          <p:nvPr/>
        </p:nvSpPr>
        <p:spPr>
          <a:xfrm>
            <a:off x="5584678" y="4188942"/>
            <a:ext cx="131427" cy="491419"/>
          </a:xfrm>
          <a:prstGeom prst="roundRect">
            <a:avLst/>
          </a:prstGeom>
          <a:solidFill>
            <a:srgbClr val="F39B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ounded Rectangle 82">
            <a:extLst>
              <a:ext uri="{FF2B5EF4-FFF2-40B4-BE49-F238E27FC236}">
                <a16:creationId xmlns:a16="http://schemas.microsoft.com/office/drawing/2014/main" id="{CA8DB61A-7676-ADA0-64EE-977B76B384C0}"/>
              </a:ext>
            </a:extLst>
          </p:cNvPr>
          <p:cNvSpPr/>
          <p:nvPr/>
        </p:nvSpPr>
        <p:spPr>
          <a:xfrm>
            <a:off x="5861065" y="4188942"/>
            <a:ext cx="131427" cy="491419"/>
          </a:xfrm>
          <a:prstGeom prst="roundRect">
            <a:avLst/>
          </a:prstGeom>
          <a:solidFill>
            <a:srgbClr val="F39B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ounded Rectangle 83">
            <a:extLst>
              <a:ext uri="{FF2B5EF4-FFF2-40B4-BE49-F238E27FC236}">
                <a16:creationId xmlns:a16="http://schemas.microsoft.com/office/drawing/2014/main" id="{A296FAE3-9421-D981-0F08-0D607D9C3161}"/>
              </a:ext>
            </a:extLst>
          </p:cNvPr>
          <p:cNvSpPr/>
          <p:nvPr/>
        </p:nvSpPr>
        <p:spPr>
          <a:xfrm>
            <a:off x="6137452" y="4188942"/>
            <a:ext cx="131427" cy="491419"/>
          </a:xfrm>
          <a:prstGeom prst="roundRect">
            <a:avLst/>
          </a:prstGeom>
          <a:solidFill>
            <a:srgbClr val="F39B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2619F941-5C56-67E6-CAA7-9C266B53DD75}"/>
              </a:ext>
            </a:extLst>
          </p:cNvPr>
          <p:cNvSpPr txBox="1"/>
          <p:nvPr/>
        </p:nvSpPr>
        <p:spPr>
          <a:xfrm>
            <a:off x="4886943" y="3880770"/>
            <a:ext cx="48015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&lt;T&gt; Let us first divide    ….     &lt;/T&gt; &lt;A&gt;  The shape can be computed as 3ab</a:t>
            </a:r>
          </a:p>
        </p:txBody>
      </p:sp>
      <p:sp>
        <p:nvSpPr>
          <p:cNvPr id="86" name="Rounded Rectangle 85">
            <a:extLst>
              <a:ext uri="{FF2B5EF4-FFF2-40B4-BE49-F238E27FC236}">
                <a16:creationId xmlns:a16="http://schemas.microsoft.com/office/drawing/2014/main" id="{D45540B3-D99D-B5E4-792E-EC341FE06B34}"/>
              </a:ext>
            </a:extLst>
          </p:cNvPr>
          <p:cNvSpPr/>
          <p:nvPr/>
        </p:nvSpPr>
        <p:spPr>
          <a:xfrm>
            <a:off x="6409831" y="4188942"/>
            <a:ext cx="131427" cy="491419"/>
          </a:xfrm>
          <a:prstGeom prst="roundRect">
            <a:avLst/>
          </a:prstGeom>
          <a:solidFill>
            <a:srgbClr val="F39BFF">
              <a:alpha val="12731"/>
            </a:srgbClr>
          </a:solidFill>
          <a:ln>
            <a:solidFill>
              <a:srgbClr val="7030A0">
                <a:alpha val="9809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ounded Rectangle 86">
            <a:extLst>
              <a:ext uri="{FF2B5EF4-FFF2-40B4-BE49-F238E27FC236}">
                <a16:creationId xmlns:a16="http://schemas.microsoft.com/office/drawing/2014/main" id="{D0A569C0-C73F-075E-9AD9-B2022127DFF2}"/>
              </a:ext>
            </a:extLst>
          </p:cNvPr>
          <p:cNvSpPr/>
          <p:nvPr/>
        </p:nvSpPr>
        <p:spPr>
          <a:xfrm>
            <a:off x="6686219" y="4188942"/>
            <a:ext cx="131427" cy="491419"/>
          </a:xfrm>
          <a:prstGeom prst="roundRect">
            <a:avLst/>
          </a:prstGeom>
          <a:solidFill>
            <a:srgbClr val="F39BFF">
              <a:alpha val="12731"/>
            </a:srgbClr>
          </a:solidFill>
          <a:ln>
            <a:solidFill>
              <a:srgbClr val="7030A0">
                <a:alpha val="9809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ounded Rectangle 87">
            <a:extLst>
              <a:ext uri="{FF2B5EF4-FFF2-40B4-BE49-F238E27FC236}">
                <a16:creationId xmlns:a16="http://schemas.microsoft.com/office/drawing/2014/main" id="{97958994-64E6-62EA-9651-5819FC66A788}"/>
              </a:ext>
            </a:extLst>
          </p:cNvPr>
          <p:cNvSpPr/>
          <p:nvPr/>
        </p:nvSpPr>
        <p:spPr>
          <a:xfrm>
            <a:off x="6962606" y="4188942"/>
            <a:ext cx="131427" cy="491419"/>
          </a:xfrm>
          <a:prstGeom prst="roundRect">
            <a:avLst/>
          </a:prstGeom>
          <a:solidFill>
            <a:srgbClr val="F39B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ounded Rectangle 88">
            <a:extLst>
              <a:ext uri="{FF2B5EF4-FFF2-40B4-BE49-F238E27FC236}">
                <a16:creationId xmlns:a16="http://schemas.microsoft.com/office/drawing/2014/main" id="{514659F0-8746-38CA-1023-C51FD0693BE9}"/>
              </a:ext>
            </a:extLst>
          </p:cNvPr>
          <p:cNvSpPr/>
          <p:nvPr/>
        </p:nvSpPr>
        <p:spPr>
          <a:xfrm>
            <a:off x="7238993" y="4188942"/>
            <a:ext cx="131427" cy="491419"/>
          </a:xfrm>
          <a:prstGeom prst="roundRect">
            <a:avLst/>
          </a:prstGeom>
          <a:solidFill>
            <a:srgbClr val="F39B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ounded Rectangle 89">
            <a:extLst>
              <a:ext uri="{FF2B5EF4-FFF2-40B4-BE49-F238E27FC236}">
                <a16:creationId xmlns:a16="http://schemas.microsoft.com/office/drawing/2014/main" id="{37E18C60-D74A-988A-D713-AA220D1AF40E}"/>
              </a:ext>
            </a:extLst>
          </p:cNvPr>
          <p:cNvSpPr/>
          <p:nvPr/>
        </p:nvSpPr>
        <p:spPr>
          <a:xfrm>
            <a:off x="7515381" y="4188942"/>
            <a:ext cx="131427" cy="491419"/>
          </a:xfrm>
          <a:prstGeom prst="roundRect">
            <a:avLst/>
          </a:prstGeom>
          <a:solidFill>
            <a:srgbClr val="A5DE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ounded Rectangle 90">
            <a:extLst>
              <a:ext uri="{FF2B5EF4-FFF2-40B4-BE49-F238E27FC236}">
                <a16:creationId xmlns:a16="http://schemas.microsoft.com/office/drawing/2014/main" id="{403B2726-4AF5-5252-631B-FAA8B3C4F279}"/>
              </a:ext>
            </a:extLst>
          </p:cNvPr>
          <p:cNvSpPr/>
          <p:nvPr/>
        </p:nvSpPr>
        <p:spPr>
          <a:xfrm>
            <a:off x="7791767" y="4188941"/>
            <a:ext cx="131427" cy="491419"/>
          </a:xfrm>
          <a:prstGeom prst="roundRect">
            <a:avLst/>
          </a:prstGeom>
          <a:solidFill>
            <a:srgbClr val="A5DE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ounded Rectangle 91">
            <a:extLst>
              <a:ext uri="{FF2B5EF4-FFF2-40B4-BE49-F238E27FC236}">
                <a16:creationId xmlns:a16="http://schemas.microsoft.com/office/drawing/2014/main" id="{713A65AA-5801-7BA5-3317-BC8946F79058}"/>
              </a:ext>
            </a:extLst>
          </p:cNvPr>
          <p:cNvSpPr/>
          <p:nvPr/>
        </p:nvSpPr>
        <p:spPr>
          <a:xfrm>
            <a:off x="8068153" y="4188941"/>
            <a:ext cx="131427" cy="491419"/>
          </a:xfrm>
          <a:prstGeom prst="roundRect">
            <a:avLst/>
          </a:prstGeom>
          <a:solidFill>
            <a:srgbClr val="A5DE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ounded Rectangle 92">
            <a:extLst>
              <a:ext uri="{FF2B5EF4-FFF2-40B4-BE49-F238E27FC236}">
                <a16:creationId xmlns:a16="http://schemas.microsoft.com/office/drawing/2014/main" id="{092908A4-F980-1A9D-231D-31D6D1C343B9}"/>
              </a:ext>
            </a:extLst>
          </p:cNvPr>
          <p:cNvSpPr/>
          <p:nvPr/>
        </p:nvSpPr>
        <p:spPr>
          <a:xfrm>
            <a:off x="8344541" y="4188941"/>
            <a:ext cx="131427" cy="491419"/>
          </a:xfrm>
          <a:prstGeom prst="roundRect">
            <a:avLst/>
          </a:prstGeom>
          <a:solidFill>
            <a:srgbClr val="A5DE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ounded Rectangle 93">
            <a:extLst>
              <a:ext uri="{FF2B5EF4-FFF2-40B4-BE49-F238E27FC236}">
                <a16:creationId xmlns:a16="http://schemas.microsoft.com/office/drawing/2014/main" id="{6AE592FC-3C63-8BB0-A821-6D76F11C19AE}"/>
              </a:ext>
            </a:extLst>
          </p:cNvPr>
          <p:cNvSpPr/>
          <p:nvPr/>
        </p:nvSpPr>
        <p:spPr>
          <a:xfrm>
            <a:off x="8620928" y="4188940"/>
            <a:ext cx="131427" cy="491419"/>
          </a:xfrm>
          <a:prstGeom prst="roundRect">
            <a:avLst/>
          </a:prstGeom>
          <a:solidFill>
            <a:srgbClr val="A5DE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ounded Rectangle 94">
            <a:extLst>
              <a:ext uri="{FF2B5EF4-FFF2-40B4-BE49-F238E27FC236}">
                <a16:creationId xmlns:a16="http://schemas.microsoft.com/office/drawing/2014/main" id="{6D3974E2-757E-FA86-1032-75FC6D549174}"/>
              </a:ext>
            </a:extLst>
          </p:cNvPr>
          <p:cNvSpPr/>
          <p:nvPr/>
        </p:nvSpPr>
        <p:spPr>
          <a:xfrm>
            <a:off x="8897315" y="4188941"/>
            <a:ext cx="131427" cy="491419"/>
          </a:xfrm>
          <a:prstGeom prst="roundRect">
            <a:avLst/>
          </a:prstGeom>
          <a:solidFill>
            <a:srgbClr val="A5DE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ounded Rectangle 95">
            <a:extLst>
              <a:ext uri="{FF2B5EF4-FFF2-40B4-BE49-F238E27FC236}">
                <a16:creationId xmlns:a16="http://schemas.microsoft.com/office/drawing/2014/main" id="{B2897CE5-A7CD-7DCD-6263-1111C3CA2847}"/>
              </a:ext>
            </a:extLst>
          </p:cNvPr>
          <p:cNvSpPr/>
          <p:nvPr/>
        </p:nvSpPr>
        <p:spPr>
          <a:xfrm>
            <a:off x="9173703" y="4188941"/>
            <a:ext cx="131427" cy="491419"/>
          </a:xfrm>
          <a:prstGeom prst="roundRect">
            <a:avLst/>
          </a:prstGeom>
          <a:solidFill>
            <a:srgbClr val="A5DE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ounded Rectangle 97">
            <a:extLst>
              <a:ext uri="{FF2B5EF4-FFF2-40B4-BE49-F238E27FC236}">
                <a16:creationId xmlns:a16="http://schemas.microsoft.com/office/drawing/2014/main" id="{92F01FA0-8DDD-5AC3-A08E-DDF232510966}"/>
              </a:ext>
            </a:extLst>
          </p:cNvPr>
          <p:cNvSpPr/>
          <p:nvPr/>
        </p:nvSpPr>
        <p:spPr>
          <a:xfrm>
            <a:off x="9420580" y="4188939"/>
            <a:ext cx="131427" cy="491419"/>
          </a:xfrm>
          <a:prstGeom prst="roundRect">
            <a:avLst/>
          </a:prstGeom>
          <a:solidFill>
            <a:srgbClr val="A5DE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F9AC59CE-BFF4-B5DD-2E4B-24A7BCDE3964}"/>
              </a:ext>
            </a:extLst>
          </p:cNvPr>
          <p:cNvSpPr txBox="1"/>
          <p:nvPr/>
        </p:nvSpPr>
        <p:spPr>
          <a:xfrm>
            <a:off x="7228283" y="4810302"/>
            <a:ext cx="5741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/>
              <a:t>…</a:t>
            </a:r>
          </a:p>
        </p:txBody>
      </p:sp>
      <p:cxnSp>
        <p:nvCxnSpPr>
          <p:cNvPr id="103" name="Elbow Connector 102">
            <a:extLst>
              <a:ext uri="{FF2B5EF4-FFF2-40B4-BE49-F238E27FC236}">
                <a16:creationId xmlns:a16="http://schemas.microsoft.com/office/drawing/2014/main" id="{D8A8197A-9A42-EF97-2523-BBCB083DADB5}"/>
              </a:ext>
            </a:extLst>
          </p:cNvPr>
          <p:cNvCxnSpPr>
            <a:cxnSpLocks/>
            <a:endCxn id="24" idx="1"/>
          </p:cNvCxnSpPr>
          <p:nvPr/>
        </p:nvCxnSpPr>
        <p:spPr>
          <a:xfrm flipV="1">
            <a:off x="3775148" y="2338256"/>
            <a:ext cx="1256755" cy="598235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Elbow Connector 103">
            <a:extLst>
              <a:ext uri="{FF2B5EF4-FFF2-40B4-BE49-F238E27FC236}">
                <a16:creationId xmlns:a16="http://schemas.microsoft.com/office/drawing/2014/main" id="{A1D9BDF8-B0F1-65C4-E050-42D017EBA3F8}"/>
              </a:ext>
            </a:extLst>
          </p:cNvPr>
          <p:cNvCxnSpPr>
            <a:cxnSpLocks/>
            <a:endCxn id="7" idx="1"/>
          </p:cNvCxnSpPr>
          <p:nvPr/>
        </p:nvCxnSpPr>
        <p:spPr>
          <a:xfrm>
            <a:off x="3765091" y="3047274"/>
            <a:ext cx="1294251" cy="353925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Elbow Connector 111">
            <a:extLst>
              <a:ext uri="{FF2B5EF4-FFF2-40B4-BE49-F238E27FC236}">
                <a16:creationId xmlns:a16="http://schemas.microsoft.com/office/drawing/2014/main" id="{F1568897-A951-E755-F241-E3BB51B920F2}"/>
              </a:ext>
            </a:extLst>
          </p:cNvPr>
          <p:cNvCxnSpPr>
            <a:cxnSpLocks/>
            <a:endCxn id="80" idx="1"/>
          </p:cNvCxnSpPr>
          <p:nvPr/>
        </p:nvCxnSpPr>
        <p:spPr>
          <a:xfrm>
            <a:off x="3765091" y="3192946"/>
            <a:ext cx="1266812" cy="1241706"/>
          </a:xfrm>
          <a:prstGeom prst="bentConnector3">
            <a:avLst>
              <a:gd name="adj1" fmla="val 44718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Elbow Connector 114">
            <a:extLst>
              <a:ext uri="{FF2B5EF4-FFF2-40B4-BE49-F238E27FC236}">
                <a16:creationId xmlns:a16="http://schemas.microsoft.com/office/drawing/2014/main" id="{81C648B8-52A7-49DB-9403-EBDB262956C9}"/>
              </a:ext>
            </a:extLst>
          </p:cNvPr>
          <p:cNvCxnSpPr>
            <a:cxnSpLocks/>
            <a:stCxn id="119" idx="3"/>
            <a:endCxn id="59" idx="1"/>
          </p:cNvCxnSpPr>
          <p:nvPr/>
        </p:nvCxnSpPr>
        <p:spPr>
          <a:xfrm>
            <a:off x="3765091" y="3439626"/>
            <a:ext cx="1294251" cy="2958011"/>
          </a:xfrm>
          <a:prstGeom prst="bentConnector3">
            <a:avLst>
              <a:gd name="adj1" fmla="val 32758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9" name="Rectangle 118">
            <a:extLst>
              <a:ext uri="{FF2B5EF4-FFF2-40B4-BE49-F238E27FC236}">
                <a16:creationId xmlns:a16="http://schemas.microsoft.com/office/drawing/2014/main" id="{BC240018-3FE6-8D99-DD0D-BA4C168426AF}"/>
              </a:ext>
            </a:extLst>
          </p:cNvPr>
          <p:cNvSpPr/>
          <p:nvPr/>
        </p:nvSpPr>
        <p:spPr>
          <a:xfrm>
            <a:off x="3634204" y="3395822"/>
            <a:ext cx="130887" cy="876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27" name="Group 1026">
            <a:extLst>
              <a:ext uri="{FF2B5EF4-FFF2-40B4-BE49-F238E27FC236}">
                <a16:creationId xmlns:a16="http://schemas.microsoft.com/office/drawing/2014/main" id="{DC708694-A8AA-29CD-D9D9-040380626CE3}"/>
              </a:ext>
            </a:extLst>
          </p:cNvPr>
          <p:cNvGrpSpPr/>
          <p:nvPr/>
        </p:nvGrpSpPr>
        <p:grpSpPr>
          <a:xfrm>
            <a:off x="9736090" y="2087170"/>
            <a:ext cx="1338805" cy="4556173"/>
            <a:chOff x="9736090" y="2087170"/>
            <a:chExt cx="1338805" cy="4556173"/>
          </a:xfrm>
        </p:grpSpPr>
        <p:pic>
          <p:nvPicPr>
            <p:cNvPr id="126" name="Picture 125">
              <a:extLst>
                <a:ext uri="{FF2B5EF4-FFF2-40B4-BE49-F238E27FC236}">
                  <a16:creationId xmlns:a16="http://schemas.microsoft.com/office/drawing/2014/main" id="{E9142444-8C05-41B5-0AF5-C9DB5C9DC9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736090" y="4204242"/>
              <a:ext cx="525532" cy="508812"/>
            </a:xfrm>
            <a:prstGeom prst="rect">
              <a:avLst/>
            </a:prstGeom>
          </p:spPr>
        </p:pic>
        <p:pic>
          <p:nvPicPr>
            <p:cNvPr id="127" name="Picture 126">
              <a:extLst>
                <a:ext uri="{FF2B5EF4-FFF2-40B4-BE49-F238E27FC236}">
                  <a16:creationId xmlns:a16="http://schemas.microsoft.com/office/drawing/2014/main" id="{659F1B20-6595-E7CF-FDA3-EA83C8C303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337474" y="6134530"/>
              <a:ext cx="540922" cy="508813"/>
            </a:xfrm>
            <a:prstGeom prst="rect">
              <a:avLst/>
            </a:prstGeom>
          </p:spPr>
        </p:pic>
        <p:pic>
          <p:nvPicPr>
            <p:cNvPr id="1024" name="Picture 1023">
              <a:extLst>
                <a:ext uri="{FF2B5EF4-FFF2-40B4-BE49-F238E27FC236}">
                  <a16:creationId xmlns:a16="http://schemas.microsoft.com/office/drawing/2014/main" id="{5D7E39B2-9C55-22EB-F8FD-3066310C8BD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351990" y="3170046"/>
              <a:ext cx="540922" cy="508813"/>
            </a:xfrm>
            <a:prstGeom prst="rect">
              <a:avLst/>
            </a:prstGeom>
          </p:spPr>
        </p:pic>
        <p:pic>
          <p:nvPicPr>
            <p:cNvPr id="1025" name="Picture 1024">
              <a:extLst>
                <a:ext uri="{FF2B5EF4-FFF2-40B4-BE49-F238E27FC236}">
                  <a16:creationId xmlns:a16="http://schemas.microsoft.com/office/drawing/2014/main" id="{E0B91FBA-4674-1BC6-9CCF-13AAB42019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533973" y="2087170"/>
              <a:ext cx="540922" cy="5088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13548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90378-EF11-6AA6-8E04-DD007514B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problems have verifiable rewards?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455164-ECAB-09B0-6542-16E1FD16A5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When can it be applied? </a:t>
            </a:r>
          </a:p>
          <a:p>
            <a:r>
              <a:rPr lang="en-US"/>
              <a:t>What types of problems?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C972CF-6C46-B604-3E3A-25950561B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780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91C19-B02B-4DFD-3EB5-AC6162AE2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does it work?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FC2DEA-F075-580D-43C6-B482D4287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16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50AAD4-BC16-A809-8B15-5B12CFFD78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669" y="2260500"/>
            <a:ext cx="9514080" cy="23369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7079280-4C26-7A21-733B-26FDF3A0D7CC}"/>
              </a:ext>
            </a:extLst>
          </p:cNvPr>
          <p:cNvSpPr txBox="1"/>
          <p:nvPr/>
        </p:nvSpPr>
        <p:spPr>
          <a:xfrm>
            <a:off x="5381125" y="5107592"/>
            <a:ext cx="1429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January 2025</a:t>
            </a:r>
          </a:p>
        </p:txBody>
      </p:sp>
    </p:spTree>
    <p:extLst>
      <p:ext uri="{BB962C8B-B14F-4D97-AF65-F5344CB8AC3E}">
        <p14:creationId xmlns:p14="http://schemas.microsoft.com/office/powerpoint/2010/main" val="13173430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88030-38F0-4887-94BA-B87E0BBB2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Group Relative Policy Optimization (GRPO)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94C670-3577-E6EE-010E-7A776D89F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17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6D107C-4EA3-B42B-D644-C0903C9EA8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102" y="1733379"/>
            <a:ext cx="10309698" cy="398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0032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2F137-BDC1-1FD7-0971-ED22A5EB8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GRPO – Reward Computation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B81A4F-B875-543D-10FC-38D791463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18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708DE3-1C88-40DB-88C2-7FB6B682F1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267" y="3492216"/>
            <a:ext cx="9466039" cy="29708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646900F-3DD5-1F61-BCBE-12ABD69472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2580"/>
          <a:stretch/>
        </p:blipFill>
        <p:spPr>
          <a:xfrm>
            <a:off x="1465932" y="1361854"/>
            <a:ext cx="9035374" cy="2003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29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83DA7-619B-8A0F-2216-018C8ECEE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Last 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7370A9-0ECC-F315-4B9F-4ADF91CCC2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Efficient Finetuning: LoRA</a:t>
            </a:r>
          </a:p>
          <a:p>
            <a:r>
              <a:rPr lang="en-US"/>
              <a:t>Instruction Finetuning (IFT)</a:t>
            </a:r>
          </a:p>
          <a:p>
            <a:pPr lvl="1"/>
            <a:r>
              <a:rPr lang="en-US"/>
              <a:t>Supervised Finetuning</a:t>
            </a:r>
          </a:p>
          <a:p>
            <a:r>
              <a:rPr lang="en-US"/>
              <a:t>Learning from Human Preferences</a:t>
            </a:r>
          </a:p>
          <a:p>
            <a:pPr lvl="1"/>
            <a:r>
              <a:rPr lang="en-US"/>
              <a:t>Reinforcement Learning from Human Feedback (RLHF)</a:t>
            </a:r>
          </a:p>
          <a:p>
            <a:pPr lvl="1"/>
            <a:r>
              <a:rPr lang="en-US"/>
              <a:t>Direct Preference Optimization (DPO)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0E5124-CDFE-1CDF-8633-13BE1946A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4359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BF582-5714-B849-C859-44ACDC358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GRPO – Relative Group Advantage Computation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AE021A-52CF-97B8-1FC0-4787C0754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19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4F8FED-7674-696D-7409-1BD2BAF693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091" y="3314869"/>
            <a:ext cx="10219817" cy="34066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2A60E48-09AB-30EA-30D1-B0054430BB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2580"/>
          <a:stretch/>
        </p:blipFill>
        <p:spPr>
          <a:xfrm>
            <a:off x="1465932" y="1361854"/>
            <a:ext cx="9035374" cy="2003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9537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C5378-B809-6888-1D7A-973869350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Reinforcement Tuning  (Rollouts!)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F0680455-BE33-0AA9-053B-B68B05F5C6AD}"/>
              </a:ext>
            </a:extLst>
          </p:cNvPr>
          <p:cNvSpPr/>
          <p:nvPr/>
        </p:nvSpPr>
        <p:spPr>
          <a:xfrm>
            <a:off x="1595498" y="2709859"/>
            <a:ext cx="2173402" cy="894627"/>
          </a:xfrm>
          <a:prstGeom prst="roundRect">
            <a:avLst>
              <a:gd name="adj" fmla="val 8795"/>
            </a:avLst>
          </a:prstGeom>
          <a:solidFill>
            <a:srgbClr val="FFD47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Multi-layer Self-Attention Causal Transformer Model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EC30A2EE-9F1A-6D6E-1970-73D5058788D5}"/>
              </a:ext>
            </a:extLst>
          </p:cNvPr>
          <p:cNvSpPr/>
          <p:nvPr/>
        </p:nvSpPr>
        <p:spPr>
          <a:xfrm>
            <a:off x="2201623" y="3746434"/>
            <a:ext cx="131427" cy="491419"/>
          </a:xfrm>
          <a:prstGeom prst="roundRect">
            <a:avLst/>
          </a:prstGeom>
          <a:solidFill>
            <a:srgbClr val="A5DE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DBE14E83-9791-9E1A-0BC1-3538605EC180}"/>
              </a:ext>
            </a:extLst>
          </p:cNvPr>
          <p:cNvSpPr/>
          <p:nvPr/>
        </p:nvSpPr>
        <p:spPr>
          <a:xfrm>
            <a:off x="2478011" y="3746434"/>
            <a:ext cx="131427" cy="491419"/>
          </a:xfrm>
          <a:prstGeom prst="roundRect">
            <a:avLst/>
          </a:prstGeom>
          <a:solidFill>
            <a:srgbClr val="A5DE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8BFA2920-F189-F41A-9EFF-0A15415EB6F5}"/>
              </a:ext>
            </a:extLst>
          </p:cNvPr>
          <p:cNvSpPr/>
          <p:nvPr/>
        </p:nvSpPr>
        <p:spPr>
          <a:xfrm>
            <a:off x="2754398" y="3746434"/>
            <a:ext cx="131427" cy="491419"/>
          </a:xfrm>
          <a:prstGeom prst="roundRect">
            <a:avLst/>
          </a:prstGeom>
          <a:solidFill>
            <a:srgbClr val="A5DE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5391A010-8FE8-5BA4-342D-30680CC5551A}"/>
              </a:ext>
            </a:extLst>
          </p:cNvPr>
          <p:cNvSpPr/>
          <p:nvPr/>
        </p:nvSpPr>
        <p:spPr>
          <a:xfrm>
            <a:off x="3030785" y="3746434"/>
            <a:ext cx="131427" cy="491419"/>
          </a:xfrm>
          <a:prstGeom prst="roundRect">
            <a:avLst/>
          </a:prstGeom>
          <a:solidFill>
            <a:srgbClr val="A5DE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50972C27-CAD1-F03C-9553-55BED29A2B7A}"/>
              </a:ext>
            </a:extLst>
          </p:cNvPr>
          <p:cNvSpPr/>
          <p:nvPr/>
        </p:nvSpPr>
        <p:spPr>
          <a:xfrm>
            <a:off x="5031903" y="2092546"/>
            <a:ext cx="131427" cy="491419"/>
          </a:xfrm>
          <a:prstGeom prst="roundRect">
            <a:avLst/>
          </a:prstGeom>
          <a:solidFill>
            <a:srgbClr val="F39B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3FB51282-1D48-6BD4-FA37-D3612522537F}"/>
              </a:ext>
            </a:extLst>
          </p:cNvPr>
          <p:cNvSpPr/>
          <p:nvPr/>
        </p:nvSpPr>
        <p:spPr>
          <a:xfrm>
            <a:off x="5308291" y="2092546"/>
            <a:ext cx="131427" cy="491419"/>
          </a:xfrm>
          <a:prstGeom prst="roundRect">
            <a:avLst/>
          </a:prstGeom>
          <a:solidFill>
            <a:srgbClr val="F39B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78147396-DA4A-485C-88FE-C7A028042A7B}"/>
              </a:ext>
            </a:extLst>
          </p:cNvPr>
          <p:cNvSpPr/>
          <p:nvPr/>
        </p:nvSpPr>
        <p:spPr>
          <a:xfrm>
            <a:off x="5584678" y="2092546"/>
            <a:ext cx="131427" cy="491419"/>
          </a:xfrm>
          <a:prstGeom prst="roundRect">
            <a:avLst/>
          </a:prstGeom>
          <a:solidFill>
            <a:srgbClr val="F39B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A8C8FADD-24C0-2A11-AB0C-0BCDCEAAD887}"/>
              </a:ext>
            </a:extLst>
          </p:cNvPr>
          <p:cNvSpPr/>
          <p:nvPr/>
        </p:nvSpPr>
        <p:spPr>
          <a:xfrm>
            <a:off x="5861065" y="2092546"/>
            <a:ext cx="131427" cy="491419"/>
          </a:xfrm>
          <a:prstGeom prst="roundRect">
            <a:avLst/>
          </a:prstGeom>
          <a:solidFill>
            <a:srgbClr val="F39B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3A96A17D-E20A-D94E-011F-1B1DFA28769D}"/>
              </a:ext>
            </a:extLst>
          </p:cNvPr>
          <p:cNvSpPr/>
          <p:nvPr/>
        </p:nvSpPr>
        <p:spPr>
          <a:xfrm>
            <a:off x="6137452" y="2092546"/>
            <a:ext cx="131427" cy="491419"/>
          </a:xfrm>
          <a:prstGeom prst="roundRect">
            <a:avLst/>
          </a:prstGeom>
          <a:solidFill>
            <a:srgbClr val="F39B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18EB9F3-610B-DFD0-2324-A85D5A5A0285}"/>
              </a:ext>
            </a:extLst>
          </p:cNvPr>
          <p:cNvSpPr txBox="1"/>
          <p:nvPr/>
        </p:nvSpPr>
        <p:spPr>
          <a:xfrm>
            <a:off x="1996602" y="4327843"/>
            <a:ext cx="19046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/>
              <a:t>What is the area of the room?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A79A325-974C-1053-E8A7-896A0737691F}"/>
              </a:ext>
            </a:extLst>
          </p:cNvPr>
          <p:cNvSpPr txBox="1"/>
          <p:nvPr/>
        </p:nvSpPr>
        <p:spPr>
          <a:xfrm>
            <a:off x="4886943" y="1784374"/>
            <a:ext cx="54505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&lt;T&gt; Let us first divide    ….     &lt;/T&gt; &lt;A&gt;  The shape can be computed as 2ab + a (b – a)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59488961-C180-7AF6-D680-F5DAC1AA30C3}"/>
              </a:ext>
            </a:extLst>
          </p:cNvPr>
          <p:cNvSpPr/>
          <p:nvPr/>
        </p:nvSpPr>
        <p:spPr>
          <a:xfrm>
            <a:off x="6409831" y="2092546"/>
            <a:ext cx="131427" cy="491419"/>
          </a:xfrm>
          <a:prstGeom prst="roundRect">
            <a:avLst/>
          </a:prstGeom>
          <a:solidFill>
            <a:srgbClr val="F39BFF">
              <a:alpha val="12731"/>
            </a:srgbClr>
          </a:solidFill>
          <a:ln>
            <a:solidFill>
              <a:srgbClr val="7030A0">
                <a:alpha val="9809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DCBDC3B9-0D61-FD15-DEB8-4E44EBAF3F49}"/>
              </a:ext>
            </a:extLst>
          </p:cNvPr>
          <p:cNvSpPr/>
          <p:nvPr/>
        </p:nvSpPr>
        <p:spPr>
          <a:xfrm>
            <a:off x="6686219" y="2092546"/>
            <a:ext cx="131427" cy="491419"/>
          </a:xfrm>
          <a:prstGeom prst="roundRect">
            <a:avLst/>
          </a:prstGeom>
          <a:solidFill>
            <a:srgbClr val="F39BFF">
              <a:alpha val="12731"/>
            </a:srgbClr>
          </a:solidFill>
          <a:ln>
            <a:solidFill>
              <a:srgbClr val="7030A0">
                <a:alpha val="9809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95FD723F-81D9-9E76-7D50-6161FBB50FB4}"/>
              </a:ext>
            </a:extLst>
          </p:cNvPr>
          <p:cNvSpPr/>
          <p:nvPr/>
        </p:nvSpPr>
        <p:spPr>
          <a:xfrm>
            <a:off x="6962606" y="2092546"/>
            <a:ext cx="131427" cy="491419"/>
          </a:xfrm>
          <a:prstGeom prst="roundRect">
            <a:avLst/>
          </a:prstGeom>
          <a:solidFill>
            <a:srgbClr val="F39B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BB9ACA42-D04F-8710-3BC9-3666AA94AA71}"/>
              </a:ext>
            </a:extLst>
          </p:cNvPr>
          <p:cNvSpPr/>
          <p:nvPr/>
        </p:nvSpPr>
        <p:spPr>
          <a:xfrm>
            <a:off x="7238993" y="2092546"/>
            <a:ext cx="131427" cy="491419"/>
          </a:xfrm>
          <a:prstGeom prst="roundRect">
            <a:avLst/>
          </a:prstGeom>
          <a:solidFill>
            <a:srgbClr val="F39B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9ED4F1CB-F10D-18CE-9213-7150CBB26A02}"/>
              </a:ext>
            </a:extLst>
          </p:cNvPr>
          <p:cNvSpPr/>
          <p:nvPr/>
        </p:nvSpPr>
        <p:spPr>
          <a:xfrm>
            <a:off x="7515381" y="2092546"/>
            <a:ext cx="131427" cy="491419"/>
          </a:xfrm>
          <a:prstGeom prst="roundRect">
            <a:avLst/>
          </a:prstGeom>
          <a:solidFill>
            <a:srgbClr val="A5DE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D7BE5B79-08A7-86E5-7E54-7FBCF4C99941}"/>
              </a:ext>
            </a:extLst>
          </p:cNvPr>
          <p:cNvSpPr/>
          <p:nvPr/>
        </p:nvSpPr>
        <p:spPr>
          <a:xfrm>
            <a:off x="7791767" y="2092545"/>
            <a:ext cx="131427" cy="491419"/>
          </a:xfrm>
          <a:prstGeom prst="roundRect">
            <a:avLst/>
          </a:prstGeom>
          <a:solidFill>
            <a:srgbClr val="A5DE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086BAA44-2441-1C2F-01A1-34DCB1EF2947}"/>
              </a:ext>
            </a:extLst>
          </p:cNvPr>
          <p:cNvSpPr/>
          <p:nvPr/>
        </p:nvSpPr>
        <p:spPr>
          <a:xfrm>
            <a:off x="8068153" y="2092545"/>
            <a:ext cx="131427" cy="491419"/>
          </a:xfrm>
          <a:prstGeom prst="roundRect">
            <a:avLst/>
          </a:prstGeom>
          <a:solidFill>
            <a:srgbClr val="A5DE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ECED70D5-896D-E151-7116-94475DE0665C}"/>
              </a:ext>
            </a:extLst>
          </p:cNvPr>
          <p:cNvSpPr/>
          <p:nvPr/>
        </p:nvSpPr>
        <p:spPr>
          <a:xfrm>
            <a:off x="8344541" y="2092545"/>
            <a:ext cx="131427" cy="491419"/>
          </a:xfrm>
          <a:prstGeom prst="roundRect">
            <a:avLst/>
          </a:prstGeom>
          <a:solidFill>
            <a:srgbClr val="A5DE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95EAEB25-F09C-11DE-097C-35B0767A8178}"/>
              </a:ext>
            </a:extLst>
          </p:cNvPr>
          <p:cNvSpPr/>
          <p:nvPr/>
        </p:nvSpPr>
        <p:spPr>
          <a:xfrm>
            <a:off x="8620928" y="2092544"/>
            <a:ext cx="131427" cy="491419"/>
          </a:xfrm>
          <a:prstGeom prst="roundRect">
            <a:avLst/>
          </a:prstGeom>
          <a:solidFill>
            <a:srgbClr val="A5DE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C9A2F8C8-9F7A-C79E-D0E7-C4A88517FBE9}"/>
              </a:ext>
            </a:extLst>
          </p:cNvPr>
          <p:cNvSpPr/>
          <p:nvPr/>
        </p:nvSpPr>
        <p:spPr>
          <a:xfrm>
            <a:off x="8897315" y="2092545"/>
            <a:ext cx="131427" cy="491419"/>
          </a:xfrm>
          <a:prstGeom prst="roundRect">
            <a:avLst/>
          </a:prstGeom>
          <a:solidFill>
            <a:srgbClr val="A5DE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844D0C1C-3342-A592-C12E-665BF3BBCCFE}"/>
              </a:ext>
            </a:extLst>
          </p:cNvPr>
          <p:cNvSpPr/>
          <p:nvPr/>
        </p:nvSpPr>
        <p:spPr>
          <a:xfrm>
            <a:off x="9173703" y="2092545"/>
            <a:ext cx="131427" cy="491419"/>
          </a:xfrm>
          <a:prstGeom prst="roundRect">
            <a:avLst/>
          </a:prstGeom>
          <a:solidFill>
            <a:srgbClr val="A5DE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5DE9163F-4565-28FE-092A-052318137FCD}"/>
              </a:ext>
            </a:extLst>
          </p:cNvPr>
          <p:cNvSpPr/>
          <p:nvPr/>
        </p:nvSpPr>
        <p:spPr>
          <a:xfrm>
            <a:off x="9681882" y="2092543"/>
            <a:ext cx="131427" cy="491419"/>
          </a:xfrm>
          <a:prstGeom prst="roundRect">
            <a:avLst/>
          </a:prstGeom>
          <a:solidFill>
            <a:srgbClr val="A5DE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B8A768-EC76-A3B9-F363-7163EF3AB1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507" y="3738424"/>
            <a:ext cx="873568" cy="1405899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6265056C-C94C-3F96-FC4F-CEC4BB6B575B}"/>
              </a:ext>
            </a:extLst>
          </p:cNvPr>
          <p:cNvSpPr/>
          <p:nvPr/>
        </p:nvSpPr>
        <p:spPr>
          <a:xfrm>
            <a:off x="3292104" y="3746434"/>
            <a:ext cx="131427" cy="491419"/>
          </a:xfrm>
          <a:prstGeom prst="roundRect">
            <a:avLst/>
          </a:prstGeom>
          <a:solidFill>
            <a:srgbClr val="A5DE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B25F5262-D51D-C08C-C7F5-37CEBF063A53}"/>
              </a:ext>
            </a:extLst>
          </p:cNvPr>
          <p:cNvSpPr/>
          <p:nvPr/>
        </p:nvSpPr>
        <p:spPr>
          <a:xfrm>
            <a:off x="3568491" y="3746434"/>
            <a:ext cx="131427" cy="491419"/>
          </a:xfrm>
          <a:prstGeom prst="roundRect">
            <a:avLst/>
          </a:prstGeom>
          <a:solidFill>
            <a:srgbClr val="A5DE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F3BFAF9A-23F8-C3C7-081C-B2AE099F88E0}"/>
              </a:ext>
            </a:extLst>
          </p:cNvPr>
          <p:cNvSpPr/>
          <p:nvPr/>
        </p:nvSpPr>
        <p:spPr>
          <a:xfrm>
            <a:off x="9420580" y="2092543"/>
            <a:ext cx="131427" cy="491419"/>
          </a:xfrm>
          <a:prstGeom prst="roundRect">
            <a:avLst/>
          </a:prstGeom>
          <a:solidFill>
            <a:srgbClr val="A5DE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D1DEE844-8E30-180C-00E7-4ADACBD71AA9}"/>
              </a:ext>
            </a:extLst>
          </p:cNvPr>
          <p:cNvSpPr/>
          <p:nvPr/>
        </p:nvSpPr>
        <p:spPr>
          <a:xfrm>
            <a:off x="10234656" y="2087170"/>
            <a:ext cx="131427" cy="491419"/>
          </a:xfrm>
          <a:prstGeom prst="roundRect">
            <a:avLst/>
          </a:prstGeom>
          <a:solidFill>
            <a:srgbClr val="A5DE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023BAD8-BE00-5A86-D8A9-02CC676D01AE}"/>
              </a:ext>
            </a:extLst>
          </p:cNvPr>
          <p:cNvSpPr/>
          <p:nvPr/>
        </p:nvSpPr>
        <p:spPr>
          <a:xfrm>
            <a:off x="9973354" y="2092544"/>
            <a:ext cx="131427" cy="491419"/>
          </a:xfrm>
          <a:prstGeom prst="roundRect">
            <a:avLst/>
          </a:prstGeom>
          <a:solidFill>
            <a:srgbClr val="A5DE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278944D1-6C61-BE80-782C-5F2DBF71A60D}"/>
              </a:ext>
            </a:extLst>
          </p:cNvPr>
          <p:cNvSpPr/>
          <p:nvPr/>
        </p:nvSpPr>
        <p:spPr>
          <a:xfrm>
            <a:off x="1625227" y="3747663"/>
            <a:ext cx="131427" cy="491419"/>
          </a:xfrm>
          <a:prstGeom prst="roundRect">
            <a:avLst/>
          </a:prstGeom>
          <a:solidFill>
            <a:srgbClr val="C2F1C8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007733B0-47AF-DC24-1C6A-DEE18A154672}"/>
              </a:ext>
            </a:extLst>
          </p:cNvPr>
          <p:cNvSpPr/>
          <p:nvPr/>
        </p:nvSpPr>
        <p:spPr>
          <a:xfrm>
            <a:off x="1901614" y="3747663"/>
            <a:ext cx="131427" cy="491419"/>
          </a:xfrm>
          <a:prstGeom prst="roundRect">
            <a:avLst/>
          </a:prstGeom>
          <a:solidFill>
            <a:srgbClr val="C2F1C8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Elbow Connector 20">
            <a:extLst>
              <a:ext uri="{FF2B5EF4-FFF2-40B4-BE49-F238E27FC236}">
                <a16:creationId xmlns:a16="http://schemas.microsoft.com/office/drawing/2014/main" id="{98722B4C-AACF-39FE-1065-2626AD414AA9}"/>
              </a:ext>
            </a:extLst>
          </p:cNvPr>
          <p:cNvCxnSpPr>
            <a:cxnSpLocks/>
            <a:stCxn id="49" idx="6"/>
          </p:cNvCxnSpPr>
          <p:nvPr/>
        </p:nvCxnSpPr>
        <p:spPr>
          <a:xfrm flipV="1">
            <a:off x="1448075" y="4342096"/>
            <a:ext cx="380784" cy="470022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Oval 48">
            <a:extLst>
              <a:ext uri="{FF2B5EF4-FFF2-40B4-BE49-F238E27FC236}">
                <a16:creationId xmlns:a16="http://schemas.microsoft.com/office/drawing/2014/main" id="{2B9A05F9-2B58-F521-CD5B-439757079D50}"/>
              </a:ext>
            </a:extLst>
          </p:cNvPr>
          <p:cNvSpPr/>
          <p:nvPr/>
        </p:nvSpPr>
        <p:spPr>
          <a:xfrm>
            <a:off x="1339962" y="4758061"/>
            <a:ext cx="108113" cy="10811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3DE1B9B-C9A2-274E-3B16-212897055EB3}"/>
              </a:ext>
            </a:extLst>
          </p:cNvPr>
          <p:cNvSpPr/>
          <p:nvPr/>
        </p:nvSpPr>
        <p:spPr>
          <a:xfrm>
            <a:off x="5059342" y="3155489"/>
            <a:ext cx="131427" cy="491419"/>
          </a:xfrm>
          <a:prstGeom prst="roundRect">
            <a:avLst/>
          </a:prstGeom>
          <a:solidFill>
            <a:srgbClr val="F39B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F32DCD95-10C6-6CFF-D0F6-ED1BDF30A1B7}"/>
              </a:ext>
            </a:extLst>
          </p:cNvPr>
          <p:cNvSpPr/>
          <p:nvPr/>
        </p:nvSpPr>
        <p:spPr>
          <a:xfrm>
            <a:off x="5335730" y="3155489"/>
            <a:ext cx="131427" cy="491419"/>
          </a:xfrm>
          <a:prstGeom prst="roundRect">
            <a:avLst/>
          </a:prstGeom>
          <a:solidFill>
            <a:srgbClr val="F39B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4A79B617-B111-73FC-34F4-9CA824A17A5F}"/>
              </a:ext>
            </a:extLst>
          </p:cNvPr>
          <p:cNvSpPr/>
          <p:nvPr/>
        </p:nvSpPr>
        <p:spPr>
          <a:xfrm>
            <a:off x="5612117" y="3155489"/>
            <a:ext cx="131427" cy="491419"/>
          </a:xfrm>
          <a:prstGeom prst="roundRect">
            <a:avLst/>
          </a:prstGeom>
          <a:solidFill>
            <a:srgbClr val="F39B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7DBD7881-8438-1B28-4D91-045AD91CF323}"/>
              </a:ext>
            </a:extLst>
          </p:cNvPr>
          <p:cNvSpPr/>
          <p:nvPr/>
        </p:nvSpPr>
        <p:spPr>
          <a:xfrm>
            <a:off x="5888504" y="3155489"/>
            <a:ext cx="131427" cy="491419"/>
          </a:xfrm>
          <a:prstGeom prst="roundRect">
            <a:avLst/>
          </a:prstGeom>
          <a:solidFill>
            <a:srgbClr val="F39B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54A81B14-B5F5-26E3-934D-9C5B84C69E95}"/>
              </a:ext>
            </a:extLst>
          </p:cNvPr>
          <p:cNvSpPr/>
          <p:nvPr/>
        </p:nvSpPr>
        <p:spPr>
          <a:xfrm>
            <a:off x="6164891" y="3155489"/>
            <a:ext cx="131427" cy="491419"/>
          </a:xfrm>
          <a:prstGeom prst="roundRect">
            <a:avLst/>
          </a:prstGeom>
          <a:solidFill>
            <a:srgbClr val="F39B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6BAFAD2-4E25-F63C-02C5-5CF59AE67002}"/>
              </a:ext>
            </a:extLst>
          </p:cNvPr>
          <p:cNvSpPr txBox="1"/>
          <p:nvPr/>
        </p:nvSpPr>
        <p:spPr>
          <a:xfrm>
            <a:off x="4914382" y="2847317"/>
            <a:ext cx="54906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&lt;T&gt; Let us first divide    ….     &lt;/T&gt; &lt;A&gt;  The shape can be computed as 3a(a + b) – a^2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3EB9FBD2-69AB-5757-C22B-DB77BC90D1AF}"/>
              </a:ext>
            </a:extLst>
          </p:cNvPr>
          <p:cNvSpPr/>
          <p:nvPr/>
        </p:nvSpPr>
        <p:spPr>
          <a:xfrm>
            <a:off x="6437270" y="3155489"/>
            <a:ext cx="131427" cy="491419"/>
          </a:xfrm>
          <a:prstGeom prst="roundRect">
            <a:avLst/>
          </a:prstGeom>
          <a:solidFill>
            <a:srgbClr val="F39BFF">
              <a:alpha val="12731"/>
            </a:srgbClr>
          </a:solidFill>
          <a:ln>
            <a:solidFill>
              <a:srgbClr val="7030A0">
                <a:alpha val="9809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EE965843-5C83-0DE5-0783-95998F2245BE}"/>
              </a:ext>
            </a:extLst>
          </p:cNvPr>
          <p:cNvSpPr/>
          <p:nvPr/>
        </p:nvSpPr>
        <p:spPr>
          <a:xfrm>
            <a:off x="6713658" y="3155489"/>
            <a:ext cx="131427" cy="491419"/>
          </a:xfrm>
          <a:prstGeom prst="roundRect">
            <a:avLst/>
          </a:prstGeom>
          <a:solidFill>
            <a:srgbClr val="F39BFF">
              <a:alpha val="12731"/>
            </a:srgbClr>
          </a:solidFill>
          <a:ln>
            <a:solidFill>
              <a:srgbClr val="7030A0">
                <a:alpha val="9809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626EC434-0FB9-00E1-DC0E-97EC30B63636}"/>
              </a:ext>
            </a:extLst>
          </p:cNvPr>
          <p:cNvSpPr/>
          <p:nvPr/>
        </p:nvSpPr>
        <p:spPr>
          <a:xfrm>
            <a:off x="6990045" y="3155489"/>
            <a:ext cx="131427" cy="491419"/>
          </a:xfrm>
          <a:prstGeom prst="roundRect">
            <a:avLst/>
          </a:prstGeom>
          <a:solidFill>
            <a:srgbClr val="F39B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4A9F0B07-56DC-1A18-1674-2EFE4018D8DB}"/>
              </a:ext>
            </a:extLst>
          </p:cNvPr>
          <p:cNvSpPr/>
          <p:nvPr/>
        </p:nvSpPr>
        <p:spPr>
          <a:xfrm>
            <a:off x="7266432" y="3155489"/>
            <a:ext cx="131427" cy="491419"/>
          </a:xfrm>
          <a:prstGeom prst="roundRect">
            <a:avLst/>
          </a:prstGeom>
          <a:solidFill>
            <a:srgbClr val="F39B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38B8F361-6D76-5398-4756-FE994C3E147A}"/>
              </a:ext>
            </a:extLst>
          </p:cNvPr>
          <p:cNvSpPr/>
          <p:nvPr/>
        </p:nvSpPr>
        <p:spPr>
          <a:xfrm>
            <a:off x="7542820" y="3155489"/>
            <a:ext cx="131427" cy="491419"/>
          </a:xfrm>
          <a:prstGeom prst="roundRect">
            <a:avLst/>
          </a:prstGeom>
          <a:solidFill>
            <a:srgbClr val="A5DE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ED380746-934A-D2AA-15E4-8C1391C6FFD9}"/>
              </a:ext>
            </a:extLst>
          </p:cNvPr>
          <p:cNvSpPr/>
          <p:nvPr/>
        </p:nvSpPr>
        <p:spPr>
          <a:xfrm>
            <a:off x="7819206" y="3155488"/>
            <a:ext cx="131427" cy="491419"/>
          </a:xfrm>
          <a:prstGeom prst="roundRect">
            <a:avLst/>
          </a:prstGeom>
          <a:solidFill>
            <a:srgbClr val="A5DE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E0C2D854-991D-E825-8091-690D2C264F5C}"/>
              </a:ext>
            </a:extLst>
          </p:cNvPr>
          <p:cNvSpPr/>
          <p:nvPr/>
        </p:nvSpPr>
        <p:spPr>
          <a:xfrm>
            <a:off x="8095592" y="3155488"/>
            <a:ext cx="131427" cy="491419"/>
          </a:xfrm>
          <a:prstGeom prst="roundRect">
            <a:avLst/>
          </a:prstGeom>
          <a:solidFill>
            <a:srgbClr val="A5DE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10073E15-5E74-E1CF-0AD3-7EB654D7A6DB}"/>
              </a:ext>
            </a:extLst>
          </p:cNvPr>
          <p:cNvSpPr/>
          <p:nvPr/>
        </p:nvSpPr>
        <p:spPr>
          <a:xfrm>
            <a:off x="8371980" y="3155488"/>
            <a:ext cx="131427" cy="491419"/>
          </a:xfrm>
          <a:prstGeom prst="roundRect">
            <a:avLst/>
          </a:prstGeom>
          <a:solidFill>
            <a:srgbClr val="A5DE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0147D69D-8769-FEEB-FD5F-73B08E14DA5B}"/>
              </a:ext>
            </a:extLst>
          </p:cNvPr>
          <p:cNvSpPr/>
          <p:nvPr/>
        </p:nvSpPr>
        <p:spPr>
          <a:xfrm>
            <a:off x="8648367" y="3155487"/>
            <a:ext cx="131427" cy="491419"/>
          </a:xfrm>
          <a:prstGeom prst="roundRect">
            <a:avLst/>
          </a:prstGeom>
          <a:solidFill>
            <a:srgbClr val="A5DE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8EFE71B6-0FCB-ED93-AA2F-4D9A69B5183D}"/>
              </a:ext>
            </a:extLst>
          </p:cNvPr>
          <p:cNvSpPr/>
          <p:nvPr/>
        </p:nvSpPr>
        <p:spPr>
          <a:xfrm>
            <a:off x="8924754" y="3155488"/>
            <a:ext cx="131427" cy="491419"/>
          </a:xfrm>
          <a:prstGeom prst="roundRect">
            <a:avLst/>
          </a:prstGeom>
          <a:solidFill>
            <a:srgbClr val="A5DE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AD7BD978-A044-7AC9-988E-A47257C64A86}"/>
              </a:ext>
            </a:extLst>
          </p:cNvPr>
          <p:cNvSpPr/>
          <p:nvPr/>
        </p:nvSpPr>
        <p:spPr>
          <a:xfrm>
            <a:off x="9201142" y="3155488"/>
            <a:ext cx="131427" cy="491419"/>
          </a:xfrm>
          <a:prstGeom prst="roundRect">
            <a:avLst/>
          </a:prstGeom>
          <a:solidFill>
            <a:srgbClr val="A5DE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id="{0455742A-01B9-479A-9826-3550697F6F28}"/>
              </a:ext>
            </a:extLst>
          </p:cNvPr>
          <p:cNvSpPr/>
          <p:nvPr/>
        </p:nvSpPr>
        <p:spPr>
          <a:xfrm>
            <a:off x="9709321" y="3155486"/>
            <a:ext cx="131427" cy="491419"/>
          </a:xfrm>
          <a:prstGeom prst="roundRect">
            <a:avLst/>
          </a:prstGeom>
          <a:solidFill>
            <a:srgbClr val="A5DE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>
            <a:extLst>
              <a:ext uri="{FF2B5EF4-FFF2-40B4-BE49-F238E27FC236}">
                <a16:creationId xmlns:a16="http://schemas.microsoft.com/office/drawing/2014/main" id="{1138500C-AA31-78FA-F2CC-EF4301C304BD}"/>
              </a:ext>
            </a:extLst>
          </p:cNvPr>
          <p:cNvSpPr/>
          <p:nvPr/>
        </p:nvSpPr>
        <p:spPr>
          <a:xfrm>
            <a:off x="9448019" y="3155486"/>
            <a:ext cx="131427" cy="491419"/>
          </a:xfrm>
          <a:prstGeom prst="roundRect">
            <a:avLst/>
          </a:prstGeom>
          <a:solidFill>
            <a:srgbClr val="A5DE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01165FC4-797F-0CFD-7538-3CC3A392ABDB}"/>
              </a:ext>
            </a:extLst>
          </p:cNvPr>
          <p:cNvSpPr/>
          <p:nvPr/>
        </p:nvSpPr>
        <p:spPr>
          <a:xfrm>
            <a:off x="10000793" y="3155487"/>
            <a:ext cx="131427" cy="491419"/>
          </a:xfrm>
          <a:prstGeom prst="roundRect">
            <a:avLst/>
          </a:prstGeom>
          <a:solidFill>
            <a:srgbClr val="A5DE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1DF9E33C-B49B-D2E1-9B6E-ADB22350C3BE}"/>
              </a:ext>
            </a:extLst>
          </p:cNvPr>
          <p:cNvSpPr/>
          <p:nvPr/>
        </p:nvSpPr>
        <p:spPr>
          <a:xfrm>
            <a:off x="5059342" y="6151927"/>
            <a:ext cx="131427" cy="491419"/>
          </a:xfrm>
          <a:prstGeom prst="roundRect">
            <a:avLst/>
          </a:prstGeom>
          <a:solidFill>
            <a:srgbClr val="F39B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ounded Rectangle 59">
            <a:extLst>
              <a:ext uri="{FF2B5EF4-FFF2-40B4-BE49-F238E27FC236}">
                <a16:creationId xmlns:a16="http://schemas.microsoft.com/office/drawing/2014/main" id="{836E711D-C496-5D75-967A-CF9F299EE1F5}"/>
              </a:ext>
            </a:extLst>
          </p:cNvPr>
          <p:cNvSpPr/>
          <p:nvPr/>
        </p:nvSpPr>
        <p:spPr>
          <a:xfrm>
            <a:off x="5335730" y="6151927"/>
            <a:ext cx="131427" cy="491419"/>
          </a:xfrm>
          <a:prstGeom prst="roundRect">
            <a:avLst/>
          </a:prstGeom>
          <a:solidFill>
            <a:srgbClr val="F39B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FC5AD152-28A1-68CF-6405-FBA4BA6DA31C}"/>
              </a:ext>
            </a:extLst>
          </p:cNvPr>
          <p:cNvSpPr/>
          <p:nvPr/>
        </p:nvSpPr>
        <p:spPr>
          <a:xfrm>
            <a:off x="5612117" y="6151927"/>
            <a:ext cx="131427" cy="491419"/>
          </a:xfrm>
          <a:prstGeom prst="roundRect">
            <a:avLst/>
          </a:prstGeom>
          <a:solidFill>
            <a:srgbClr val="F39B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2BF5F8CA-0D19-E229-6F45-52A31E98E425}"/>
              </a:ext>
            </a:extLst>
          </p:cNvPr>
          <p:cNvSpPr/>
          <p:nvPr/>
        </p:nvSpPr>
        <p:spPr>
          <a:xfrm>
            <a:off x="5888504" y="6151927"/>
            <a:ext cx="131427" cy="491419"/>
          </a:xfrm>
          <a:prstGeom prst="roundRect">
            <a:avLst/>
          </a:prstGeom>
          <a:solidFill>
            <a:srgbClr val="F39B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13B0E8F1-8CAF-BC5F-BB21-77032399C289}"/>
              </a:ext>
            </a:extLst>
          </p:cNvPr>
          <p:cNvSpPr/>
          <p:nvPr/>
        </p:nvSpPr>
        <p:spPr>
          <a:xfrm>
            <a:off x="6164891" y="6151927"/>
            <a:ext cx="131427" cy="491419"/>
          </a:xfrm>
          <a:prstGeom prst="roundRect">
            <a:avLst/>
          </a:prstGeom>
          <a:solidFill>
            <a:srgbClr val="F39B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C0087B9-25B9-E069-A038-53154AB1D226}"/>
              </a:ext>
            </a:extLst>
          </p:cNvPr>
          <p:cNvSpPr txBox="1"/>
          <p:nvPr/>
        </p:nvSpPr>
        <p:spPr>
          <a:xfrm>
            <a:off x="4914382" y="5843755"/>
            <a:ext cx="53337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&lt;T&gt; Let us first divide    ….     &lt;/T&gt; &lt;A&gt;  The shape can be computed as 3a^2b + a^2</a:t>
            </a:r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57F96022-7610-7E64-A776-0AE112328197}"/>
              </a:ext>
            </a:extLst>
          </p:cNvPr>
          <p:cNvSpPr/>
          <p:nvPr/>
        </p:nvSpPr>
        <p:spPr>
          <a:xfrm>
            <a:off x="6437270" y="6151927"/>
            <a:ext cx="131427" cy="491419"/>
          </a:xfrm>
          <a:prstGeom prst="roundRect">
            <a:avLst/>
          </a:prstGeom>
          <a:solidFill>
            <a:srgbClr val="F39BFF">
              <a:alpha val="12731"/>
            </a:srgbClr>
          </a:solidFill>
          <a:ln>
            <a:solidFill>
              <a:srgbClr val="7030A0">
                <a:alpha val="9809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ounded Rectangle 65">
            <a:extLst>
              <a:ext uri="{FF2B5EF4-FFF2-40B4-BE49-F238E27FC236}">
                <a16:creationId xmlns:a16="http://schemas.microsoft.com/office/drawing/2014/main" id="{A48ED8DA-9E84-AB43-2256-B93634106B2E}"/>
              </a:ext>
            </a:extLst>
          </p:cNvPr>
          <p:cNvSpPr/>
          <p:nvPr/>
        </p:nvSpPr>
        <p:spPr>
          <a:xfrm>
            <a:off x="6713658" y="6151927"/>
            <a:ext cx="131427" cy="491419"/>
          </a:xfrm>
          <a:prstGeom prst="roundRect">
            <a:avLst/>
          </a:prstGeom>
          <a:solidFill>
            <a:srgbClr val="F39BFF">
              <a:alpha val="12731"/>
            </a:srgbClr>
          </a:solidFill>
          <a:ln>
            <a:solidFill>
              <a:srgbClr val="7030A0">
                <a:alpha val="9809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ounded Rectangle 66">
            <a:extLst>
              <a:ext uri="{FF2B5EF4-FFF2-40B4-BE49-F238E27FC236}">
                <a16:creationId xmlns:a16="http://schemas.microsoft.com/office/drawing/2014/main" id="{38CFCE1F-F9C9-661B-82AA-2C1C9A55268C}"/>
              </a:ext>
            </a:extLst>
          </p:cNvPr>
          <p:cNvSpPr/>
          <p:nvPr/>
        </p:nvSpPr>
        <p:spPr>
          <a:xfrm>
            <a:off x="6990045" y="6151927"/>
            <a:ext cx="131427" cy="491419"/>
          </a:xfrm>
          <a:prstGeom prst="roundRect">
            <a:avLst/>
          </a:prstGeom>
          <a:solidFill>
            <a:srgbClr val="F39B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ounded Rectangle 67">
            <a:extLst>
              <a:ext uri="{FF2B5EF4-FFF2-40B4-BE49-F238E27FC236}">
                <a16:creationId xmlns:a16="http://schemas.microsoft.com/office/drawing/2014/main" id="{9342B961-8016-0AB7-F653-68E6D911564B}"/>
              </a:ext>
            </a:extLst>
          </p:cNvPr>
          <p:cNvSpPr/>
          <p:nvPr/>
        </p:nvSpPr>
        <p:spPr>
          <a:xfrm>
            <a:off x="7266432" y="6151927"/>
            <a:ext cx="131427" cy="491419"/>
          </a:xfrm>
          <a:prstGeom prst="roundRect">
            <a:avLst/>
          </a:prstGeom>
          <a:solidFill>
            <a:srgbClr val="F39B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ounded Rectangle 68">
            <a:extLst>
              <a:ext uri="{FF2B5EF4-FFF2-40B4-BE49-F238E27FC236}">
                <a16:creationId xmlns:a16="http://schemas.microsoft.com/office/drawing/2014/main" id="{F96DCE05-488B-9268-D305-14D3A00677C2}"/>
              </a:ext>
            </a:extLst>
          </p:cNvPr>
          <p:cNvSpPr/>
          <p:nvPr/>
        </p:nvSpPr>
        <p:spPr>
          <a:xfrm>
            <a:off x="7542820" y="6151927"/>
            <a:ext cx="131427" cy="491419"/>
          </a:xfrm>
          <a:prstGeom prst="roundRect">
            <a:avLst/>
          </a:prstGeom>
          <a:solidFill>
            <a:srgbClr val="A5DE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ounded Rectangle 69">
            <a:extLst>
              <a:ext uri="{FF2B5EF4-FFF2-40B4-BE49-F238E27FC236}">
                <a16:creationId xmlns:a16="http://schemas.microsoft.com/office/drawing/2014/main" id="{6AFAE99B-9009-0928-1B25-D55C1AC46E26}"/>
              </a:ext>
            </a:extLst>
          </p:cNvPr>
          <p:cNvSpPr/>
          <p:nvPr/>
        </p:nvSpPr>
        <p:spPr>
          <a:xfrm>
            <a:off x="7819206" y="6151926"/>
            <a:ext cx="131427" cy="491419"/>
          </a:xfrm>
          <a:prstGeom prst="roundRect">
            <a:avLst/>
          </a:prstGeom>
          <a:solidFill>
            <a:srgbClr val="A5DE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ounded Rectangle 70">
            <a:extLst>
              <a:ext uri="{FF2B5EF4-FFF2-40B4-BE49-F238E27FC236}">
                <a16:creationId xmlns:a16="http://schemas.microsoft.com/office/drawing/2014/main" id="{D9DDC89F-AC99-9F3E-F82E-87B9DAEED1EB}"/>
              </a:ext>
            </a:extLst>
          </p:cNvPr>
          <p:cNvSpPr/>
          <p:nvPr/>
        </p:nvSpPr>
        <p:spPr>
          <a:xfrm>
            <a:off x="8095592" y="6151926"/>
            <a:ext cx="131427" cy="491419"/>
          </a:xfrm>
          <a:prstGeom prst="roundRect">
            <a:avLst/>
          </a:prstGeom>
          <a:solidFill>
            <a:srgbClr val="A5DE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ounded Rectangle 71">
            <a:extLst>
              <a:ext uri="{FF2B5EF4-FFF2-40B4-BE49-F238E27FC236}">
                <a16:creationId xmlns:a16="http://schemas.microsoft.com/office/drawing/2014/main" id="{DF09A735-514E-27B4-FD56-C1A29CC964BA}"/>
              </a:ext>
            </a:extLst>
          </p:cNvPr>
          <p:cNvSpPr/>
          <p:nvPr/>
        </p:nvSpPr>
        <p:spPr>
          <a:xfrm>
            <a:off x="8371980" y="6151926"/>
            <a:ext cx="131427" cy="491419"/>
          </a:xfrm>
          <a:prstGeom prst="roundRect">
            <a:avLst/>
          </a:prstGeom>
          <a:solidFill>
            <a:srgbClr val="A5DE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ounded Rectangle 72">
            <a:extLst>
              <a:ext uri="{FF2B5EF4-FFF2-40B4-BE49-F238E27FC236}">
                <a16:creationId xmlns:a16="http://schemas.microsoft.com/office/drawing/2014/main" id="{F2C2FFA0-37E0-E423-B31F-73340FBB9E59}"/>
              </a:ext>
            </a:extLst>
          </p:cNvPr>
          <p:cNvSpPr/>
          <p:nvPr/>
        </p:nvSpPr>
        <p:spPr>
          <a:xfrm>
            <a:off x="8648367" y="6151925"/>
            <a:ext cx="131427" cy="491419"/>
          </a:xfrm>
          <a:prstGeom prst="roundRect">
            <a:avLst/>
          </a:prstGeom>
          <a:solidFill>
            <a:srgbClr val="A5DE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ounded Rectangle 73">
            <a:extLst>
              <a:ext uri="{FF2B5EF4-FFF2-40B4-BE49-F238E27FC236}">
                <a16:creationId xmlns:a16="http://schemas.microsoft.com/office/drawing/2014/main" id="{0D760F3C-EFF6-82B6-7C2E-0A950910687B}"/>
              </a:ext>
            </a:extLst>
          </p:cNvPr>
          <p:cNvSpPr/>
          <p:nvPr/>
        </p:nvSpPr>
        <p:spPr>
          <a:xfrm>
            <a:off x="8924754" y="6151926"/>
            <a:ext cx="131427" cy="491419"/>
          </a:xfrm>
          <a:prstGeom prst="roundRect">
            <a:avLst/>
          </a:prstGeom>
          <a:solidFill>
            <a:srgbClr val="A5DE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ounded Rectangle 74">
            <a:extLst>
              <a:ext uri="{FF2B5EF4-FFF2-40B4-BE49-F238E27FC236}">
                <a16:creationId xmlns:a16="http://schemas.microsoft.com/office/drawing/2014/main" id="{054C8BFC-A9D9-CC6B-CCFC-E9193A00E98E}"/>
              </a:ext>
            </a:extLst>
          </p:cNvPr>
          <p:cNvSpPr/>
          <p:nvPr/>
        </p:nvSpPr>
        <p:spPr>
          <a:xfrm>
            <a:off x="9201142" y="6151926"/>
            <a:ext cx="131427" cy="491419"/>
          </a:xfrm>
          <a:prstGeom prst="roundRect">
            <a:avLst/>
          </a:prstGeom>
          <a:solidFill>
            <a:srgbClr val="A5DE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ounded Rectangle 75">
            <a:extLst>
              <a:ext uri="{FF2B5EF4-FFF2-40B4-BE49-F238E27FC236}">
                <a16:creationId xmlns:a16="http://schemas.microsoft.com/office/drawing/2014/main" id="{994E2521-8102-E6A7-1AE4-8D63611B8C83}"/>
              </a:ext>
            </a:extLst>
          </p:cNvPr>
          <p:cNvSpPr/>
          <p:nvPr/>
        </p:nvSpPr>
        <p:spPr>
          <a:xfrm>
            <a:off x="9709321" y="6151924"/>
            <a:ext cx="131427" cy="491419"/>
          </a:xfrm>
          <a:prstGeom prst="roundRect">
            <a:avLst/>
          </a:prstGeom>
          <a:solidFill>
            <a:srgbClr val="A5DE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ounded Rectangle 76">
            <a:extLst>
              <a:ext uri="{FF2B5EF4-FFF2-40B4-BE49-F238E27FC236}">
                <a16:creationId xmlns:a16="http://schemas.microsoft.com/office/drawing/2014/main" id="{67F55787-EA6B-1A55-CCB5-B856AB28FD02}"/>
              </a:ext>
            </a:extLst>
          </p:cNvPr>
          <p:cNvSpPr/>
          <p:nvPr/>
        </p:nvSpPr>
        <p:spPr>
          <a:xfrm>
            <a:off x="9448019" y="6151924"/>
            <a:ext cx="131427" cy="491419"/>
          </a:xfrm>
          <a:prstGeom prst="roundRect">
            <a:avLst/>
          </a:prstGeom>
          <a:solidFill>
            <a:srgbClr val="A5DE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ounded Rectangle 78">
            <a:extLst>
              <a:ext uri="{FF2B5EF4-FFF2-40B4-BE49-F238E27FC236}">
                <a16:creationId xmlns:a16="http://schemas.microsoft.com/office/drawing/2014/main" id="{1A1063E0-8AC3-D888-8D4D-0AEFBC81FE06}"/>
              </a:ext>
            </a:extLst>
          </p:cNvPr>
          <p:cNvSpPr/>
          <p:nvPr/>
        </p:nvSpPr>
        <p:spPr>
          <a:xfrm>
            <a:off x="10000793" y="6151925"/>
            <a:ext cx="131427" cy="491419"/>
          </a:xfrm>
          <a:prstGeom prst="roundRect">
            <a:avLst/>
          </a:prstGeom>
          <a:solidFill>
            <a:srgbClr val="A5DE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ounded Rectangle 79">
            <a:extLst>
              <a:ext uri="{FF2B5EF4-FFF2-40B4-BE49-F238E27FC236}">
                <a16:creationId xmlns:a16="http://schemas.microsoft.com/office/drawing/2014/main" id="{5C728F1C-F697-33C4-E73E-57BCA1A379B8}"/>
              </a:ext>
            </a:extLst>
          </p:cNvPr>
          <p:cNvSpPr/>
          <p:nvPr/>
        </p:nvSpPr>
        <p:spPr>
          <a:xfrm>
            <a:off x="5031903" y="4188942"/>
            <a:ext cx="131427" cy="491419"/>
          </a:xfrm>
          <a:prstGeom prst="roundRect">
            <a:avLst/>
          </a:prstGeom>
          <a:solidFill>
            <a:srgbClr val="F39B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ounded Rectangle 80">
            <a:extLst>
              <a:ext uri="{FF2B5EF4-FFF2-40B4-BE49-F238E27FC236}">
                <a16:creationId xmlns:a16="http://schemas.microsoft.com/office/drawing/2014/main" id="{8AD6B131-AB59-30A7-036E-C528C39EF91D}"/>
              </a:ext>
            </a:extLst>
          </p:cNvPr>
          <p:cNvSpPr/>
          <p:nvPr/>
        </p:nvSpPr>
        <p:spPr>
          <a:xfrm>
            <a:off x="5308291" y="4188942"/>
            <a:ext cx="131427" cy="491419"/>
          </a:xfrm>
          <a:prstGeom prst="roundRect">
            <a:avLst/>
          </a:prstGeom>
          <a:solidFill>
            <a:srgbClr val="F39B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ounded Rectangle 81">
            <a:extLst>
              <a:ext uri="{FF2B5EF4-FFF2-40B4-BE49-F238E27FC236}">
                <a16:creationId xmlns:a16="http://schemas.microsoft.com/office/drawing/2014/main" id="{7EB1B521-DF23-03FF-E2D7-D56E85A809C6}"/>
              </a:ext>
            </a:extLst>
          </p:cNvPr>
          <p:cNvSpPr/>
          <p:nvPr/>
        </p:nvSpPr>
        <p:spPr>
          <a:xfrm>
            <a:off x="5584678" y="4188942"/>
            <a:ext cx="131427" cy="491419"/>
          </a:xfrm>
          <a:prstGeom prst="roundRect">
            <a:avLst/>
          </a:prstGeom>
          <a:solidFill>
            <a:srgbClr val="F39B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ounded Rectangle 82">
            <a:extLst>
              <a:ext uri="{FF2B5EF4-FFF2-40B4-BE49-F238E27FC236}">
                <a16:creationId xmlns:a16="http://schemas.microsoft.com/office/drawing/2014/main" id="{CA8DB61A-7676-ADA0-64EE-977B76B384C0}"/>
              </a:ext>
            </a:extLst>
          </p:cNvPr>
          <p:cNvSpPr/>
          <p:nvPr/>
        </p:nvSpPr>
        <p:spPr>
          <a:xfrm>
            <a:off x="5861065" y="4188942"/>
            <a:ext cx="131427" cy="491419"/>
          </a:xfrm>
          <a:prstGeom prst="roundRect">
            <a:avLst/>
          </a:prstGeom>
          <a:solidFill>
            <a:srgbClr val="F39B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ounded Rectangle 83">
            <a:extLst>
              <a:ext uri="{FF2B5EF4-FFF2-40B4-BE49-F238E27FC236}">
                <a16:creationId xmlns:a16="http://schemas.microsoft.com/office/drawing/2014/main" id="{A296FAE3-9421-D981-0F08-0D607D9C3161}"/>
              </a:ext>
            </a:extLst>
          </p:cNvPr>
          <p:cNvSpPr/>
          <p:nvPr/>
        </p:nvSpPr>
        <p:spPr>
          <a:xfrm>
            <a:off x="6137452" y="4188942"/>
            <a:ext cx="131427" cy="491419"/>
          </a:xfrm>
          <a:prstGeom prst="roundRect">
            <a:avLst/>
          </a:prstGeom>
          <a:solidFill>
            <a:srgbClr val="F39B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2619F941-5C56-67E6-CAA7-9C266B53DD75}"/>
              </a:ext>
            </a:extLst>
          </p:cNvPr>
          <p:cNvSpPr txBox="1"/>
          <p:nvPr/>
        </p:nvSpPr>
        <p:spPr>
          <a:xfrm>
            <a:off x="4886943" y="3880770"/>
            <a:ext cx="48015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&lt;T&gt; Let us first divide    ….     &lt;/T&gt; &lt;A&gt;  The shape can be computed as 3ab</a:t>
            </a:r>
          </a:p>
        </p:txBody>
      </p:sp>
      <p:sp>
        <p:nvSpPr>
          <p:cNvPr id="86" name="Rounded Rectangle 85">
            <a:extLst>
              <a:ext uri="{FF2B5EF4-FFF2-40B4-BE49-F238E27FC236}">
                <a16:creationId xmlns:a16="http://schemas.microsoft.com/office/drawing/2014/main" id="{D45540B3-D99D-B5E4-792E-EC341FE06B34}"/>
              </a:ext>
            </a:extLst>
          </p:cNvPr>
          <p:cNvSpPr/>
          <p:nvPr/>
        </p:nvSpPr>
        <p:spPr>
          <a:xfrm>
            <a:off x="6409831" y="4188942"/>
            <a:ext cx="131427" cy="491419"/>
          </a:xfrm>
          <a:prstGeom prst="roundRect">
            <a:avLst/>
          </a:prstGeom>
          <a:solidFill>
            <a:srgbClr val="F39BFF">
              <a:alpha val="12731"/>
            </a:srgbClr>
          </a:solidFill>
          <a:ln>
            <a:solidFill>
              <a:srgbClr val="7030A0">
                <a:alpha val="9809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ounded Rectangle 86">
            <a:extLst>
              <a:ext uri="{FF2B5EF4-FFF2-40B4-BE49-F238E27FC236}">
                <a16:creationId xmlns:a16="http://schemas.microsoft.com/office/drawing/2014/main" id="{D0A569C0-C73F-075E-9AD9-B2022127DFF2}"/>
              </a:ext>
            </a:extLst>
          </p:cNvPr>
          <p:cNvSpPr/>
          <p:nvPr/>
        </p:nvSpPr>
        <p:spPr>
          <a:xfrm>
            <a:off x="6686219" y="4188942"/>
            <a:ext cx="131427" cy="491419"/>
          </a:xfrm>
          <a:prstGeom prst="roundRect">
            <a:avLst/>
          </a:prstGeom>
          <a:solidFill>
            <a:srgbClr val="F39BFF">
              <a:alpha val="12731"/>
            </a:srgbClr>
          </a:solidFill>
          <a:ln>
            <a:solidFill>
              <a:srgbClr val="7030A0">
                <a:alpha val="9809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ounded Rectangle 87">
            <a:extLst>
              <a:ext uri="{FF2B5EF4-FFF2-40B4-BE49-F238E27FC236}">
                <a16:creationId xmlns:a16="http://schemas.microsoft.com/office/drawing/2014/main" id="{97958994-64E6-62EA-9651-5819FC66A788}"/>
              </a:ext>
            </a:extLst>
          </p:cNvPr>
          <p:cNvSpPr/>
          <p:nvPr/>
        </p:nvSpPr>
        <p:spPr>
          <a:xfrm>
            <a:off x="6962606" y="4188942"/>
            <a:ext cx="131427" cy="491419"/>
          </a:xfrm>
          <a:prstGeom prst="roundRect">
            <a:avLst/>
          </a:prstGeom>
          <a:solidFill>
            <a:srgbClr val="F39B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ounded Rectangle 88">
            <a:extLst>
              <a:ext uri="{FF2B5EF4-FFF2-40B4-BE49-F238E27FC236}">
                <a16:creationId xmlns:a16="http://schemas.microsoft.com/office/drawing/2014/main" id="{514659F0-8746-38CA-1023-C51FD0693BE9}"/>
              </a:ext>
            </a:extLst>
          </p:cNvPr>
          <p:cNvSpPr/>
          <p:nvPr/>
        </p:nvSpPr>
        <p:spPr>
          <a:xfrm>
            <a:off x="7238993" y="4188942"/>
            <a:ext cx="131427" cy="491419"/>
          </a:xfrm>
          <a:prstGeom prst="roundRect">
            <a:avLst/>
          </a:prstGeom>
          <a:solidFill>
            <a:srgbClr val="F39B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ounded Rectangle 89">
            <a:extLst>
              <a:ext uri="{FF2B5EF4-FFF2-40B4-BE49-F238E27FC236}">
                <a16:creationId xmlns:a16="http://schemas.microsoft.com/office/drawing/2014/main" id="{37E18C60-D74A-988A-D713-AA220D1AF40E}"/>
              </a:ext>
            </a:extLst>
          </p:cNvPr>
          <p:cNvSpPr/>
          <p:nvPr/>
        </p:nvSpPr>
        <p:spPr>
          <a:xfrm>
            <a:off x="7515381" y="4188942"/>
            <a:ext cx="131427" cy="491419"/>
          </a:xfrm>
          <a:prstGeom prst="roundRect">
            <a:avLst/>
          </a:prstGeom>
          <a:solidFill>
            <a:srgbClr val="A5DE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ounded Rectangle 90">
            <a:extLst>
              <a:ext uri="{FF2B5EF4-FFF2-40B4-BE49-F238E27FC236}">
                <a16:creationId xmlns:a16="http://schemas.microsoft.com/office/drawing/2014/main" id="{403B2726-4AF5-5252-631B-FAA8B3C4F279}"/>
              </a:ext>
            </a:extLst>
          </p:cNvPr>
          <p:cNvSpPr/>
          <p:nvPr/>
        </p:nvSpPr>
        <p:spPr>
          <a:xfrm>
            <a:off x="7791767" y="4188941"/>
            <a:ext cx="131427" cy="491419"/>
          </a:xfrm>
          <a:prstGeom prst="roundRect">
            <a:avLst/>
          </a:prstGeom>
          <a:solidFill>
            <a:srgbClr val="A5DE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ounded Rectangle 91">
            <a:extLst>
              <a:ext uri="{FF2B5EF4-FFF2-40B4-BE49-F238E27FC236}">
                <a16:creationId xmlns:a16="http://schemas.microsoft.com/office/drawing/2014/main" id="{713A65AA-5801-7BA5-3317-BC8946F79058}"/>
              </a:ext>
            </a:extLst>
          </p:cNvPr>
          <p:cNvSpPr/>
          <p:nvPr/>
        </p:nvSpPr>
        <p:spPr>
          <a:xfrm>
            <a:off x="8068153" y="4188941"/>
            <a:ext cx="131427" cy="491419"/>
          </a:xfrm>
          <a:prstGeom prst="roundRect">
            <a:avLst/>
          </a:prstGeom>
          <a:solidFill>
            <a:srgbClr val="A5DE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ounded Rectangle 92">
            <a:extLst>
              <a:ext uri="{FF2B5EF4-FFF2-40B4-BE49-F238E27FC236}">
                <a16:creationId xmlns:a16="http://schemas.microsoft.com/office/drawing/2014/main" id="{092908A4-F980-1A9D-231D-31D6D1C343B9}"/>
              </a:ext>
            </a:extLst>
          </p:cNvPr>
          <p:cNvSpPr/>
          <p:nvPr/>
        </p:nvSpPr>
        <p:spPr>
          <a:xfrm>
            <a:off x="8344541" y="4188941"/>
            <a:ext cx="131427" cy="491419"/>
          </a:xfrm>
          <a:prstGeom prst="roundRect">
            <a:avLst/>
          </a:prstGeom>
          <a:solidFill>
            <a:srgbClr val="A5DE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ounded Rectangle 93">
            <a:extLst>
              <a:ext uri="{FF2B5EF4-FFF2-40B4-BE49-F238E27FC236}">
                <a16:creationId xmlns:a16="http://schemas.microsoft.com/office/drawing/2014/main" id="{6AE592FC-3C63-8BB0-A821-6D76F11C19AE}"/>
              </a:ext>
            </a:extLst>
          </p:cNvPr>
          <p:cNvSpPr/>
          <p:nvPr/>
        </p:nvSpPr>
        <p:spPr>
          <a:xfrm>
            <a:off x="8620928" y="4188940"/>
            <a:ext cx="131427" cy="491419"/>
          </a:xfrm>
          <a:prstGeom prst="roundRect">
            <a:avLst/>
          </a:prstGeom>
          <a:solidFill>
            <a:srgbClr val="A5DE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ounded Rectangle 94">
            <a:extLst>
              <a:ext uri="{FF2B5EF4-FFF2-40B4-BE49-F238E27FC236}">
                <a16:creationId xmlns:a16="http://schemas.microsoft.com/office/drawing/2014/main" id="{6D3974E2-757E-FA86-1032-75FC6D549174}"/>
              </a:ext>
            </a:extLst>
          </p:cNvPr>
          <p:cNvSpPr/>
          <p:nvPr/>
        </p:nvSpPr>
        <p:spPr>
          <a:xfrm>
            <a:off x="8897315" y="4188941"/>
            <a:ext cx="131427" cy="491419"/>
          </a:xfrm>
          <a:prstGeom prst="roundRect">
            <a:avLst/>
          </a:prstGeom>
          <a:solidFill>
            <a:srgbClr val="A5DE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ounded Rectangle 95">
            <a:extLst>
              <a:ext uri="{FF2B5EF4-FFF2-40B4-BE49-F238E27FC236}">
                <a16:creationId xmlns:a16="http://schemas.microsoft.com/office/drawing/2014/main" id="{B2897CE5-A7CD-7DCD-6263-1111C3CA2847}"/>
              </a:ext>
            </a:extLst>
          </p:cNvPr>
          <p:cNvSpPr/>
          <p:nvPr/>
        </p:nvSpPr>
        <p:spPr>
          <a:xfrm>
            <a:off x="9173703" y="4188941"/>
            <a:ext cx="131427" cy="491419"/>
          </a:xfrm>
          <a:prstGeom prst="roundRect">
            <a:avLst/>
          </a:prstGeom>
          <a:solidFill>
            <a:srgbClr val="A5DE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ounded Rectangle 97">
            <a:extLst>
              <a:ext uri="{FF2B5EF4-FFF2-40B4-BE49-F238E27FC236}">
                <a16:creationId xmlns:a16="http://schemas.microsoft.com/office/drawing/2014/main" id="{92F01FA0-8DDD-5AC3-A08E-DDF232510966}"/>
              </a:ext>
            </a:extLst>
          </p:cNvPr>
          <p:cNvSpPr/>
          <p:nvPr/>
        </p:nvSpPr>
        <p:spPr>
          <a:xfrm>
            <a:off x="9420580" y="4188939"/>
            <a:ext cx="131427" cy="491419"/>
          </a:xfrm>
          <a:prstGeom prst="roundRect">
            <a:avLst/>
          </a:prstGeom>
          <a:solidFill>
            <a:srgbClr val="A5DE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F9AC59CE-BFF4-B5DD-2E4B-24A7BCDE3964}"/>
              </a:ext>
            </a:extLst>
          </p:cNvPr>
          <p:cNvSpPr txBox="1"/>
          <p:nvPr/>
        </p:nvSpPr>
        <p:spPr>
          <a:xfrm>
            <a:off x="7228283" y="4810302"/>
            <a:ext cx="5741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/>
              <a:t>…</a:t>
            </a:r>
          </a:p>
        </p:txBody>
      </p:sp>
      <p:cxnSp>
        <p:nvCxnSpPr>
          <p:cNvPr id="103" name="Elbow Connector 102">
            <a:extLst>
              <a:ext uri="{FF2B5EF4-FFF2-40B4-BE49-F238E27FC236}">
                <a16:creationId xmlns:a16="http://schemas.microsoft.com/office/drawing/2014/main" id="{D8A8197A-9A42-EF97-2523-BBCB083DADB5}"/>
              </a:ext>
            </a:extLst>
          </p:cNvPr>
          <p:cNvCxnSpPr>
            <a:cxnSpLocks/>
            <a:endCxn id="24" idx="1"/>
          </p:cNvCxnSpPr>
          <p:nvPr/>
        </p:nvCxnSpPr>
        <p:spPr>
          <a:xfrm flipV="1">
            <a:off x="3775148" y="2338256"/>
            <a:ext cx="1256755" cy="598235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Elbow Connector 103">
            <a:extLst>
              <a:ext uri="{FF2B5EF4-FFF2-40B4-BE49-F238E27FC236}">
                <a16:creationId xmlns:a16="http://schemas.microsoft.com/office/drawing/2014/main" id="{A1D9BDF8-B0F1-65C4-E050-42D017EBA3F8}"/>
              </a:ext>
            </a:extLst>
          </p:cNvPr>
          <p:cNvCxnSpPr>
            <a:cxnSpLocks/>
            <a:endCxn id="7" idx="1"/>
          </p:cNvCxnSpPr>
          <p:nvPr/>
        </p:nvCxnSpPr>
        <p:spPr>
          <a:xfrm>
            <a:off x="3765091" y="3047274"/>
            <a:ext cx="1294251" cy="353925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Elbow Connector 111">
            <a:extLst>
              <a:ext uri="{FF2B5EF4-FFF2-40B4-BE49-F238E27FC236}">
                <a16:creationId xmlns:a16="http://schemas.microsoft.com/office/drawing/2014/main" id="{F1568897-A951-E755-F241-E3BB51B920F2}"/>
              </a:ext>
            </a:extLst>
          </p:cNvPr>
          <p:cNvCxnSpPr>
            <a:cxnSpLocks/>
            <a:endCxn id="80" idx="1"/>
          </p:cNvCxnSpPr>
          <p:nvPr/>
        </p:nvCxnSpPr>
        <p:spPr>
          <a:xfrm>
            <a:off x="3765091" y="3192946"/>
            <a:ext cx="1266812" cy="1241706"/>
          </a:xfrm>
          <a:prstGeom prst="bentConnector3">
            <a:avLst>
              <a:gd name="adj1" fmla="val 44718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Elbow Connector 114">
            <a:extLst>
              <a:ext uri="{FF2B5EF4-FFF2-40B4-BE49-F238E27FC236}">
                <a16:creationId xmlns:a16="http://schemas.microsoft.com/office/drawing/2014/main" id="{81C648B8-52A7-49DB-9403-EBDB262956C9}"/>
              </a:ext>
            </a:extLst>
          </p:cNvPr>
          <p:cNvCxnSpPr>
            <a:cxnSpLocks/>
            <a:stCxn id="119" idx="3"/>
            <a:endCxn id="59" idx="1"/>
          </p:cNvCxnSpPr>
          <p:nvPr/>
        </p:nvCxnSpPr>
        <p:spPr>
          <a:xfrm>
            <a:off x="3765091" y="3439626"/>
            <a:ext cx="1294251" cy="2958011"/>
          </a:xfrm>
          <a:prstGeom prst="bentConnector3">
            <a:avLst>
              <a:gd name="adj1" fmla="val 32758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9" name="Rectangle 118">
            <a:extLst>
              <a:ext uri="{FF2B5EF4-FFF2-40B4-BE49-F238E27FC236}">
                <a16:creationId xmlns:a16="http://schemas.microsoft.com/office/drawing/2014/main" id="{BC240018-3FE6-8D99-DD0D-BA4C168426AF}"/>
              </a:ext>
            </a:extLst>
          </p:cNvPr>
          <p:cNvSpPr/>
          <p:nvPr/>
        </p:nvSpPr>
        <p:spPr>
          <a:xfrm>
            <a:off x="3634204" y="3395822"/>
            <a:ext cx="130887" cy="876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27" name="Group 1026">
            <a:extLst>
              <a:ext uri="{FF2B5EF4-FFF2-40B4-BE49-F238E27FC236}">
                <a16:creationId xmlns:a16="http://schemas.microsoft.com/office/drawing/2014/main" id="{DC708694-A8AA-29CD-D9D9-040380626CE3}"/>
              </a:ext>
            </a:extLst>
          </p:cNvPr>
          <p:cNvGrpSpPr/>
          <p:nvPr/>
        </p:nvGrpSpPr>
        <p:grpSpPr>
          <a:xfrm>
            <a:off x="9736090" y="2087170"/>
            <a:ext cx="1338805" cy="4556173"/>
            <a:chOff x="9736090" y="2087170"/>
            <a:chExt cx="1338805" cy="4556173"/>
          </a:xfrm>
        </p:grpSpPr>
        <p:pic>
          <p:nvPicPr>
            <p:cNvPr id="126" name="Picture 125">
              <a:extLst>
                <a:ext uri="{FF2B5EF4-FFF2-40B4-BE49-F238E27FC236}">
                  <a16:creationId xmlns:a16="http://schemas.microsoft.com/office/drawing/2014/main" id="{E9142444-8C05-41B5-0AF5-C9DB5C9DC9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736090" y="4204242"/>
              <a:ext cx="525532" cy="508812"/>
            </a:xfrm>
            <a:prstGeom prst="rect">
              <a:avLst/>
            </a:prstGeom>
          </p:spPr>
        </p:pic>
        <p:pic>
          <p:nvPicPr>
            <p:cNvPr id="127" name="Picture 126">
              <a:extLst>
                <a:ext uri="{FF2B5EF4-FFF2-40B4-BE49-F238E27FC236}">
                  <a16:creationId xmlns:a16="http://schemas.microsoft.com/office/drawing/2014/main" id="{659F1B20-6595-E7CF-FDA3-EA83C8C303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337474" y="6134530"/>
              <a:ext cx="540922" cy="508813"/>
            </a:xfrm>
            <a:prstGeom prst="rect">
              <a:avLst/>
            </a:prstGeom>
          </p:spPr>
        </p:pic>
        <p:pic>
          <p:nvPicPr>
            <p:cNvPr id="1024" name="Picture 1023">
              <a:extLst>
                <a:ext uri="{FF2B5EF4-FFF2-40B4-BE49-F238E27FC236}">
                  <a16:creationId xmlns:a16="http://schemas.microsoft.com/office/drawing/2014/main" id="{5D7E39B2-9C55-22EB-F8FD-3066310C8BD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351990" y="3170046"/>
              <a:ext cx="540922" cy="508813"/>
            </a:xfrm>
            <a:prstGeom prst="rect">
              <a:avLst/>
            </a:prstGeom>
          </p:spPr>
        </p:pic>
        <p:pic>
          <p:nvPicPr>
            <p:cNvPr id="1025" name="Picture 1024">
              <a:extLst>
                <a:ext uri="{FF2B5EF4-FFF2-40B4-BE49-F238E27FC236}">
                  <a16:creationId xmlns:a16="http://schemas.microsoft.com/office/drawing/2014/main" id="{E0B91FBA-4674-1BC6-9CCF-13AAB42019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533973" y="2087170"/>
              <a:ext cx="540922" cy="5088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8635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C01CF-A84C-4CCA-C970-AB6D4D917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Simplest Loss Function to Use (REINFORCE)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7EA705-9CC0-D381-45FD-B94E32E21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21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939C82-85F8-DF34-3E26-754DF00F82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9611" y="1901420"/>
            <a:ext cx="5682918" cy="18546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D00ED1A-215C-7B4C-4175-F0244CAD0C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4900" y="4227512"/>
            <a:ext cx="7607300" cy="231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2387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64A106-4F5D-C3B7-7DBC-3B8CA3397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22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EC9750-1637-E0EC-B5B9-CC7411288F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585" y="495001"/>
            <a:ext cx="11146830" cy="542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2567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57E78-66CF-E7A8-EA6A-2CA8BF39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GRPO Objective Function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999C89-3A66-532F-B689-08ADC8F38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23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E295AA-C77E-2EBE-7973-3623B45C69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104" y="2169270"/>
            <a:ext cx="10062327" cy="173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5894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57E78-66CF-E7A8-EA6A-2CA8BF39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GRPO Objective Function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999C89-3A66-532F-B689-08ADC8F38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24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E295AA-C77E-2EBE-7973-3623B45C69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104" y="2169270"/>
            <a:ext cx="10062327" cy="1735420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F0E6D8F-0B22-D87E-A134-E1E4F529FEF0}"/>
              </a:ext>
            </a:extLst>
          </p:cNvPr>
          <p:cNvSpPr/>
          <p:nvPr/>
        </p:nvSpPr>
        <p:spPr>
          <a:xfrm>
            <a:off x="4902740" y="2850204"/>
            <a:ext cx="2859932" cy="57879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3EF7D27-010D-7690-FCBF-72D8770A1A0B}"/>
              </a:ext>
            </a:extLst>
          </p:cNvPr>
          <p:cNvCxnSpPr/>
          <p:nvPr/>
        </p:nvCxnSpPr>
        <p:spPr>
          <a:xfrm flipV="1">
            <a:off x="5097294" y="3429000"/>
            <a:ext cx="437744" cy="86089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3A133FBB-6B5E-3E18-05FE-DFF2B38796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3144" y="4322634"/>
            <a:ext cx="5608300" cy="7499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0258F22-40D0-305B-68EB-88C47B3968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3144" y="5132210"/>
            <a:ext cx="5008123" cy="1589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8406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57E78-66CF-E7A8-EA6A-2CA8BF39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GRPO Objective Function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999C89-3A66-532F-B689-08ADC8F38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25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E295AA-C77E-2EBE-7973-3623B45C69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104" y="2169270"/>
            <a:ext cx="10062327" cy="1735420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F0E6D8F-0B22-D87E-A134-E1E4F529FEF0}"/>
              </a:ext>
            </a:extLst>
          </p:cNvPr>
          <p:cNvSpPr/>
          <p:nvPr/>
        </p:nvSpPr>
        <p:spPr>
          <a:xfrm>
            <a:off x="8521430" y="2850204"/>
            <a:ext cx="1994170" cy="57879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3EF7D27-010D-7690-FCBF-72D8770A1A0B}"/>
              </a:ext>
            </a:extLst>
          </p:cNvPr>
          <p:cNvCxnSpPr>
            <a:cxnSpLocks/>
          </p:cNvCxnSpPr>
          <p:nvPr/>
        </p:nvCxnSpPr>
        <p:spPr>
          <a:xfrm flipV="1">
            <a:off x="7422204" y="3429000"/>
            <a:ext cx="1188396" cy="101654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98B6E95-A756-9E1C-2623-07ACDFE92765}"/>
              </a:ext>
            </a:extLst>
          </p:cNvPr>
          <p:cNvSpPr txBox="1"/>
          <p:nvPr/>
        </p:nvSpPr>
        <p:spPr>
          <a:xfrm>
            <a:off x="5376153" y="4564255"/>
            <a:ext cx="38359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Same as PPO. We want to further prevent the model from deviating too much from the base “reference” model. We still want coherent language to be generated.</a:t>
            </a:r>
          </a:p>
        </p:txBody>
      </p:sp>
    </p:spTree>
    <p:extLst>
      <p:ext uri="{BB962C8B-B14F-4D97-AF65-F5344CB8AC3E}">
        <p14:creationId xmlns:p14="http://schemas.microsoft.com/office/powerpoint/2010/main" val="39349480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388999-DC41-C7E6-E48C-070089A27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26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FDE0E3-C8C7-1AC0-451F-738BB541A1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749" y="570855"/>
            <a:ext cx="8151272" cy="16081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E78F16F-9927-46BA-ABB5-382681D6AE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5465" y="2071991"/>
            <a:ext cx="7248178" cy="19788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3423B92-F7E4-9CA4-E7C6-30D817D912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7657" y="4145296"/>
            <a:ext cx="6525014" cy="1908182"/>
          </a:xfrm>
          <a:prstGeom prst="rect">
            <a:avLst/>
          </a:prstGeom>
        </p:spPr>
      </p:pic>
      <p:pic>
        <p:nvPicPr>
          <p:cNvPr id="1026" name="Picture 2" descr="Here's OpenAI's new logo | The Verge">
            <a:extLst>
              <a:ext uri="{FF2B5EF4-FFF2-40B4-BE49-F238E27FC236}">
                <a16:creationId xmlns:a16="http://schemas.microsoft.com/office/drawing/2014/main" id="{D52833CB-877B-0326-31D9-D3D5355DE2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640" y="299873"/>
            <a:ext cx="1048563" cy="702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4">
            <a:extLst>
              <a:ext uri="{FF2B5EF4-FFF2-40B4-BE49-F238E27FC236}">
                <a16:creationId xmlns:a16="http://schemas.microsoft.com/office/drawing/2014/main" id="{95A9BAC8-6730-95B0-FEAF-86FA2A363C9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What are the key features of Claude 4?">
            <a:extLst>
              <a:ext uri="{FF2B5EF4-FFF2-40B4-BE49-F238E27FC236}">
                <a16:creationId xmlns:a16="http://schemas.microsoft.com/office/drawing/2014/main" id="{76D72995-DA42-7A9F-42DA-81C8873FFB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657" y="4031367"/>
            <a:ext cx="1016324" cy="101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3E08BA39-1AD8-4114-A99C-0B46E725B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909" y="2178996"/>
            <a:ext cx="1082827" cy="400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37550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C5378-B809-6888-1D7A-973869350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Reasoning Models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F0680455-BE33-0AA9-053B-B68B05F5C6AD}"/>
              </a:ext>
            </a:extLst>
          </p:cNvPr>
          <p:cNvSpPr/>
          <p:nvPr/>
        </p:nvSpPr>
        <p:spPr>
          <a:xfrm>
            <a:off x="914400" y="3342373"/>
            <a:ext cx="10295906" cy="1325563"/>
          </a:xfrm>
          <a:prstGeom prst="roundRect">
            <a:avLst>
              <a:gd name="adj" fmla="val 8795"/>
            </a:avLst>
          </a:prstGeom>
          <a:solidFill>
            <a:srgbClr val="FFD47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Multi-layer Self-Attention Causal Transformer Model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EC30A2EE-9F1A-6D6E-1970-73D5058788D5}"/>
              </a:ext>
            </a:extLst>
          </p:cNvPr>
          <p:cNvSpPr/>
          <p:nvPr/>
        </p:nvSpPr>
        <p:spPr>
          <a:xfrm>
            <a:off x="1057558" y="4842501"/>
            <a:ext cx="194734" cy="728133"/>
          </a:xfrm>
          <a:prstGeom prst="roundRect">
            <a:avLst/>
          </a:prstGeom>
          <a:solidFill>
            <a:srgbClr val="A5DE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DBE14E83-9791-9E1A-0BC1-3538605EC180}"/>
              </a:ext>
            </a:extLst>
          </p:cNvPr>
          <p:cNvSpPr/>
          <p:nvPr/>
        </p:nvSpPr>
        <p:spPr>
          <a:xfrm>
            <a:off x="1467079" y="4842501"/>
            <a:ext cx="194734" cy="728133"/>
          </a:xfrm>
          <a:prstGeom prst="roundRect">
            <a:avLst/>
          </a:prstGeom>
          <a:solidFill>
            <a:srgbClr val="A5DE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8BFA2920-F189-F41A-9EFF-0A15415EB6F5}"/>
              </a:ext>
            </a:extLst>
          </p:cNvPr>
          <p:cNvSpPr/>
          <p:nvPr/>
        </p:nvSpPr>
        <p:spPr>
          <a:xfrm>
            <a:off x="1876600" y="4842501"/>
            <a:ext cx="194734" cy="728133"/>
          </a:xfrm>
          <a:prstGeom prst="roundRect">
            <a:avLst/>
          </a:prstGeom>
          <a:solidFill>
            <a:srgbClr val="A5DE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5391A010-8FE8-5BA4-342D-30680CC5551A}"/>
              </a:ext>
            </a:extLst>
          </p:cNvPr>
          <p:cNvSpPr/>
          <p:nvPr/>
        </p:nvSpPr>
        <p:spPr>
          <a:xfrm>
            <a:off x="2286121" y="4842501"/>
            <a:ext cx="194734" cy="728133"/>
          </a:xfrm>
          <a:prstGeom prst="roundRect">
            <a:avLst/>
          </a:prstGeom>
          <a:solidFill>
            <a:srgbClr val="A5DE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50972C27-CAD1-F03C-9553-55BED29A2B7A}"/>
              </a:ext>
            </a:extLst>
          </p:cNvPr>
          <p:cNvSpPr/>
          <p:nvPr/>
        </p:nvSpPr>
        <p:spPr>
          <a:xfrm>
            <a:off x="2286121" y="2265110"/>
            <a:ext cx="194734" cy="728133"/>
          </a:xfrm>
          <a:prstGeom prst="roundRect">
            <a:avLst/>
          </a:prstGeom>
          <a:solidFill>
            <a:srgbClr val="F39B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3FB51282-1D48-6BD4-FA37-D3612522537F}"/>
              </a:ext>
            </a:extLst>
          </p:cNvPr>
          <p:cNvSpPr/>
          <p:nvPr/>
        </p:nvSpPr>
        <p:spPr>
          <a:xfrm>
            <a:off x="2695642" y="2265110"/>
            <a:ext cx="194734" cy="728133"/>
          </a:xfrm>
          <a:prstGeom prst="roundRect">
            <a:avLst/>
          </a:prstGeom>
          <a:solidFill>
            <a:srgbClr val="F39B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78147396-DA4A-485C-88FE-C7A028042A7B}"/>
              </a:ext>
            </a:extLst>
          </p:cNvPr>
          <p:cNvSpPr/>
          <p:nvPr/>
        </p:nvSpPr>
        <p:spPr>
          <a:xfrm>
            <a:off x="3105163" y="2265110"/>
            <a:ext cx="194734" cy="728133"/>
          </a:xfrm>
          <a:prstGeom prst="roundRect">
            <a:avLst/>
          </a:prstGeom>
          <a:solidFill>
            <a:srgbClr val="F39B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A8C8FADD-24C0-2A11-AB0C-0BCDCEAAD887}"/>
              </a:ext>
            </a:extLst>
          </p:cNvPr>
          <p:cNvSpPr/>
          <p:nvPr/>
        </p:nvSpPr>
        <p:spPr>
          <a:xfrm>
            <a:off x="3514684" y="2265110"/>
            <a:ext cx="194734" cy="728133"/>
          </a:xfrm>
          <a:prstGeom prst="roundRect">
            <a:avLst/>
          </a:prstGeom>
          <a:solidFill>
            <a:srgbClr val="F39B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3A96A17D-E20A-D94E-011F-1B1DFA28769D}"/>
              </a:ext>
            </a:extLst>
          </p:cNvPr>
          <p:cNvSpPr/>
          <p:nvPr/>
        </p:nvSpPr>
        <p:spPr>
          <a:xfrm>
            <a:off x="3924205" y="2265110"/>
            <a:ext cx="194734" cy="728133"/>
          </a:xfrm>
          <a:prstGeom prst="roundRect">
            <a:avLst/>
          </a:prstGeom>
          <a:solidFill>
            <a:srgbClr val="F39B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4E10C35A-B255-E2A6-1891-646573BA010D}"/>
              </a:ext>
            </a:extLst>
          </p:cNvPr>
          <p:cNvSpPr/>
          <p:nvPr/>
        </p:nvSpPr>
        <p:spPr>
          <a:xfrm>
            <a:off x="4333726" y="2265110"/>
            <a:ext cx="194734" cy="728133"/>
          </a:xfrm>
          <a:prstGeom prst="roundRect">
            <a:avLst/>
          </a:prstGeom>
          <a:solidFill>
            <a:srgbClr val="F39B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84B9A14A-5C08-20FD-1096-6F2BD6DA0BAE}"/>
              </a:ext>
            </a:extLst>
          </p:cNvPr>
          <p:cNvSpPr/>
          <p:nvPr/>
        </p:nvSpPr>
        <p:spPr>
          <a:xfrm>
            <a:off x="4743247" y="2265110"/>
            <a:ext cx="194734" cy="728133"/>
          </a:xfrm>
          <a:prstGeom prst="roundRect">
            <a:avLst/>
          </a:prstGeom>
          <a:solidFill>
            <a:srgbClr val="F39B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D4CF152E-10F6-B76D-FCDB-F4520573B36F}"/>
              </a:ext>
            </a:extLst>
          </p:cNvPr>
          <p:cNvSpPr/>
          <p:nvPr/>
        </p:nvSpPr>
        <p:spPr>
          <a:xfrm>
            <a:off x="5152769" y="2265110"/>
            <a:ext cx="194734" cy="728133"/>
          </a:xfrm>
          <a:prstGeom prst="roundRect">
            <a:avLst/>
          </a:prstGeom>
          <a:solidFill>
            <a:srgbClr val="F39B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18EB9F3-610B-DFD0-2324-A85D5A5A0285}"/>
              </a:ext>
            </a:extLst>
          </p:cNvPr>
          <p:cNvSpPr txBox="1"/>
          <p:nvPr/>
        </p:nvSpPr>
        <p:spPr>
          <a:xfrm>
            <a:off x="997414" y="5745199"/>
            <a:ext cx="1584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Why is e &gt; pi? 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A79A325-974C-1053-E8A7-896A0737691F}"/>
              </a:ext>
            </a:extLst>
          </p:cNvPr>
          <p:cNvSpPr txBox="1"/>
          <p:nvPr/>
        </p:nvSpPr>
        <p:spPr>
          <a:xfrm>
            <a:off x="2071334" y="1808493"/>
            <a:ext cx="9083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&lt;think&gt; Let us analyze each constant e =      ….     &lt;/think&gt; &lt;answer&gt;  The question is incorrect …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60094535-1580-AD40-137D-F051B36BA938}"/>
              </a:ext>
            </a:extLst>
          </p:cNvPr>
          <p:cNvSpPr/>
          <p:nvPr/>
        </p:nvSpPr>
        <p:spPr>
          <a:xfrm>
            <a:off x="5562291" y="2265109"/>
            <a:ext cx="194734" cy="728133"/>
          </a:xfrm>
          <a:prstGeom prst="roundRect">
            <a:avLst/>
          </a:prstGeom>
          <a:solidFill>
            <a:srgbClr val="F39B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59488961-C180-7AF6-D680-F5DAC1AA30C3}"/>
              </a:ext>
            </a:extLst>
          </p:cNvPr>
          <p:cNvSpPr/>
          <p:nvPr/>
        </p:nvSpPr>
        <p:spPr>
          <a:xfrm>
            <a:off x="5971812" y="2265110"/>
            <a:ext cx="194734" cy="728133"/>
          </a:xfrm>
          <a:prstGeom prst="roundRect">
            <a:avLst/>
          </a:prstGeom>
          <a:solidFill>
            <a:srgbClr val="F39BFF">
              <a:alpha val="12731"/>
            </a:srgbClr>
          </a:solidFill>
          <a:ln>
            <a:solidFill>
              <a:srgbClr val="7030A0">
                <a:alpha val="9809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DCBDC3B9-0D61-FD15-DEB8-4E44EBAF3F49}"/>
              </a:ext>
            </a:extLst>
          </p:cNvPr>
          <p:cNvSpPr/>
          <p:nvPr/>
        </p:nvSpPr>
        <p:spPr>
          <a:xfrm>
            <a:off x="6381333" y="2265110"/>
            <a:ext cx="194734" cy="728133"/>
          </a:xfrm>
          <a:prstGeom prst="roundRect">
            <a:avLst/>
          </a:prstGeom>
          <a:solidFill>
            <a:srgbClr val="F39BFF">
              <a:alpha val="12731"/>
            </a:srgbClr>
          </a:solidFill>
          <a:ln>
            <a:solidFill>
              <a:srgbClr val="7030A0">
                <a:alpha val="9809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95FD723F-81D9-9E76-7D50-6161FBB50FB4}"/>
              </a:ext>
            </a:extLst>
          </p:cNvPr>
          <p:cNvSpPr/>
          <p:nvPr/>
        </p:nvSpPr>
        <p:spPr>
          <a:xfrm>
            <a:off x="6790854" y="2265110"/>
            <a:ext cx="194734" cy="728133"/>
          </a:xfrm>
          <a:prstGeom prst="roundRect">
            <a:avLst/>
          </a:prstGeom>
          <a:solidFill>
            <a:srgbClr val="F39B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BB9ACA42-D04F-8710-3BC9-3666AA94AA71}"/>
              </a:ext>
            </a:extLst>
          </p:cNvPr>
          <p:cNvSpPr/>
          <p:nvPr/>
        </p:nvSpPr>
        <p:spPr>
          <a:xfrm>
            <a:off x="7200376" y="2265110"/>
            <a:ext cx="194734" cy="728133"/>
          </a:xfrm>
          <a:prstGeom prst="roundRect">
            <a:avLst/>
          </a:prstGeom>
          <a:solidFill>
            <a:srgbClr val="F39B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9ED4F1CB-F10D-18CE-9213-7150CBB26A02}"/>
              </a:ext>
            </a:extLst>
          </p:cNvPr>
          <p:cNvSpPr/>
          <p:nvPr/>
        </p:nvSpPr>
        <p:spPr>
          <a:xfrm>
            <a:off x="7609898" y="2265109"/>
            <a:ext cx="194734" cy="728133"/>
          </a:xfrm>
          <a:prstGeom prst="roundRect">
            <a:avLst/>
          </a:prstGeom>
          <a:solidFill>
            <a:srgbClr val="A5DE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D7BE5B79-08A7-86E5-7E54-7FBCF4C99941}"/>
              </a:ext>
            </a:extLst>
          </p:cNvPr>
          <p:cNvSpPr/>
          <p:nvPr/>
        </p:nvSpPr>
        <p:spPr>
          <a:xfrm>
            <a:off x="8019417" y="2265108"/>
            <a:ext cx="194734" cy="728133"/>
          </a:xfrm>
          <a:prstGeom prst="roundRect">
            <a:avLst/>
          </a:prstGeom>
          <a:solidFill>
            <a:srgbClr val="A5DE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086BAA44-2441-1C2F-01A1-34DCB1EF2947}"/>
              </a:ext>
            </a:extLst>
          </p:cNvPr>
          <p:cNvSpPr/>
          <p:nvPr/>
        </p:nvSpPr>
        <p:spPr>
          <a:xfrm>
            <a:off x="8428936" y="2265108"/>
            <a:ext cx="194734" cy="728133"/>
          </a:xfrm>
          <a:prstGeom prst="roundRect">
            <a:avLst/>
          </a:prstGeom>
          <a:solidFill>
            <a:srgbClr val="A5DE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ECED70D5-896D-E151-7116-94475DE0665C}"/>
              </a:ext>
            </a:extLst>
          </p:cNvPr>
          <p:cNvSpPr/>
          <p:nvPr/>
        </p:nvSpPr>
        <p:spPr>
          <a:xfrm>
            <a:off x="8838458" y="2265108"/>
            <a:ext cx="194734" cy="728133"/>
          </a:xfrm>
          <a:prstGeom prst="roundRect">
            <a:avLst/>
          </a:prstGeom>
          <a:solidFill>
            <a:srgbClr val="A5DE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95EAEB25-F09C-11DE-097C-35B0767A8178}"/>
              </a:ext>
            </a:extLst>
          </p:cNvPr>
          <p:cNvSpPr/>
          <p:nvPr/>
        </p:nvSpPr>
        <p:spPr>
          <a:xfrm>
            <a:off x="9247980" y="2265107"/>
            <a:ext cx="194734" cy="728133"/>
          </a:xfrm>
          <a:prstGeom prst="roundRect">
            <a:avLst/>
          </a:prstGeom>
          <a:solidFill>
            <a:srgbClr val="A5DE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C9A2F8C8-9F7A-C79E-D0E7-C4A88517FBE9}"/>
              </a:ext>
            </a:extLst>
          </p:cNvPr>
          <p:cNvSpPr/>
          <p:nvPr/>
        </p:nvSpPr>
        <p:spPr>
          <a:xfrm>
            <a:off x="9657501" y="2265108"/>
            <a:ext cx="194734" cy="728133"/>
          </a:xfrm>
          <a:prstGeom prst="roundRect">
            <a:avLst/>
          </a:prstGeom>
          <a:solidFill>
            <a:srgbClr val="A5DE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844D0C1C-3342-A592-C12E-665BF3BBCCFE}"/>
              </a:ext>
            </a:extLst>
          </p:cNvPr>
          <p:cNvSpPr/>
          <p:nvPr/>
        </p:nvSpPr>
        <p:spPr>
          <a:xfrm>
            <a:off x="10067022" y="2265108"/>
            <a:ext cx="194734" cy="728133"/>
          </a:xfrm>
          <a:prstGeom prst="roundRect">
            <a:avLst/>
          </a:prstGeom>
          <a:solidFill>
            <a:srgbClr val="A5DE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CAAD0A38-E3F3-CC19-F6FB-C8463EA36174}"/>
              </a:ext>
            </a:extLst>
          </p:cNvPr>
          <p:cNvSpPr/>
          <p:nvPr/>
        </p:nvSpPr>
        <p:spPr>
          <a:xfrm>
            <a:off x="10476543" y="2265108"/>
            <a:ext cx="194734" cy="728133"/>
          </a:xfrm>
          <a:prstGeom prst="roundRect">
            <a:avLst/>
          </a:prstGeom>
          <a:solidFill>
            <a:srgbClr val="A5DEFF">
              <a:alpha val="13629"/>
            </a:srgbClr>
          </a:solidFill>
          <a:ln>
            <a:solidFill>
              <a:srgbClr val="0070C0">
                <a:alpha val="14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5DE9163F-4565-28FE-092A-052318137FCD}"/>
              </a:ext>
            </a:extLst>
          </p:cNvPr>
          <p:cNvSpPr/>
          <p:nvPr/>
        </p:nvSpPr>
        <p:spPr>
          <a:xfrm>
            <a:off x="10886065" y="2265108"/>
            <a:ext cx="194734" cy="728133"/>
          </a:xfrm>
          <a:prstGeom prst="roundRect">
            <a:avLst/>
          </a:prstGeom>
          <a:solidFill>
            <a:srgbClr val="A5DEFF">
              <a:alpha val="13629"/>
            </a:srgbClr>
          </a:solidFill>
          <a:ln>
            <a:solidFill>
              <a:srgbClr val="0070C0">
                <a:alpha val="14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8563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05AFF-DA63-8C8C-44D0-B002F06EC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Paper Discussion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5BF985-1932-A6C5-0DD1-D770FE997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28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3990E3-B68F-67FC-B20E-09EA9190E3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590" y="2053331"/>
            <a:ext cx="9258913" cy="203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160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01E95-ED39-ADE2-B39A-E651BACA8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74C999-0B4C-B235-79C4-E33DC96349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Chain-of-Thought Reasoning</a:t>
            </a:r>
          </a:p>
          <a:p>
            <a:r>
              <a:rPr lang="en-US"/>
              <a:t>Thinking/Reasoning Models</a:t>
            </a:r>
          </a:p>
          <a:p>
            <a:pPr lvl="1"/>
            <a:r>
              <a:rPr lang="en-US"/>
              <a:t>Reinforcement Learning with Verifiable Rewards (RLVR)</a:t>
            </a:r>
          </a:p>
          <a:p>
            <a:pPr lvl="1"/>
            <a:r>
              <a:rPr lang="en-US"/>
              <a:t>Group Reward Preference Optimization (GRPO)</a:t>
            </a:r>
          </a:p>
          <a:p>
            <a:pPr lvl="1"/>
            <a:r>
              <a:rPr lang="en-US"/>
              <a:t>DeepSeek-R1</a:t>
            </a:r>
          </a:p>
          <a:p>
            <a:r>
              <a:rPr lang="en-US"/>
              <a:t>Paper Discussion: Budget Forcing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9FD9BE-2FB5-FB5A-4624-D3E907050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802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8D4FE-5B41-3C9C-31A7-671D90DB5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Can someone explain this figure?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B5F2D0-0944-AE8D-1B9F-6F0ECEB26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29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0972CE-2574-162C-7493-AF80EF5BBA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4549" y="1388996"/>
            <a:ext cx="6204626" cy="4444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6859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0A881-6A31-E2C9-BB4A-EAC7F8FAC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Paper Discussion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79E49-8EC4-0826-54A8-914236C55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30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50865C-41D7-61E4-391F-43F824A06E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6336" y="2179305"/>
            <a:ext cx="7772400" cy="191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9597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5F437-BF8F-CB6D-EFC1-E14D05009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Can someone explain this Figure?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DC589D-5404-66D2-7044-99AED6DDF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31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9E4EE8-A677-06BF-6CC9-35B063A914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739014"/>
            <a:ext cx="10199709" cy="3873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7067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841A3A2-F571-A644-938E-D3DF1E32F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32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506C0A3-D530-554B-A00D-E20A4C90A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982659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C5378-B809-6888-1D7A-973869350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Pretrained: LLM or VLM: Next Token Prediction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F0680455-BE33-0AA9-053B-B68B05F5C6AD}"/>
              </a:ext>
            </a:extLst>
          </p:cNvPr>
          <p:cNvSpPr/>
          <p:nvPr/>
        </p:nvSpPr>
        <p:spPr>
          <a:xfrm>
            <a:off x="914400" y="3342373"/>
            <a:ext cx="10295906" cy="1325563"/>
          </a:xfrm>
          <a:prstGeom prst="roundRect">
            <a:avLst>
              <a:gd name="adj" fmla="val 8795"/>
            </a:avLst>
          </a:prstGeom>
          <a:solidFill>
            <a:srgbClr val="FFD47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Multi-layer Self-Attention Causal Transformer Model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EC30A2EE-9F1A-6D6E-1970-73D5058788D5}"/>
              </a:ext>
            </a:extLst>
          </p:cNvPr>
          <p:cNvSpPr/>
          <p:nvPr/>
        </p:nvSpPr>
        <p:spPr>
          <a:xfrm>
            <a:off x="1057558" y="4842501"/>
            <a:ext cx="194734" cy="728133"/>
          </a:xfrm>
          <a:prstGeom prst="roundRect">
            <a:avLst/>
          </a:prstGeom>
          <a:solidFill>
            <a:srgbClr val="A5DE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DBE14E83-9791-9E1A-0BC1-3538605EC180}"/>
              </a:ext>
            </a:extLst>
          </p:cNvPr>
          <p:cNvSpPr/>
          <p:nvPr/>
        </p:nvSpPr>
        <p:spPr>
          <a:xfrm>
            <a:off x="1467079" y="4842501"/>
            <a:ext cx="194734" cy="728133"/>
          </a:xfrm>
          <a:prstGeom prst="roundRect">
            <a:avLst/>
          </a:prstGeom>
          <a:solidFill>
            <a:srgbClr val="A5DE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8BFA2920-F189-F41A-9EFF-0A15415EB6F5}"/>
              </a:ext>
            </a:extLst>
          </p:cNvPr>
          <p:cNvSpPr/>
          <p:nvPr/>
        </p:nvSpPr>
        <p:spPr>
          <a:xfrm>
            <a:off x="1876600" y="4842501"/>
            <a:ext cx="194734" cy="728133"/>
          </a:xfrm>
          <a:prstGeom prst="roundRect">
            <a:avLst/>
          </a:prstGeom>
          <a:solidFill>
            <a:srgbClr val="A5DE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5391A010-8FE8-5BA4-342D-30680CC5551A}"/>
              </a:ext>
            </a:extLst>
          </p:cNvPr>
          <p:cNvSpPr/>
          <p:nvPr/>
        </p:nvSpPr>
        <p:spPr>
          <a:xfrm>
            <a:off x="2286121" y="4842501"/>
            <a:ext cx="194734" cy="728133"/>
          </a:xfrm>
          <a:prstGeom prst="roundRect">
            <a:avLst/>
          </a:prstGeom>
          <a:solidFill>
            <a:srgbClr val="A5DE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50972C27-CAD1-F03C-9553-55BED29A2B7A}"/>
              </a:ext>
            </a:extLst>
          </p:cNvPr>
          <p:cNvSpPr/>
          <p:nvPr/>
        </p:nvSpPr>
        <p:spPr>
          <a:xfrm>
            <a:off x="2286121" y="2265110"/>
            <a:ext cx="194734" cy="728133"/>
          </a:xfrm>
          <a:prstGeom prst="roundRect">
            <a:avLst/>
          </a:prstGeom>
          <a:solidFill>
            <a:srgbClr val="A5DE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3FB51282-1D48-6BD4-FA37-D3612522537F}"/>
              </a:ext>
            </a:extLst>
          </p:cNvPr>
          <p:cNvSpPr/>
          <p:nvPr/>
        </p:nvSpPr>
        <p:spPr>
          <a:xfrm>
            <a:off x="2695642" y="2265110"/>
            <a:ext cx="194734" cy="728133"/>
          </a:xfrm>
          <a:prstGeom prst="roundRect">
            <a:avLst/>
          </a:prstGeom>
          <a:solidFill>
            <a:srgbClr val="A5DE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78147396-DA4A-485C-88FE-C7A028042A7B}"/>
              </a:ext>
            </a:extLst>
          </p:cNvPr>
          <p:cNvSpPr/>
          <p:nvPr/>
        </p:nvSpPr>
        <p:spPr>
          <a:xfrm>
            <a:off x="3105163" y="2265110"/>
            <a:ext cx="194734" cy="728133"/>
          </a:xfrm>
          <a:prstGeom prst="roundRect">
            <a:avLst/>
          </a:prstGeom>
          <a:solidFill>
            <a:srgbClr val="A5DE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A8C8FADD-24C0-2A11-AB0C-0BCDCEAAD887}"/>
              </a:ext>
            </a:extLst>
          </p:cNvPr>
          <p:cNvSpPr/>
          <p:nvPr/>
        </p:nvSpPr>
        <p:spPr>
          <a:xfrm>
            <a:off x="3514684" y="2265110"/>
            <a:ext cx="194734" cy="728133"/>
          </a:xfrm>
          <a:prstGeom prst="roundRect">
            <a:avLst/>
          </a:prstGeom>
          <a:solidFill>
            <a:srgbClr val="A5DE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3A96A17D-E20A-D94E-011F-1B1DFA28769D}"/>
              </a:ext>
            </a:extLst>
          </p:cNvPr>
          <p:cNvSpPr/>
          <p:nvPr/>
        </p:nvSpPr>
        <p:spPr>
          <a:xfrm>
            <a:off x="3924205" y="2265110"/>
            <a:ext cx="194734" cy="728133"/>
          </a:xfrm>
          <a:prstGeom prst="roundRect">
            <a:avLst/>
          </a:prstGeom>
          <a:solidFill>
            <a:srgbClr val="A5DE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4E10C35A-B255-E2A6-1891-646573BA010D}"/>
              </a:ext>
            </a:extLst>
          </p:cNvPr>
          <p:cNvSpPr/>
          <p:nvPr/>
        </p:nvSpPr>
        <p:spPr>
          <a:xfrm>
            <a:off x="4333726" y="2265110"/>
            <a:ext cx="194734" cy="728133"/>
          </a:xfrm>
          <a:prstGeom prst="roundRect">
            <a:avLst/>
          </a:prstGeom>
          <a:solidFill>
            <a:srgbClr val="A5DE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84B9A14A-5C08-20FD-1096-6F2BD6DA0BAE}"/>
              </a:ext>
            </a:extLst>
          </p:cNvPr>
          <p:cNvSpPr/>
          <p:nvPr/>
        </p:nvSpPr>
        <p:spPr>
          <a:xfrm>
            <a:off x="4743247" y="2265110"/>
            <a:ext cx="194734" cy="728133"/>
          </a:xfrm>
          <a:prstGeom prst="roundRect">
            <a:avLst/>
          </a:prstGeom>
          <a:solidFill>
            <a:srgbClr val="A5DE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D4CF152E-10F6-B76D-FCDB-F4520573B36F}"/>
              </a:ext>
            </a:extLst>
          </p:cNvPr>
          <p:cNvSpPr/>
          <p:nvPr/>
        </p:nvSpPr>
        <p:spPr>
          <a:xfrm>
            <a:off x="5152769" y="2265110"/>
            <a:ext cx="194734" cy="728133"/>
          </a:xfrm>
          <a:prstGeom prst="roundRect">
            <a:avLst/>
          </a:prstGeom>
          <a:solidFill>
            <a:srgbClr val="A5DE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18EB9F3-610B-DFD0-2324-A85D5A5A0285}"/>
              </a:ext>
            </a:extLst>
          </p:cNvPr>
          <p:cNvSpPr txBox="1"/>
          <p:nvPr/>
        </p:nvSpPr>
        <p:spPr>
          <a:xfrm>
            <a:off x="997414" y="5745199"/>
            <a:ext cx="1584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Why is e &gt; pi? 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A79A325-974C-1053-E8A7-896A0737691F}"/>
              </a:ext>
            </a:extLst>
          </p:cNvPr>
          <p:cNvSpPr txBox="1"/>
          <p:nvPr/>
        </p:nvSpPr>
        <p:spPr>
          <a:xfrm>
            <a:off x="2267440" y="1793233"/>
            <a:ext cx="5896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Because these are two different constants and numerically …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60094535-1580-AD40-137D-F051B36BA938}"/>
              </a:ext>
            </a:extLst>
          </p:cNvPr>
          <p:cNvSpPr/>
          <p:nvPr/>
        </p:nvSpPr>
        <p:spPr>
          <a:xfrm>
            <a:off x="5562291" y="2265109"/>
            <a:ext cx="194734" cy="728133"/>
          </a:xfrm>
          <a:prstGeom prst="roundRect">
            <a:avLst/>
          </a:prstGeom>
          <a:solidFill>
            <a:srgbClr val="A5DE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59488961-C180-7AF6-D680-F5DAC1AA30C3}"/>
              </a:ext>
            </a:extLst>
          </p:cNvPr>
          <p:cNvSpPr/>
          <p:nvPr/>
        </p:nvSpPr>
        <p:spPr>
          <a:xfrm>
            <a:off x="5971812" y="2265110"/>
            <a:ext cx="194734" cy="728133"/>
          </a:xfrm>
          <a:prstGeom prst="roundRect">
            <a:avLst/>
          </a:prstGeom>
          <a:solidFill>
            <a:srgbClr val="A5DE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DCBDC3B9-0D61-FD15-DEB8-4E44EBAF3F49}"/>
              </a:ext>
            </a:extLst>
          </p:cNvPr>
          <p:cNvSpPr/>
          <p:nvPr/>
        </p:nvSpPr>
        <p:spPr>
          <a:xfrm>
            <a:off x="6381333" y="2265110"/>
            <a:ext cx="194734" cy="728133"/>
          </a:xfrm>
          <a:prstGeom prst="roundRect">
            <a:avLst/>
          </a:prstGeom>
          <a:solidFill>
            <a:srgbClr val="A5DE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95FD723F-81D9-9E76-7D50-6161FBB50FB4}"/>
              </a:ext>
            </a:extLst>
          </p:cNvPr>
          <p:cNvSpPr/>
          <p:nvPr/>
        </p:nvSpPr>
        <p:spPr>
          <a:xfrm>
            <a:off x="6790854" y="2265110"/>
            <a:ext cx="194734" cy="728133"/>
          </a:xfrm>
          <a:prstGeom prst="roundRect">
            <a:avLst/>
          </a:prstGeom>
          <a:solidFill>
            <a:srgbClr val="A5DE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BB9ACA42-D04F-8710-3BC9-3666AA94AA71}"/>
              </a:ext>
            </a:extLst>
          </p:cNvPr>
          <p:cNvSpPr/>
          <p:nvPr/>
        </p:nvSpPr>
        <p:spPr>
          <a:xfrm>
            <a:off x="7200376" y="2265110"/>
            <a:ext cx="194734" cy="728133"/>
          </a:xfrm>
          <a:prstGeom prst="roundRect">
            <a:avLst/>
          </a:prstGeom>
          <a:solidFill>
            <a:srgbClr val="A5DE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9ED4F1CB-F10D-18CE-9213-7150CBB26A02}"/>
              </a:ext>
            </a:extLst>
          </p:cNvPr>
          <p:cNvSpPr/>
          <p:nvPr/>
        </p:nvSpPr>
        <p:spPr>
          <a:xfrm>
            <a:off x="7609898" y="2265109"/>
            <a:ext cx="194734" cy="728133"/>
          </a:xfrm>
          <a:prstGeom prst="roundRect">
            <a:avLst/>
          </a:prstGeom>
          <a:solidFill>
            <a:srgbClr val="A5DE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D7BE5B79-08A7-86E5-7E54-7FBCF4C99941}"/>
              </a:ext>
            </a:extLst>
          </p:cNvPr>
          <p:cNvSpPr/>
          <p:nvPr/>
        </p:nvSpPr>
        <p:spPr>
          <a:xfrm>
            <a:off x="8019417" y="2265108"/>
            <a:ext cx="194734" cy="728133"/>
          </a:xfrm>
          <a:prstGeom prst="roundRect">
            <a:avLst/>
          </a:prstGeom>
          <a:solidFill>
            <a:srgbClr val="A5DEFF">
              <a:alpha val="13629"/>
            </a:srgbClr>
          </a:solidFill>
          <a:ln>
            <a:solidFill>
              <a:srgbClr val="0070C0">
                <a:alpha val="14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086BAA44-2441-1C2F-01A1-34DCB1EF2947}"/>
              </a:ext>
            </a:extLst>
          </p:cNvPr>
          <p:cNvSpPr/>
          <p:nvPr/>
        </p:nvSpPr>
        <p:spPr>
          <a:xfrm>
            <a:off x="8428936" y="2265108"/>
            <a:ext cx="194734" cy="728133"/>
          </a:xfrm>
          <a:prstGeom prst="roundRect">
            <a:avLst/>
          </a:prstGeom>
          <a:solidFill>
            <a:srgbClr val="A5DEFF">
              <a:alpha val="13629"/>
            </a:srgbClr>
          </a:solidFill>
          <a:ln>
            <a:solidFill>
              <a:srgbClr val="0070C0">
                <a:alpha val="14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ECED70D5-896D-E151-7116-94475DE0665C}"/>
              </a:ext>
            </a:extLst>
          </p:cNvPr>
          <p:cNvSpPr/>
          <p:nvPr/>
        </p:nvSpPr>
        <p:spPr>
          <a:xfrm>
            <a:off x="8838458" y="2265108"/>
            <a:ext cx="194734" cy="728133"/>
          </a:xfrm>
          <a:prstGeom prst="roundRect">
            <a:avLst/>
          </a:prstGeom>
          <a:solidFill>
            <a:srgbClr val="A5DEFF">
              <a:alpha val="13629"/>
            </a:srgbClr>
          </a:solidFill>
          <a:ln>
            <a:solidFill>
              <a:srgbClr val="0070C0">
                <a:alpha val="14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95EAEB25-F09C-11DE-097C-35B0767A8178}"/>
              </a:ext>
            </a:extLst>
          </p:cNvPr>
          <p:cNvSpPr/>
          <p:nvPr/>
        </p:nvSpPr>
        <p:spPr>
          <a:xfrm>
            <a:off x="9247980" y="2265107"/>
            <a:ext cx="194734" cy="728133"/>
          </a:xfrm>
          <a:prstGeom prst="roundRect">
            <a:avLst/>
          </a:prstGeom>
          <a:solidFill>
            <a:srgbClr val="A5DEFF">
              <a:alpha val="13629"/>
            </a:srgbClr>
          </a:solidFill>
          <a:ln>
            <a:solidFill>
              <a:srgbClr val="0070C0">
                <a:alpha val="14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C9A2F8C8-9F7A-C79E-D0E7-C4A88517FBE9}"/>
              </a:ext>
            </a:extLst>
          </p:cNvPr>
          <p:cNvSpPr/>
          <p:nvPr/>
        </p:nvSpPr>
        <p:spPr>
          <a:xfrm>
            <a:off x="9657501" y="2265108"/>
            <a:ext cx="194734" cy="728133"/>
          </a:xfrm>
          <a:prstGeom prst="roundRect">
            <a:avLst/>
          </a:prstGeom>
          <a:solidFill>
            <a:srgbClr val="A5DEFF">
              <a:alpha val="13629"/>
            </a:srgbClr>
          </a:solidFill>
          <a:ln>
            <a:solidFill>
              <a:srgbClr val="0070C0">
                <a:alpha val="14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844D0C1C-3342-A592-C12E-665BF3BBCCFE}"/>
              </a:ext>
            </a:extLst>
          </p:cNvPr>
          <p:cNvSpPr/>
          <p:nvPr/>
        </p:nvSpPr>
        <p:spPr>
          <a:xfrm>
            <a:off x="10067022" y="2265108"/>
            <a:ext cx="194734" cy="728133"/>
          </a:xfrm>
          <a:prstGeom prst="roundRect">
            <a:avLst/>
          </a:prstGeom>
          <a:solidFill>
            <a:srgbClr val="A5DEFF">
              <a:alpha val="13629"/>
            </a:srgbClr>
          </a:solidFill>
          <a:ln>
            <a:solidFill>
              <a:srgbClr val="0070C0">
                <a:alpha val="14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CAAD0A38-E3F3-CC19-F6FB-C8463EA36174}"/>
              </a:ext>
            </a:extLst>
          </p:cNvPr>
          <p:cNvSpPr/>
          <p:nvPr/>
        </p:nvSpPr>
        <p:spPr>
          <a:xfrm>
            <a:off x="10476543" y="2265108"/>
            <a:ext cx="194734" cy="728133"/>
          </a:xfrm>
          <a:prstGeom prst="roundRect">
            <a:avLst/>
          </a:prstGeom>
          <a:solidFill>
            <a:srgbClr val="A5DEFF">
              <a:alpha val="13629"/>
            </a:srgbClr>
          </a:solidFill>
          <a:ln>
            <a:solidFill>
              <a:srgbClr val="0070C0">
                <a:alpha val="14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5DE9163F-4565-28FE-092A-052318137FCD}"/>
              </a:ext>
            </a:extLst>
          </p:cNvPr>
          <p:cNvSpPr/>
          <p:nvPr/>
        </p:nvSpPr>
        <p:spPr>
          <a:xfrm>
            <a:off x="10886065" y="2265108"/>
            <a:ext cx="194734" cy="728133"/>
          </a:xfrm>
          <a:prstGeom prst="roundRect">
            <a:avLst/>
          </a:prstGeom>
          <a:solidFill>
            <a:srgbClr val="A5DEFF">
              <a:alpha val="13629"/>
            </a:srgbClr>
          </a:solidFill>
          <a:ln>
            <a:solidFill>
              <a:srgbClr val="0070C0">
                <a:alpha val="14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357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35334-AA7E-6C63-C7E1-6D07EAEC8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Word Prediction is limited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4E23D2-2725-4E9A-3BEF-E1C74F4532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Predicting the next word can lead to intelligent behavior however this still limited when trying to get answers out of LLMs.</a:t>
            </a:r>
          </a:p>
          <a:p>
            <a:r>
              <a:rPr lang="en-US" dirty="0"/>
              <a:t>What makes some of the new LLMs special? </a:t>
            </a:r>
            <a:br>
              <a:rPr lang="en-US" dirty="0"/>
            </a:br>
            <a:r>
              <a:rPr lang="en-US" dirty="0" err="1"/>
              <a:t>ChatGPT</a:t>
            </a:r>
            <a:r>
              <a:rPr lang="en-US" dirty="0"/>
              <a:t> (GPT-3.5, 3.5 Turbo, 4, 4-turbo), FLAN-T5, OPT-IML</a:t>
            </a:r>
          </a:p>
          <a:p>
            <a:pPr lvl="1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Instruction Tuning:</a:t>
            </a:r>
          </a:p>
          <a:p>
            <a:pPr lvl="2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SFT: Supervised Finetuning (Curated Input/Output Instruction Sets)</a:t>
            </a:r>
          </a:p>
          <a:p>
            <a:pPr lvl="1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Preference Tuning:</a:t>
            </a:r>
          </a:p>
          <a:p>
            <a:pPr lvl="2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DPO: Direct Preference Optimization</a:t>
            </a:r>
          </a:p>
          <a:p>
            <a:pPr lvl="2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PPO: Proximal Policy Optimization (Reinforcement Learning with Human Feedback)</a:t>
            </a:r>
          </a:p>
          <a:p>
            <a:pPr lvl="1"/>
            <a:r>
              <a:rPr lang="en-US" dirty="0"/>
              <a:t>Reinforcement Tuning for Reasoning:</a:t>
            </a:r>
          </a:p>
          <a:p>
            <a:pPr lvl="2"/>
            <a:r>
              <a:rPr lang="en-US" dirty="0"/>
              <a:t>GRPO: Group-relative Policy Optimization (DeepSeek)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A0A095-B414-7C4E-71B9-6EA432820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118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71C34-77A6-B1AA-DE54-FAB0D87BF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Instruction Tuning (e.g. FLAN-T5 by Google)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75C369-B25D-545A-5C25-9F8C9ED82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5</a:t>
            </a:fld>
            <a:endParaRPr lang="en-US" dirty="0"/>
          </a:p>
        </p:txBody>
      </p:sp>
      <p:pic>
        <p:nvPicPr>
          <p:cNvPr id="2052" name="Picture 4" descr="model image">
            <a:extLst>
              <a:ext uri="{FF2B5EF4-FFF2-40B4-BE49-F238E27FC236}">
                <a16:creationId xmlns:a16="http://schemas.microsoft.com/office/drawing/2014/main" id="{BFC23F0A-7615-6109-6D4D-CA2DBFB0E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410" y="1480883"/>
            <a:ext cx="8464952" cy="445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E23DE54-9C6E-5CFE-416D-6064BA74AFF1}"/>
              </a:ext>
            </a:extLst>
          </p:cNvPr>
          <p:cNvSpPr txBox="1"/>
          <p:nvPr/>
        </p:nvSpPr>
        <p:spPr>
          <a:xfrm>
            <a:off x="292261" y="6356350"/>
            <a:ext cx="60940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arxiv.org</a:t>
            </a:r>
            <a:r>
              <a:rPr lang="en-US" dirty="0"/>
              <a:t>/pdf/2210.11416.pdf</a:t>
            </a:r>
          </a:p>
        </p:txBody>
      </p:sp>
    </p:spTree>
    <p:extLst>
      <p:ext uri="{BB962C8B-B14F-4D97-AF65-F5344CB8AC3E}">
        <p14:creationId xmlns:p14="http://schemas.microsoft.com/office/powerpoint/2010/main" val="2600511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DEFBAA4-C1FC-DA10-4B7D-9F6CAF7685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1431" y="1282052"/>
            <a:ext cx="9249137" cy="54394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970AA6-0C35-8E90-93B0-20697BD4F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InstructGPT</a:t>
            </a:r>
            <a:r>
              <a:rPr lang="en-US" dirty="0"/>
              <a:t> (</a:t>
            </a:r>
            <a:r>
              <a:rPr lang="en-US" dirty="0" err="1"/>
              <a:t>ChatGPT</a:t>
            </a:r>
            <a:r>
              <a:rPr lang="en-US" dirty="0"/>
              <a:t>)</a:t>
            </a:r>
            <a:br>
              <a:rPr lang="en-US" dirty="0"/>
            </a:br>
            <a:r>
              <a:rPr lang="en-US" sz="3100" dirty="0"/>
              <a:t>SFT (IFT) + Reinforcement Learning with Human Feedback (RLHF)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DCA1FF-BCE0-F764-D078-F0F67AAFF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6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6DE93E-01BB-CF25-7BCE-62560393951E}"/>
              </a:ext>
            </a:extLst>
          </p:cNvPr>
          <p:cNvSpPr txBox="1"/>
          <p:nvPr/>
        </p:nvSpPr>
        <p:spPr>
          <a:xfrm>
            <a:off x="419583" y="6308209"/>
            <a:ext cx="60940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arxiv.org</a:t>
            </a:r>
            <a:r>
              <a:rPr lang="en-US" dirty="0"/>
              <a:t>/abs/2203.02155</a:t>
            </a:r>
          </a:p>
        </p:txBody>
      </p:sp>
    </p:spTree>
    <p:extLst>
      <p:ext uri="{BB962C8B-B14F-4D97-AF65-F5344CB8AC3E}">
        <p14:creationId xmlns:p14="http://schemas.microsoft.com/office/powerpoint/2010/main" val="3613557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480E4-6B53-8927-CB14-4FF8FE715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Chain-of-Thought Prompting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642FD2-3307-F557-E771-DEB9B443B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C0A791-70F4-B72A-3E4A-7BBCD73040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581787"/>
            <a:ext cx="7772400" cy="336444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A8CD8B-53D9-CF79-73E1-32C7C06F779D}"/>
              </a:ext>
            </a:extLst>
          </p:cNvPr>
          <p:cNvSpPr txBox="1"/>
          <p:nvPr/>
        </p:nvSpPr>
        <p:spPr>
          <a:xfrm>
            <a:off x="5087567" y="5276213"/>
            <a:ext cx="1429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January 2023</a:t>
            </a:r>
          </a:p>
        </p:txBody>
      </p:sp>
    </p:spTree>
    <p:extLst>
      <p:ext uri="{BB962C8B-B14F-4D97-AF65-F5344CB8AC3E}">
        <p14:creationId xmlns:p14="http://schemas.microsoft.com/office/powerpoint/2010/main" val="2541635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480E4-6B53-8927-CB14-4FF8FE715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Chain-of-Thought Prompting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642FD2-3307-F557-E771-DEB9B443B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8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82BABF-9356-4F7D-84FE-E008EEB059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296" y="1547237"/>
            <a:ext cx="4497016" cy="39844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3E48C06-40DC-DF97-36D3-FCA9AA9E53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0338" y="1547237"/>
            <a:ext cx="4583394" cy="4470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04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ecture-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cture01" id="{75795CA0-C23F-2643-80D4-D734F2BEFF43}" vid="{36436803-54D7-414B-9BF0-60C473CCA8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lecture-template</Template>
  <TotalTime>7952</TotalTime>
  <Words>1026</Words>
  <Application>Microsoft Macintosh PowerPoint</Application>
  <PresentationFormat>Widescreen</PresentationFormat>
  <Paragraphs>122</Paragraphs>
  <Slides>33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Calibri</vt:lpstr>
      <vt:lpstr>Calibri Light</vt:lpstr>
      <vt:lpstr>lecture-template</vt:lpstr>
      <vt:lpstr>Deep Learning for Vision &amp; Language</vt:lpstr>
      <vt:lpstr>Last Class</vt:lpstr>
      <vt:lpstr>Today</vt:lpstr>
      <vt:lpstr>Pretrained: LLM or VLM: Next Token Prediction</vt:lpstr>
      <vt:lpstr>Next Word Prediction is limited</vt:lpstr>
      <vt:lpstr>Instruction Tuning (e.g. FLAN-T5 by Google)</vt:lpstr>
      <vt:lpstr>InstructGPT (ChatGPT) SFT (IFT) + Reinforcement Learning with Human Feedback (RLHF)</vt:lpstr>
      <vt:lpstr>Chain-of-Thought Prompting</vt:lpstr>
      <vt:lpstr>Chain-of-Thought Prompting</vt:lpstr>
      <vt:lpstr>PowerPoint Presentation</vt:lpstr>
      <vt:lpstr>Chain-of-Thought Prompting</vt:lpstr>
      <vt:lpstr>Reasoning Models</vt:lpstr>
      <vt:lpstr>Reasoning + (Visual) Grounding Models</vt:lpstr>
      <vt:lpstr>Reinforcement Tuning  (Rollouts!)</vt:lpstr>
      <vt:lpstr>Reinforcement Learning with Verifiable Rewards (RLVR)</vt:lpstr>
      <vt:lpstr>What problems have verifiable rewards?</vt:lpstr>
      <vt:lpstr>How does it work?</vt:lpstr>
      <vt:lpstr>Group Relative Policy Optimization (GRPO)</vt:lpstr>
      <vt:lpstr>GRPO – Reward Computation</vt:lpstr>
      <vt:lpstr>GRPO – Relative Group Advantage Computation</vt:lpstr>
      <vt:lpstr>Reinforcement Tuning  (Rollouts!)</vt:lpstr>
      <vt:lpstr>Simplest Loss Function to Use (REINFORCE)</vt:lpstr>
      <vt:lpstr>PowerPoint Presentation</vt:lpstr>
      <vt:lpstr>The GRPO Objective Function</vt:lpstr>
      <vt:lpstr>The GRPO Objective Function</vt:lpstr>
      <vt:lpstr>The GRPO Objective Function</vt:lpstr>
      <vt:lpstr>PowerPoint Presentation</vt:lpstr>
      <vt:lpstr>Reasoning Models</vt:lpstr>
      <vt:lpstr>Paper Discussion</vt:lpstr>
      <vt:lpstr>Can someone explain this figure?</vt:lpstr>
      <vt:lpstr>Paper Discussion</vt:lpstr>
      <vt:lpstr>Can someone explain this Figure?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Vision &amp; Language</dc:title>
  <dc:creator>Ordonez-Roman, Vicente (vo2m)</dc:creator>
  <cp:lastModifiedBy>Vicente Ordonez Roman</cp:lastModifiedBy>
  <cp:revision>173</cp:revision>
  <dcterms:created xsi:type="dcterms:W3CDTF">2020-08-27T13:44:04Z</dcterms:created>
  <dcterms:modified xsi:type="dcterms:W3CDTF">2026-04-09T20:50:44Z</dcterms:modified>
</cp:coreProperties>
</file>