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5" r:id="rId3"/>
    <p:sldId id="257" r:id="rId4"/>
    <p:sldId id="258" r:id="rId5"/>
    <p:sldId id="259" r:id="rId6"/>
    <p:sldId id="260" r:id="rId7"/>
    <p:sldId id="261" r:id="rId8"/>
    <p:sldId id="266" r:id="rId9"/>
    <p:sldId id="267" r:id="rId10"/>
    <p:sldId id="262" r:id="rId11"/>
    <p:sldId id="268" r:id="rId12"/>
    <p:sldId id="269" r:id="rId13"/>
    <p:sldId id="270" r:id="rId14"/>
    <p:sldId id="271" r:id="rId15"/>
    <p:sldId id="272" r:id="rId16"/>
    <p:sldId id="273" r:id="rId17"/>
    <p:sldId id="274" r:id="rId18"/>
    <p:sldId id="275" r:id="rId19"/>
    <p:sldId id="276" r:id="rId20"/>
    <p:sldId id="277" r:id="rId21"/>
    <p:sldId id="278" r:id="rId22"/>
    <p:sldId id="279" r:id="rId23"/>
    <p:sldId id="280" r:id="rId24"/>
    <p:sldId id="281" r:id="rId25"/>
    <p:sldId id="282" r:id="rId26"/>
    <p:sldId id="283" r:id="rId27"/>
  </p:sldIdLst>
  <p:sldSz cx="9144000" cy="6858000" type="screen4x3"/>
  <p:notesSz cx="6858000" cy="9144000"/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howGuides="1">
      <p:cViewPr>
        <p:scale>
          <a:sx n="59" d="100"/>
          <a:sy n="59" d="100"/>
        </p:scale>
        <p:origin x="-96" y="-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zh-CN" altLang="en-US" smtClean="0"/>
              <a:t>单击此处编辑母版副标题样式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D2D6C4-37A4-4B4B-B1F1-89DC81956213}" type="datetimeFigureOut">
              <a:rPr lang="zh-CN" altLang="en-US" smtClean="0"/>
              <a:pPr/>
              <a:t>2016/10/24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859A1-CDEA-42AD-A520-297EFB3E23CF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D2D6C4-37A4-4B4B-B1F1-89DC81956213}" type="datetimeFigureOut">
              <a:rPr lang="zh-CN" altLang="en-US" smtClean="0"/>
              <a:pPr/>
              <a:t>2016/10/24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859A1-CDEA-42AD-A520-297EFB3E23CF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D2D6C4-37A4-4B4B-B1F1-89DC81956213}" type="datetimeFigureOut">
              <a:rPr lang="zh-CN" altLang="en-US" smtClean="0"/>
              <a:pPr/>
              <a:t>2016/10/24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859A1-CDEA-42AD-A520-297EFB3E23CF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D2D6C4-37A4-4B4B-B1F1-89DC81956213}" type="datetimeFigureOut">
              <a:rPr lang="zh-CN" altLang="en-US" smtClean="0"/>
              <a:pPr/>
              <a:t>2016/10/24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859A1-CDEA-42AD-A520-297EFB3E23CF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D2D6C4-37A4-4B4B-B1F1-89DC81956213}" type="datetimeFigureOut">
              <a:rPr lang="zh-CN" altLang="en-US" smtClean="0"/>
              <a:pPr/>
              <a:t>2016/10/24</a:t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859A1-CDEA-42AD-A520-297EFB3E23CF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D2D6C4-37A4-4B4B-B1F1-89DC81956213}" type="datetimeFigureOut">
              <a:rPr lang="zh-CN" altLang="en-US" smtClean="0"/>
              <a:pPr/>
              <a:t>2016/10/24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859A1-CDEA-42AD-A520-297EFB3E23CF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D2D6C4-37A4-4B4B-B1F1-89DC81956213}" type="datetimeFigureOut">
              <a:rPr lang="zh-CN" altLang="en-US" smtClean="0"/>
              <a:pPr/>
              <a:t>2016/10/24</a:t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859A1-CDEA-42AD-A520-297EFB3E23CF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D2D6C4-37A4-4B4B-B1F1-89DC81956213}" type="datetimeFigureOut">
              <a:rPr lang="zh-CN" altLang="en-US" smtClean="0"/>
              <a:pPr/>
              <a:t>2016/10/24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859A1-CDEA-42AD-A520-297EFB3E23CF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D2D6C4-37A4-4B4B-B1F1-89DC81956213}" type="datetimeFigureOut">
              <a:rPr lang="zh-CN" altLang="en-US" smtClean="0"/>
              <a:pPr/>
              <a:t>2016/10/24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859A1-CDEA-42AD-A520-297EFB3E23CF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D2D6C4-37A4-4B4B-B1F1-89DC81956213}" type="datetimeFigureOut">
              <a:rPr lang="zh-CN" altLang="en-US" smtClean="0"/>
              <a:pPr/>
              <a:t>2016/10/24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859A1-CDEA-42AD-A520-297EFB3E23CF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D2D6C4-37A4-4B4B-B1F1-89DC81956213}" type="datetimeFigureOut">
              <a:rPr lang="zh-CN" altLang="en-US" smtClean="0"/>
              <a:pPr/>
              <a:t>2016/10/24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859A1-CDEA-42AD-A520-297EFB3E23CF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7D2D6C4-37A4-4B4B-B1F1-89DC81956213}" type="datetimeFigureOut">
              <a:rPr lang="zh-CN" altLang="en-US" smtClean="0"/>
              <a:pPr/>
              <a:t>2016/10/24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21859A1-CDEA-42AD-A520-297EFB3E23CF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.png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lang="en-US" altLang="zh-CN" dirty="0" smtClean="0"/>
              <a:t>CNN-RNN: A Uniﬁed Framework for Multi-label Image Classiﬁcation</a:t>
            </a:r>
            <a:br>
              <a:rPr lang="en-US" altLang="zh-CN" dirty="0" smtClean="0"/>
            </a:br>
            <a:endParaRPr lang="zh-CN" altLang="en-US" dirty="0"/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en-US" altLang="zh-CN" sz="2400" dirty="0" err="1" smtClean="0">
                <a:solidFill>
                  <a:schemeClr val="tx1"/>
                </a:solidFill>
              </a:rPr>
              <a:t>Xueying</a:t>
            </a:r>
            <a:r>
              <a:rPr lang="en-US" altLang="zh-CN" sz="2400" dirty="0" smtClean="0">
                <a:solidFill>
                  <a:schemeClr val="tx1"/>
                </a:solidFill>
              </a:rPr>
              <a:t> Bai, </a:t>
            </a:r>
            <a:r>
              <a:rPr lang="en-US" altLang="zh-CN" sz="2400" dirty="0" err="1" smtClean="0">
                <a:solidFill>
                  <a:schemeClr val="tx1"/>
                </a:solidFill>
              </a:rPr>
              <a:t>Jiankun</a:t>
            </a:r>
            <a:r>
              <a:rPr lang="en-US" altLang="zh-CN" sz="2400" dirty="0" smtClean="0">
                <a:solidFill>
                  <a:schemeClr val="tx1"/>
                </a:solidFill>
              </a:rPr>
              <a:t> Xu</a:t>
            </a:r>
            <a:endParaRPr lang="zh-CN" altLang="en-US" sz="2400" dirty="0">
              <a:solidFill>
                <a:schemeClr val="tx1"/>
              </a:solidFill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 smtClean="0"/>
              <a:t>Multi-label Image Classification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zh-CN" dirty="0" smtClean="0"/>
              <a:t>Co-occurrence dependency</a:t>
            </a:r>
          </a:p>
          <a:p>
            <a:r>
              <a:rPr lang="en-US" altLang="zh-CN" dirty="0" smtClean="0"/>
              <a:t>Higher-order correlation: one label can be predicted using the previous label</a:t>
            </a:r>
          </a:p>
          <a:p>
            <a:r>
              <a:rPr lang="en-US" altLang="zh-CN" dirty="0" smtClean="0"/>
              <a:t>Semantic redundancy: labels have overlapping meanings (cat and kitten)</a:t>
            </a:r>
            <a:endParaRPr lang="zh-CN" altLang="en-US" dirty="0" smtClean="0"/>
          </a:p>
          <a:p>
            <a:endParaRPr lang="zh-CN" altLang="en-US" dirty="0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571604" y="4429132"/>
            <a:ext cx="6000792" cy="216185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 smtClean="0"/>
              <a:t>Previous Models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457200" y="1600200"/>
            <a:ext cx="8472518" cy="4525963"/>
          </a:xfrm>
        </p:spPr>
        <p:txBody>
          <a:bodyPr>
            <a:noAutofit/>
          </a:bodyPr>
          <a:lstStyle/>
          <a:p>
            <a:r>
              <a:rPr lang="en-US" altLang="zh-CN" dirty="0" smtClean="0"/>
              <a:t>Multiple single-label classification</a:t>
            </a:r>
          </a:p>
          <a:p>
            <a:pPr>
              <a:buNone/>
            </a:pPr>
            <a:r>
              <a:rPr lang="en-US" altLang="zh-CN" dirty="0" smtClean="0"/>
              <a:t>    Fail to model the dependency between multiple labels</a:t>
            </a:r>
          </a:p>
          <a:p>
            <a:pPr>
              <a:buNone/>
            </a:pPr>
            <a:endParaRPr lang="en-US" altLang="zh-CN" dirty="0" smtClean="0"/>
          </a:p>
          <a:p>
            <a:r>
              <a:rPr lang="en-US" altLang="zh-CN" dirty="0" smtClean="0"/>
              <a:t>Graphic model </a:t>
            </a:r>
          </a:p>
          <a:p>
            <a:pPr>
              <a:buNone/>
            </a:pPr>
            <a:r>
              <a:rPr lang="en-US" altLang="zh-CN" dirty="0" smtClean="0"/>
              <a:t>    Large amount of parameters; </a:t>
            </a:r>
          </a:p>
          <a:p>
            <a:pPr>
              <a:buNone/>
            </a:pPr>
            <a:r>
              <a:rPr lang="en-US" altLang="zh-CN" dirty="0" smtClean="0"/>
              <a:t>    Can not model higher-order correlation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 smtClean="0"/>
              <a:t>RNN-CNN Model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zh-CN" dirty="0" smtClean="0"/>
              <a:t>Learn the semantic redundancy and the co-occurrence dependencies </a:t>
            </a:r>
          </a:p>
          <a:p>
            <a:pPr>
              <a:buNone/>
            </a:pPr>
            <a:endParaRPr lang="en-US" altLang="zh-CN" dirty="0" smtClean="0"/>
          </a:p>
          <a:p>
            <a:r>
              <a:rPr lang="en-US" altLang="zh-CN" dirty="0" smtClean="0"/>
              <a:t>Have an end-to-end training process</a:t>
            </a:r>
          </a:p>
          <a:p>
            <a:endParaRPr lang="en-US" altLang="zh-CN" dirty="0" smtClean="0"/>
          </a:p>
          <a:p>
            <a:r>
              <a:rPr lang="en-US" altLang="zh-CN" dirty="0" smtClean="0"/>
              <a:t>Predict more objects that need contexts (higher-order correlation)</a:t>
            </a:r>
            <a:endParaRPr lang="zh-CN" altLang="en-US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 smtClean="0"/>
              <a:t>CNN-RNN Framework</a:t>
            </a:r>
            <a:endParaRPr lang="zh-CN" altLang="en-US" dirty="0"/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1272204" y="1285860"/>
            <a:ext cx="6599592" cy="48568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 smtClean="0"/>
              <a:t>Joint Embedding Model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altLang="zh-CN" dirty="0" smtClean="0"/>
              <a:t>Label embedding: the embedding vector in a low-d Euclidian space in which embeddings of semantically similar labels are close to each other</a:t>
            </a:r>
          </a:p>
          <a:p>
            <a:endParaRPr lang="en-US" altLang="zh-CN" dirty="0" smtClean="0"/>
          </a:p>
          <a:p>
            <a:r>
              <a:rPr lang="en-US" altLang="zh-CN" dirty="0" smtClean="0"/>
              <a:t>Image embedding: the embedding vector close to that of its associated labels in the same space</a:t>
            </a:r>
          </a:p>
          <a:p>
            <a:endParaRPr lang="en-US" altLang="zh-CN" dirty="0" smtClean="0"/>
          </a:p>
          <a:p>
            <a:r>
              <a:rPr lang="en-US" altLang="zh-CN" dirty="0" smtClean="0"/>
              <a:t>Exploit semantic redundancy problem: share classification parameters</a:t>
            </a:r>
          </a:p>
          <a:p>
            <a:endParaRPr lang="en-US" altLang="zh-CN" dirty="0" smtClean="0"/>
          </a:p>
          <a:p>
            <a:endParaRPr lang="en-US" altLang="zh-CN" dirty="0" smtClean="0"/>
          </a:p>
          <a:p>
            <a:endParaRPr lang="en-US" altLang="zh-CN" dirty="0" smtClean="0"/>
          </a:p>
          <a:p>
            <a:endParaRPr lang="zh-CN" altLang="en-US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r>
              <a:rPr lang="en-US" altLang="zh-CN" dirty="0" smtClean="0"/>
              <a:t>Model Diagram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457200" y="4286256"/>
            <a:ext cx="8229600" cy="2339973"/>
          </a:xfrm>
        </p:spPr>
        <p:txBody>
          <a:bodyPr/>
          <a:lstStyle/>
          <a:p>
            <a:r>
              <a:rPr lang="en-US" altLang="zh-CN" dirty="0" smtClean="0"/>
              <a:t>Output of CNN: Image embedding</a:t>
            </a:r>
          </a:p>
          <a:p>
            <a:r>
              <a:rPr lang="en-US" altLang="zh-CN" dirty="0" smtClean="0"/>
              <a:t>Output of RNN (</a:t>
            </a:r>
            <a:r>
              <a:rPr lang="en-US" altLang="zh-CN" i="1" dirty="0" smtClean="0">
                <a:latin typeface="Times New Roman" pitchFamily="18" charset="0"/>
                <a:cs typeface="Times New Roman" pitchFamily="18" charset="0"/>
              </a:rPr>
              <a:t>o(t)</a:t>
            </a:r>
            <a:r>
              <a:rPr lang="en-US" altLang="zh-CN" dirty="0" smtClean="0"/>
              <a:t>): new embedding including the information from previous label (to model higher order correlations)</a:t>
            </a:r>
            <a:endParaRPr lang="zh-CN" altLang="en-US" dirty="0"/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362753" y="928670"/>
            <a:ext cx="6418493" cy="34635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 smtClean="0"/>
              <a:t>LSTM</a:t>
            </a:r>
            <a:endParaRPr lang="zh-CN" altLang="en-US" dirty="0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603340" y="1428736"/>
            <a:ext cx="7565258" cy="464347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286380" y="1357298"/>
            <a:ext cx="3433701" cy="1785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 smtClean="0"/>
              <a:t>Recurrent Neural Network</a:t>
            </a:r>
            <a:endParaRPr lang="zh-CN" altLang="en-US" dirty="0"/>
          </a:p>
        </p:txBody>
      </p:sp>
      <p:pic>
        <p:nvPicPr>
          <p:cNvPr id="40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857224" y="1285861"/>
            <a:ext cx="1655386" cy="42862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85786" y="1785926"/>
            <a:ext cx="6143668" cy="5544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100" name="Picture 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785786" y="2357431"/>
            <a:ext cx="2857520" cy="5348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101" name="Picture 5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85786" y="3000372"/>
            <a:ext cx="1596270" cy="4286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" name="Picture 3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1571604" y="3394488"/>
            <a:ext cx="6418493" cy="34635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 smtClean="0"/>
              <a:t>Inference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457200" y="1166018"/>
            <a:ext cx="8229600" cy="4525963"/>
          </a:xfrm>
        </p:spPr>
        <p:txBody>
          <a:bodyPr>
            <a:normAutofit fontScale="92500"/>
          </a:bodyPr>
          <a:lstStyle/>
          <a:p>
            <a:r>
              <a:rPr lang="en-US" altLang="zh-CN" dirty="0" smtClean="0"/>
              <a:t>Prediction Path</a:t>
            </a:r>
          </a:p>
          <a:p>
            <a:endParaRPr lang="en-US" altLang="zh-CN" dirty="0" smtClean="0"/>
          </a:p>
          <a:p>
            <a:endParaRPr lang="en-US" altLang="zh-CN" dirty="0" smtClean="0"/>
          </a:p>
          <a:p>
            <a:pPr>
              <a:buNone/>
            </a:pPr>
            <a:endParaRPr lang="en-US" altLang="zh-CN" dirty="0" smtClean="0"/>
          </a:p>
          <a:p>
            <a:endParaRPr lang="en-US" altLang="zh-CN" dirty="0" smtClean="0"/>
          </a:p>
          <a:p>
            <a:r>
              <a:rPr lang="en-US" altLang="zh-CN" dirty="0" smtClean="0"/>
              <a:t>Beam Search</a:t>
            </a:r>
          </a:p>
          <a:p>
            <a:pPr>
              <a:buNone/>
            </a:pPr>
            <a:r>
              <a:rPr lang="en-US" altLang="zh-CN" dirty="0" smtClean="0"/>
              <a:t>    Find top N labels in each time step as candidates</a:t>
            </a:r>
          </a:p>
          <a:p>
            <a:pPr>
              <a:buNone/>
            </a:pPr>
            <a:r>
              <a:rPr lang="en-US" altLang="zh-CN" dirty="0" smtClean="0"/>
              <a:t>    Find top N prediction paths for each time (t+1)</a:t>
            </a:r>
          </a:p>
          <a:p>
            <a:endParaRPr lang="zh-CN" altLang="en-US" dirty="0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71472" y="1714488"/>
            <a:ext cx="5324745" cy="17145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r>
              <a:rPr lang="en-US" altLang="zh-CN" dirty="0" smtClean="0"/>
              <a:t>Beam Search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457200" y="928670"/>
            <a:ext cx="8229600" cy="4525963"/>
          </a:xfrm>
        </p:spPr>
        <p:txBody>
          <a:bodyPr/>
          <a:lstStyle/>
          <a:p>
            <a:r>
              <a:rPr lang="en-US" altLang="zh-CN" dirty="0" smtClean="0"/>
              <a:t>When comes to ‘End’: add to the candidate path set</a:t>
            </a:r>
          </a:p>
          <a:p>
            <a:r>
              <a:rPr lang="en-US" altLang="zh-CN" dirty="0" smtClean="0"/>
              <a:t>Termination condition: probability of current intermediate paths is smaller than that of all candidate paths.</a:t>
            </a:r>
            <a:endParaRPr lang="zh-CN" altLang="en-US" dirty="0" smtClean="0"/>
          </a:p>
          <a:p>
            <a:endParaRPr lang="en-US" altLang="zh-CN" dirty="0" smtClean="0"/>
          </a:p>
          <a:p>
            <a:endParaRPr lang="zh-CN" altLang="en-US" dirty="0"/>
          </a:p>
        </p:txBody>
      </p:sp>
      <p:pic>
        <p:nvPicPr>
          <p:cNvPr id="4" name="Pictur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714744" y="2946234"/>
            <a:ext cx="4572032" cy="39117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 smtClean="0"/>
              <a:t>Experiments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zh-CN" dirty="0" smtClean="0"/>
              <a:t>CNN module uses the 16 layers VGG network</a:t>
            </a:r>
          </a:p>
          <a:p>
            <a:r>
              <a:rPr lang="en-US" altLang="zh-CN" dirty="0" smtClean="0"/>
              <a:t>Dimension of label embedding  is 64</a:t>
            </a:r>
          </a:p>
          <a:p>
            <a:r>
              <a:rPr lang="en-US" altLang="zh-CN" dirty="0" smtClean="0"/>
              <a:t>Dimension of LSTM RNN layer is 512</a:t>
            </a:r>
          </a:p>
          <a:p>
            <a:endParaRPr lang="en-US" altLang="zh-CN" dirty="0"/>
          </a:p>
          <a:p>
            <a:r>
              <a:rPr lang="en-US" altLang="zh-CN" dirty="0" smtClean="0"/>
              <a:t>Test on Datasets:</a:t>
            </a:r>
          </a:p>
          <a:p>
            <a:pPr marL="0" indent="0">
              <a:buNone/>
            </a:pPr>
            <a:r>
              <a:rPr lang="en-US" altLang="zh-CN" dirty="0" smtClean="0"/>
              <a:t>    NUS-WIDE, MS COCO and VOC PASCAL 2007</a:t>
            </a:r>
            <a:endParaRPr lang="zh-CN" altLang="en-US" dirty="0"/>
          </a:p>
        </p:txBody>
      </p:sp>
    </p:spTree>
    <p:extLst>
      <p:ext uri="{BB962C8B-B14F-4D97-AF65-F5344CB8AC3E}">
        <p14:creationId xmlns:p14="http://schemas.microsoft.com/office/powerpoint/2010/main" val="11585667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zh-CN" dirty="0" smtClean="0"/>
              <a:t>Evaluation </a:t>
            </a:r>
            <a:r>
              <a:rPr lang="en-US" altLang="zh-CN" dirty="0" smtClean="0"/>
              <a:t>Metric</a:t>
            </a:r>
            <a:endParaRPr lang="en-US" altLang="zh-CN" dirty="0"/>
          </a:p>
          <a:p>
            <a:r>
              <a:rPr lang="en-US" altLang="zh-CN" dirty="0" smtClean="0"/>
              <a:t>Precision: </a:t>
            </a:r>
            <a:r>
              <a:rPr lang="en-US" altLang="zh-CN" sz="2400" dirty="0" smtClean="0"/>
              <a:t>correctly annotated labels/ generated labels</a:t>
            </a:r>
          </a:p>
          <a:p>
            <a:r>
              <a:rPr lang="en-US" altLang="zh-CN" dirty="0" smtClean="0"/>
              <a:t>Recall: </a:t>
            </a:r>
            <a:r>
              <a:rPr lang="en-US" altLang="zh-CN" sz="2400" dirty="0" smtClean="0"/>
              <a:t>correctly </a:t>
            </a:r>
            <a:r>
              <a:rPr lang="en-US" altLang="zh-CN" sz="2400" dirty="0"/>
              <a:t>annotated labels/ ground-truth </a:t>
            </a:r>
            <a:r>
              <a:rPr lang="en-US" altLang="zh-CN" sz="2400" dirty="0" smtClean="0"/>
              <a:t>labels</a:t>
            </a:r>
          </a:p>
          <a:p>
            <a:r>
              <a:rPr lang="en-US" altLang="zh-CN" sz="2400" dirty="0"/>
              <a:t>C-P, O-P; C-R, O-R</a:t>
            </a:r>
          </a:p>
          <a:p>
            <a:r>
              <a:rPr lang="en-US" altLang="zh-CN" sz="2400" dirty="0"/>
              <a:t>C-</a:t>
            </a:r>
            <a:r>
              <a:rPr lang="en-US" altLang="zh-CN" sz="2400" dirty="0" err="1"/>
              <a:t>Fl</a:t>
            </a:r>
            <a:r>
              <a:rPr lang="en-US" altLang="zh-CN" sz="2400" dirty="0"/>
              <a:t>, O-</a:t>
            </a:r>
            <a:r>
              <a:rPr lang="en-US" altLang="zh-CN" sz="2400" dirty="0" err="1"/>
              <a:t>Fl</a:t>
            </a:r>
            <a:r>
              <a:rPr lang="en-US" altLang="zh-CN" sz="2400" dirty="0"/>
              <a:t>: geometrical average</a:t>
            </a:r>
          </a:p>
          <a:p>
            <a:r>
              <a:rPr lang="en-US" altLang="zh-CN" sz="2400" dirty="0"/>
              <a:t>MAP</a:t>
            </a:r>
          </a:p>
          <a:p>
            <a:endParaRPr lang="en-US" altLang="zh-CN" sz="2400" dirty="0"/>
          </a:p>
        </p:txBody>
      </p:sp>
    </p:spTree>
    <p:extLst>
      <p:ext uri="{BB962C8B-B14F-4D97-AF65-F5344CB8AC3E}">
        <p14:creationId xmlns:p14="http://schemas.microsoft.com/office/powerpoint/2010/main" val="6308607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467544" y="1412776"/>
            <a:ext cx="8229600" cy="4525963"/>
          </a:xfrm>
        </p:spPr>
        <p:txBody>
          <a:bodyPr/>
          <a:lstStyle/>
          <a:p>
            <a:r>
              <a:rPr lang="en-US" altLang="zh-CN" dirty="0" smtClean="0"/>
              <a:t>NUS-WIDE</a:t>
            </a:r>
          </a:p>
          <a:p>
            <a:r>
              <a:rPr lang="en-US" altLang="zh-CN" sz="2400" dirty="0" smtClean="0"/>
              <a:t>A web image dataset contains 269648 images and 5018 tags. </a:t>
            </a:r>
          </a:p>
          <a:p>
            <a:r>
              <a:rPr lang="en-US" altLang="zh-CN" sz="2400" dirty="0" smtClean="0"/>
              <a:t>Test on dataset with 1000 tags and 81 tags.</a:t>
            </a:r>
          </a:p>
          <a:p>
            <a:pPr marL="0" indent="0">
              <a:buNone/>
            </a:pPr>
            <a:endParaRPr lang="en-US" altLang="zh-CN" sz="2400" dirty="0" smtClean="0"/>
          </a:p>
          <a:p>
            <a:pPr marL="0" indent="0">
              <a:buNone/>
            </a:pPr>
            <a:endParaRPr lang="en-US" altLang="zh-CN" sz="2400" dirty="0" smtClean="0"/>
          </a:p>
          <a:p>
            <a:endParaRPr lang="zh-CN" altLang="en-US" sz="2400" dirty="0"/>
          </a:p>
        </p:txBody>
      </p:sp>
      <p:pic>
        <p:nvPicPr>
          <p:cNvPr id="6" name="图片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87624" y="2924944"/>
            <a:ext cx="6593805" cy="3657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633537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/>
          </a:p>
        </p:txBody>
      </p:sp>
      <p:pic>
        <p:nvPicPr>
          <p:cNvPr id="6" name="内容占位符 5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7584" y="764704"/>
            <a:ext cx="7452008" cy="5532120"/>
          </a:xfrm>
        </p:spPr>
      </p:pic>
    </p:spTree>
    <p:extLst>
      <p:ext uri="{BB962C8B-B14F-4D97-AF65-F5344CB8AC3E}">
        <p14:creationId xmlns:p14="http://schemas.microsoft.com/office/powerpoint/2010/main" val="3302259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/>
          </a:p>
        </p:txBody>
      </p:sp>
      <p:pic>
        <p:nvPicPr>
          <p:cNvPr id="4" name="内容占位符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0994" y="1844824"/>
            <a:ext cx="8843494" cy="3657600"/>
          </a:xfrm>
        </p:spPr>
      </p:pic>
    </p:spTree>
    <p:extLst>
      <p:ext uri="{BB962C8B-B14F-4D97-AF65-F5344CB8AC3E}">
        <p14:creationId xmlns:p14="http://schemas.microsoft.com/office/powerpoint/2010/main" val="17296383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zh-CN" dirty="0" smtClean="0"/>
              <a:t>MS COCO</a:t>
            </a:r>
          </a:p>
          <a:p>
            <a:r>
              <a:rPr lang="en-US" altLang="zh-CN" sz="2400" dirty="0"/>
              <a:t>It contains 123 thousand images of 80 objects types.</a:t>
            </a:r>
          </a:p>
          <a:p>
            <a:r>
              <a:rPr lang="en-US" altLang="zh-CN" sz="2400" dirty="0"/>
              <a:t>Training data </a:t>
            </a:r>
            <a:r>
              <a:rPr lang="en-US" altLang="zh-CN" sz="2400" dirty="0" smtClean="0"/>
              <a:t>has 82783 images and testing </a:t>
            </a:r>
            <a:r>
              <a:rPr lang="en-US" altLang="zh-CN" sz="2400" dirty="0"/>
              <a:t>data </a:t>
            </a:r>
            <a:r>
              <a:rPr lang="en-US" altLang="zh-CN" sz="2400" dirty="0" smtClean="0"/>
              <a:t>has 40504 images.</a:t>
            </a:r>
          </a:p>
          <a:p>
            <a:r>
              <a:rPr lang="en-US" altLang="zh-CN" sz="2400" dirty="0" smtClean="0"/>
              <a:t>Most images have multiple objects.</a:t>
            </a:r>
            <a:endParaRPr lang="en-US" altLang="zh-CN" sz="2400" dirty="0"/>
          </a:p>
          <a:p>
            <a:endParaRPr lang="zh-CN" altLang="en-US" dirty="0"/>
          </a:p>
        </p:txBody>
      </p:sp>
      <p:pic>
        <p:nvPicPr>
          <p:cNvPr id="4" name="图片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9632" y="3840041"/>
            <a:ext cx="6889568" cy="26853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959187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/>
          </a:p>
        </p:txBody>
      </p:sp>
      <p:pic>
        <p:nvPicPr>
          <p:cNvPr id="4" name="内容占位符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" y="1965579"/>
            <a:ext cx="8229600" cy="3795204"/>
          </a:xfrm>
        </p:spPr>
      </p:pic>
    </p:spTree>
    <p:extLst>
      <p:ext uri="{BB962C8B-B14F-4D97-AF65-F5344CB8AC3E}">
        <p14:creationId xmlns:p14="http://schemas.microsoft.com/office/powerpoint/2010/main" val="21896923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/>
          </a:p>
        </p:txBody>
      </p:sp>
      <p:pic>
        <p:nvPicPr>
          <p:cNvPr id="4" name="内容占位符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99891" y="1729283"/>
            <a:ext cx="5144218" cy="4267796"/>
          </a:xfrm>
        </p:spPr>
      </p:pic>
    </p:spTree>
    <p:extLst>
      <p:ext uri="{BB962C8B-B14F-4D97-AF65-F5344CB8AC3E}">
        <p14:creationId xmlns:p14="http://schemas.microsoft.com/office/powerpoint/2010/main" val="23108912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zh-CN" dirty="0" smtClean="0"/>
              <a:t>PASCAL VOC 2007</a:t>
            </a:r>
          </a:p>
          <a:p>
            <a:r>
              <a:rPr lang="en-US" altLang="zh-CN" sz="2400" dirty="0"/>
              <a:t>Training data has </a:t>
            </a:r>
            <a:r>
              <a:rPr lang="en-US" altLang="zh-CN" sz="2400" dirty="0" smtClean="0"/>
              <a:t>5011 </a:t>
            </a:r>
            <a:r>
              <a:rPr lang="en-US" altLang="zh-CN" sz="2400" dirty="0"/>
              <a:t>images and testing data has </a:t>
            </a:r>
            <a:r>
              <a:rPr lang="en-US" altLang="zh-CN" sz="2400" dirty="0" smtClean="0"/>
              <a:t>4952 </a:t>
            </a:r>
            <a:r>
              <a:rPr lang="en-US" altLang="zh-CN" sz="2400" dirty="0"/>
              <a:t>images.</a:t>
            </a:r>
          </a:p>
          <a:p>
            <a:r>
              <a:rPr lang="en-US" altLang="zh-CN" sz="2400" dirty="0" smtClean="0"/>
              <a:t>Use AP and </a:t>
            </a:r>
            <a:r>
              <a:rPr lang="en-US" altLang="zh-CN" sz="2400" dirty="0" err="1" smtClean="0"/>
              <a:t>mAP</a:t>
            </a:r>
            <a:r>
              <a:rPr lang="en-US" altLang="zh-CN" sz="2400" dirty="0" smtClean="0"/>
              <a:t> to evaluate.</a:t>
            </a:r>
          </a:p>
          <a:p>
            <a:endParaRPr lang="zh-CN" altLang="en-US" dirty="0"/>
          </a:p>
        </p:txBody>
      </p:sp>
      <p:pic>
        <p:nvPicPr>
          <p:cNvPr id="4" name="图片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8707" y="3717032"/>
            <a:ext cx="9144000" cy="18770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867333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zh-CN" dirty="0" smtClean="0"/>
              <a:t>Label embedding</a:t>
            </a:r>
          </a:p>
          <a:p>
            <a:r>
              <a:rPr lang="en-US" altLang="zh-CN" sz="2400" dirty="0" smtClean="0"/>
              <a:t>The model effectively learns a joint label embedding</a:t>
            </a:r>
            <a:endParaRPr lang="zh-CN" altLang="en-US" sz="2400" dirty="0"/>
          </a:p>
        </p:txBody>
      </p:sp>
      <p:pic>
        <p:nvPicPr>
          <p:cNvPr id="4" name="图片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12709" y="2636912"/>
            <a:ext cx="6568750" cy="3657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043381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/>
          </a:p>
        </p:txBody>
      </p:sp>
      <p:pic>
        <p:nvPicPr>
          <p:cNvPr id="4" name="内容占位符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03648" y="1412776"/>
            <a:ext cx="6285023" cy="4572000"/>
          </a:xfrm>
        </p:spPr>
      </p:pic>
    </p:spTree>
    <p:extLst>
      <p:ext uri="{BB962C8B-B14F-4D97-AF65-F5344CB8AC3E}">
        <p14:creationId xmlns:p14="http://schemas.microsoft.com/office/powerpoint/2010/main" val="6373571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zh-CN" dirty="0" smtClean="0"/>
              <a:t>Attention Visualization</a:t>
            </a:r>
            <a:endParaRPr lang="zh-CN" altLang="en-US" dirty="0"/>
          </a:p>
        </p:txBody>
      </p:sp>
      <p:pic>
        <p:nvPicPr>
          <p:cNvPr id="4" name="图片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5616" y="2265161"/>
            <a:ext cx="7094018" cy="457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75950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 smtClean="0"/>
              <a:t>Conclusion and Future Work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altLang="zh-CN" sz="2400" dirty="0" smtClean="0"/>
              <a:t>Combines the advantages of the joint image/label embedding and label co-occurrence models by employing CNN and RNN</a:t>
            </a:r>
          </a:p>
          <a:p>
            <a:r>
              <a:rPr lang="en-US" altLang="zh-CN" sz="2400" dirty="0" smtClean="0"/>
              <a:t>Experimental results on several datasets show good performance </a:t>
            </a:r>
          </a:p>
          <a:p>
            <a:pPr marL="0" indent="0">
              <a:buNone/>
            </a:pPr>
            <a:endParaRPr lang="en-US" altLang="zh-CN" sz="2400" dirty="0" smtClean="0"/>
          </a:p>
          <a:p>
            <a:r>
              <a:rPr lang="en-US" altLang="zh-CN" sz="2400" dirty="0" smtClean="0"/>
              <a:t> </a:t>
            </a:r>
            <a:r>
              <a:rPr lang="en-US" altLang="zh-CN" sz="2400" b="1" dirty="0" smtClean="0"/>
              <a:t>Predicting small objects is still a challenge.</a:t>
            </a:r>
            <a:endParaRPr lang="zh-CN" altLang="en-US" sz="2400" b="1" dirty="0"/>
          </a:p>
        </p:txBody>
      </p:sp>
    </p:spTree>
    <p:extLst>
      <p:ext uri="{BB962C8B-B14F-4D97-AF65-F5344CB8AC3E}">
        <p14:creationId xmlns:p14="http://schemas.microsoft.com/office/powerpoint/2010/main" val="14207900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zh-CN" dirty="0" smtClean="0"/>
              <a:t>Reference: CNN-RNN: A Unified Framework for Multi-label Image Classification — </a:t>
            </a:r>
            <a:r>
              <a:rPr lang="en-US" altLang="zh-CN" sz="2400" dirty="0" smtClean="0"/>
              <a:t>Jiang Wang, Yi Yang, </a:t>
            </a:r>
            <a:r>
              <a:rPr lang="en-US" altLang="zh-CN" sz="2400" dirty="0" err="1" smtClean="0"/>
              <a:t>Junhua</a:t>
            </a:r>
            <a:r>
              <a:rPr lang="en-US" altLang="zh-CN" sz="2400" dirty="0" smtClean="0"/>
              <a:t> Mao, </a:t>
            </a:r>
            <a:r>
              <a:rPr lang="en-US" altLang="zh-CN" sz="2400" dirty="0" err="1" smtClean="0"/>
              <a:t>Zhiheng</a:t>
            </a:r>
            <a:r>
              <a:rPr lang="en-US" altLang="zh-CN" sz="2400" dirty="0" smtClean="0"/>
              <a:t> Huang, Chang Huang, Wei Xu</a:t>
            </a:r>
          </a:p>
          <a:p>
            <a:endParaRPr lang="en-US" altLang="zh-CN" dirty="0" smtClean="0"/>
          </a:p>
          <a:p>
            <a:r>
              <a:rPr lang="en-US" altLang="zh-CN" dirty="0" smtClean="0"/>
              <a:t>Questions?</a:t>
            </a:r>
          </a:p>
          <a:p>
            <a:endParaRPr lang="en-US" altLang="zh-CN" dirty="0"/>
          </a:p>
        </p:txBody>
      </p:sp>
    </p:spTree>
    <p:extLst>
      <p:ext uri="{BB962C8B-B14F-4D97-AF65-F5344CB8AC3E}">
        <p14:creationId xmlns:p14="http://schemas.microsoft.com/office/powerpoint/2010/main" val="3998434339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endParaRPr lang="en-US" altLang="zh-CN" sz="4000" dirty="0" smtClean="0"/>
          </a:p>
          <a:p>
            <a:r>
              <a:rPr lang="en-US" altLang="zh-CN" sz="4000" b="1" dirty="0" smtClean="0"/>
              <a:t>Thank you all</a:t>
            </a:r>
            <a:r>
              <a:rPr lang="zh-CN" altLang="en-US" sz="4000" b="1" dirty="0" smtClean="0"/>
              <a:t>！</a:t>
            </a:r>
            <a:endParaRPr lang="zh-CN" alt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421086879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134</TotalTime>
  <Words>467</Words>
  <Application>Microsoft Office PowerPoint</Application>
  <PresentationFormat>全屏显示(4:3)</PresentationFormat>
  <Paragraphs>82</Paragraphs>
  <Slides>26</Slides>
  <Notes>0</Notes>
  <HiddenSlides>0</HiddenSlides>
  <MMClips>0</MMClips>
  <ScaleCrop>false</ScaleCrop>
  <HeadingPairs>
    <vt:vector size="4" baseType="variant">
      <vt:variant>
        <vt:lpstr>主题</vt:lpstr>
      </vt:variant>
      <vt:variant>
        <vt:i4>1</vt:i4>
      </vt:variant>
      <vt:variant>
        <vt:lpstr>幻灯片标题</vt:lpstr>
      </vt:variant>
      <vt:variant>
        <vt:i4>26</vt:i4>
      </vt:variant>
    </vt:vector>
  </HeadingPairs>
  <TitlesOfParts>
    <vt:vector size="27" baseType="lpstr">
      <vt:lpstr>Office 主题</vt:lpstr>
      <vt:lpstr>CNN-RNN: A Uniﬁed Framework for Multi-label Image Classiﬁcation </vt:lpstr>
      <vt:lpstr>Multi-label Image Classification</vt:lpstr>
      <vt:lpstr>Previous Models</vt:lpstr>
      <vt:lpstr>RNN-CNN Model</vt:lpstr>
      <vt:lpstr>CNN-RNN Framework</vt:lpstr>
      <vt:lpstr>Joint Embedding Model</vt:lpstr>
      <vt:lpstr>Model Diagram</vt:lpstr>
      <vt:lpstr>LSTM</vt:lpstr>
      <vt:lpstr>Recurrent Neural Network</vt:lpstr>
      <vt:lpstr>Inference</vt:lpstr>
      <vt:lpstr>Beam Search</vt:lpstr>
      <vt:lpstr>Experiments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Conclusion and Future Work</vt:lpstr>
      <vt:lpstr>PowerPoint 演示文稿</vt:lpstr>
      <vt:lpstr>PowerPoint 演示文稿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CNN-RNN:A Uniﬁed Framework for Multi-label Image Classiﬁcation </dc:title>
  <dc:creator>ThinkPad</dc:creator>
  <cp:lastModifiedBy>Kyd</cp:lastModifiedBy>
  <cp:revision>12</cp:revision>
  <dcterms:created xsi:type="dcterms:W3CDTF">2016-10-24T18:23:39Z</dcterms:created>
  <dcterms:modified xsi:type="dcterms:W3CDTF">2016-10-25T00:20:13Z</dcterms:modified>
</cp:coreProperties>
</file>