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61" r:id="rId3"/>
    <p:sldId id="289" r:id="rId4"/>
    <p:sldId id="275" r:id="rId5"/>
    <p:sldId id="262" r:id="rId6"/>
    <p:sldId id="263" r:id="rId7"/>
    <p:sldId id="290" r:id="rId8"/>
    <p:sldId id="295" r:id="rId9"/>
    <p:sldId id="291" r:id="rId10"/>
    <p:sldId id="279" r:id="rId11"/>
    <p:sldId id="286" r:id="rId12"/>
    <p:sldId id="296" r:id="rId13"/>
    <p:sldId id="297" r:id="rId14"/>
    <p:sldId id="292" r:id="rId15"/>
    <p:sldId id="278" r:id="rId16"/>
    <p:sldId id="285" r:id="rId17"/>
    <p:sldId id="293" r:id="rId18"/>
    <p:sldId id="282" r:id="rId19"/>
    <p:sldId id="287" r:id="rId20"/>
    <p:sldId id="288" r:id="rId21"/>
    <p:sldId id="264" r:id="rId22"/>
    <p:sldId id="258" r:id="rId23"/>
    <p:sldId id="299" r:id="rId24"/>
    <p:sldId id="298" r:id="rId25"/>
    <p:sldId id="259" r:id="rId26"/>
    <p:sldId id="260" r:id="rId27"/>
    <p:sldId id="268" r:id="rId28"/>
    <p:sldId id="272" r:id="rId29"/>
    <p:sldId id="271" r:id="rId30"/>
    <p:sldId id="274" r:id="rId31"/>
    <p:sldId id="269" r:id="rId32"/>
    <p:sldId id="270" r:id="rId33"/>
    <p:sldId id="266" r:id="rId34"/>
    <p:sldId id="267" r:id="rId35"/>
    <p:sldId id="26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56" autoAdjust="0"/>
    <p:restoredTop sz="67417" autoAdjust="0"/>
  </p:normalViewPr>
  <p:slideViewPr>
    <p:cSldViewPr snapToGrid="0">
      <p:cViewPr>
        <p:scale>
          <a:sx n="50" d="100"/>
          <a:sy n="50" d="100"/>
        </p:scale>
        <p:origin x="1401" y="267"/>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9633A5-40B5-4C8E-9FFC-12AD22185ED1}" type="datetimeFigureOut">
              <a:rPr lang="en-US" smtClean="0"/>
              <a:t>10/22/2016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94D049-AC15-4323-96D1-59AB8AED68E1}" type="slidenum">
              <a:rPr lang="en-US" smtClean="0"/>
              <a:t>‹#›</a:t>
            </a:fld>
            <a:endParaRPr lang="en-US"/>
          </a:p>
        </p:txBody>
      </p:sp>
    </p:spTree>
    <p:extLst>
      <p:ext uri="{BB962C8B-B14F-4D97-AF65-F5344CB8AC3E}">
        <p14:creationId xmlns:p14="http://schemas.microsoft.com/office/powerpoint/2010/main" val="2248253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94D049-AC15-4323-96D1-59AB8AED68E1}" type="slidenum">
              <a:rPr lang="en-US" smtClean="0"/>
              <a:t>1</a:t>
            </a:fld>
            <a:endParaRPr lang="en-US"/>
          </a:p>
        </p:txBody>
      </p:sp>
    </p:spTree>
    <p:extLst>
      <p:ext uri="{BB962C8B-B14F-4D97-AF65-F5344CB8AC3E}">
        <p14:creationId xmlns:p14="http://schemas.microsoft.com/office/powerpoint/2010/main" val="3276216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4: Example object proposals. Out of 100 proposals per image, we show those that best overlap the ground truth object masks. Average best overlap (defined in </a:t>
            </a:r>
            <a:r>
              <a:rPr lang="en-US" dirty="0" err="1"/>
              <a:t>Krahenbuhl</a:t>
            </a:r>
            <a:r>
              <a:rPr lang="en-US" dirty="0"/>
              <a:t> &amp; </a:t>
            </a:r>
            <a:r>
              <a:rPr lang="en-US" dirty="0" err="1"/>
              <a:t>Koltun</a:t>
            </a:r>
            <a:r>
              <a:rPr lang="en-US" dirty="0"/>
              <a:t> (2014)) and recall at a </a:t>
            </a:r>
            <a:r>
              <a:rPr lang="en-US" dirty="0" err="1"/>
              <a:t>Jaccard</a:t>
            </a:r>
            <a:r>
              <a:rPr lang="en-US" dirty="0"/>
              <a:t> index of 0.5 are superimposed over each result.</a:t>
            </a:r>
          </a:p>
        </p:txBody>
      </p:sp>
      <p:sp>
        <p:nvSpPr>
          <p:cNvPr id="4" name="Slide Number Placeholder 3"/>
          <p:cNvSpPr>
            <a:spLocks noGrp="1"/>
          </p:cNvSpPr>
          <p:nvPr>
            <p:ph type="sldNum" sz="quarter" idx="10"/>
          </p:nvPr>
        </p:nvSpPr>
        <p:spPr/>
        <p:txBody>
          <a:bodyPr/>
          <a:lstStyle/>
          <a:p>
            <a:fld id="{9C94D049-AC15-4323-96D1-59AB8AED68E1}" type="slidenum">
              <a:rPr lang="en-US" smtClean="0"/>
              <a:t>18</a:t>
            </a:fld>
            <a:endParaRPr lang="en-US"/>
          </a:p>
        </p:txBody>
      </p:sp>
    </p:spTree>
    <p:extLst>
      <p:ext uri="{BB962C8B-B14F-4D97-AF65-F5344CB8AC3E}">
        <p14:creationId xmlns:p14="http://schemas.microsoft.com/office/powerpoint/2010/main" val="1861577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err="1" smtClean="0">
                <a:solidFill>
                  <a:schemeClr val="tx1"/>
                </a:solidFill>
                <a:effectLst/>
                <a:latin typeface="+mn-lt"/>
                <a:ea typeface="+mn-ea"/>
                <a:cs typeface="+mn-cs"/>
              </a:rPr>
              <a:t>Jaccard</a:t>
            </a:r>
            <a:r>
              <a:rPr lang="en-US" sz="1200" b="1" i="0" kern="1200" dirty="0" smtClean="0">
                <a:solidFill>
                  <a:schemeClr val="tx1"/>
                </a:solidFill>
                <a:effectLst/>
                <a:latin typeface="+mn-lt"/>
                <a:ea typeface="+mn-ea"/>
                <a:cs typeface="+mn-cs"/>
              </a:rPr>
              <a:t> index</a:t>
            </a:r>
            <a:r>
              <a:rPr lang="en-US" sz="1200" b="0" i="0" kern="1200" dirty="0" smtClean="0">
                <a:solidFill>
                  <a:schemeClr val="tx1"/>
                </a:solidFill>
                <a:effectLst/>
                <a:latin typeface="+mn-lt"/>
                <a:ea typeface="+mn-ea"/>
                <a:cs typeface="+mn-cs"/>
              </a:rPr>
              <a:t>, also known as the </a:t>
            </a:r>
            <a:r>
              <a:rPr lang="en-US" sz="1200" b="1" i="0" kern="1200" dirty="0" err="1" smtClean="0">
                <a:solidFill>
                  <a:schemeClr val="tx1"/>
                </a:solidFill>
                <a:effectLst/>
                <a:latin typeface="+mn-lt"/>
                <a:ea typeface="+mn-ea"/>
                <a:cs typeface="+mn-cs"/>
              </a:rPr>
              <a:t>Jaccard</a:t>
            </a:r>
            <a:r>
              <a:rPr lang="en-US" sz="1200" b="1" i="0" kern="1200" dirty="0" smtClean="0">
                <a:solidFill>
                  <a:schemeClr val="tx1"/>
                </a:solidFill>
                <a:effectLst/>
                <a:latin typeface="+mn-lt"/>
                <a:ea typeface="+mn-ea"/>
                <a:cs typeface="+mn-cs"/>
              </a:rPr>
              <a:t> similarity coefficient</a:t>
            </a:r>
            <a:r>
              <a:rPr lang="en-US" sz="1200" b="0" i="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CC53F6B1-11CE-447A-8270-530FFE867D18}" type="slidenum">
              <a:rPr lang="en-US" smtClean="0"/>
              <a:t>19</a:t>
            </a:fld>
            <a:endParaRPr lang="en-US"/>
          </a:p>
        </p:txBody>
      </p:sp>
    </p:spTree>
    <p:extLst>
      <p:ext uri="{BB962C8B-B14F-4D97-AF65-F5344CB8AC3E}">
        <p14:creationId xmlns:p14="http://schemas.microsoft.com/office/powerpoint/2010/main" val="4285036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is </a:t>
            </a:r>
            <a:r>
              <a:rPr lang="en-US" dirty="0" err="1" smtClean="0"/>
              <a:t>Jaccard</a:t>
            </a:r>
            <a:r>
              <a:rPr lang="en-US" dirty="0" smtClean="0"/>
              <a:t> index used over</a:t>
            </a:r>
            <a:r>
              <a:rPr lang="en-US" baseline="0" dirty="0" smtClean="0"/>
              <a:t> Simple Matching Coefficient? When you don’t want to say that two objects are similar just because they both DON’T have something.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C53F6B1-11CE-447A-8270-530FFE867D18}" type="slidenum">
              <a:rPr lang="en-US" smtClean="0"/>
              <a:t>20</a:t>
            </a:fld>
            <a:endParaRPr lang="en-US"/>
          </a:p>
        </p:txBody>
      </p:sp>
    </p:spTree>
    <p:extLst>
      <p:ext uri="{BB962C8B-B14F-4D97-AF65-F5344CB8AC3E}">
        <p14:creationId xmlns:p14="http://schemas.microsoft.com/office/powerpoint/2010/main" val="339469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94D049-AC15-4323-96D1-59AB8AED68E1}" type="slidenum">
              <a:rPr lang="en-US" smtClean="0"/>
              <a:t>22</a:t>
            </a:fld>
            <a:endParaRPr lang="en-US"/>
          </a:p>
        </p:txBody>
      </p:sp>
    </p:spTree>
    <p:extLst>
      <p:ext uri="{BB962C8B-B14F-4D97-AF65-F5344CB8AC3E}">
        <p14:creationId xmlns:p14="http://schemas.microsoft.com/office/powerpoint/2010/main" val="1284133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https://charlesmartin14.wordpress.com/2012/10/09/spectral-clustering/</a:t>
            </a:r>
          </a:p>
          <a:p>
            <a:endParaRPr lang="en-US" dirty="0"/>
          </a:p>
          <a:p>
            <a:r>
              <a:rPr lang="en-US" sz="1200" b="0" i="0" kern="1200" dirty="0">
                <a:solidFill>
                  <a:schemeClr val="tx1"/>
                </a:solidFill>
                <a:effectLst/>
                <a:latin typeface="+mn-lt"/>
                <a:ea typeface="+mn-ea"/>
                <a:cs typeface="+mn-cs"/>
              </a:rPr>
              <a:t>cluster data that is connected but not </a:t>
            </a:r>
            <a:r>
              <a:rPr lang="en-US" sz="1200" b="0" i="0" kern="1200" dirty="0" err="1">
                <a:solidFill>
                  <a:schemeClr val="tx1"/>
                </a:solidFill>
                <a:effectLst/>
                <a:latin typeface="+mn-lt"/>
                <a:ea typeface="+mn-ea"/>
                <a:cs typeface="+mn-cs"/>
              </a:rPr>
              <a:t>lnecessarily</a:t>
            </a:r>
            <a:r>
              <a:rPr lang="en-US" sz="1200" b="0" i="0" kern="1200" dirty="0">
                <a:solidFill>
                  <a:schemeClr val="tx1"/>
                </a:solidFill>
                <a:effectLst/>
                <a:latin typeface="+mn-lt"/>
                <a:ea typeface="+mn-ea"/>
                <a:cs typeface="+mn-cs"/>
              </a:rPr>
              <a:t> compact</a:t>
            </a:r>
            <a:endParaRPr lang="en-US" dirty="0"/>
          </a:p>
        </p:txBody>
      </p:sp>
      <p:sp>
        <p:nvSpPr>
          <p:cNvPr id="4" name="Slide Number Placeholder 3"/>
          <p:cNvSpPr>
            <a:spLocks noGrp="1"/>
          </p:cNvSpPr>
          <p:nvPr>
            <p:ph type="sldNum" sz="quarter" idx="10"/>
          </p:nvPr>
        </p:nvSpPr>
        <p:spPr/>
        <p:txBody>
          <a:bodyPr/>
          <a:lstStyle/>
          <a:p>
            <a:fld id="{9C94D049-AC15-4323-96D1-59AB8AED68E1}" type="slidenum">
              <a:rPr lang="en-US" smtClean="0"/>
              <a:t>25</a:t>
            </a:fld>
            <a:endParaRPr lang="en-US"/>
          </a:p>
        </p:txBody>
      </p:sp>
    </p:spTree>
    <p:extLst>
      <p:ext uri="{BB962C8B-B14F-4D97-AF65-F5344CB8AC3E}">
        <p14:creationId xmlns:p14="http://schemas.microsoft.com/office/powerpoint/2010/main" val="1323224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5: </a:t>
            </a:r>
          </a:p>
          <a:p>
            <a:r>
              <a:rPr lang="en-US" dirty="0"/>
              <a:t>Object proposal results, evaluated on bounding boxes. </a:t>
            </a:r>
          </a:p>
          <a:p>
            <a:r>
              <a:rPr lang="en-US" dirty="0"/>
              <a:t>Our unsupervised method (labeled “Co-occurrence”) is competitive with recent supervised algorithms at proposing up to around 100 objects. </a:t>
            </a:r>
          </a:p>
          <a:p>
            <a:endParaRPr lang="en-US" dirty="0"/>
          </a:p>
          <a:p>
            <a:r>
              <a:rPr lang="en-US" dirty="0"/>
              <a:t>ABO is the average best overlap metric from (</a:t>
            </a:r>
            <a:r>
              <a:rPr lang="en-US" dirty="0" err="1"/>
              <a:t>Krahenbuhl</a:t>
            </a:r>
            <a:r>
              <a:rPr lang="en-US" dirty="0"/>
              <a:t> &amp; </a:t>
            </a:r>
            <a:r>
              <a:rPr lang="en-US" dirty="0" err="1"/>
              <a:t>Koltun</a:t>
            </a:r>
            <a:r>
              <a:rPr lang="en-US" dirty="0"/>
              <a:t> (2014)), </a:t>
            </a:r>
          </a:p>
          <a:p>
            <a:r>
              <a:rPr lang="en-US" dirty="0"/>
              <a:t>J is </a:t>
            </a:r>
            <a:r>
              <a:rPr lang="en-US" dirty="0" err="1"/>
              <a:t>Jaccard</a:t>
            </a:r>
            <a:r>
              <a:rPr lang="en-US" dirty="0"/>
              <a:t> index. </a:t>
            </a:r>
          </a:p>
          <a:p>
            <a:endParaRPr lang="en-US" dirty="0"/>
          </a:p>
          <a:p>
            <a:r>
              <a:rPr lang="en-US" dirty="0"/>
              <a:t>The papers compared to are: </a:t>
            </a:r>
          </a:p>
          <a:p>
            <a:r>
              <a:rPr lang="en-US" dirty="0"/>
              <a:t>BING (Cheng et al. (2014)), </a:t>
            </a:r>
          </a:p>
          <a:p>
            <a:r>
              <a:rPr lang="en-US" dirty="0" err="1"/>
              <a:t>EdgeBoxes</a:t>
            </a:r>
            <a:r>
              <a:rPr lang="en-US" dirty="0"/>
              <a:t> (</a:t>
            </a:r>
            <a:r>
              <a:rPr lang="en-US" dirty="0" err="1"/>
              <a:t>Zitnick</a:t>
            </a:r>
            <a:r>
              <a:rPr lang="en-US" dirty="0"/>
              <a:t> &amp; Dollar (2014), </a:t>
            </a:r>
          </a:p>
          <a:p>
            <a:r>
              <a:rPr lang="en-US" dirty="0"/>
              <a:t>LPO (</a:t>
            </a:r>
            <a:r>
              <a:rPr lang="en-US" dirty="0" err="1"/>
              <a:t>Krahnenbuhl</a:t>
            </a:r>
            <a:r>
              <a:rPr lang="en-US" dirty="0"/>
              <a:t> &amp; </a:t>
            </a:r>
            <a:r>
              <a:rPr lang="en-US" dirty="0" err="1"/>
              <a:t>Koltun</a:t>
            </a:r>
            <a:r>
              <a:rPr lang="en-US" dirty="0"/>
              <a:t> (2015)), </a:t>
            </a:r>
          </a:p>
          <a:p>
            <a:r>
              <a:rPr lang="en-US" dirty="0" err="1"/>
              <a:t>Objectness</a:t>
            </a:r>
            <a:r>
              <a:rPr lang="en-US" dirty="0"/>
              <a:t> (</a:t>
            </a:r>
            <a:r>
              <a:rPr lang="en-US" dirty="0" err="1"/>
              <a:t>Alexe</a:t>
            </a:r>
            <a:r>
              <a:rPr lang="en-US" dirty="0"/>
              <a:t> et al. (2012)), </a:t>
            </a:r>
          </a:p>
          <a:p>
            <a:r>
              <a:rPr lang="en-US" dirty="0"/>
              <a:t>GOP (</a:t>
            </a:r>
            <a:r>
              <a:rPr lang="en-US" dirty="0" err="1"/>
              <a:t>Krahenbuhl</a:t>
            </a:r>
            <a:r>
              <a:rPr lang="en-US" dirty="0"/>
              <a:t> &amp; </a:t>
            </a:r>
            <a:r>
              <a:rPr lang="en-US" dirty="0" err="1"/>
              <a:t>Koltun</a:t>
            </a:r>
            <a:r>
              <a:rPr lang="en-US" dirty="0"/>
              <a:t> (2014)), </a:t>
            </a:r>
          </a:p>
          <a:p>
            <a:r>
              <a:rPr lang="en-US" dirty="0"/>
              <a:t>Randomized Prim (</a:t>
            </a:r>
            <a:r>
              <a:rPr lang="en-US" dirty="0" err="1"/>
              <a:t>Manen</a:t>
            </a:r>
            <a:r>
              <a:rPr lang="en-US" dirty="0"/>
              <a:t> et al. (2013)), </a:t>
            </a:r>
          </a:p>
          <a:p>
            <a:r>
              <a:rPr lang="en-US" dirty="0"/>
              <a:t>Sel. Search (</a:t>
            </a:r>
            <a:r>
              <a:rPr lang="en-US" dirty="0" err="1"/>
              <a:t>Uijlings</a:t>
            </a:r>
            <a:r>
              <a:rPr lang="en-US" dirty="0"/>
              <a:t> et al. (2013)).</a:t>
            </a:r>
          </a:p>
        </p:txBody>
      </p:sp>
      <p:sp>
        <p:nvSpPr>
          <p:cNvPr id="4" name="Slide Number Placeholder 3"/>
          <p:cNvSpPr>
            <a:spLocks noGrp="1"/>
          </p:cNvSpPr>
          <p:nvPr>
            <p:ph type="sldNum" sz="quarter" idx="10"/>
          </p:nvPr>
        </p:nvSpPr>
        <p:spPr/>
        <p:txBody>
          <a:bodyPr/>
          <a:lstStyle/>
          <a:p>
            <a:fld id="{9C94D049-AC15-4323-96D1-59AB8AED68E1}" type="slidenum">
              <a:rPr lang="en-US" smtClean="0"/>
              <a:t>26</a:t>
            </a:fld>
            <a:endParaRPr lang="en-US"/>
          </a:p>
        </p:txBody>
      </p:sp>
    </p:spTree>
    <p:extLst>
      <p:ext uri="{BB962C8B-B14F-4D97-AF65-F5344CB8AC3E}">
        <p14:creationId xmlns:p14="http://schemas.microsoft.com/office/powerpoint/2010/main" val="9660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Original algorithm not</a:t>
            </a:r>
            <a:r>
              <a:rPr lang="en-US" baseline="0" dirty="0"/>
              <a:t> published, but some possibilities include:</a:t>
            </a:r>
            <a:endParaRPr lang="en-US" dirty="0"/>
          </a:p>
          <a:p>
            <a:r>
              <a:rPr lang="en-US" dirty="0"/>
              <a:t>http://arcanesanctum.net/2011/03/15/movie-barcode-generator/ or</a:t>
            </a:r>
            <a:r>
              <a:rPr lang="en-US" baseline="0" dirty="0"/>
              <a:t> https://bitbucket.org/yaurthek/moviebarcodegenerator/src</a:t>
            </a:r>
            <a:endParaRPr lang="en-US" dirty="0"/>
          </a:p>
          <a:p>
            <a:r>
              <a:rPr lang="en-US" dirty="0"/>
              <a:t>http://wordpress.mrreid.org/moviebarcode/</a:t>
            </a:r>
          </a:p>
          <a:p>
            <a:r>
              <a:rPr lang="en-US" dirty="0"/>
              <a:t>http://forum.doom9.org/showthread.php?p=1480852#post1480852</a:t>
            </a:r>
          </a:p>
          <a:p>
            <a:r>
              <a:rPr lang="en-US" dirty="0"/>
              <a:t>http://projects.metafilter.com/2996/Make-your-own-Movie-Barcodes</a:t>
            </a:r>
          </a:p>
          <a:p>
            <a:endParaRPr lang="en-US" dirty="0"/>
          </a:p>
          <a:p>
            <a:r>
              <a:rPr lang="en-US" dirty="0"/>
              <a:t>Algorithm:</a:t>
            </a:r>
            <a:r>
              <a:rPr lang="en-US" baseline="0" dirty="0"/>
              <a:t>  </a:t>
            </a:r>
          </a:p>
          <a:p>
            <a:r>
              <a:rPr lang="en-US" baseline="0" dirty="0"/>
              <a:t> - Extract (subsample?) images/frames from movie </a:t>
            </a:r>
          </a:p>
          <a:p>
            <a:r>
              <a:rPr lang="en-US" baseline="0" dirty="0"/>
              <a:t> - Resize (e.g. resize or crop in </a:t>
            </a:r>
            <a:r>
              <a:rPr lang="en-US" baseline="0" dirty="0" err="1"/>
              <a:t>ImageMagick</a:t>
            </a:r>
            <a:r>
              <a:rPr lang="en-US" baseline="0" dirty="0"/>
              <a:t>) each image to 1 pixel</a:t>
            </a:r>
          </a:p>
          <a:p>
            <a:r>
              <a:rPr lang="en-US" baseline="0" dirty="0"/>
              <a:t> - Montage/concatenate into a row</a:t>
            </a:r>
          </a:p>
          <a:p>
            <a:r>
              <a:rPr lang="en-US" baseline="0" dirty="0"/>
              <a:t> - Expand to desired vertical height like a real-world “barcode”</a:t>
            </a:r>
            <a:endParaRPr lang="en-US" dirty="0"/>
          </a:p>
        </p:txBody>
      </p:sp>
      <p:sp>
        <p:nvSpPr>
          <p:cNvPr id="4" name="Slide Number Placeholder 3"/>
          <p:cNvSpPr>
            <a:spLocks noGrp="1"/>
          </p:cNvSpPr>
          <p:nvPr>
            <p:ph type="sldNum" sz="quarter" idx="10"/>
          </p:nvPr>
        </p:nvSpPr>
        <p:spPr/>
        <p:txBody>
          <a:bodyPr/>
          <a:lstStyle/>
          <a:p>
            <a:fld id="{9C94D049-AC15-4323-96D1-59AB8AED68E1}" type="slidenum">
              <a:rPr lang="en-US" smtClean="0"/>
              <a:t>27</a:t>
            </a:fld>
            <a:endParaRPr lang="en-US"/>
          </a:p>
        </p:txBody>
      </p:sp>
    </p:spTree>
    <p:extLst>
      <p:ext uri="{BB962C8B-B14F-4D97-AF65-F5344CB8AC3E}">
        <p14:creationId xmlns:p14="http://schemas.microsoft.com/office/powerpoint/2010/main" val="3186635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94D049-AC15-4323-96D1-59AB8AED68E1}" type="slidenum">
              <a:rPr lang="en-US" smtClean="0"/>
              <a:t>28</a:t>
            </a:fld>
            <a:endParaRPr lang="en-US"/>
          </a:p>
        </p:txBody>
      </p:sp>
    </p:spTree>
    <p:extLst>
      <p:ext uri="{BB962C8B-B14F-4D97-AF65-F5344CB8AC3E}">
        <p14:creationId xmlns:p14="http://schemas.microsoft.com/office/powerpoint/2010/main" val="3983672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6: Left: </a:t>
            </a:r>
          </a:p>
          <a:p>
            <a:r>
              <a:rPr lang="en-US" dirty="0"/>
              <a:t>“movie barcode” for The Two Towers, in which each frame of the movie is resized into a signal column of the visualization; </a:t>
            </a:r>
          </a:p>
          <a:p>
            <a:r>
              <a:rPr lang="en-US" dirty="0"/>
              <a:t>the top shows the DVD chapters and the bottom our recovered scene segmentation. </a:t>
            </a:r>
          </a:p>
          <a:p>
            <a:r>
              <a:rPr lang="en-US" dirty="0"/>
              <a:t>Notice that some DVD chapters contain multiple different scenes. </a:t>
            </a:r>
          </a:p>
          <a:p>
            <a:r>
              <a:rPr lang="en-US" dirty="0"/>
              <a:t>Our method tends to detect these sub-chapter scenes, resulting in an over-segmentation compared to the chapters. </a:t>
            </a:r>
          </a:p>
        </p:txBody>
      </p:sp>
      <p:sp>
        <p:nvSpPr>
          <p:cNvPr id="4" name="Slide Number Placeholder 3"/>
          <p:cNvSpPr>
            <a:spLocks noGrp="1"/>
          </p:cNvSpPr>
          <p:nvPr>
            <p:ph type="sldNum" sz="quarter" idx="10"/>
          </p:nvPr>
        </p:nvSpPr>
        <p:spPr/>
        <p:txBody>
          <a:bodyPr/>
          <a:lstStyle/>
          <a:p>
            <a:fld id="{9C94D049-AC15-4323-96D1-59AB8AED68E1}" type="slidenum">
              <a:rPr lang="en-US" smtClean="0"/>
              <a:t>29</a:t>
            </a:fld>
            <a:endParaRPr lang="en-US"/>
          </a:p>
        </p:txBody>
      </p:sp>
    </p:spTree>
    <p:extLst>
      <p:ext uri="{BB962C8B-B14F-4D97-AF65-F5344CB8AC3E}">
        <p14:creationId xmlns:p14="http://schemas.microsoft.com/office/powerpoint/2010/main" val="2714718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6: Right: </a:t>
            </a:r>
          </a:p>
          <a:p>
            <a:r>
              <a:rPr lang="en-US" dirty="0"/>
              <a:t>we quantify our performance on this scene segmentation task; see text for details.</a:t>
            </a:r>
          </a:p>
        </p:txBody>
      </p:sp>
      <p:sp>
        <p:nvSpPr>
          <p:cNvPr id="4" name="Slide Number Placeholder 3"/>
          <p:cNvSpPr>
            <a:spLocks noGrp="1"/>
          </p:cNvSpPr>
          <p:nvPr>
            <p:ph type="sldNum" sz="quarter" idx="10"/>
          </p:nvPr>
        </p:nvSpPr>
        <p:spPr/>
        <p:txBody>
          <a:bodyPr/>
          <a:lstStyle/>
          <a:p>
            <a:fld id="{9C94D049-AC15-4323-96D1-59AB8AED68E1}" type="slidenum">
              <a:rPr lang="en-US" smtClean="0"/>
              <a:t>30</a:t>
            </a:fld>
            <a:endParaRPr lang="en-US"/>
          </a:p>
        </p:txBody>
      </p:sp>
    </p:spTree>
    <p:extLst>
      <p:ext uri="{BB962C8B-B14F-4D97-AF65-F5344CB8AC3E}">
        <p14:creationId xmlns:p14="http://schemas.microsoft.com/office/powerpoint/2010/main" val="1013477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 We model statistical dependences in the visual world by learning to predict which visual primitives – patches, frames, or photos – will be likely to co-occur within the same spatial or temporal context. Above, the primitives are labeled A and B, and the context is labeled C. By clustering primitives that predictably co-occur, we can uncover groupings such as objects (a group of patches; left), movie scenes (a group of frames; middle), and place categories (a group of photos; right)</a:t>
            </a:r>
          </a:p>
        </p:txBody>
      </p:sp>
      <p:sp>
        <p:nvSpPr>
          <p:cNvPr id="4" name="Slide Number Placeholder 3"/>
          <p:cNvSpPr>
            <a:spLocks noGrp="1"/>
          </p:cNvSpPr>
          <p:nvPr>
            <p:ph type="sldNum" sz="quarter" idx="10"/>
          </p:nvPr>
        </p:nvSpPr>
        <p:spPr/>
        <p:txBody>
          <a:bodyPr/>
          <a:lstStyle/>
          <a:p>
            <a:fld id="{9C94D049-AC15-4323-96D1-59AB8AED68E1}" type="slidenum">
              <a:rPr lang="en-US" smtClean="0"/>
              <a:t>4</a:t>
            </a:fld>
            <a:endParaRPr lang="en-US"/>
          </a:p>
        </p:txBody>
      </p:sp>
    </p:spTree>
    <p:extLst>
      <p:ext uri="{BB962C8B-B14F-4D97-AF65-F5344CB8AC3E}">
        <p14:creationId xmlns:p14="http://schemas.microsoft.com/office/powerpoint/2010/main" val="11386449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7: Left: </a:t>
            </a:r>
          </a:p>
          <a:p>
            <a:r>
              <a:rPr lang="en-US" dirty="0"/>
              <a:t>Clustering the </a:t>
            </a:r>
            <a:r>
              <a:rPr lang="en-US" dirty="0" err="1"/>
              <a:t>LabelMe</a:t>
            </a:r>
            <a:r>
              <a:rPr lang="en-US" dirty="0"/>
              <a:t> Outdoor dataset (Liu et al. (2009)) into 8 groups using our learned affinities. </a:t>
            </a:r>
          </a:p>
          <a:p>
            <a:r>
              <a:rPr lang="en-US" dirty="0"/>
              <a:t>Random sample images are shown from each group. </a:t>
            </a:r>
          </a:p>
        </p:txBody>
      </p:sp>
      <p:sp>
        <p:nvSpPr>
          <p:cNvPr id="4" name="Slide Number Placeholder 3"/>
          <p:cNvSpPr>
            <a:spLocks noGrp="1"/>
          </p:cNvSpPr>
          <p:nvPr>
            <p:ph type="sldNum" sz="quarter" idx="10"/>
          </p:nvPr>
        </p:nvSpPr>
        <p:spPr/>
        <p:txBody>
          <a:bodyPr/>
          <a:lstStyle/>
          <a:p>
            <a:fld id="{9C94D049-AC15-4323-96D1-59AB8AED68E1}" type="slidenum">
              <a:rPr lang="en-US" smtClean="0"/>
              <a:t>31</a:t>
            </a:fld>
            <a:endParaRPr lang="en-US"/>
          </a:p>
        </p:txBody>
      </p:sp>
    </p:spTree>
    <p:extLst>
      <p:ext uri="{BB962C8B-B14F-4D97-AF65-F5344CB8AC3E}">
        <p14:creationId xmlns:p14="http://schemas.microsoft.com/office/powerpoint/2010/main" val="41082898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7: Right: </a:t>
            </a:r>
          </a:p>
          <a:p>
            <a:r>
              <a:rPr lang="en-US" dirty="0"/>
              <a:t>Photo cluster purity versus number of clusters k. </a:t>
            </a:r>
          </a:p>
          <a:p>
            <a:r>
              <a:rPr lang="en-US" dirty="0"/>
              <a:t>Note that we trained our model on an independent dataset, the MIT City dataset (Zhou et al. (2014)).</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C94D049-AC15-4323-96D1-59AB8AED68E1}" type="slidenum">
              <a:rPr lang="en-US" smtClean="0"/>
              <a:t>32</a:t>
            </a:fld>
            <a:endParaRPr lang="en-US"/>
          </a:p>
        </p:txBody>
      </p:sp>
    </p:spTree>
    <p:extLst>
      <p:ext uri="{BB962C8B-B14F-4D97-AF65-F5344CB8AC3E}">
        <p14:creationId xmlns:p14="http://schemas.microsoft.com/office/powerpoint/2010/main" val="4212764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94D049-AC15-4323-96D1-59AB8AED68E1}" type="slidenum">
              <a:rPr lang="en-US" smtClean="0"/>
              <a:t>7</a:t>
            </a:fld>
            <a:endParaRPr lang="en-US"/>
          </a:p>
        </p:txBody>
      </p:sp>
    </p:spTree>
    <p:extLst>
      <p:ext uri="{BB962C8B-B14F-4D97-AF65-F5344CB8AC3E}">
        <p14:creationId xmlns:p14="http://schemas.microsoft.com/office/powerpoint/2010/main" val="3188914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94D049-AC15-4323-96D1-59AB8AED68E1}" type="slidenum">
              <a:rPr lang="en-US" smtClean="0"/>
              <a:t>9</a:t>
            </a:fld>
            <a:endParaRPr lang="en-US"/>
          </a:p>
        </p:txBody>
      </p:sp>
    </p:spTree>
    <p:extLst>
      <p:ext uri="{BB962C8B-B14F-4D97-AF65-F5344CB8AC3E}">
        <p14:creationId xmlns:p14="http://schemas.microsoft.com/office/powerpoint/2010/main" val="3884547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94D049-AC15-4323-96D1-59AB8AED68E1}" type="slidenum">
              <a:rPr lang="en-US" smtClean="0"/>
              <a:t>10</a:t>
            </a:fld>
            <a:endParaRPr lang="en-US"/>
          </a:p>
        </p:txBody>
      </p:sp>
    </p:spTree>
    <p:extLst>
      <p:ext uri="{BB962C8B-B14F-4D97-AF65-F5344CB8AC3E}">
        <p14:creationId xmlns:p14="http://schemas.microsoft.com/office/powerpoint/2010/main" val="505149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2: Overview of our approach to learning to group patches. We train a classifier to that takes two isolated patches, A and B, and predicts C: whether or not they were taken from nearby locations in an image. We use the output of the classifier, P(C = 1|A, B), as an affinity measure for grouping. The rightmost panel shows our grouping strategy. We setup a graph in which nodes are image patches, and all nearby nodes are connected with an edge, weighted by the learned affinity (for clarity, only a subset of nodes and edges are shown). We then apply spectral clustering to partition this graph and thereby segment the image. The result on this image is shown in Figure 5.</a:t>
            </a:r>
          </a:p>
          <a:p>
            <a:endParaRPr lang="en-US" dirty="0"/>
          </a:p>
        </p:txBody>
      </p:sp>
      <p:sp>
        <p:nvSpPr>
          <p:cNvPr id="4" name="Slide Number Placeholder 3"/>
          <p:cNvSpPr>
            <a:spLocks noGrp="1"/>
          </p:cNvSpPr>
          <p:nvPr>
            <p:ph type="sldNum" sz="quarter" idx="10"/>
          </p:nvPr>
        </p:nvSpPr>
        <p:spPr/>
        <p:txBody>
          <a:bodyPr/>
          <a:lstStyle/>
          <a:p>
            <a:fld id="{9C94D049-AC15-4323-96D1-59AB8AED68E1}" type="slidenum">
              <a:rPr lang="en-US" smtClean="0"/>
              <a:t>14</a:t>
            </a:fld>
            <a:endParaRPr lang="en-US"/>
          </a:p>
        </p:txBody>
      </p:sp>
    </p:spTree>
    <p:extLst>
      <p:ext uri="{BB962C8B-B14F-4D97-AF65-F5344CB8AC3E}">
        <p14:creationId xmlns:p14="http://schemas.microsoft.com/office/powerpoint/2010/main" val="2101678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Table 1: Average precision scores of our method (labeled “Co-occurrence classifier”) compared to baselines at predicting C (spatial or temporal adjacency) and Q (semantic sameness) for three domains: image patches, video frames, and geospatial photos.</a:t>
            </a:r>
          </a:p>
        </p:txBody>
      </p:sp>
      <p:sp>
        <p:nvSpPr>
          <p:cNvPr id="4" name="Slide Number Placeholder 3"/>
          <p:cNvSpPr>
            <a:spLocks noGrp="1"/>
          </p:cNvSpPr>
          <p:nvPr>
            <p:ph type="sldNum" sz="quarter" idx="10"/>
          </p:nvPr>
        </p:nvSpPr>
        <p:spPr/>
        <p:txBody>
          <a:bodyPr/>
          <a:lstStyle/>
          <a:p>
            <a:fld id="{9C94D049-AC15-4323-96D1-59AB8AED68E1}" type="slidenum">
              <a:rPr lang="en-US" smtClean="0"/>
              <a:t>15</a:t>
            </a:fld>
            <a:endParaRPr lang="en-US"/>
          </a:p>
        </p:txBody>
      </p:sp>
    </p:spTree>
    <p:extLst>
      <p:ext uri="{BB962C8B-B14F-4D97-AF65-F5344CB8AC3E}">
        <p14:creationId xmlns:p14="http://schemas.microsoft.com/office/powerpoint/2010/main" val="1527666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Table 2: Probing the learned affinities by transforming B while leaving A unmodified. Each number reports the mean output, w(A, B), from each network after the specified transformation has been applied. Transformations applied to one example patch are shown at the top of each column. Comparison should be made with respect to the unmodified input, given in the left-most column.</a:t>
            </a:r>
          </a:p>
          <a:p>
            <a:endParaRPr lang="en-US" dirty="0"/>
          </a:p>
        </p:txBody>
      </p:sp>
      <p:sp>
        <p:nvSpPr>
          <p:cNvPr id="4" name="Slide Number Placeholder 3"/>
          <p:cNvSpPr>
            <a:spLocks noGrp="1"/>
          </p:cNvSpPr>
          <p:nvPr>
            <p:ph type="sldNum" sz="quarter" idx="10"/>
          </p:nvPr>
        </p:nvSpPr>
        <p:spPr/>
        <p:txBody>
          <a:bodyPr/>
          <a:lstStyle/>
          <a:p>
            <a:fld id="{9C94D049-AC15-4323-96D1-59AB8AED68E1}" type="slidenum">
              <a:rPr lang="en-US" smtClean="0"/>
              <a:t>16</a:t>
            </a:fld>
            <a:endParaRPr lang="en-US"/>
          </a:p>
        </p:txBody>
      </p:sp>
    </p:spTree>
    <p:extLst>
      <p:ext uri="{BB962C8B-B14F-4D97-AF65-F5344CB8AC3E}">
        <p14:creationId xmlns:p14="http://schemas.microsoft.com/office/powerpoint/2010/main" val="3279530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Figure 3: t-SNE visualizations of the learned affinities in each domain. We construct an affinity matrix between 3000 randomly sampled primitives to create each visualization, using w(A, B) as the affinity measure. We then apply t-SNE on this matrix (van der </a:t>
            </a:r>
            <a:r>
              <a:rPr lang="en-US" dirty="0" err="1" smtClean="0"/>
              <a:t>Maaten</a:t>
            </a:r>
            <a:r>
              <a:rPr lang="en-US" dirty="0" smtClean="0"/>
              <a:t> &amp; Hinton (2009)). To avoid clutter, we visualize the embedded primitives snapped to the nearest point on a grid. The learned affinities pick up on different kinds of similarity in each domain. Patches are arranged largely according to color, while the geo-photo affinities are less dependent on color, as can be seen in the inset where day and night waterfronts map to nearby points in the t-SNE embedding</a:t>
            </a:r>
          </a:p>
          <a:p>
            <a:endParaRPr lang="en-US" dirty="0"/>
          </a:p>
        </p:txBody>
      </p:sp>
      <p:sp>
        <p:nvSpPr>
          <p:cNvPr id="4" name="Slide Number Placeholder 3"/>
          <p:cNvSpPr>
            <a:spLocks noGrp="1"/>
          </p:cNvSpPr>
          <p:nvPr>
            <p:ph type="sldNum" sz="quarter" idx="10"/>
          </p:nvPr>
        </p:nvSpPr>
        <p:spPr/>
        <p:txBody>
          <a:bodyPr/>
          <a:lstStyle/>
          <a:p>
            <a:fld id="{9C94D049-AC15-4323-96D1-59AB8AED68E1}" type="slidenum">
              <a:rPr lang="en-US" smtClean="0"/>
              <a:t>17</a:t>
            </a:fld>
            <a:endParaRPr lang="en-US"/>
          </a:p>
        </p:txBody>
      </p:sp>
    </p:spTree>
    <p:extLst>
      <p:ext uri="{BB962C8B-B14F-4D97-AF65-F5344CB8AC3E}">
        <p14:creationId xmlns:p14="http://schemas.microsoft.com/office/powerpoint/2010/main" val="980142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5F685BA-7D36-45E6-B53F-CAC2C3BFE506}" type="datetimeFigureOut">
              <a:rPr lang="en-US" smtClean="0"/>
              <a:t>10/22/2016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8A7874-D713-4240-A8F9-0AAEBB82C91F}" type="slidenum">
              <a:rPr lang="en-US" smtClean="0"/>
              <a:t>‹#›</a:t>
            </a:fld>
            <a:endParaRPr lang="en-US"/>
          </a:p>
        </p:txBody>
      </p:sp>
    </p:spTree>
    <p:extLst>
      <p:ext uri="{BB962C8B-B14F-4D97-AF65-F5344CB8AC3E}">
        <p14:creationId xmlns:p14="http://schemas.microsoft.com/office/powerpoint/2010/main" val="1804990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F685BA-7D36-45E6-B53F-CAC2C3BFE506}" type="datetimeFigureOut">
              <a:rPr lang="en-US" smtClean="0"/>
              <a:t>10/22/2016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8A7874-D713-4240-A8F9-0AAEBB82C91F}" type="slidenum">
              <a:rPr lang="en-US" smtClean="0"/>
              <a:t>‹#›</a:t>
            </a:fld>
            <a:endParaRPr lang="en-US"/>
          </a:p>
        </p:txBody>
      </p:sp>
    </p:spTree>
    <p:extLst>
      <p:ext uri="{BB962C8B-B14F-4D97-AF65-F5344CB8AC3E}">
        <p14:creationId xmlns:p14="http://schemas.microsoft.com/office/powerpoint/2010/main" val="3776423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F685BA-7D36-45E6-B53F-CAC2C3BFE506}" type="datetimeFigureOut">
              <a:rPr lang="en-US" smtClean="0"/>
              <a:t>10/22/2016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8A7874-D713-4240-A8F9-0AAEBB82C91F}" type="slidenum">
              <a:rPr lang="en-US" smtClean="0"/>
              <a:t>‹#›</a:t>
            </a:fld>
            <a:endParaRPr lang="en-US"/>
          </a:p>
        </p:txBody>
      </p:sp>
    </p:spTree>
    <p:extLst>
      <p:ext uri="{BB962C8B-B14F-4D97-AF65-F5344CB8AC3E}">
        <p14:creationId xmlns:p14="http://schemas.microsoft.com/office/powerpoint/2010/main" val="340447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F685BA-7D36-45E6-B53F-CAC2C3BFE506}" type="datetimeFigureOut">
              <a:rPr lang="en-US" smtClean="0"/>
              <a:t>10/22/2016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8A7874-D713-4240-A8F9-0AAEBB82C91F}" type="slidenum">
              <a:rPr lang="en-US" smtClean="0"/>
              <a:t>‹#›</a:t>
            </a:fld>
            <a:endParaRPr lang="en-US"/>
          </a:p>
        </p:txBody>
      </p:sp>
    </p:spTree>
    <p:extLst>
      <p:ext uri="{BB962C8B-B14F-4D97-AF65-F5344CB8AC3E}">
        <p14:creationId xmlns:p14="http://schemas.microsoft.com/office/powerpoint/2010/main" val="2502679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F685BA-7D36-45E6-B53F-CAC2C3BFE506}" type="datetimeFigureOut">
              <a:rPr lang="en-US" smtClean="0"/>
              <a:t>10/22/2016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8A7874-D713-4240-A8F9-0AAEBB82C91F}" type="slidenum">
              <a:rPr lang="en-US" smtClean="0"/>
              <a:t>‹#›</a:t>
            </a:fld>
            <a:endParaRPr lang="en-US"/>
          </a:p>
        </p:txBody>
      </p:sp>
    </p:spTree>
    <p:extLst>
      <p:ext uri="{BB962C8B-B14F-4D97-AF65-F5344CB8AC3E}">
        <p14:creationId xmlns:p14="http://schemas.microsoft.com/office/powerpoint/2010/main" val="2630247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5F685BA-7D36-45E6-B53F-CAC2C3BFE506}" type="datetimeFigureOut">
              <a:rPr lang="en-US" smtClean="0"/>
              <a:t>10/22/2016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8A7874-D713-4240-A8F9-0AAEBB82C91F}" type="slidenum">
              <a:rPr lang="en-US" smtClean="0"/>
              <a:t>‹#›</a:t>
            </a:fld>
            <a:endParaRPr lang="en-US"/>
          </a:p>
        </p:txBody>
      </p:sp>
    </p:spTree>
    <p:extLst>
      <p:ext uri="{BB962C8B-B14F-4D97-AF65-F5344CB8AC3E}">
        <p14:creationId xmlns:p14="http://schemas.microsoft.com/office/powerpoint/2010/main" val="1132214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5F685BA-7D36-45E6-B53F-CAC2C3BFE506}" type="datetimeFigureOut">
              <a:rPr lang="en-US" smtClean="0"/>
              <a:t>10/22/2016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8A7874-D713-4240-A8F9-0AAEBB82C91F}" type="slidenum">
              <a:rPr lang="en-US" smtClean="0"/>
              <a:t>‹#›</a:t>
            </a:fld>
            <a:endParaRPr lang="en-US"/>
          </a:p>
        </p:txBody>
      </p:sp>
    </p:spTree>
    <p:extLst>
      <p:ext uri="{BB962C8B-B14F-4D97-AF65-F5344CB8AC3E}">
        <p14:creationId xmlns:p14="http://schemas.microsoft.com/office/powerpoint/2010/main" val="1838595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F685BA-7D36-45E6-B53F-CAC2C3BFE506}" type="datetimeFigureOut">
              <a:rPr lang="en-US" smtClean="0"/>
              <a:t>10/22/2016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8A7874-D713-4240-A8F9-0AAEBB82C91F}" type="slidenum">
              <a:rPr lang="en-US" smtClean="0"/>
              <a:t>‹#›</a:t>
            </a:fld>
            <a:endParaRPr lang="en-US"/>
          </a:p>
        </p:txBody>
      </p:sp>
    </p:spTree>
    <p:extLst>
      <p:ext uri="{BB962C8B-B14F-4D97-AF65-F5344CB8AC3E}">
        <p14:creationId xmlns:p14="http://schemas.microsoft.com/office/powerpoint/2010/main" val="3439154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F685BA-7D36-45E6-B53F-CAC2C3BFE506}" type="datetimeFigureOut">
              <a:rPr lang="en-US" smtClean="0"/>
              <a:t>10/22/2016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8A7874-D713-4240-A8F9-0AAEBB82C91F}" type="slidenum">
              <a:rPr lang="en-US" smtClean="0"/>
              <a:t>‹#›</a:t>
            </a:fld>
            <a:endParaRPr lang="en-US"/>
          </a:p>
        </p:txBody>
      </p:sp>
    </p:spTree>
    <p:extLst>
      <p:ext uri="{BB962C8B-B14F-4D97-AF65-F5344CB8AC3E}">
        <p14:creationId xmlns:p14="http://schemas.microsoft.com/office/powerpoint/2010/main" val="1413191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F685BA-7D36-45E6-B53F-CAC2C3BFE506}" type="datetimeFigureOut">
              <a:rPr lang="en-US" smtClean="0"/>
              <a:t>10/22/2016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8A7874-D713-4240-A8F9-0AAEBB82C91F}" type="slidenum">
              <a:rPr lang="en-US" smtClean="0"/>
              <a:t>‹#›</a:t>
            </a:fld>
            <a:endParaRPr lang="en-US"/>
          </a:p>
        </p:txBody>
      </p:sp>
    </p:spTree>
    <p:extLst>
      <p:ext uri="{BB962C8B-B14F-4D97-AF65-F5344CB8AC3E}">
        <p14:creationId xmlns:p14="http://schemas.microsoft.com/office/powerpoint/2010/main" val="820220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F685BA-7D36-45E6-B53F-CAC2C3BFE506}" type="datetimeFigureOut">
              <a:rPr lang="en-US" smtClean="0"/>
              <a:t>10/22/2016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8A7874-D713-4240-A8F9-0AAEBB82C91F}" type="slidenum">
              <a:rPr lang="en-US" smtClean="0"/>
              <a:t>‹#›</a:t>
            </a:fld>
            <a:endParaRPr lang="en-US"/>
          </a:p>
        </p:txBody>
      </p:sp>
    </p:spTree>
    <p:extLst>
      <p:ext uri="{BB962C8B-B14F-4D97-AF65-F5344CB8AC3E}">
        <p14:creationId xmlns:p14="http://schemas.microsoft.com/office/powerpoint/2010/main" val="3587989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F685BA-7D36-45E6-B53F-CAC2C3BFE506}" type="datetimeFigureOut">
              <a:rPr lang="en-US" smtClean="0"/>
              <a:t>10/22/2016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8A7874-D713-4240-A8F9-0AAEBB82C91F}" type="slidenum">
              <a:rPr lang="en-US" smtClean="0"/>
              <a:t>‹#›</a:t>
            </a:fld>
            <a:endParaRPr lang="en-US"/>
          </a:p>
        </p:txBody>
      </p:sp>
    </p:spTree>
    <p:extLst>
      <p:ext uri="{BB962C8B-B14F-4D97-AF65-F5344CB8AC3E}">
        <p14:creationId xmlns:p14="http://schemas.microsoft.com/office/powerpoint/2010/main" val="16993797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png"/><Relationship Id="rId4" Type="http://schemas.openxmlformats.org/officeDocument/2006/relationships/image" Target="../media/image28.png"/><Relationship Id="rId9"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LEARNING VISUAL GROUPS FROM CO-OCCURRENCES IN SPACE AND TIME</a:t>
            </a:r>
          </a:p>
        </p:txBody>
      </p:sp>
      <p:sp>
        <p:nvSpPr>
          <p:cNvPr id="3" name="Subtitle 2"/>
          <p:cNvSpPr>
            <a:spLocks noGrp="1"/>
          </p:cNvSpPr>
          <p:nvPr>
            <p:ph type="subTitle" idx="1"/>
          </p:nvPr>
        </p:nvSpPr>
        <p:spPr>
          <a:xfrm>
            <a:off x="1524000" y="4190856"/>
            <a:ext cx="9144000" cy="1655762"/>
          </a:xfrm>
        </p:spPr>
        <p:txBody>
          <a:bodyPr/>
          <a:lstStyle/>
          <a:p>
            <a:r>
              <a:rPr lang="en-US" dirty="0"/>
              <a:t>CS 6501-003: Computational Visual Recognition</a:t>
            </a:r>
          </a:p>
          <a:p>
            <a:r>
              <a:rPr lang="en-US" dirty="0"/>
              <a:t>Journal Presentation, 10/24/2016</a:t>
            </a:r>
          </a:p>
          <a:p>
            <a:r>
              <a:rPr lang="en-US" dirty="0"/>
              <a:t>Di Fang, Jeff Xing</a:t>
            </a:r>
          </a:p>
        </p:txBody>
      </p:sp>
      <p:sp>
        <p:nvSpPr>
          <p:cNvPr id="5" name="Rectangle 4"/>
          <p:cNvSpPr/>
          <p:nvPr/>
        </p:nvSpPr>
        <p:spPr>
          <a:xfrm>
            <a:off x="161925" y="6324599"/>
            <a:ext cx="12030075" cy="369332"/>
          </a:xfrm>
          <a:prstGeom prst="rect">
            <a:avLst/>
          </a:prstGeom>
        </p:spPr>
        <p:txBody>
          <a:bodyPr wrap="square">
            <a:spAutoFit/>
          </a:bodyPr>
          <a:lstStyle/>
          <a:p>
            <a:r>
              <a:rPr lang="en-US" dirty="0"/>
              <a:t>Phillip Isola, Daniel Zoran, </a:t>
            </a:r>
            <a:r>
              <a:rPr lang="en-US" dirty="0" err="1"/>
              <a:t>Dilip</a:t>
            </a:r>
            <a:r>
              <a:rPr lang="en-US" dirty="0"/>
              <a:t> Krishnan, Edward H. Adelson (Submitted on 21 Nov 2015). https://arxiv.org/abs/1511.06811v1</a:t>
            </a:r>
          </a:p>
        </p:txBody>
      </p:sp>
    </p:spTree>
    <p:extLst>
      <p:ext uri="{BB962C8B-B14F-4D97-AF65-F5344CB8AC3E}">
        <p14:creationId xmlns:p14="http://schemas.microsoft.com/office/powerpoint/2010/main" val="36265871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13915" y="1386242"/>
            <a:ext cx="10856686" cy="928081"/>
          </a:xfrm>
          <a:prstGeom prst="rect">
            <a:avLst/>
          </a:prstGeom>
        </p:spPr>
      </p:pic>
      <p:pic>
        <p:nvPicPr>
          <p:cNvPr id="3" name="Picture 2"/>
          <p:cNvPicPr>
            <a:picLocks noChangeAspect="1"/>
          </p:cNvPicPr>
          <p:nvPr/>
        </p:nvPicPr>
        <p:blipFill>
          <a:blip r:embed="rId4"/>
          <a:stretch>
            <a:fillRect/>
          </a:stretch>
        </p:blipFill>
        <p:spPr>
          <a:xfrm>
            <a:off x="414441" y="4070645"/>
            <a:ext cx="11560389" cy="1776649"/>
          </a:xfrm>
          <a:prstGeom prst="rect">
            <a:avLst/>
          </a:prstGeom>
        </p:spPr>
      </p:pic>
      <p:sp>
        <p:nvSpPr>
          <p:cNvPr id="4" name="TextBox 3"/>
          <p:cNvSpPr txBox="1"/>
          <p:nvPr/>
        </p:nvSpPr>
        <p:spPr>
          <a:xfrm>
            <a:off x="613915" y="3131820"/>
            <a:ext cx="7452360" cy="646331"/>
          </a:xfrm>
          <a:prstGeom prst="rect">
            <a:avLst/>
          </a:prstGeom>
          <a:noFill/>
        </p:spPr>
        <p:txBody>
          <a:bodyPr wrap="square" rtlCol="0">
            <a:spAutoFit/>
          </a:bodyPr>
          <a:lstStyle/>
          <a:p>
            <a:r>
              <a:rPr lang="en-US" sz="3600" dirty="0" smtClean="0"/>
              <a:t>Cross Entropy Loss Function:</a:t>
            </a:r>
            <a:endParaRPr lang="en-US" sz="3600" dirty="0"/>
          </a:p>
        </p:txBody>
      </p:sp>
      <p:sp>
        <p:nvSpPr>
          <p:cNvPr id="5" name="TextBox 4"/>
          <p:cNvSpPr txBox="1"/>
          <p:nvPr/>
        </p:nvSpPr>
        <p:spPr>
          <a:xfrm>
            <a:off x="613915" y="344547"/>
            <a:ext cx="7452360" cy="646331"/>
          </a:xfrm>
          <a:prstGeom prst="rect">
            <a:avLst/>
          </a:prstGeom>
          <a:noFill/>
        </p:spPr>
        <p:txBody>
          <a:bodyPr wrap="square" rtlCol="0">
            <a:spAutoFit/>
          </a:bodyPr>
          <a:lstStyle/>
          <a:p>
            <a:r>
              <a:rPr lang="en-US" sz="3600" dirty="0" smtClean="0"/>
              <a:t>Loss Function in this paper:</a:t>
            </a:r>
            <a:endParaRPr lang="en-US" sz="3600" dirty="0"/>
          </a:p>
        </p:txBody>
      </p:sp>
      <p:sp>
        <p:nvSpPr>
          <p:cNvPr id="6" name="TextBox 5"/>
          <p:cNvSpPr txBox="1"/>
          <p:nvPr/>
        </p:nvSpPr>
        <p:spPr>
          <a:xfrm>
            <a:off x="3110523" y="2006546"/>
            <a:ext cx="351692" cy="307777"/>
          </a:xfrm>
          <a:prstGeom prst="rect">
            <a:avLst/>
          </a:prstGeom>
          <a:noFill/>
        </p:spPr>
        <p:txBody>
          <a:bodyPr wrap="square" rtlCol="0">
            <a:spAutoFit/>
          </a:bodyPr>
          <a:lstStyle/>
          <a:p>
            <a:r>
              <a:rPr lang="en-US" sz="1400" dirty="0" err="1" smtClean="0">
                <a:latin typeface="Times New Roman" panose="02020603050405020304" pitchFamily="18" charset="0"/>
                <a:cs typeface="Times New Roman" panose="02020603050405020304" pitchFamily="18" charset="0"/>
              </a:rPr>
              <a:t>i</a:t>
            </a:r>
            <a:r>
              <a:rPr lang="en-US" sz="1400" dirty="0" smtClean="0">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23391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Patch dataset:  VOC2012</a:t>
            </a:r>
            <a:endParaRPr lang="en-US" dirty="0"/>
          </a:p>
        </p:txBody>
      </p:sp>
      <p:pic>
        <p:nvPicPr>
          <p:cNvPr id="1026" name="Picture 2" descr="http://host.robots.ox.ac.uk/pascal/VOC/voc2012/examples/images/sheep_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635" y="1966226"/>
            <a:ext cx="5450392" cy="36227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host.robots.ox.ac.uk/pascal/VOC/voc2012/examples/images/bottle_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7700" y="1966226"/>
            <a:ext cx="5243640" cy="3924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6558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Frames dataset:  IMDB top 100</a:t>
            </a:r>
            <a:endParaRPr lang="en-US" dirty="0"/>
          </a:p>
        </p:txBody>
      </p:sp>
      <p:pic>
        <p:nvPicPr>
          <p:cNvPr id="3" name="Picture 2"/>
          <p:cNvPicPr>
            <a:picLocks noChangeAspect="1"/>
          </p:cNvPicPr>
          <p:nvPr/>
        </p:nvPicPr>
        <p:blipFill>
          <a:blip r:embed="rId2"/>
          <a:stretch>
            <a:fillRect/>
          </a:stretch>
        </p:blipFill>
        <p:spPr>
          <a:xfrm>
            <a:off x="1484512" y="1690688"/>
            <a:ext cx="8764754" cy="4843573"/>
          </a:xfrm>
          <a:prstGeom prst="rect">
            <a:avLst/>
          </a:prstGeom>
        </p:spPr>
      </p:pic>
    </p:spTree>
    <p:extLst>
      <p:ext uri="{BB962C8B-B14F-4D97-AF65-F5344CB8AC3E}">
        <p14:creationId xmlns:p14="http://schemas.microsoft.com/office/powerpoint/2010/main" val="1705470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Photos dataset:  MIT Cities dataset</a:t>
            </a:r>
            <a:endParaRPr lang="en-US" dirty="0"/>
          </a:p>
        </p:txBody>
      </p:sp>
      <p:pic>
        <p:nvPicPr>
          <p:cNvPr id="3" name="Picture 2"/>
          <p:cNvPicPr>
            <a:picLocks noChangeAspect="1"/>
          </p:cNvPicPr>
          <p:nvPr/>
        </p:nvPicPr>
        <p:blipFill rotWithShape="1">
          <a:blip r:embed="rId2"/>
          <a:srcRect b="43024"/>
          <a:stretch/>
        </p:blipFill>
        <p:spPr>
          <a:xfrm>
            <a:off x="1877360" y="1690688"/>
            <a:ext cx="8437279" cy="4253077"/>
          </a:xfrm>
          <a:prstGeom prst="rect">
            <a:avLst/>
          </a:prstGeom>
        </p:spPr>
      </p:pic>
      <p:sp>
        <p:nvSpPr>
          <p:cNvPr id="4" name="Rectangle 3"/>
          <p:cNvSpPr/>
          <p:nvPr/>
        </p:nvSpPr>
        <p:spPr>
          <a:xfrm>
            <a:off x="8568004" y="6178034"/>
            <a:ext cx="3056991" cy="369332"/>
          </a:xfrm>
          <a:prstGeom prst="rect">
            <a:avLst/>
          </a:prstGeom>
        </p:spPr>
        <p:txBody>
          <a:bodyPr wrap="none">
            <a:spAutoFit/>
          </a:bodyPr>
          <a:lstStyle/>
          <a:p>
            <a:r>
              <a:rPr lang="en-US" dirty="0"/>
              <a:t>http://cityimage.csail.mit.edu/</a:t>
            </a:r>
          </a:p>
        </p:txBody>
      </p:sp>
    </p:spTree>
    <p:extLst>
      <p:ext uri="{BB962C8B-B14F-4D97-AF65-F5344CB8AC3E}">
        <p14:creationId xmlns:p14="http://schemas.microsoft.com/office/powerpoint/2010/main" val="36829177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86666"/>
            <a:ext cx="12192000" cy="3427765"/>
          </a:xfrm>
          <a:prstGeom prst="rect">
            <a:avLst/>
          </a:prstGeom>
        </p:spPr>
      </p:pic>
      <p:sp>
        <p:nvSpPr>
          <p:cNvPr id="3" name="TextBox 2"/>
          <p:cNvSpPr txBox="1"/>
          <p:nvPr/>
        </p:nvSpPr>
        <p:spPr>
          <a:xfrm>
            <a:off x="186779" y="4919008"/>
            <a:ext cx="11524265" cy="1938992"/>
          </a:xfrm>
          <a:prstGeom prst="rect">
            <a:avLst/>
          </a:prstGeom>
          <a:noFill/>
        </p:spPr>
        <p:txBody>
          <a:bodyPr wrap="square" rtlCol="0">
            <a:spAutoFit/>
          </a:bodyPr>
          <a:lstStyle/>
          <a:p>
            <a:pPr marL="342900" indent="-342900">
              <a:buAutoNum type="arabicPeriod"/>
            </a:pPr>
            <a:r>
              <a:rPr lang="en-US" sz="3000" dirty="0" smtClean="0"/>
              <a:t>Many to many </a:t>
            </a:r>
          </a:p>
          <a:p>
            <a:pPr marL="342900" indent="-342900">
              <a:buAutoNum type="arabicPeriod"/>
            </a:pPr>
            <a:r>
              <a:rPr lang="en-US" sz="3000" dirty="0" smtClean="0"/>
              <a:t>Find similarity</a:t>
            </a:r>
          </a:p>
          <a:p>
            <a:pPr marL="342900" indent="-342900">
              <a:buAutoNum type="arabicPeriod"/>
            </a:pPr>
            <a:r>
              <a:rPr lang="en-US" sz="3000" dirty="0" smtClean="0"/>
              <a:t>Pascal VOC 2012</a:t>
            </a:r>
          </a:p>
          <a:p>
            <a:pPr marL="342900" indent="-342900">
              <a:buAutoNum type="arabicPeriod"/>
            </a:pPr>
            <a:endParaRPr lang="en-US" sz="3000" dirty="0"/>
          </a:p>
        </p:txBody>
      </p:sp>
      <p:sp>
        <p:nvSpPr>
          <p:cNvPr id="5" name="Title 1"/>
          <p:cNvSpPr txBox="1">
            <a:spLocks/>
          </p:cNvSpPr>
          <p:nvPr/>
        </p:nvSpPr>
        <p:spPr>
          <a:xfrm>
            <a:off x="149423" y="149392"/>
            <a:ext cx="11449554" cy="13071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Patches </a:t>
            </a:r>
            <a:endParaRPr lang="en-US" dirty="0"/>
          </a:p>
        </p:txBody>
      </p:sp>
    </p:spTree>
    <p:extLst>
      <p:ext uri="{BB962C8B-B14F-4D97-AF65-F5344CB8AC3E}">
        <p14:creationId xmlns:p14="http://schemas.microsoft.com/office/powerpoint/2010/main" val="28560725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77372" y="2292569"/>
            <a:ext cx="11335657" cy="2913296"/>
          </a:xfrm>
          <a:prstGeom prst="rect">
            <a:avLst/>
          </a:prstGeom>
        </p:spPr>
      </p:pic>
      <p:sp>
        <p:nvSpPr>
          <p:cNvPr id="3"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Learned Affinities vs Related Techniques</a:t>
            </a:r>
            <a:endParaRPr lang="en-US" dirty="0"/>
          </a:p>
        </p:txBody>
      </p:sp>
    </p:spTree>
    <p:extLst>
      <p:ext uri="{BB962C8B-B14F-4D97-AF65-F5344CB8AC3E}">
        <p14:creationId xmlns:p14="http://schemas.microsoft.com/office/powerpoint/2010/main" val="18400320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Robustness </a:t>
            </a:r>
            <a:r>
              <a:rPr lang="en-US" dirty="0" smtClean="0"/>
              <a:t>of </a:t>
            </a:r>
            <a:r>
              <a:rPr lang="en-US" dirty="0" smtClean="0"/>
              <a:t>Learned </a:t>
            </a:r>
            <a:r>
              <a:rPr lang="en-US" dirty="0" smtClean="0"/>
              <a:t>Affinities</a:t>
            </a:r>
            <a:endParaRPr lang="en-US" dirty="0"/>
          </a:p>
        </p:txBody>
      </p:sp>
      <p:pic>
        <p:nvPicPr>
          <p:cNvPr id="3" name="Picture 2"/>
          <p:cNvPicPr>
            <a:picLocks noChangeAspect="1"/>
          </p:cNvPicPr>
          <p:nvPr/>
        </p:nvPicPr>
        <p:blipFill>
          <a:blip r:embed="rId3"/>
          <a:stretch>
            <a:fillRect/>
          </a:stretch>
        </p:blipFill>
        <p:spPr>
          <a:xfrm>
            <a:off x="0" y="1481053"/>
            <a:ext cx="12031662" cy="2574066"/>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927865314"/>
              </p:ext>
            </p:extLst>
          </p:nvPr>
        </p:nvGraphicFramePr>
        <p:xfrm>
          <a:off x="281354" y="4321909"/>
          <a:ext cx="11527691" cy="2078889"/>
        </p:xfrm>
        <a:graphic>
          <a:graphicData uri="http://schemas.openxmlformats.org/drawingml/2006/table">
            <a:tbl>
              <a:tblPr/>
              <a:tblGrid>
                <a:gridCol w="3790461"/>
                <a:gridCol w="1547446"/>
                <a:gridCol w="1547446"/>
                <a:gridCol w="1547446"/>
                <a:gridCol w="1547446"/>
                <a:gridCol w="1547446"/>
              </a:tblGrid>
              <a:tr h="692963">
                <a:tc>
                  <a:txBody>
                    <a:bodyPr/>
                    <a:lstStyle/>
                    <a:p>
                      <a:pPr algn="ctr" fontAlgn="ctr"/>
                      <a:r>
                        <a:rPr lang="en-US" sz="2400" b="0" i="0" u="none" strike="noStrike" dirty="0">
                          <a:solidFill>
                            <a:srgbClr val="000000"/>
                          </a:solidFill>
                          <a:effectLst/>
                          <a:latin typeface="Calibri" panose="020F0502020204030204" pitchFamily="34" charset="0"/>
                        </a:rPr>
                        <a:t>Patches</a:t>
                      </a:r>
                    </a:p>
                  </a:txBody>
                  <a:tcPr marL="4763" marR="4763" marT="4763" marB="0" anchor="ctr">
                    <a:lnL>
                      <a:noFill/>
                    </a:lnL>
                    <a:lnR>
                      <a:noFill/>
                    </a:lnR>
                    <a:lnT>
                      <a:noFill/>
                    </a:lnT>
                    <a:lnB>
                      <a:noFill/>
                    </a:lnB>
                  </a:tcPr>
                </a:tc>
                <a:tc>
                  <a:txBody>
                    <a:bodyPr/>
                    <a:lstStyle/>
                    <a:p>
                      <a:pPr algn="ctr" fontAlgn="ctr"/>
                      <a:r>
                        <a:rPr lang="en-US" sz="2400" b="0" i="0" u="none" strike="noStrike">
                          <a:solidFill>
                            <a:srgbClr val="000000"/>
                          </a:solidFill>
                          <a:effectLst/>
                          <a:latin typeface="Calibri" panose="020F0502020204030204" pitchFamily="34" charset="0"/>
                        </a:rPr>
                        <a:t>0.001</a:t>
                      </a:r>
                    </a:p>
                  </a:txBody>
                  <a:tcPr marL="4763" marR="4763" marT="4763" marB="0" anchor="ctr">
                    <a:lnL>
                      <a:noFill/>
                    </a:lnL>
                    <a:lnR>
                      <a:noFill/>
                    </a:lnR>
                    <a:lnT>
                      <a:noFill/>
                    </a:lnT>
                    <a:lnB>
                      <a:noFill/>
                    </a:lnB>
                    <a:solidFill>
                      <a:srgbClr val="FCFCFF"/>
                    </a:solidFill>
                  </a:tcPr>
                </a:tc>
                <a:tc>
                  <a:txBody>
                    <a:bodyPr/>
                    <a:lstStyle/>
                    <a:p>
                      <a:pPr algn="ctr" fontAlgn="ctr"/>
                      <a:r>
                        <a:rPr lang="en-US" sz="2400" b="0" i="0" u="none" strike="noStrike">
                          <a:solidFill>
                            <a:srgbClr val="000000"/>
                          </a:solidFill>
                          <a:effectLst/>
                          <a:latin typeface="Calibri" panose="020F0502020204030204" pitchFamily="34" charset="0"/>
                        </a:rPr>
                        <a:t>0.001</a:t>
                      </a:r>
                    </a:p>
                  </a:txBody>
                  <a:tcPr marL="4763" marR="4763" marT="4763" marB="0" anchor="ctr">
                    <a:lnL>
                      <a:noFill/>
                    </a:lnL>
                    <a:lnR>
                      <a:noFill/>
                    </a:lnR>
                    <a:lnT>
                      <a:noFill/>
                    </a:lnT>
                    <a:lnB>
                      <a:noFill/>
                    </a:lnB>
                    <a:solidFill>
                      <a:srgbClr val="FCFCFF"/>
                    </a:solidFill>
                  </a:tcPr>
                </a:tc>
                <a:tc>
                  <a:txBody>
                    <a:bodyPr/>
                    <a:lstStyle/>
                    <a:p>
                      <a:pPr algn="ctr" fontAlgn="ctr"/>
                      <a:r>
                        <a:rPr lang="en-US" sz="2400" b="0" i="0" u="none" strike="noStrike">
                          <a:solidFill>
                            <a:srgbClr val="000000"/>
                          </a:solidFill>
                          <a:effectLst/>
                          <a:latin typeface="Calibri" panose="020F0502020204030204" pitchFamily="34" charset="0"/>
                        </a:rPr>
                        <a:t>0</a:t>
                      </a:r>
                    </a:p>
                  </a:txBody>
                  <a:tcPr marL="4763" marR="4763" marT="4763" marB="0" anchor="ctr">
                    <a:lnL>
                      <a:noFill/>
                    </a:lnL>
                    <a:lnR>
                      <a:noFill/>
                    </a:lnR>
                    <a:lnT>
                      <a:noFill/>
                    </a:lnT>
                    <a:lnB>
                      <a:noFill/>
                    </a:lnB>
                    <a:solidFill>
                      <a:srgbClr val="FCFCFF"/>
                    </a:solidFill>
                  </a:tcPr>
                </a:tc>
                <a:tc>
                  <a:txBody>
                    <a:bodyPr/>
                    <a:lstStyle/>
                    <a:p>
                      <a:pPr algn="ctr" fontAlgn="ctr"/>
                      <a:r>
                        <a:rPr lang="en-US" sz="2400" b="0" i="0" u="none" strike="noStrike">
                          <a:solidFill>
                            <a:srgbClr val="000000"/>
                          </a:solidFill>
                          <a:effectLst/>
                          <a:latin typeface="Calibri" panose="020F0502020204030204" pitchFamily="34" charset="0"/>
                        </a:rPr>
                        <a:t>0.437</a:t>
                      </a:r>
                    </a:p>
                  </a:txBody>
                  <a:tcPr marL="4763" marR="4763" marT="4763" marB="0" anchor="ctr">
                    <a:lnL>
                      <a:noFill/>
                    </a:lnL>
                    <a:lnR>
                      <a:noFill/>
                    </a:lnR>
                    <a:lnT>
                      <a:noFill/>
                    </a:lnT>
                    <a:lnB>
                      <a:noFill/>
                    </a:lnB>
                    <a:solidFill>
                      <a:srgbClr val="F8696B"/>
                    </a:solidFill>
                  </a:tcPr>
                </a:tc>
                <a:tc>
                  <a:txBody>
                    <a:bodyPr/>
                    <a:lstStyle/>
                    <a:p>
                      <a:pPr algn="ctr" fontAlgn="ctr"/>
                      <a:r>
                        <a:rPr lang="en-US" sz="2400" b="0" i="0" u="none" strike="noStrike">
                          <a:solidFill>
                            <a:srgbClr val="000000"/>
                          </a:solidFill>
                          <a:effectLst/>
                          <a:latin typeface="Calibri" panose="020F0502020204030204" pitchFamily="34" charset="0"/>
                        </a:rPr>
                        <a:t>0.296</a:t>
                      </a:r>
                    </a:p>
                  </a:txBody>
                  <a:tcPr marL="4763" marR="4763" marT="4763" marB="0" anchor="ctr">
                    <a:lnL>
                      <a:noFill/>
                    </a:lnL>
                    <a:lnR>
                      <a:noFill/>
                    </a:lnR>
                    <a:lnT>
                      <a:noFill/>
                    </a:lnT>
                    <a:lnB>
                      <a:noFill/>
                    </a:lnB>
                    <a:solidFill>
                      <a:srgbClr val="FA999B"/>
                    </a:solidFill>
                  </a:tcPr>
                </a:tc>
              </a:tr>
              <a:tr h="692963">
                <a:tc>
                  <a:txBody>
                    <a:bodyPr/>
                    <a:lstStyle/>
                    <a:p>
                      <a:pPr algn="ctr" fontAlgn="ctr"/>
                      <a:r>
                        <a:rPr lang="en-US" sz="2400" b="0" i="0" u="none" strike="noStrike" dirty="0">
                          <a:solidFill>
                            <a:srgbClr val="000000"/>
                          </a:solidFill>
                          <a:effectLst/>
                          <a:latin typeface="Calibri" panose="020F0502020204030204" pitchFamily="34" charset="0"/>
                        </a:rPr>
                        <a:t>Frames</a:t>
                      </a:r>
                    </a:p>
                  </a:txBody>
                  <a:tcPr marL="4763" marR="4763" marT="4763" marB="0" anchor="ctr">
                    <a:lnL>
                      <a:noFill/>
                    </a:lnL>
                    <a:lnR>
                      <a:noFill/>
                    </a:lnR>
                    <a:lnT>
                      <a:noFill/>
                    </a:lnT>
                    <a:lnB>
                      <a:noFill/>
                    </a:lnB>
                  </a:tcPr>
                </a:tc>
                <a:tc>
                  <a:txBody>
                    <a:bodyPr/>
                    <a:lstStyle/>
                    <a:p>
                      <a:pPr algn="ctr" fontAlgn="ctr"/>
                      <a:r>
                        <a:rPr lang="en-US" sz="2400" b="0" i="0" u="none" strike="noStrike">
                          <a:solidFill>
                            <a:srgbClr val="000000"/>
                          </a:solidFill>
                          <a:effectLst/>
                          <a:latin typeface="Calibri" panose="020F0502020204030204" pitchFamily="34" charset="0"/>
                        </a:rPr>
                        <a:t>0.023</a:t>
                      </a:r>
                    </a:p>
                  </a:txBody>
                  <a:tcPr marL="4763" marR="4763" marT="4763" marB="0" anchor="ctr">
                    <a:lnL>
                      <a:noFill/>
                    </a:lnL>
                    <a:lnR>
                      <a:noFill/>
                    </a:lnR>
                    <a:lnT>
                      <a:noFill/>
                    </a:lnT>
                    <a:lnB>
                      <a:noFill/>
                    </a:lnB>
                    <a:solidFill>
                      <a:srgbClr val="FCF7FA"/>
                    </a:solidFill>
                  </a:tcPr>
                </a:tc>
                <a:tc>
                  <a:txBody>
                    <a:bodyPr/>
                    <a:lstStyle/>
                    <a:p>
                      <a:pPr algn="ctr" fontAlgn="ctr"/>
                      <a:r>
                        <a:rPr lang="en-US" sz="2400" b="0" i="0" u="none" strike="noStrike">
                          <a:solidFill>
                            <a:srgbClr val="000000"/>
                          </a:solidFill>
                          <a:effectLst/>
                          <a:latin typeface="Calibri" panose="020F0502020204030204" pitchFamily="34" charset="0"/>
                        </a:rPr>
                        <a:t>0.045</a:t>
                      </a:r>
                    </a:p>
                  </a:txBody>
                  <a:tcPr marL="4763" marR="4763" marT="4763" marB="0" anchor="ctr">
                    <a:lnL>
                      <a:noFill/>
                    </a:lnL>
                    <a:lnR>
                      <a:noFill/>
                    </a:lnR>
                    <a:lnT>
                      <a:noFill/>
                    </a:lnT>
                    <a:lnB>
                      <a:noFill/>
                    </a:lnB>
                    <a:solidFill>
                      <a:srgbClr val="FCF2F4"/>
                    </a:solidFill>
                  </a:tcPr>
                </a:tc>
                <a:tc>
                  <a:txBody>
                    <a:bodyPr/>
                    <a:lstStyle/>
                    <a:p>
                      <a:pPr algn="ctr" fontAlgn="ctr"/>
                      <a:r>
                        <a:rPr lang="en-US" sz="2400" b="0" i="0" u="none" strike="noStrike">
                          <a:solidFill>
                            <a:srgbClr val="000000"/>
                          </a:solidFill>
                          <a:effectLst/>
                          <a:latin typeface="Calibri" panose="020F0502020204030204" pitchFamily="34" charset="0"/>
                        </a:rPr>
                        <a:t>0.004</a:t>
                      </a:r>
                    </a:p>
                  </a:txBody>
                  <a:tcPr marL="4763" marR="4763" marT="4763" marB="0" anchor="ctr">
                    <a:lnL>
                      <a:noFill/>
                    </a:lnL>
                    <a:lnR>
                      <a:noFill/>
                    </a:lnR>
                    <a:lnT>
                      <a:noFill/>
                    </a:lnT>
                    <a:lnB>
                      <a:noFill/>
                    </a:lnB>
                    <a:solidFill>
                      <a:srgbClr val="FCFCFF"/>
                    </a:solidFill>
                  </a:tcPr>
                </a:tc>
                <a:tc>
                  <a:txBody>
                    <a:bodyPr/>
                    <a:lstStyle/>
                    <a:p>
                      <a:pPr algn="ctr" fontAlgn="ctr"/>
                      <a:r>
                        <a:rPr lang="en-US" sz="2400" b="0" i="0" u="none" strike="noStrike">
                          <a:solidFill>
                            <a:srgbClr val="000000"/>
                          </a:solidFill>
                          <a:effectLst/>
                          <a:latin typeface="Calibri" panose="020F0502020204030204" pitchFamily="34" charset="0"/>
                        </a:rPr>
                        <a:t>0.553</a:t>
                      </a:r>
                    </a:p>
                  </a:txBody>
                  <a:tcPr marL="4763" marR="4763" marT="4763" marB="0" anchor="ctr">
                    <a:lnL>
                      <a:noFill/>
                    </a:lnL>
                    <a:lnR>
                      <a:noFill/>
                    </a:lnR>
                    <a:lnT>
                      <a:noFill/>
                    </a:lnT>
                    <a:lnB>
                      <a:noFill/>
                    </a:lnB>
                    <a:solidFill>
                      <a:srgbClr val="F8696B"/>
                    </a:solidFill>
                  </a:tcPr>
                </a:tc>
                <a:tc>
                  <a:txBody>
                    <a:bodyPr/>
                    <a:lstStyle/>
                    <a:p>
                      <a:pPr algn="ctr" fontAlgn="ctr"/>
                      <a:r>
                        <a:rPr lang="en-US" sz="2400" b="0" i="0" u="none" strike="noStrike">
                          <a:solidFill>
                            <a:srgbClr val="000000"/>
                          </a:solidFill>
                          <a:effectLst/>
                          <a:latin typeface="Calibri" panose="020F0502020204030204" pitchFamily="34" charset="0"/>
                        </a:rPr>
                        <a:t>0.209</a:t>
                      </a:r>
                    </a:p>
                  </a:txBody>
                  <a:tcPr marL="4763" marR="4763" marT="4763" marB="0" anchor="ctr">
                    <a:lnL>
                      <a:noFill/>
                    </a:lnL>
                    <a:lnR>
                      <a:noFill/>
                    </a:lnR>
                    <a:lnT>
                      <a:noFill/>
                    </a:lnT>
                    <a:lnB>
                      <a:noFill/>
                    </a:lnB>
                    <a:solidFill>
                      <a:srgbClr val="FBC6C8"/>
                    </a:solidFill>
                  </a:tcPr>
                </a:tc>
              </a:tr>
              <a:tr h="692963">
                <a:tc>
                  <a:txBody>
                    <a:bodyPr/>
                    <a:lstStyle/>
                    <a:p>
                      <a:pPr algn="ctr" fontAlgn="ctr"/>
                      <a:r>
                        <a:rPr lang="en-US" sz="2400" b="0" i="0" u="none" strike="noStrike" dirty="0">
                          <a:solidFill>
                            <a:srgbClr val="000000"/>
                          </a:solidFill>
                          <a:effectLst/>
                          <a:latin typeface="Calibri" panose="020F0502020204030204" pitchFamily="34" charset="0"/>
                        </a:rPr>
                        <a:t>Photos</a:t>
                      </a:r>
                    </a:p>
                  </a:txBody>
                  <a:tcPr marL="4763" marR="4763" marT="4763" marB="0" anchor="ctr">
                    <a:lnL>
                      <a:noFill/>
                    </a:lnL>
                    <a:lnR>
                      <a:noFill/>
                    </a:lnR>
                    <a:lnT>
                      <a:noFill/>
                    </a:lnT>
                    <a:lnB>
                      <a:noFill/>
                    </a:lnB>
                  </a:tcPr>
                </a:tc>
                <a:tc>
                  <a:txBody>
                    <a:bodyPr/>
                    <a:lstStyle/>
                    <a:p>
                      <a:pPr algn="ctr" fontAlgn="ctr"/>
                      <a:r>
                        <a:rPr lang="en-US" sz="2400" b="0" i="0" u="none" strike="noStrike">
                          <a:solidFill>
                            <a:srgbClr val="000000"/>
                          </a:solidFill>
                          <a:effectLst/>
                          <a:latin typeface="Calibri" panose="020F0502020204030204" pitchFamily="34" charset="0"/>
                        </a:rPr>
                        <a:t>0.062</a:t>
                      </a:r>
                    </a:p>
                  </a:txBody>
                  <a:tcPr marL="4763" marR="4763" marT="4763" marB="0" anchor="ctr">
                    <a:lnL>
                      <a:noFill/>
                    </a:lnL>
                    <a:lnR>
                      <a:noFill/>
                    </a:lnR>
                    <a:lnT>
                      <a:noFill/>
                    </a:lnT>
                    <a:lnB>
                      <a:noFill/>
                    </a:lnB>
                    <a:solidFill>
                      <a:srgbClr val="F8696B"/>
                    </a:solidFill>
                  </a:tcPr>
                </a:tc>
                <a:tc>
                  <a:txBody>
                    <a:bodyPr/>
                    <a:lstStyle/>
                    <a:p>
                      <a:pPr algn="ctr" fontAlgn="ctr"/>
                      <a:r>
                        <a:rPr lang="en-US" sz="2400" b="0" i="0" u="none" strike="noStrike">
                          <a:solidFill>
                            <a:srgbClr val="000000"/>
                          </a:solidFill>
                          <a:effectLst/>
                          <a:latin typeface="Calibri" panose="020F0502020204030204" pitchFamily="34" charset="0"/>
                        </a:rPr>
                        <a:t>0.051</a:t>
                      </a:r>
                    </a:p>
                  </a:txBody>
                  <a:tcPr marL="4763" marR="4763" marT="4763" marB="0" anchor="ctr">
                    <a:lnL>
                      <a:noFill/>
                    </a:lnL>
                    <a:lnR>
                      <a:noFill/>
                    </a:lnR>
                    <a:lnT>
                      <a:noFill/>
                    </a:lnT>
                    <a:lnB>
                      <a:noFill/>
                    </a:lnB>
                    <a:solidFill>
                      <a:srgbClr val="F98588"/>
                    </a:solidFill>
                  </a:tcPr>
                </a:tc>
                <a:tc>
                  <a:txBody>
                    <a:bodyPr/>
                    <a:lstStyle/>
                    <a:p>
                      <a:pPr algn="ctr" fontAlgn="ctr"/>
                      <a:r>
                        <a:rPr lang="en-US" sz="2400" b="0" i="0" u="none" strike="noStrike">
                          <a:solidFill>
                            <a:srgbClr val="000000"/>
                          </a:solidFill>
                          <a:effectLst/>
                          <a:latin typeface="Calibri" panose="020F0502020204030204" pitchFamily="34" charset="0"/>
                        </a:rPr>
                        <a:t>0.004</a:t>
                      </a:r>
                    </a:p>
                  </a:txBody>
                  <a:tcPr marL="4763" marR="4763" marT="4763" marB="0" anchor="ctr">
                    <a:lnL>
                      <a:noFill/>
                    </a:lnL>
                    <a:lnR>
                      <a:noFill/>
                    </a:lnR>
                    <a:lnT>
                      <a:noFill/>
                    </a:lnT>
                    <a:lnB>
                      <a:noFill/>
                    </a:lnB>
                    <a:solidFill>
                      <a:srgbClr val="FCFCFF"/>
                    </a:solidFill>
                  </a:tcPr>
                </a:tc>
                <a:tc>
                  <a:txBody>
                    <a:bodyPr/>
                    <a:lstStyle/>
                    <a:p>
                      <a:pPr algn="ctr" fontAlgn="ctr"/>
                      <a:r>
                        <a:rPr lang="en-US" sz="2400" b="0" i="0" u="none" strike="noStrike">
                          <a:solidFill>
                            <a:srgbClr val="000000"/>
                          </a:solidFill>
                          <a:effectLst/>
                          <a:latin typeface="Calibri" panose="020F0502020204030204" pitchFamily="34" charset="0"/>
                        </a:rPr>
                        <a:t>0.03</a:t>
                      </a:r>
                    </a:p>
                  </a:txBody>
                  <a:tcPr marL="4763" marR="4763" marT="4763" marB="0" anchor="ctr">
                    <a:lnL>
                      <a:noFill/>
                    </a:lnL>
                    <a:lnR>
                      <a:noFill/>
                    </a:lnR>
                    <a:lnT>
                      <a:noFill/>
                    </a:lnT>
                    <a:lnB>
                      <a:noFill/>
                    </a:lnB>
                    <a:solidFill>
                      <a:srgbClr val="FBBBBD"/>
                    </a:solidFill>
                  </a:tcPr>
                </a:tc>
                <a:tc>
                  <a:txBody>
                    <a:bodyPr/>
                    <a:lstStyle/>
                    <a:p>
                      <a:pPr algn="ctr" fontAlgn="ctr"/>
                      <a:r>
                        <a:rPr lang="en-US" sz="2400" b="0" i="0" u="none" strike="noStrike" dirty="0">
                          <a:solidFill>
                            <a:srgbClr val="000000"/>
                          </a:solidFill>
                          <a:effectLst/>
                          <a:latin typeface="Calibri" panose="020F0502020204030204" pitchFamily="34" charset="0"/>
                        </a:rPr>
                        <a:t>0.034</a:t>
                      </a:r>
                    </a:p>
                  </a:txBody>
                  <a:tcPr marL="4763" marR="4763" marT="4763" marB="0" anchor="ctr">
                    <a:lnL>
                      <a:noFill/>
                    </a:lnL>
                    <a:lnR>
                      <a:noFill/>
                    </a:lnR>
                    <a:lnT>
                      <a:noFill/>
                    </a:lnT>
                    <a:lnB>
                      <a:noFill/>
                    </a:lnB>
                    <a:solidFill>
                      <a:srgbClr val="FAB0B3"/>
                    </a:solidFill>
                  </a:tcPr>
                </a:tc>
              </a:tr>
            </a:tbl>
          </a:graphicData>
        </a:graphic>
      </p:graphicFrame>
    </p:spTree>
    <p:extLst>
      <p:ext uri="{BB962C8B-B14F-4D97-AF65-F5344CB8AC3E}">
        <p14:creationId xmlns:p14="http://schemas.microsoft.com/office/powerpoint/2010/main" val="34746954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49423" y="149392"/>
            <a:ext cx="11449554" cy="13071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Visualizing Learned Affinities</a:t>
            </a:r>
            <a:endParaRPr lang="en-US" dirty="0"/>
          </a:p>
        </p:txBody>
      </p:sp>
      <p:pic>
        <p:nvPicPr>
          <p:cNvPr id="3" name="Picture 2"/>
          <p:cNvPicPr>
            <a:picLocks noChangeAspect="1"/>
          </p:cNvPicPr>
          <p:nvPr/>
        </p:nvPicPr>
        <p:blipFill>
          <a:blip r:embed="rId3"/>
          <a:stretch>
            <a:fillRect/>
          </a:stretch>
        </p:blipFill>
        <p:spPr>
          <a:xfrm>
            <a:off x="261489" y="1028746"/>
            <a:ext cx="11244098" cy="4953654"/>
          </a:xfrm>
          <a:prstGeom prst="rect">
            <a:avLst/>
          </a:prstGeom>
        </p:spPr>
      </p:pic>
      <p:sp>
        <p:nvSpPr>
          <p:cNvPr id="5" name="TextBox 4"/>
          <p:cNvSpPr txBox="1"/>
          <p:nvPr/>
        </p:nvSpPr>
        <p:spPr>
          <a:xfrm>
            <a:off x="8137157" y="404403"/>
            <a:ext cx="4095261" cy="369332"/>
          </a:xfrm>
          <a:prstGeom prst="rect">
            <a:avLst/>
          </a:prstGeom>
          <a:noFill/>
        </p:spPr>
        <p:txBody>
          <a:bodyPr wrap="square" rtlCol="0">
            <a:spAutoFit/>
          </a:bodyPr>
          <a:lstStyle/>
          <a:p>
            <a:r>
              <a:rPr lang="en-US" dirty="0" smtClean="0"/>
              <a:t>t-SNE:  </a:t>
            </a:r>
            <a:r>
              <a:rPr lang="en-US" dirty="0"/>
              <a:t>van der </a:t>
            </a:r>
            <a:r>
              <a:rPr lang="en-US" dirty="0" err="1"/>
              <a:t>Maaten</a:t>
            </a:r>
            <a:r>
              <a:rPr lang="en-US" dirty="0"/>
              <a:t> &amp; Hinton (2009)</a:t>
            </a:r>
          </a:p>
        </p:txBody>
      </p:sp>
    </p:spTree>
    <p:extLst>
      <p:ext uri="{BB962C8B-B14F-4D97-AF65-F5344CB8AC3E}">
        <p14:creationId xmlns:p14="http://schemas.microsoft.com/office/powerpoint/2010/main" val="26716361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8685" y="303528"/>
            <a:ext cx="11832695" cy="5690872"/>
          </a:xfrm>
          <a:prstGeom prst="rect">
            <a:avLst/>
          </a:prstGeom>
        </p:spPr>
      </p:pic>
    </p:spTree>
    <p:extLst>
      <p:ext uri="{BB962C8B-B14F-4D97-AF65-F5344CB8AC3E}">
        <p14:creationId xmlns:p14="http://schemas.microsoft.com/office/powerpoint/2010/main" val="9747059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Jacard</a:t>
            </a:r>
            <a:r>
              <a:rPr lang="en-US" dirty="0" smtClean="0"/>
              <a:t> index (</a:t>
            </a:r>
            <a:r>
              <a:rPr lang="en-US" dirty="0" err="1" smtClean="0"/>
              <a:t>jaccard</a:t>
            </a:r>
            <a:r>
              <a:rPr lang="en-US" dirty="0" smtClean="0"/>
              <a:t> </a:t>
            </a:r>
            <a:r>
              <a:rPr lang="en-US" dirty="0" err="1" smtClean="0"/>
              <a:t>similarty</a:t>
            </a:r>
            <a:r>
              <a:rPr lang="en-US" dirty="0" smtClean="0"/>
              <a:t> coefficient)</a:t>
            </a:r>
            <a:endParaRPr lang="en-US" dirty="0"/>
          </a:p>
        </p:txBody>
      </p:sp>
      <p:pic>
        <p:nvPicPr>
          <p:cNvPr id="3" name="Picture 2"/>
          <p:cNvPicPr>
            <a:picLocks noChangeAspect="1"/>
          </p:cNvPicPr>
          <p:nvPr/>
        </p:nvPicPr>
        <p:blipFill>
          <a:blip r:embed="rId3"/>
          <a:stretch>
            <a:fillRect/>
          </a:stretch>
        </p:blipFill>
        <p:spPr>
          <a:xfrm>
            <a:off x="7458830" y="1982112"/>
            <a:ext cx="2752283" cy="4222541"/>
          </a:xfrm>
          <a:prstGeom prst="rect">
            <a:avLst/>
          </a:prstGeom>
        </p:spPr>
      </p:pic>
      <p:pic>
        <p:nvPicPr>
          <p:cNvPr id="4" name="Picture 3"/>
          <p:cNvPicPr>
            <a:picLocks noChangeAspect="1"/>
          </p:cNvPicPr>
          <p:nvPr/>
        </p:nvPicPr>
        <p:blipFill>
          <a:blip r:embed="rId4"/>
          <a:stretch>
            <a:fillRect/>
          </a:stretch>
        </p:blipFill>
        <p:spPr>
          <a:xfrm>
            <a:off x="1753256" y="2405794"/>
            <a:ext cx="3755045" cy="1332225"/>
          </a:xfrm>
          <a:prstGeom prst="rect">
            <a:avLst/>
          </a:prstGeom>
        </p:spPr>
      </p:pic>
      <p:pic>
        <p:nvPicPr>
          <p:cNvPr id="5" name="Picture 4"/>
          <p:cNvPicPr>
            <a:picLocks noChangeAspect="1"/>
          </p:cNvPicPr>
          <p:nvPr/>
        </p:nvPicPr>
        <p:blipFill>
          <a:blip r:embed="rId5"/>
          <a:stretch>
            <a:fillRect/>
          </a:stretch>
        </p:blipFill>
        <p:spPr>
          <a:xfrm>
            <a:off x="2042897" y="4852833"/>
            <a:ext cx="3175761" cy="599939"/>
          </a:xfrm>
          <a:prstGeom prst="rect">
            <a:avLst/>
          </a:prstGeom>
        </p:spPr>
      </p:pic>
    </p:spTree>
    <p:extLst>
      <p:ext uri="{BB962C8B-B14F-4D97-AF65-F5344CB8AC3E}">
        <p14:creationId xmlns:p14="http://schemas.microsoft.com/office/powerpoint/2010/main" val="37619942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Introduction</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33086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851429" y="1893554"/>
            <a:ext cx="3502371" cy="2767525"/>
          </a:xfrm>
          <a:prstGeom prst="rect">
            <a:avLst/>
          </a:prstGeom>
        </p:spPr>
      </p:pic>
      <p:sp>
        <p:nvSpPr>
          <p:cNvPr id="2" name="Title 1"/>
          <p:cNvSpPr>
            <a:spLocks noGrp="1"/>
          </p:cNvSpPr>
          <p:nvPr>
            <p:ph type="title"/>
          </p:nvPr>
        </p:nvSpPr>
        <p:spPr/>
        <p:txBody>
          <a:bodyPr/>
          <a:lstStyle/>
          <a:p>
            <a:r>
              <a:rPr lang="en-US" dirty="0" err="1" smtClean="0"/>
              <a:t>Jacard</a:t>
            </a:r>
            <a:r>
              <a:rPr lang="en-US" dirty="0" smtClean="0"/>
              <a:t> index: binary features</a:t>
            </a:r>
            <a:endParaRPr lang="en-US" dirty="0"/>
          </a:p>
        </p:txBody>
      </p:sp>
      <p:pic>
        <p:nvPicPr>
          <p:cNvPr id="3" name="Picture 2"/>
          <p:cNvPicPr>
            <a:picLocks noChangeAspect="1"/>
          </p:cNvPicPr>
          <p:nvPr/>
        </p:nvPicPr>
        <p:blipFill>
          <a:blip r:embed="rId4"/>
          <a:stretch>
            <a:fillRect/>
          </a:stretch>
        </p:blipFill>
        <p:spPr>
          <a:xfrm>
            <a:off x="1440500" y="1874084"/>
            <a:ext cx="5641937" cy="1432474"/>
          </a:xfrm>
          <a:prstGeom prst="rect">
            <a:avLst/>
          </a:prstGeom>
        </p:spPr>
      </p:pic>
      <p:pic>
        <p:nvPicPr>
          <p:cNvPr id="4" name="Picture 3"/>
          <p:cNvPicPr>
            <a:picLocks noChangeAspect="1"/>
          </p:cNvPicPr>
          <p:nvPr/>
        </p:nvPicPr>
        <p:blipFill>
          <a:blip r:embed="rId5"/>
          <a:stretch>
            <a:fillRect/>
          </a:stretch>
        </p:blipFill>
        <p:spPr>
          <a:xfrm>
            <a:off x="948299" y="4922428"/>
            <a:ext cx="10150786" cy="1591901"/>
          </a:xfrm>
          <a:prstGeom prst="rect">
            <a:avLst/>
          </a:prstGeom>
        </p:spPr>
      </p:pic>
      <p:grpSp>
        <p:nvGrpSpPr>
          <p:cNvPr id="8" name="Group 7"/>
          <p:cNvGrpSpPr/>
          <p:nvPr/>
        </p:nvGrpSpPr>
        <p:grpSpPr>
          <a:xfrm>
            <a:off x="1342532" y="3606657"/>
            <a:ext cx="4106586" cy="793073"/>
            <a:chOff x="1494481" y="3737072"/>
            <a:chExt cx="4106586" cy="793073"/>
          </a:xfrm>
        </p:grpSpPr>
        <p:pic>
          <p:nvPicPr>
            <p:cNvPr id="6" name="Picture 5"/>
            <p:cNvPicPr>
              <a:picLocks noChangeAspect="1"/>
            </p:cNvPicPr>
            <p:nvPr/>
          </p:nvPicPr>
          <p:blipFill>
            <a:blip r:embed="rId6"/>
            <a:stretch>
              <a:fillRect/>
            </a:stretch>
          </p:blipFill>
          <p:spPr>
            <a:xfrm>
              <a:off x="2308612" y="3737072"/>
              <a:ext cx="3292455" cy="793073"/>
            </a:xfrm>
            <a:prstGeom prst="rect">
              <a:avLst/>
            </a:prstGeom>
          </p:spPr>
        </p:pic>
        <p:pic>
          <p:nvPicPr>
            <p:cNvPr id="7" name="Picture 6"/>
            <p:cNvPicPr>
              <a:picLocks noChangeAspect="1"/>
            </p:cNvPicPr>
            <p:nvPr/>
          </p:nvPicPr>
          <p:blipFill>
            <a:blip r:embed="rId7"/>
            <a:stretch>
              <a:fillRect/>
            </a:stretch>
          </p:blipFill>
          <p:spPr>
            <a:xfrm>
              <a:off x="1494481" y="3934483"/>
              <a:ext cx="747826" cy="352282"/>
            </a:xfrm>
            <a:prstGeom prst="rect">
              <a:avLst/>
            </a:prstGeom>
          </p:spPr>
        </p:pic>
      </p:grpSp>
    </p:spTree>
    <p:extLst>
      <p:ext uri="{BB962C8B-B14F-4D97-AF65-F5344CB8AC3E}">
        <p14:creationId xmlns:p14="http://schemas.microsoft.com/office/powerpoint/2010/main" val="14633370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From Predicting Co-Occurrence to Forming Visual Groups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24357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extract groupings?</a:t>
            </a:r>
            <a:endParaRPr lang="en-US" dirty="0"/>
          </a:p>
        </p:txBody>
      </p:sp>
      <p:pic>
        <p:nvPicPr>
          <p:cNvPr id="3" name="Picture 2"/>
          <p:cNvPicPr>
            <a:picLocks noChangeAspect="1"/>
          </p:cNvPicPr>
          <p:nvPr/>
        </p:nvPicPr>
        <p:blipFill>
          <a:blip r:embed="rId3"/>
          <a:stretch>
            <a:fillRect/>
          </a:stretch>
        </p:blipFill>
        <p:spPr>
          <a:xfrm>
            <a:off x="414215" y="2015470"/>
            <a:ext cx="11519877" cy="1676400"/>
          </a:xfrm>
          <a:prstGeom prst="rect">
            <a:avLst/>
          </a:prstGeom>
        </p:spPr>
      </p:pic>
    </p:spTree>
    <p:extLst>
      <p:ext uri="{BB962C8B-B14F-4D97-AF65-F5344CB8AC3E}">
        <p14:creationId xmlns:p14="http://schemas.microsoft.com/office/powerpoint/2010/main" val="720598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24928" y="0"/>
            <a:ext cx="5982157" cy="6615989"/>
          </a:xfrm>
          <a:prstGeom prst="rect">
            <a:avLst/>
          </a:prstGeom>
        </p:spPr>
      </p:pic>
      <p:sp>
        <p:nvSpPr>
          <p:cNvPr id="3" name="TextBox 2"/>
          <p:cNvSpPr txBox="1"/>
          <p:nvPr/>
        </p:nvSpPr>
        <p:spPr>
          <a:xfrm>
            <a:off x="8360229" y="1582057"/>
            <a:ext cx="2772229" cy="646331"/>
          </a:xfrm>
          <a:prstGeom prst="rect">
            <a:avLst/>
          </a:prstGeom>
          <a:noFill/>
        </p:spPr>
        <p:txBody>
          <a:bodyPr wrap="square" rtlCol="0">
            <a:spAutoFit/>
          </a:bodyPr>
          <a:lstStyle/>
          <a:p>
            <a:r>
              <a:rPr lang="en-US" dirty="0" smtClean="0"/>
              <a:t>a representative subset of the network graph</a:t>
            </a:r>
            <a:endParaRPr lang="en-US" dirty="0"/>
          </a:p>
        </p:txBody>
      </p:sp>
    </p:spTree>
    <p:extLst>
      <p:ext uri="{BB962C8B-B14F-4D97-AF65-F5344CB8AC3E}">
        <p14:creationId xmlns:p14="http://schemas.microsoft.com/office/powerpoint/2010/main" val="12932122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3578" y="6126425"/>
            <a:ext cx="4383379" cy="369332"/>
          </a:xfrm>
          <a:prstGeom prst="rect">
            <a:avLst/>
          </a:prstGeom>
        </p:spPr>
        <p:txBody>
          <a:bodyPr wrap="none">
            <a:spAutoFit/>
          </a:bodyPr>
          <a:lstStyle/>
          <a:p>
            <a:r>
              <a:rPr lang="en-US" dirty="0"/>
              <a:t>4 seconds per image on a 2015 </a:t>
            </a:r>
            <a:r>
              <a:rPr lang="en-US" dirty="0" err="1"/>
              <a:t>Macbook</a:t>
            </a:r>
            <a:r>
              <a:rPr lang="en-US" dirty="0"/>
              <a:t> Pro</a:t>
            </a:r>
          </a:p>
        </p:txBody>
      </p:sp>
      <p:pic>
        <p:nvPicPr>
          <p:cNvPr id="4" name="Picture 3"/>
          <p:cNvPicPr>
            <a:picLocks noChangeAspect="1"/>
          </p:cNvPicPr>
          <p:nvPr/>
        </p:nvPicPr>
        <p:blipFill>
          <a:blip r:embed="rId2"/>
          <a:stretch>
            <a:fillRect/>
          </a:stretch>
        </p:blipFill>
        <p:spPr>
          <a:xfrm>
            <a:off x="393578" y="2884088"/>
            <a:ext cx="3533775" cy="447675"/>
          </a:xfrm>
          <a:prstGeom prst="rect">
            <a:avLst/>
          </a:prstGeom>
        </p:spPr>
      </p:pic>
      <p:pic>
        <p:nvPicPr>
          <p:cNvPr id="5" name="Picture 4"/>
          <p:cNvPicPr>
            <a:picLocks noChangeAspect="1"/>
          </p:cNvPicPr>
          <p:nvPr/>
        </p:nvPicPr>
        <p:blipFill>
          <a:blip r:embed="rId3"/>
          <a:stretch>
            <a:fillRect/>
          </a:stretch>
        </p:blipFill>
        <p:spPr>
          <a:xfrm>
            <a:off x="1531815" y="3902518"/>
            <a:ext cx="8343327" cy="363684"/>
          </a:xfrm>
          <a:prstGeom prst="rect">
            <a:avLst/>
          </a:prstGeom>
        </p:spPr>
      </p:pic>
      <p:pic>
        <p:nvPicPr>
          <p:cNvPr id="6" name="Picture 5"/>
          <p:cNvPicPr>
            <a:picLocks noChangeAspect="1"/>
          </p:cNvPicPr>
          <p:nvPr/>
        </p:nvPicPr>
        <p:blipFill>
          <a:blip r:embed="rId4"/>
          <a:stretch>
            <a:fillRect/>
          </a:stretch>
        </p:blipFill>
        <p:spPr>
          <a:xfrm>
            <a:off x="393578" y="5032901"/>
            <a:ext cx="6707798" cy="456934"/>
          </a:xfrm>
          <a:prstGeom prst="rect">
            <a:avLst/>
          </a:prstGeom>
        </p:spPr>
      </p:pic>
      <p:pic>
        <p:nvPicPr>
          <p:cNvPr id="7" name="Picture 6"/>
          <p:cNvPicPr>
            <a:picLocks noChangeAspect="1"/>
          </p:cNvPicPr>
          <p:nvPr/>
        </p:nvPicPr>
        <p:blipFill rotWithShape="1">
          <a:blip r:embed="rId5"/>
          <a:srcRect r="35601"/>
          <a:stretch/>
        </p:blipFill>
        <p:spPr>
          <a:xfrm>
            <a:off x="7057439" y="1001658"/>
            <a:ext cx="4735976" cy="674259"/>
          </a:xfrm>
          <a:prstGeom prst="rect">
            <a:avLst/>
          </a:prstGeom>
        </p:spPr>
      </p:pic>
      <p:grpSp>
        <p:nvGrpSpPr>
          <p:cNvPr id="8" name="Group 7"/>
          <p:cNvGrpSpPr/>
          <p:nvPr/>
        </p:nvGrpSpPr>
        <p:grpSpPr>
          <a:xfrm>
            <a:off x="393578" y="1048505"/>
            <a:ext cx="5762343" cy="518883"/>
            <a:chOff x="1175116" y="4720952"/>
            <a:chExt cx="5762343" cy="518883"/>
          </a:xfrm>
        </p:grpSpPr>
        <p:pic>
          <p:nvPicPr>
            <p:cNvPr id="9" name="Picture 8"/>
            <p:cNvPicPr>
              <a:picLocks noChangeAspect="1"/>
            </p:cNvPicPr>
            <p:nvPr/>
          </p:nvPicPr>
          <p:blipFill>
            <a:blip r:embed="rId6"/>
            <a:stretch>
              <a:fillRect/>
            </a:stretch>
          </p:blipFill>
          <p:spPr>
            <a:xfrm>
              <a:off x="3651334" y="4720952"/>
              <a:ext cx="3286125" cy="504825"/>
            </a:xfrm>
            <a:prstGeom prst="rect">
              <a:avLst/>
            </a:prstGeom>
          </p:spPr>
        </p:pic>
        <p:pic>
          <p:nvPicPr>
            <p:cNvPr id="10" name="Picture 9"/>
            <p:cNvPicPr>
              <a:picLocks noChangeAspect="1"/>
            </p:cNvPicPr>
            <p:nvPr/>
          </p:nvPicPr>
          <p:blipFill>
            <a:blip r:embed="rId7"/>
            <a:stretch>
              <a:fillRect/>
            </a:stretch>
          </p:blipFill>
          <p:spPr>
            <a:xfrm>
              <a:off x="1175116" y="4782635"/>
              <a:ext cx="2276475" cy="457200"/>
            </a:xfrm>
            <a:prstGeom prst="rect">
              <a:avLst/>
            </a:prstGeom>
          </p:spPr>
        </p:pic>
      </p:grpSp>
      <p:pic>
        <p:nvPicPr>
          <p:cNvPr id="11" name="Picture 10"/>
          <p:cNvPicPr>
            <a:picLocks noChangeAspect="1"/>
          </p:cNvPicPr>
          <p:nvPr/>
        </p:nvPicPr>
        <p:blipFill>
          <a:blip r:embed="rId8"/>
          <a:stretch>
            <a:fillRect/>
          </a:stretch>
        </p:blipFill>
        <p:spPr>
          <a:xfrm>
            <a:off x="7823200" y="1803208"/>
            <a:ext cx="2930769" cy="282971"/>
          </a:xfrm>
          <a:prstGeom prst="rect">
            <a:avLst/>
          </a:prstGeom>
        </p:spPr>
      </p:pic>
      <p:pic>
        <p:nvPicPr>
          <p:cNvPr id="12" name="Picture 11"/>
          <p:cNvPicPr>
            <a:picLocks noChangeAspect="1"/>
          </p:cNvPicPr>
          <p:nvPr/>
        </p:nvPicPr>
        <p:blipFill>
          <a:blip r:embed="rId9"/>
          <a:stretch>
            <a:fillRect/>
          </a:stretch>
        </p:blipFill>
        <p:spPr>
          <a:xfrm>
            <a:off x="1516970" y="3480097"/>
            <a:ext cx="6306230" cy="375158"/>
          </a:xfrm>
          <a:prstGeom prst="rect">
            <a:avLst/>
          </a:prstGeom>
        </p:spPr>
      </p:pic>
    </p:spTree>
    <p:extLst>
      <p:ext uri="{BB962C8B-B14F-4D97-AF65-F5344CB8AC3E}">
        <p14:creationId xmlns:p14="http://schemas.microsoft.com/office/powerpoint/2010/main" val="4308392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Spectral clustering</a:t>
            </a:r>
          </a:p>
        </p:txBody>
      </p:sp>
      <p:pic>
        <p:nvPicPr>
          <p:cNvPr id="2050" name="Picture 2" descr="https://charlesmartin14.files.wordpress.com/2012/10/spec.png?w=7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1850" y="1519238"/>
            <a:ext cx="7988300" cy="483862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62225" y="6488668"/>
            <a:ext cx="7296150" cy="369332"/>
          </a:xfrm>
          <a:prstGeom prst="rect">
            <a:avLst/>
          </a:prstGeom>
        </p:spPr>
        <p:txBody>
          <a:bodyPr wrap="square">
            <a:spAutoFit/>
          </a:bodyPr>
          <a:lstStyle/>
          <a:p>
            <a:r>
              <a:rPr lang="en-US" dirty="0"/>
              <a:t>https://charlesmartin14.wordpress.com/2012/10/09/spectral-clustering/</a:t>
            </a:r>
          </a:p>
        </p:txBody>
      </p:sp>
    </p:spTree>
    <p:extLst>
      <p:ext uri="{BB962C8B-B14F-4D97-AF65-F5344CB8AC3E}">
        <p14:creationId xmlns:p14="http://schemas.microsoft.com/office/powerpoint/2010/main" val="34328023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Object proposal</a:t>
            </a:r>
          </a:p>
        </p:txBody>
      </p:sp>
      <p:pic>
        <p:nvPicPr>
          <p:cNvPr id="4" name="Picture 3"/>
          <p:cNvPicPr>
            <a:picLocks noChangeAspect="1"/>
          </p:cNvPicPr>
          <p:nvPr/>
        </p:nvPicPr>
        <p:blipFill>
          <a:blip r:embed="rId3"/>
          <a:stretch>
            <a:fillRect/>
          </a:stretch>
        </p:blipFill>
        <p:spPr>
          <a:xfrm>
            <a:off x="328613" y="2074194"/>
            <a:ext cx="11863387" cy="3436018"/>
          </a:xfrm>
          <a:prstGeom prst="rect">
            <a:avLst/>
          </a:prstGeom>
        </p:spPr>
      </p:pic>
    </p:spTree>
    <p:extLst>
      <p:ext uri="{BB962C8B-B14F-4D97-AF65-F5344CB8AC3E}">
        <p14:creationId xmlns:p14="http://schemas.microsoft.com/office/powerpoint/2010/main" val="10826108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Movie Barcode</a:t>
            </a:r>
          </a:p>
        </p:txBody>
      </p:sp>
      <p:sp>
        <p:nvSpPr>
          <p:cNvPr id="3" name="Rectangle 2"/>
          <p:cNvSpPr/>
          <p:nvPr/>
        </p:nvSpPr>
        <p:spPr>
          <a:xfrm>
            <a:off x="1352550" y="6400800"/>
            <a:ext cx="9258300" cy="369332"/>
          </a:xfrm>
          <a:prstGeom prst="rect">
            <a:avLst/>
          </a:prstGeom>
        </p:spPr>
        <p:txBody>
          <a:bodyPr wrap="square">
            <a:spAutoFit/>
          </a:bodyPr>
          <a:lstStyle/>
          <a:p>
            <a:r>
              <a:rPr lang="en-US" dirty="0"/>
              <a:t>http://moviebarcode.tumblr.com/post/4773062134/the-</a:t>
            </a:r>
            <a:r>
              <a:rPr lang="en-US" dirty="0">
                <a:solidFill>
                  <a:srgbClr val="FF0000"/>
                </a:solidFill>
              </a:rPr>
              <a:t>lord-of-the-rings-the-two-towers</a:t>
            </a:r>
            <a:r>
              <a:rPr lang="en-US" dirty="0"/>
              <a:t>-2002</a:t>
            </a:r>
          </a:p>
        </p:txBody>
      </p:sp>
      <p:pic>
        <p:nvPicPr>
          <p:cNvPr id="4" name="Picture 3"/>
          <p:cNvPicPr>
            <a:picLocks noChangeAspect="1"/>
          </p:cNvPicPr>
          <p:nvPr/>
        </p:nvPicPr>
        <p:blipFill>
          <a:blip r:embed="rId3"/>
          <a:stretch>
            <a:fillRect/>
          </a:stretch>
        </p:blipFill>
        <p:spPr>
          <a:xfrm>
            <a:off x="0" y="1638300"/>
            <a:ext cx="12192000" cy="4572000"/>
          </a:xfrm>
          <a:prstGeom prst="rect">
            <a:avLst/>
          </a:prstGeom>
        </p:spPr>
      </p:pic>
      <p:pic>
        <p:nvPicPr>
          <p:cNvPr id="1030" name="Picture 6" descr="https://upload.wikimedia.org/wikipedia/commons/5/5d/UPC-A-03600029145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6900"/>
          <a:stretch/>
        </p:blipFill>
        <p:spPr bwMode="auto">
          <a:xfrm>
            <a:off x="4743450" y="557213"/>
            <a:ext cx="1708150" cy="781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283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75063" y="6387584"/>
            <a:ext cx="5060424" cy="369332"/>
          </a:xfrm>
          <a:prstGeom prst="rect">
            <a:avLst/>
          </a:prstGeom>
        </p:spPr>
        <p:txBody>
          <a:bodyPr wrap="none">
            <a:spAutoFit/>
          </a:bodyPr>
          <a:lstStyle/>
          <a:p>
            <a:r>
              <a:rPr lang="en-US" dirty="0"/>
              <a:t>http://cs229.stanford.edu/proj2015/181_report.pdf</a:t>
            </a:r>
          </a:p>
        </p:txBody>
      </p:sp>
      <p:pic>
        <p:nvPicPr>
          <p:cNvPr id="3" name="Picture 2"/>
          <p:cNvPicPr>
            <a:picLocks noChangeAspect="1"/>
          </p:cNvPicPr>
          <p:nvPr/>
        </p:nvPicPr>
        <p:blipFill>
          <a:blip r:embed="rId3"/>
          <a:stretch>
            <a:fillRect/>
          </a:stretch>
        </p:blipFill>
        <p:spPr>
          <a:xfrm>
            <a:off x="2028825" y="118879"/>
            <a:ext cx="8472487" cy="6105708"/>
          </a:xfrm>
          <a:prstGeom prst="rect">
            <a:avLst/>
          </a:prstGeom>
        </p:spPr>
      </p:pic>
    </p:spTree>
    <p:extLst>
      <p:ext uri="{BB962C8B-B14F-4D97-AF65-F5344CB8AC3E}">
        <p14:creationId xmlns:p14="http://schemas.microsoft.com/office/powerpoint/2010/main" val="29811111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85775" y="-685800"/>
            <a:ext cx="13163550" cy="8229600"/>
          </a:xfrm>
          <a:prstGeom prst="rect">
            <a:avLst/>
          </a:prstGeom>
        </p:spPr>
      </p:pic>
    </p:spTree>
    <p:extLst>
      <p:ext uri="{BB962C8B-B14F-4D97-AF65-F5344CB8AC3E}">
        <p14:creationId xmlns:p14="http://schemas.microsoft.com/office/powerpoint/2010/main" val="1052980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lstStyle/>
          <a:p>
            <a:r>
              <a:rPr lang="en-US" dirty="0" smtClean="0"/>
              <a:t>“Self-Supervised” </a:t>
            </a:r>
            <a:r>
              <a:rPr lang="en-US" dirty="0" smtClean="0"/>
              <a:t>learning</a:t>
            </a:r>
            <a:endParaRPr lang="en-US" dirty="0" smtClean="0"/>
          </a:p>
          <a:p>
            <a:r>
              <a:rPr lang="en-US" dirty="0" smtClean="0"/>
              <a:t>Space, Time</a:t>
            </a:r>
          </a:p>
          <a:p>
            <a:r>
              <a:rPr lang="en-US" dirty="0" smtClean="0"/>
              <a:t>Object proposals</a:t>
            </a:r>
          </a:p>
          <a:p>
            <a:r>
              <a:rPr lang="en-US" dirty="0" smtClean="0"/>
              <a:t>Movie segmentation</a:t>
            </a:r>
          </a:p>
          <a:p>
            <a:r>
              <a:rPr lang="en-US" dirty="0" smtClean="0"/>
              <a:t>Geospatial grouping</a:t>
            </a:r>
          </a:p>
          <a:p>
            <a:pPr marL="0" indent="0">
              <a:buNone/>
            </a:pPr>
            <a:endParaRPr lang="en-US" dirty="0"/>
          </a:p>
        </p:txBody>
      </p:sp>
    </p:spTree>
    <p:extLst>
      <p:ext uri="{BB962C8B-B14F-4D97-AF65-F5344CB8AC3E}">
        <p14:creationId xmlns:p14="http://schemas.microsoft.com/office/powerpoint/2010/main" val="28383336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8718" y="276224"/>
            <a:ext cx="7193834" cy="6391276"/>
          </a:xfrm>
          <a:prstGeom prst="rect">
            <a:avLst/>
          </a:prstGeom>
        </p:spPr>
      </p:pic>
    </p:spTree>
    <p:extLst>
      <p:ext uri="{BB962C8B-B14F-4D97-AF65-F5344CB8AC3E}">
        <p14:creationId xmlns:p14="http://schemas.microsoft.com/office/powerpoint/2010/main" val="27192521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7650" y="473968"/>
            <a:ext cx="11618997" cy="5774431"/>
          </a:xfrm>
          <a:prstGeom prst="rect">
            <a:avLst/>
          </a:prstGeom>
        </p:spPr>
      </p:pic>
    </p:spTree>
    <p:extLst>
      <p:ext uri="{BB962C8B-B14F-4D97-AF65-F5344CB8AC3E}">
        <p14:creationId xmlns:p14="http://schemas.microsoft.com/office/powerpoint/2010/main" val="21438001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76450" y="405811"/>
            <a:ext cx="7438538" cy="6195013"/>
          </a:xfrm>
          <a:prstGeom prst="rect">
            <a:avLst/>
          </a:prstGeom>
        </p:spPr>
      </p:pic>
    </p:spTree>
    <p:extLst>
      <p:ext uri="{BB962C8B-B14F-4D97-AF65-F5344CB8AC3E}">
        <p14:creationId xmlns:p14="http://schemas.microsoft.com/office/powerpoint/2010/main" val="5624964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Conclusions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80652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r>
              <a:rPr lang="en-US" dirty="0"/>
              <a:t>A simple &amp; general approach to visual grouping:</a:t>
            </a:r>
          </a:p>
          <a:p>
            <a:pPr lvl="1"/>
            <a:r>
              <a:rPr lang="en-US" dirty="0"/>
              <a:t>No pre-defined labels required!</a:t>
            </a:r>
          </a:p>
          <a:p>
            <a:pPr lvl="1"/>
            <a:r>
              <a:rPr lang="en-US" dirty="0"/>
              <a:t>Uses co-occurrence in </a:t>
            </a:r>
            <a:r>
              <a:rPr lang="en-US" u="sng" dirty="0"/>
              <a:t>space</a:t>
            </a:r>
            <a:r>
              <a:rPr lang="en-US" dirty="0"/>
              <a:t> or </a:t>
            </a:r>
            <a:r>
              <a:rPr lang="en-US" u="sng" dirty="0"/>
              <a:t>time</a:t>
            </a:r>
          </a:p>
          <a:p>
            <a:r>
              <a:rPr lang="en-US" dirty="0"/>
              <a:t>Competitive results</a:t>
            </a:r>
          </a:p>
          <a:p>
            <a:pPr lvl="1"/>
            <a:r>
              <a:rPr lang="en-US" dirty="0"/>
              <a:t>object proposal</a:t>
            </a:r>
          </a:p>
          <a:p>
            <a:pPr lvl="1"/>
            <a:r>
              <a:rPr lang="en-US" dirty="0"/>
              <a:t>movie scene segmentation</a:t>
            </a:r>
          </a:p>
          <a:p>
            <a:pPr lvl="1"/>
            <a:r>
              <a:rPr lang="en-US" dirty="0"/>
              <a:t>semantic place category</a:t>
            </a:r>
          </a:p>
          <a:p>
            <a:endParaRPr lang="en-US" dirty="0"/>
          </a:p>
        </p:txBody>
      </p:sp>
    </p:spTree>
    <p:extLst>
      <p:ext uri="{BB962C8B-B14F-4D97-AF65-F5344CB8AC3E}">
        <p14:creationId xmlns:p14="http://schemas.microsoft.com/office/powerpoint/2010/main" val="40938430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34685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4457" y="1173769"/>
            <a:ext cx="10777537" cy="4777996"/>
          </a:xfrm>
          <a:prstGeom prst="rect">
            <a:avLst/>
          </a:prstGeom>
        </p:spPr>
      </p:pic>
    </p:spTree>
    <p:extLst>
      <p:ext uri="{BB962C8B-B14F-4D97-AF65-F5344CB8AC3E}">
        <p14:creationId xmlns:p14="http://schemas.microsoft.com/office/powerpoint/2010/main" val="36444765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Related Work</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85403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Modeling Visual Affinities by Predicting Co-</a:t>
            </a:r>
            <a:r>
              <a:rPr lang="en-US" dirty="0" err="1"/>
              <a:t>Occurence</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1446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68904" y="4484638"/>
            <a:ext cx="10503580" cy="963015"/>
          </a:xfrm>
          <a:prstGeom prst="rect">
            <a:avLst/>
          </a:prstGeom>
        </p:spPr>
      </p:pic>
      <p:sp>
        <p:nvSpPr>
          <p:cNvPr id="3" name="Title 1"/>
          <p:cNvSpPr txBox="1">
            <a:spLocks/>
          </p:cNvSpPr>
          <p:nvPr/>
        </p:nvSpPr>
        <p:spPr>
          <a:xfrm>
            <a:off x="186779" y="186740"/>
            <a:ext cx="11132029" cy="169932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Model</a:t>
            </a:r>
            <a:endParaRPr lang="en-US" dirty="0"/>
          </a:p>
        </p:txBody>
      </p:sp>
      <p:sp>
        <p:nvSpPr>
          <p:cNvPr id="4" name="TextBox 3"/>
          <p:cNvSpPr txBox="1"/>
          <p:nvPr/>
        </p:nvSpPr>
        <p:spPr>
          <a:xfrm>
            <a:off x="384421" y="1166505"/>
            <a:ext cx="10982606" cy="3416320"/>
          </a:xfrm>
          <a:prstGeom prst="rect">
            <a:avLst/>
          </a:prstGeom>
          <a:noFill/>
        </p:spPr>
        <p:txBody>
          <a:bodyPr wrap="square" rtlCol="0">
            <a:spAutoFit/>
          </a:bodyPr>
          <a:lstStyle/>
          <a:p>
            <a:pPr marL="514350" indent="-514350">
              <a:buAutoNum type="arabicPeriod"/>
            </a:pPr>
            <a:r>
              <a:rPr lang="en-US" sz="3000" dirty="0" smtClean="0"/>
              <a:t>Primitives - A,B</a:t>
            </a:r>
          </a:p>
          <a:p>
            <a:pPr marL="514350" indent="-514350">
              <a:buAutoNum type="arabicPeriod"/>
            </a:pPr>
            <a:r>
              <a:rPr lang="en-US" sz="3000" dirty="0" smtClean="0"/>
              <a:t>Supervised Classifier – Q</a:t>
            </a:r>
          </a:p>
          <a:p>
            <a:pPr marL="971550" lvl="1" indent="-514350">
              <a:buAutoNum type="arabicPeriod"/>
            </a:pPr>
            <a:r>
              <a:rPr lang="en-US" sz="3200" dirty="0"/>
              <a:t> predict indicator variable Q {</a:t>
            </a:r>
            <a:r>
              <a:rPr lang="en-US" sz="3200" dirty="0" smtClean="0"/>
              <a:t>0,1}</a:t>
            </a:r>
            <a:endParaRPr lang="en-US" sz="3000" dirty="0" smtClean="0"/>
          </a:p>
          <a:p>
            <a:pPr marL="514350" indent="-514350">
              <a:buAutoNum type="arabicPeriod"/>
            </a:pPr>
            <a:r>
              <a:rPr lang="en-US" sz="3000" dirty="0" smtClean="0"/>
              <a:t>Space and Time Classifier – C </a:t>
            </a:r>
          </a:p>
          <a:p>
            <a:pPr marL="971550" lvl="1" indent="-514350">
              <a:buAutoNum type="arabicPeriod"/>
            </a:pPr>
            <a:r>
              <a:rPr lang="en-US" sz="3200" dirty="0"/>
              <a:t> classifiers to predict spatial or temporal proximity, denoted by C </a:t>
            </a:r>
            <a:r>
              <a:rPr lang="en-US" sz="3200" dirty="0" smtClean="0"/>
              <a:t>{0,1}</a:t>
            </a:r>
            <a:endParaRPr lang="en-US" sz="3000" dirty="0" smtClean="0"/>
          </a:p>
          <a:p>
            <a:pPr marL="514350" indent="-514350">
              <a:buAutoNum type="arabicPeriod"/>
            </a:pPr>
            <a:r>
              <a:rPr lang="en-US" sz="3000" dirty="0" smtClean="0"/>
              <a:t>w(A,B)</a:t>
            </a:r>
          </a:p>
        </p:txBody>
      </p:sp>
      <p:sp>
        <p:nvSpPr>
          <p:cNvPr id="7" name="TextBox 6"/>
          <p:cNvSpPr txBox="1"/>
          <p:nvPr/>
        </p:nvSpPr>
        <p:spPr>
          <a:xfrm>
            <a:off x="365743" y="5349465"/>
            <a:ext cx="7471160" cy="553998"/>
          </a:xfrm>
          <a:prstGeom prst="rect">
            <a:avLst/>
          </a:prstGeom>
          <a:noFill/>
        </p:spPr>
        <p:txBody>
          <a:bodyPr wrap="square" rtlCol="0">
            <a:spAutoFit/>
          </a:bodyPr>
          <a:lstStyle/>
          <a:p>
            <a:r>
              <a:rPr lang="en-US" sz="3000" dirty="0" smtClean="0"/>
              <a:t>5. Bayes’ rule</a:t>
            </a:r>
            <a:endParaRPr lang="en-US" sz="3000" dirty="0"/>
          </a:p>
        </p:txBody>
      </p:sp>
      <p:pic>
        <p:nvPicPr>
          <p:cNvPr id="5" name="Picture 4"/>
          <p:cNvPicPr>
            <a:picLocks noChangeAspect="1"/>
          </p:cNvPicPr>
          <p:nvPr/>
        </p:nvPicPr>
        <p:blipFill rotWithShape="1">
          <a:blip r:embed="rId4"/>
          <a:srcRect t="9259"/>
          <a:stretch/>
        </p:blipFill>
        <p:spPr>
          <a:xfrm>
            <a:off x="1169158" y="5881694"/>
            <a:ext cx="5362575" cy="708734"/>
          </a:xfrm>
          <a:prstGeom prst="rect">
            <a:avLst/>
          </a:prstGeom>
        </p:spPr>
      </p:pic>
      <p:pic>
        <p:nvPicPr>
          <p:cNvPr id="9" name="Picture 8"/>
          <p:cNvPicPr>
            <a:picLocks noChangeAspect="1"/>
          </p:cNvPicPr>
          <p:nvPr/>
        </p:nvPicPr>
        <p:blipFill>
          <a:blip r:embed="rId5"/>
          <a:stretch>
            <a:fillRect/>
          </a:stretch>
        </p:blipFill>
        <p:spPr>
          <a:xfrm>
            <a:off x="7362092" y="5979797"/>
            <a:ext cx="4710656" cy="512529"/>
          </a:xfrm>
          <a:prstGeom prst="rect">
            <a:avLst/>
          </a:prstGeom>
        </p:spPr>
      </p:pic>
    </p:spTree>
    <p:extLst>
      <p:ext uri="{BB962C8B-B14F-4D97-AF65-F5344CB8AC3E}">
        <p14:creationId xmlns:p14="http://schemas.microsoft.com/office/powerpoint/2010/main" val="2137842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  similarity proxy</a:t>
            </a:r>
          </a:p>
        </p:txBody>
      </p:sp>
      <p:sp>
        <p:nvSpPr>
          <p:cNvPr id="3" name="Content Placeholder 2"/>
          <p:cNvSpPr>
            <a:spLocks noGrp="1"/>
          </p:cNvSpPr>
          <p:nvPr>
            <p:ph idx="1"/>
          </p:nvPr>
        </p:nvSpPr>
        <p:spPr/>
        <p:txBody>
          <a:bodyPr/>
          <a:lstStyle/>
          <a:p>
            <a:r>
              <a:rPr lang="en-US" dirty="0" smtClean="0"/>
              <a:t>Task 1 (patches):  C=1, if immediately adjacent patches</a:t>
            </a:r>
          </a:p>
          <a:p>
            <a:r>
              <a:rPr lang="en-US" dirty="0" smtClean="0"/>
              <a:t>Task 2 (movie):  C=1, if 2 frames between 3-10 seconds apart</a:t>
            </a:r>
          </a:p>
          <a:p>
            <a:r>
              <a:rPr lang="en-US" dirty="0" smtClean="0"/>
              <a:t>Task 3 (photos):  C=1, if 2 photos within 11 meters (GPS </a:t>
            </a:r>
            <a:r>
              <a:rPr lang="en-US" dirty="0" err="1" smtClean="0"/>
              <a:t>coord</a:t>
            </a:r>
            <a:r>
              <a:rPr lang="en-US" dirty="0" smtClean="0"/>
              <a:t>.)</a:t>
            </a:r>
          </a:p>
          <a:p>
            <a:endParaRPr lang="en-US" dirty="0"/>
          </a:p>
          <a:p>
            <a:pPr marL="0" indent="0">
              <a:buNone/>
            </a:pPr>
            <a:r>
              <a:rPr lang="en-US" dirty="0" smtClean="0"/>
              <a:t>C=0 otherwise</a:t>
            </a:r>
          </a:p>
          <a:p>
            <a:pPr marL="0" indent="0">
              <a:buNone/>
            </a:pPr>
            <a:endParaRPr lang="en-US" dirty="0"/>
          </a:p>
          <a:p>
            <a:pPr marL="0" indent="0">
              <a:buNone/>
            </a:pPr>
            <a:r>
              <a:rPr lang="en-US" dirty="0" smtClean="0"/>
              <a:t>Hence, C can be usually computed without human-annotated labels!</a:t>
            </a:r>
            <a:endParaRPr lang="en-US" dirty="0"/>
          </a:p>
        </p:txBody>
      </p:sp>
    </p:spTree>
    <p:extLst>
      <p:ext uri="{BB962C8B-B14F-4D97-AF65-F5344CB8AC3E}">
        <p14:creationId xmlns:p14="http://schemas.microsoft.com/office/powerpoint/2010/main" val="27504787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86779" y="186740"/>
            <a:ext cx="11132029" cy="169932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Predicting Co-Occurrences with a CNN</a:t>
            </a:r>
            <a:endParaRPr lang="en-US" dirty="0"/>
          </a:p>
        </p:txBody>
      </p:sp>
      <p:pic>
        <p:nvPicPr>
          <p:cNvPr id="4" name="Picture 3"/>
          <p:cNvPicPr>
            <a:picLocks noChangeAspect="1"/>
          </p:cNvPicPr>
          <p:nvPr/>
        </p:nvPicPr>
        <p:blipFill>
          <a:blip r:embed="rId3"/>
          <a:stretch>
            <a:fillRect/>
          </a:stretch>
        </p:blipFill>
        <p:spPr>
          <a:xfrm>
            <a:off x="0" y="2577002"/>
            <a:ext cx="11815758" cy="1010067"/>
          </a:xfrm>
          <a:prstGeom prst="rect">
            <a:avLst/>
          </a:prstGeom>
        </p:spPr>
      </p:pic>
      <p:sp>
        <p:nvSpPr>
          <p:cNvPr id="5" name="TextBox 4"/>
          <p:cNvSpPr txBox="1"/>
          <p:nvPr/>
        </p:nvSpPr>
        <p:spPr>
          <a:xfrm>
            <a:off x="466948" y="3921524"/>
            <a:ext cx="10833182" cy="2431435"/>
          </a:xfrm>
          <a:prstGeom prst="rect">
            <a:avLst/>
          </a:prstGeom>
          <a:noFill/>
        </p:spPr>
        <p:txBody>
          <a:bodyPr wrap="square" rtlCol="0">
            <a:spAutoFit/>
          </a:bodyPr>
          <a:lstStyle/>
          <a:p>
            <a:pPr marL="514350" indent="-514350">
              <a:buAutoNum type="arabicPeriod"/>
            </a:pPr>
            <a:r>
              <a:rPr lang="en-US" sz="3000" dirty="0" smtClean="0"/>
              <a:t>N – number of training examples</a:t>
            </a:r>
          </a:p>
          <a:p>
            <a:pPr marL="514350" indent="-514350">
              <a:buAutoNum type="arabicPeriod"/>
            </a:pPr>
            <a:r>
              <a:rPr lang="en-US" sz="3000" dirty="0" smtClean="0"/>
              <a:t>Sigma – logistic function</a:t>
            </a:r>
          </a:p>
          <a:p>
            <a:pPr marL="514350" indent="-514350">
              <a:buAutoNum type="arabicPeriod"/>
            </a:pPr>
            <a:r>
              <a:rPr lang="en-US" sz="3000" dirty="0" smtClean="0"/>
              <a:t>f – neural net</a:t>
            </a:r>
          </a:p>
          <a:p>
            <a:pPr marL="514350" indent="-514350">
              <a:buAutoNum type="arabicPeriod"/>
            </a:pPr>
            <a:r>
              <a:rPr lang="en-US" sz="3000" dirty="0" smtClean="0"/>
              <a:t>Theta – net parameters</a:t>
            </a:r>
          </a:p>
          <a:p>
            <a:pPr marL="514350" indent="-514350">
              <a:buAutoNum type="arabicPeriod"/>
            </a:pPr>
            <a:r>
              <a:rPr lang="en-US" sz="3200" dirty="0" smtClean="0"/>
              <a:t>Stochastic </a:t>
            </a:r>
            <a:r>
              <a:rPr lang="en-US" sz="3200" dirty="0"/>
              <a:t>gradient descent</a:t>
            </a:r>
            <a:endParaRPr lang="en-US" sz="3000" dirty="0" smtClean="0"/>
          </a:p>
        </p:txBody>
      </p:sp>
      <p:sp>
        <p:nvSpPr>
          <p:cNvPr id="6" name="TextBox 5"/>
          <p:cNvSpPr txBox="1"/>
          <p:nvPr/>
        </p:nvSpPr>
        <p:spPr>
          <a:xfrm>
            <a:off x="334136" y="1763443"/>
            <a:ext cx="7452360" cy="646331"/>
          </a:xfrm>
          <a:prstGeom prst="rect">
            <a:avLst/>
          </a:prstGeom>
          <a:noFill/>
        </p:spPr>
        <p:txBody>
          <a:bodyPr wrap="square" rtlCol="0">
            <a:spAutoFit/>
          </a:bodyPr>
          <a:lstStyle/>
          <a:p>
            <a:r>
              <a:rPr lang="en-US" sz="3600" dirty="0" smtClean="0"/>
              <a:t>Loss Function in this paper:</a:t>
            </a:r>
            <a:endParaRPr lang="en-US" sz="3600" dirty="0"/>
          </a:p>
        </p:txBody>
      </p:sp>
      <p:sp>
        <p:nvSpPr>
          <p:cNvPr id="2" name="TextBox 1"/>
          <p:cNvSpPr txBox="1"/>
          <p:nvPr/>
        </p:nvSpPr>
        <p:spPr>
          <a:xfrm>
            <a:off x="2766646" y="3253362"/>
            <a:ext cx="351692" cy="307777"/>
          </a:xfrm>
          <a:prstGeom prst="rect">
            <a:avLst/>
          </a:prstGeom>
          <a:noFill/>
        </p:spPr>
        <p:txBody>
          <a:bodyPr wrap="square" rtlCol="0">
            <a:spAutoFit/>
          </a:bodyPr>
          <a:lstStyle/>
          <a:p>
            <a:r>
              <a:rPr lang="en-US" sz="1400" dirty="0" err="1" smtClean="0">
                <a:latin typeface="Times New Roman" panose="02020603050405020304" pitchFamily="18" charset="0"/>
                <a:cs typeface="Times New Roman" panose="02020603050405020304" pitchFamily="18" charset="0"/>
              </a:rPr>
              <a:t>i</a:t>
            </a:r>
            <a:r>
              <a:rPr lang="en-US" sz="1400" dirty="0" smtClean="0">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259530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TotalTime>
  <Words>1355</Words>
  <Application>Microsoft Office PowerPoint</Application>
  <PresentationFormat>Widescreen</PresentationFormat>
  <Paragraphs>165</Paragraphs>
  <Slides>35</Slides>
  <Notes>21</Notes>
  <HiddenSlides>8</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Calibri Light</vt:lpstr>
      <vt:lpstr>Times New Roman</vt:lpstr>
      <vt:lpstr>Office Theme</vt:lpstr>
      <vt:lpstr>LEARNING VISUAL GROUPS FROM CO-OCCURRENCES IN SPACE AND TIME</vt:lpstr>
      <vt:lpstr>1. Introduction</vt:lpstr>
      <vt:lpstr>Introduction</vt:lpstr>
      <vt:lpstr>PowerPoint Presentation</vt:lpstr>
      <vt:lpstr>2. Related Work</vt:lpstr>
      <vt:lpstr>3. Modeling Visual Affinities by Predicting Co-Occurence</vt:lpstr>
      <vt:lpstr>PowerPoint Presentation</vt:lpstr>
      <vt:lpstr>C:  similarity proxy</vt:lpstr>
      <vt:lpstr>PowerPoint Presentation</vt:lpstr>
      <vt:lpstr>PowerPoint Presentation</vt:lpstr>
      <vt:lpstr>Patch dataset:  VOC2012</vt:lpstr>
      <vt:lpstr>Frames dataset:  IMDB top 100</vt:lpstr>
      <vt:lpstr>Photos dataset:  MIT Cities dataset</vt:lpstr>
      <vt:lpstr>PowerPoint Presentation</vt:lpstr>
      <vt:lpstr>PowerPoint Presentation</vt:lpstr>
      <vt:lpstr>Robustness of Learned Affinities</vt:lpstr>
      <vt:lpstr>PowerPoint Presentation</vt:lpstr>
      <vt:lpstr>PowerPoint Presentation</vt:lpstr>
      <vt:lpstr>Jacard index (jaccard similarty coefficient)</vt:lpstr>
      <vt:lpstr>Jacard index: binary features</vt:lpstr>
      <vt:lpstr>4. From Predicting Co-Occurrence to Forming Visual Groups</vt:lpstr>
      <vt:lpstr>How to extract groupings?</vt:lpstr>
      <vt:lpstr>PowerPoint Presentation</vt:lpstr>
      <vt:lpstr>PowerPoint Presentation</vt:lpstr>
      <vt:lpstr>Spectral clustering</vt:lpstr>
      <vt:lpstr>Results:  Object proposal</vt:lpstr>
      <vt:lpstr>Movie Barcode</vt:lpstr>
      <vt:lpstr>PowerPoint Presentation</vt:lpstr>
      <vt:lpstr>PowerPoint Presentation</vt:lpstr>
      <vt:lpstr>PowerPoint Presentation</vt:lpstr>
      <vt:lpstr>PowerPoint Presentation</vt:lpstr>
      <vt:lpstr>PowerPoint Presentation</vt:lpstr>
      <vt:lpstr>5. Conclusions</vt:lpstr>
      <vt:lpstr>Summary</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Xing</dc:creator>
  <cp:lastModifiedBy>Jeff Xing</cp:lastModifiedBy>
  <cp:revision>33</cp:revision>
  <dcterms:created xsi:type="dcterms:W3CDTF">2016-10-22T13:29:52Z</dcterms:created>
  <dcterms:modified xsi:type="dcterms:W3CDTF">2016-10-22T18:41:47Z</dcterms:modified>
</cp:coreProperties>
</file>