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Lato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Dataset: MV-40 (hand-curated dataset containing only videos with direct visual evidence for a subset of 40 tags selected to span both common and rare tags)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2105247" y="1"/>
            <a:ext cx="7038765" cy="5138760"/>
            <a:chOff x="3388635" y="43347"/>
            <a:chExt cx="5755327" cy="4201766"/>
          </a:xfrm>
        </p:grpSpPr>
        <p:sp>
          <p:nvSpPr>
            <p:cNvPr id="58" name="Shape 58"/>
            <p:cNvSpPr/>
            <p:nvPr/>
          </p:nvSpPr>
          <p:spPr>
            <a:xfrm>
              <a:off x="383714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518268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563119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528214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7672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742522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877076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383714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18268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563119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528214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97672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42522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77076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383714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18268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63119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528214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97672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42522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877076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38863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3714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18268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3119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528214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97672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42522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77076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388635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37146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285658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734169" y="43359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182680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631191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079703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528214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976725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425228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873740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8322251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8770762" y="43347"/>
              <a:ext cx="373200" cy="373199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383714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18268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63119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528214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97672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742522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877076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383714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18268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563119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6528214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97672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42522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77076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83714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18268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63119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528214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97672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742522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77076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3714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18268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563119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6528214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97672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742522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877076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383714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18268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63119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6528214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97672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42522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877076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Shape 180"/>
          <p:cNvSpPr/>
          <p:nvPr/>
        </p:nvSpPr>
        <p:spPr>
          <a:xfrm>
            <a:off x="3396589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subTitle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472457" y="4706554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05.png"/><Relationship Id="rId5" Type="http://schemas.openxmlformats.org/officeDocument/2006/relationships/image" Target="../media/image03.png"/><Relationship Id="rId6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nstagram.com/p/BK2Ljf6DUDv/?taken-by=myluvming" TargetMode="External"/><Relationship Id="rId4" Type="http://schemas.openxmlformats.org/officeDocument/2006/relationships/hyperlink" Target="https://www.instagram.com/p/BBAvs0rmheW/" TargetMode="External"/><Relationship Id="rId5" Type="http://schemas.openxmlformats.org/officeDocument/2006/relationships/hyperlink" Target="https://www.instagram.com/p/BLBYMzdBrNC/?taken-by=foodment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Open World of Micro-Videos</a:t>
            </a:r>
          </a:p>
        </p:txBody>
      </p:sp>
      <p:sp>
        <p:nvSpPr>
          <p:cNvPr id="191" name="Shape 191"/>
          <p:cNvSpPr txBox="1"/>
          <p:nvPr>
            <p:ph idx="1" type="subTitle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Yujia Li &amp; Sharon Han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Experiments: </a:t>
            </a:r>
            <a:r>
              <a:rPr lang="en" sz="2400"/>
              <a:t>diagnostic evaluations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View-specific mixtures</a:t>
            </a:r>
            <a:r>
              <a:rPr lang="en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IDT+CNN</a:t>
            </a:r>
            <a:r>
              <a:rPr lang="en"/>
              <a:t> outperforms both CNN and IDT in all Pos, Neu and Neg training examples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Viewpoint prediction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Egocentric view are often confused with third-person 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75" y="3057474"/>
            <a:ext cx="4274500" cy="19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Experiments: </a:t>
            </a:r>
            <a:r>
              <a:rPr lang="en" sz="2400"/>
              <a:t>comparison to existing benchmarks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311700" y="1000075"/>
            <a:ext cx="8520600" cy="392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average accuracy on vine-15 is lower than HMDB: </a:t>
            </a:r>
            <a:r>
              <a:rPr lang="en">
                <a:solidFill>
                  <a:schemeClr val="dk1"/>
                </a:solidFill>
              </a:rPr>
              <a:t>data is more challenging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Temporally iconic videos</a:t>
            </a:r>
            <a:r>
              <a:rPr lang="en"/>
              <a:t>: Temporally iconic depiction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“Even though third-person and temporal iconic-ness accounts for much of the difference between HMDB and our dataset, our micro-videos can still generalize better.”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Qualitative differences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“It is surprisingly hard to collect diverse video clips.”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“Micro-video dataset is inherently diverse by construction due to its dynamic and pre-trimmed nature.”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Experiments: </a:t>
            </a:r>
            <a:r>
              <a:rPr lang="en" sz="2400"/>
              <a:t>comparison to existing benchmarks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24" y="1137574"/>
            <a:ext cx="4985149" cy="37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475" y="1165900"/>
            <a:ext cx="1941116" cy="105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800" y="2295850"/>
            <a:ext cx="2487758" cy="100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8150" y="3470850"/>
            <a:ext cx="2145375" cy="12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Experiments: </a:t>
            </a:r>
            <a:r>
              <a:rPr lang="en" sz="2400"/>
              <a:t>open-world dynamics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Properties of open-world MV-58K dataset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Score criteria: mAPT and mAPI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Curated vs raw data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Closed vs open vocabularies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Temporal dynamics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Open-world dataset of micro-videos: easy capture, storage, and processing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Can be used a live testbed for open-world evaluation of video understanding systems: naturally diverse, pre-trimmed, user-annotated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Distribute a benchmark script that evaluates models on live open-world micro-videos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Micro-videos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3150" y="1152475"/>
            <a:ext cx="9051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Contain significantly more </a:t>
            </a:r>
            <a:r>
              <a:rPr lang="en">
                <a:solidFill>
                  <a:schemeClr val="dk1"/>
                </a:solidFill>
              </a:rPr>
              <a:t>diversity</a:t>
            </a:r>
            <a:r>
              <a:rPr lang="en"/>
              <a:t> and </a:t>
            </a:r>
            <a:r>
              <a:rPr lang="en">
                <a:solidFill>
                  <a:schemeClr val="dk1"/>
                </a:solidFill>
              </a:rPr>
              <a:t>narrative structure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Contain specialized </a:t>
            </a:r>
            <a:r>
              <a:rPr lang="en">
                <a:solidFill>
                  <a:schemeClr val="dk1"/>
                </a:solidFill>
              </a:rPr>
              <a:t>viewpoints</a:t>
            </a:r>
            <a:r>
              <a:rPr lang="en"/>
              <a:t>: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Third-person: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https://www.instagram.com/p/BK2Ljf6DUDv/?taken-by=myluvming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Egocentric: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https://www.instagram.com/p/BBAvs0rmheW/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/>
              <a:t>Self-facing: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https://www.instagram.com/p/BLBYMzdBrNC/?taken-by=foodmento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Contain interesting </a:t>
            </a:r>
            <a:r>
              <a:rPr lang="en">
                <a:solidFill>
                  <a:schemeClr val="dk1"/>
                </a:solidFill>
              </a:rPr>
              <a:t>open-world dynamics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264,327</a:t>
            </a:r>
            <a:r>
              <a:rPr lang="en"/>
              <a:t> micro-videos labeled with </a:t>
            </a:r>
            <a:r>
              <a:rPr lang="en">
                <a:solidFill>
                  <a:schemeClr val="dk1"/>
                </a:solidFill>
              </a:rPr>
              <a:t>58, 243 </a:t>
            </a:r>
            <a:r>
              <a:rPr lang="en"/>
              <a:t>tags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Dataset: </a:t>
            </a:r>
            <a:r>
              <a:rPr lang="en" sz="2400"/>
              <a:t>distinct from existing video benchmarks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Streaming dataset collection (figure: overall distribution of tags)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Curation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Long-tail distributions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Temporal dynamics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Short statistics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Viewpoint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0725" y="1538825"/>
            <a:ext cx="5559775" cy="274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Shape 209"/>
          <p:cNvCxnSpPr>
            <a:stCxn id="210" idx="3"/>
            <a:endCxn id="211" idx="1"/>
          </p:cNvCxnSpPr>
          <p:nvPr/>
        </p:nvCxnSpPr>
        <p:spPr>
          <a:xfrm flipH="1" rot="10800000">
            <a:off x="6008575" y="3675000"/>
            <a:ext cx="1123200" cy="91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2" name="Shape 2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</a:t>
            </a:r>
            <a:r>
              <a:rPr lang="en" sz="2400"/>
              <a:t>tag prediction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000075"/>
            <a:ext cx="8520600" cy="347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Appearance features(</a:t>
            </a:r>
            <a:r>
              <a:rPr b="1" i="1" lang="en"/>
              <a:t>Ka</a:t>
            </a:r>
            <a:r>
              <a:rPr b="1" lang="en"/>
              <a:t>)</a:t>
            </a:r>
            <a:r>
              <a:rPr lang="en"/>
              <a:t>: CNN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Final video pipeline 15x slower and 2x larger than standard single-frame CNN</a:t>
            </a:r>
          </a:p>
        </p:txBody>
      </p:sp>
      <p:sp>
        <p:nvSpPr>
          <p:cNvPr id="214" name="Shape 214"/>
          <p:cNvSpPr/>
          <p:nvPr/>
        </p:nvSpPr>
        <p:spPr>
          <a:xfrm>
            <a:off x="512300" y="2642025"/>
            <a:ext cx="885000" cy="9780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video</a:t>
            </a:r>
          </a:p>
        </p:txBody>
      </p:sp>
      <p:sp>
        <p:nvSpPr>
          <p:cNvPr id="215" name="Shape 215"/>
          <p:cNvSpPr/>
          <p:nvPr/>
        </p:nvSpPr>
        <p:spPr>
          <a:xfrm>
            <a:off x="1800850" y="2642025"/>
            <a:ext cx="1249776" cy="1086750"/>
          </a:xfrm>
          <a:prstGeom prst="flowChartMultidocument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15 equally-spaced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frames</a:t>
            </a:r>
          </a:p>
        </p:txBody>
      </p:sp>
      <p:sp>
        <p:nvSpPr>
          <p:cNvPr id="216" name="Shape 216"/>
          <p:cNvSpPr/>
          <p:nvPr/>
        </p:nvSpPr>
        <p:spPr>
          <a:xfrm>
            <a:off x="3337900" y="1586350"/>
            <a:ext cx="1249800" cy="6261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VGG-16</a:t>
            </a:r>
          </a:p>
        </p:txBody>
      </p:sp>
      <p:sp>
        <p:nvSpPr>
          <p:cNvPr id="217" name="Shape 217"/>
          <p:cNvSpPr/>
          <p:nvPr/>
        </p:nvSpPr>
        <p:spPr>
          <a:xfrm>
            <a:off x="3581050" y="2413425"/>
            <a:ext cx="763500" cy="6261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frame</a:t>
            </a:r>
          </a:p>
        </p:txBody>
      </p:sp>
      <p:sp>
        <p:nvSpPr>
          <p:cNvPr id="218" name="Shape 218"/>
          <p:cNvSpPr/>
          <p:nvPr/>
        </p:nvSpPr>
        <p:spPr>
          <a:xfrm>
            <a:off x="4938925" y="1395775"/>
            <a:ext cx="1598400" cy="13548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6144-dimensional multi-scale features across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multiple layers</a:t>
            </a:r>
          </a:p>
        </p:txBody>
      </p:sp>
      <p:sp>
        <p:nvSpPr>
          <p:cNvPr id="219" name="Shape 219"/>
          <p:cNvSpPr/>
          <p:nvPr/>
        </p:nvSpPr>
        <p:spPr>
          <a:xfrm>
            <a:off x="3581050" y="3171300"/>
            <a:ext cx="763500" cy="6261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frame</a:t>
            </a:r>
          </a:p>
        </p:txBody>
      </p:sp>
      <p:sp>
        <p:nvSpPr>
          <p:cNvPr id="220" name="Shape 220"/>
          <p:cNvSpPr/>
          <p:nvPr/>
        </p:nvSpPr>
        <p:spPr>
          <a:xfrm>
            <a:off x="4938925" y="2883150"/>
            <a:ext cx="1598400" cy="13548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6144-dimensional multi-scale features across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multiple layers</a:t>
            </a:r>
          </a:p>
        </p:txBody>
      </p:sp>
      <p:sp>
        <p:nvSpPr>
          <p:cNvPr id="211" name="Shape 211"/>
          <p:cNvSpPr/>
          <p:nvPr/>
        </p:nvSpPr>
        <p:spPr>
          <a:xfrm>
            <a:off x="7131700" y="3131575"/>
            <a:ext cx="1249775" cy="1086750"/>
          </a:xfrm>
          <a:prstGeom prst="flowChartMultidocument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Resulting features of 15 frames</a:t>
            </a:r>
          </a:p>
        </p:txBody>
      </p:sp>
      <p:sp>
        <p:nvSpPr>
          <p:cNvPr id="221" name="Shape 221"/>
          <p:cNvSpPr/>
          <p:nvPr/>
        </p:nvSpPr>
        <p:spPr>
          <a:xfrm>
            <a:off x="7207887" y="1700575"/>
            <a:ext cx="1249800" cy="6261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Max-pooling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768550" y="3873600"/>
            <a:ext cx="540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  </a:t>
            </a:r>
            <a:r>
              <a:rPr b="1" lang="en"/>
              <a:t>...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467675" y="4314150"/>
            <a:ext cx="540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  </a:t>
            </a:r>
            <a:r>
              <a:rPr b="1" lang="en"/>
              <a:t>...</a:t>
            </a:r>
          </a:p>
        </p:txBody>
      </p:sp>
      <p:cxnSp>
        <p:nvCxnSpPr>
          <p:cNvPr id="223" name="Shape 223"/>
          <p:cNvCxnSpPr>
            <a:stCxn id="214" idx="3"/>
            <a:endCxn id="215" idx="1"/>
          </p:cNvCxnSpPr>
          <p:nvPr/>
        </p:nvCxnSpPr>
        <p:spPr>
          <a:xfrm>
            <a:off x="1397300" y="3131025"/>
            <a:ext cx="403500" cy="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4" name="Shape 224"/>
          <p:cNvCxnSpPr>
            <a:stCxn id="215" idx="3"/>
            <a:endCxn id="217" idx="1"/>
          </p:cNvCxnSpPr>
          <p:nvPr/>
        </p:nvCxnSpPr>
        <p:spPr>
          <a:xfrm flipH="1" rot="10800000">
            <a:off x="3050625" y="2726400"/>
            <a:ext cx="530399" cy="45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5" name="Shape 225"/>
          <p:cNvCxnSpPr>
            <a:stCxn id="215" idx="3"/>
            <a:endCxn id="219" idx="1"/>
          </p:cNvCxnSpPr>
          <p:nvPr/>
        </p:nvCxnSpPr>
        <p:spPr>
          <a:xfrm>
            <a:off x="3050625" y="3185400"/>
            <a:ext cx="530399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6" name="Shape 226"/>
          <p:cNvCxnSpPr>
            <a:stCxn id="215" idx="3"/>
            <a:endCxn id="222" idx="1"/>
          </p:cNvCxnSpPr>
          <p:nvPr/>
        </p:nvCxnSpPr>
        <p:spPr>
          <a:xfrm>
            <a:off x="3050625" y="3185400"/>
            <a:ext cx="717899" cy="9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7" name="Shape 227"/>
          <p:cNvCxnSpPr>
            <a:stCxn id="216" idx="2"/>
            <a:endCxn id="217" idx="0"/>
          </p:cNvCxnSpPr>
          <p:nvPr/>
        </p:nvCxnSpPr>
        <p:spPr>
          <a:xfrm>
            <a:off x="3962800" y="2212450"/>
            <a:ext cx="0" cy="2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8" name="Shape 228"/>
          <p:cNvCxnSpPr>
            <a:stCxn id="217" idx="3"/>
            <a:endCxn id="218" idx="1"/>
          </p:cNvCxnSpPr>
          <p:nvPr/>
        </p:nvCxnSpPr>
        <p:spPr>
          <a:xfrm flipH="1" rot="10800000">
            <a:off x="4344550" y="2073075"/>
            <a:ext cx="594300" cy="6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>
            <a:stCxn id="219" idx="3"/>
            <a:endCxn id="220" idx="1"/>
          </p:cNvCxnSpPr>
          <p:nvPr/>
        </p:nvCxnSpPr>
        <p:spPr>
          <a:xfrm>
            <a:off x="4344550" y="3484350"/>
            <a:ext cx="594300" cy="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0" name="Shape 230"/>
          <p:cNvCxnSpPr>
            <a:stCxn id="222" idx="3"/>
            <a:endCxn id="210" idx="1"/>
          </p:cNvCxnSpPr>
          <p:nvPr/>
        </p:nvCxnSpPr>
        <p:spPr>
          <a:xfrm>
            <a:off x="4309450" y="4145250"/>
            <a:ext cx="1158300" cy="44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1" name="Shape 231"/>
          <p:cNvCxnSpPr>
            <a:stCxn id="220" idx="3"/>
            <a:endCxn id="211" idx="1"/>
          </p:cNvCxnSpPr>
          <p:nvPr/>
        </p:nvCxnSpPr>
        <p:spPr>
          <a:xfrm>
            <a:off x="6537325" y="3560550"/>
            <a:ext cx="594300" cy="11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2" name="Shape 232"/>
          <p:cNvCxnSpPr>
            <a:stCxn id="218" idx="3"/>
            <a:endCxn id="211" idx="1"/>
          </p:cNvCxnSpPr>
          <p:nvPr/>
        </p:nvCxnSpPr>
        <p:spPr>
          <a:xfrm>
            <a:off x="6537325" y="2073175"/>
            <a:ext cx="594300" cy="16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3" name="Shape 233"/>
          <p:cNvCxnSpPr>
            <a:stCxn id="221" idx="2"/>
            <a:endCxn id="211" idx="0"/>
          </p:cNvCxnSpPr>
          <p:nvPr/>
        </p:nvCxnSpPr>
        <p:spPr>
          <a:xfrm>
            <a:off x="7832787" y="2326675"/>
            <a:ext cx="9900" cy="8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</a:t>
            </a:r>
            <a:r>
              <a:rPr lang="en" sz="2400"/>
              <a:t>tag prediction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Motion features(</a:t>
            </a:r>
            <a:r>
              <a:rPr b="1" i="1" lang="en"/>
              <a:t>Km</a:t>
            </a:r>
            <a:r>
              <a:rPr b="1" lang="en"/>
              <a:t>)</a:t>
            </a:r>
            <a:r>
              <a:rPr lang="en"/>
              <a:t>: </a:t>
            </a:r>
            <a:r>
              <a:rPr lang="en">
                <a:solidFill>
                  <a:schemeClr val="dk1"/>
                </a:solidFill>
              </a:rPr>
              <a:t>Improved Dense Track(IDT)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“Interest-track” framework</a:t>
            </a:r>
            <a:r>
              <a:rPr lang="en"/>
              <a:t>: short-term tracks are found from tracking interest points across frames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Extracts various features aligned to these temporal tracks, including </a:t>
            </a:r>
            <a:r>
              <a:rPr lang="en">
                <a:solidFill>
                  <a:schemeClr val="dk1"/>
                </a:solidFill>
              </a:rPr>
              <a:t>oriented gradient histograms</a:t>
            </a:r>
            <a:r>
              <a:rPr lang="en"/>
              <a:t> and </a:t>
            </a:r>
            <a:r>
              <a:rPr lang="en">
                <a:solidFill>
                  <a:schemeClr val="dk1"/>
                </a:solidFill>
              </a:rPr>
              <a:t>optical flow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Quantize these descriptors based on established guidelines for constructing a </a:t>
            </a:r>
            <a:r>
              <a:rPr lang="en">
                <a:solidFill>
                  <a:schemeClr val="dk1"/>
                </a:solidFill>
              </a:rPr>
              <a:t>codebook </a:t>
            </a:r>
            <a:r>
              <a:rPr lang="en"/>
              <a:t>using K = 4000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</a:t>
            </a:r>
            <a:r>
              <a:rPr lang="en" sz="2400"/>
              <a:t>tag prediction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Cue-combination</a:t>
            </a:r>
            <a:r>
              <a:rPr lang="en"/>
              <a:t>: using </a:t>
            </a:r>
            <a:r>
              <a:rPr b="1" lang="en"/>
              <a:t>Appearance features(</a:t>
            </a:r>
            <a:r>
              <a:rPr b="1" i="1" lang="en"/>
              <a:t>Ka</a:t>
            </a:r>
            <a:r>
              <a:rPr b="1" lang="en"/>
              <a:t>)</a:t>
            </a:r>
            <a:r>
              <a:rPr lang="en"/>
              <a:t> and</a:t>
            </a:r>
            <a:r>
              <a:rPr b="1" lang="en"/>
              <a:t> Motion features(</a:t>
            </a:r>
            <a:r>
              <a:rPr b="1" i="1" lang="en"/>
              <a:t>Km</a:t>
            </a:r>
            <a:r>
              <a:rPr b="1" lang="en"/>
              <a:t>) </a:t>
            </a:r>
            <a:r>
              <a:rPr lang="en"/>
              <a:t>for</a:t>
            </a:r>
            <a:r>
              <a:rPr b="1" lang="en"/>
              <a:t> tag prediction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Similarity </a:t>
            </a:r>
            <a:r>
              <a:rPr lang="en"/>
              <a:t>between two video clips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Appearance similarity </a:t>
            </a:r>
            <a:r>
              <a:rPr lang="en"/>
              <a:t>between two video clips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Motion similarity</a:t>
            </a:r>
            <a:r>
              <a:rPr lang="en"/>
              <a:t> between two video clips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Training vocabulary of K tags, using </a:t>
            </a:r>
            <a:r>
              <a:rPr b="1" lang="en"/>
              <a:t>LIBSVM</a:t>
            </a:r>
            <a:r>
              <a:rPr lang="en"/>
              <a:t> to train K binary kernelized SVMs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350" y="1839025"/>
            <a:ext cx="48196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250" y="3381850"/>
            <a:ext cx="498908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5150" y="2524825"/>
            <a:ext cx="32956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</a:t>
            </a:r>
            <a:r>
              <a:rPr lang="en" sz="2400"/>
              <a:t>viewpoint classification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Viewpoint mixtures</a:t>
            </a:r>
          </a:p>
        </p:txBody>
      </p:sp>
      <p:sp>
        <p:nvSpPr>
          <p:cNvPr id="255" name="Shape 255"/>
          <p:cNvSpPr/>
          <p:nvPr/>
        </p:nvSpPr>
        <p:spPr>
          <a:xfrm>
            <a:off x="2816025" y="1701700"/>
            <a:ext cx="1449600" cy="8319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Third-person</a:t>
            </a:r>
          </a:p>
        </p:txBody>
      </p:sp>
      <p:sp>
        <p:nvSpPr>
          <p:cNvPr id="256" name="Shape 256"/>
          <p:cNvSpPr/>
          <p:nvPr/>
        </p:nvSpPr>
        <p:spPr>
          <a:xfrm>
            <a:off x="2816025" y="2634600"/>
            <a:ext cx="1449600" cy="8319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Self-facing</a:t>
            </a:r>
          </a:p>
        </p:txBody>
      </p:sp>
      <p:sp>
        <p:nvSpPr>
          <p:cNvPr id="257" name="Shape 257"/>
          <p:cNvSpPr/>
          <p:nvPr/>
        </p:nvSpPr>
        <p:spPr>
          <a:xfrm>
            <a:off x="2816025" y="3567500"/>
            <a:ext cx="1449600" cy="8319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Egocentric</a:t>
            </a:r>
          </a:p>
        </p:txBody>
      </p:sp>
      <p:sp>
        <p:nvSpPr>
          <p:cNvPr id="258" name="Shape 258"/>
          <p:cNvSpPr/>
          <p:nvPr/>
        </p:nvSpPr>
        <p:spPr>
          <a:xfrm>
            <a:off x="5127900" y="2634600"/>
            <a:ext cx="1449600" cy="8319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Tag prediction with maximum score</a:t>
            </a:r>
          </a:p>
        </p:txBody>
      </p:sp>
      <p:sp>
        <p:nvSpPr>
          <p:cNvPr id="259" name="Shape 259"/>
          <p:cNvSpPr/>
          <p:nvPr/>
        </p:nvSpPr>
        <p:spPr>
          <a:xfrm>
            <a:off x="473475" y="2634600"/>
            <a:ext cx="1449600" cy="831900"/>
          </a:xfrm>
          <a:prstGeom prst="flowChartAlternateProcess">
            <a:avLst/>
          </a:prstGeom>
          <a:solidFill>
            <a:schemeClr val="accent6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Each tag</a:t>
            </a:r>
          </a:p>
        </p:txBody>
      </p:sp>
      <p:cxnSp>
        <p:nvCxnSpPr>
          <p:cNvPr id="260" name="Shape 260"/>
          <p:cNvCxnSpPr>
            <a:stCxn id="259" idx="3"/>
            <a:endCxn id="255" idx="1"/>
          </p:cNvCxnSpPr>
          <p:nvPr/>
        </p:nvCxnSpPr>
        <p:spPr>
          <a:xfrm flipH="1" rot="10800000">
            <a:off x="1923075" y="2117550"/>
            <a:ext cx="893100" cy="9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1" name="Shape 261"/>
          <p:cNvCxnSpPr>
            <a:stCxn id="259" idx="3"/>
            <a:endCxn id="256" idx="1"/>
          </p:cNvCxnSpPr>
          <p:nvPr/>
        </p:nvCxnSpPr>
        <p:spPr>
          <a:xfrm>
            <a:off x="1923075" y="3050550"/>
            <a:ext cx="89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2" name="Shape 262"/>
          <p:cNvCxnSpPr>
            <a:stCxn id="259" idx="3"/>
            <a:endCxn id="257" idx="1"/>
          </p:cNvCxnSpPr>
          <p:nvPr/>
        </p:nvCxnSpPr>
        <p:spPr>
          <a:xfrm>
            <a:off x="1923075" y="3050550"/>
            <a:ext cx="893100" cy="9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3" name="Shape 263"/>
          <p:cNvCxnSpPr>
            <a:stCxn id="255" idx="3"/>
            <a:endCxn id="258" idx="1"/>
          </p:cNvCxnSpPr>
          <p:nvPr/>
        </p:nvCxnSpPr>
        <p:spPr>
          <a:xfrm>
            <a:off x="4265625" y="2117650"/>
            <a:ext cx="862200" cy="9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4" name="Shape 264"/>
          <p:cNvCxnSpPr>
            <a:stCxn id="256" idx="3"/>
            <a:endCxn id="258" idx="1"/>
          </p:cNvCxnSpPr>
          <p:nvPr/>
        </p:nvCxnSpPr>
        <p:spPr>
          <a:xfrm>
            <a:off x="4265625" y="3050550"/>
            <a:ext cx="86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5" name="Shape 265"/>
          <p:cNvCxnSpPr>
            <a:stCxn id="257" idx="3"/>
            <a:endCxn id="258" idx="1"/>
          </p:cNvCxnSpPr>
          <p:nvPr/>
        </p:nvCxnSpPr>
        <p:spPr>
          <a:xfrm flipH="1" rot="10800000">
            <a:off x="4265625" y="3050450"/>
            <a:ext cx="862200" cy="93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Methods: </a:t>
            </a:r>
            <a:r>
              <a:rPr lang="en" sz="2400"/>
              <a:t>dynamics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Temporally-adapted models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Evaluate models trained with videos sampled over different temporal windows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Assume that tag priors very smoothly over time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a weighted estimate of recent tags’ popularity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150" y="2075850"/>
            <a:ext cx="53530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Experiments: </a:t>
            </a:r>
            <a:r>
              <a:rPr lang="en" sz="2400"/>
              <a:t>diagnostic evaluations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77625" y="1152475"/>
            <a:ext cx="898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Feature comparisons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CNN outperforms IDT in most category groups</a:t>
            </a:r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>
                <a:solidFill>
                  <a:schemeClr val="dk1"/>
                </a:solidFill>
              </a:rPr>
              <a:t>IDT+CNN</a:t>
            </a:r>
            <a:r>
              <a:rPr lang="en"/>
              <a:t> outperforms both CNN and IDT in all category groups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475" y="2456800"/>
            <a:ext cx="3248574" cy="24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