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01" r:id="rId1"/>
  </p:sldMasterIdLst>
  <p:sldIdLst>
    <p:sldId id="256" r:id="rId2"/>
    <p:sldId id="257" r:id="rId3"/>
    <p:sldId id="258" r:id="rId4"/>
    <p:sldId id="259" r:id="rId5"/>
    <p:sldId id="261" r:id="rId6"/>
    <p:sldId id="260" r:id="rId7"/>
    <p:sldId id="264" r:id="rId8"/>
    <p:sldId id="263" r:id="rId9"/>
    <p:sldId id="262" r:id="rId10"/>
    <p:sldId id="265" r:id="rId11"/>
    <p:sldId id="266" r:id="rId12"/>
    <p:sldId id="269" r:id="rId13"/>
    <p:sldId id="272" r:id="rId14"/>
    <p:sldId id="267" r:id="rId15"/>
    <p:sldId id="273" r:id="rId16"/>
    <p:sldId id="268" r:id="rId17"/>
    <p:sldId id="270" r:id="rId18"/>
    <p:sldId id="271" r:id="rId19"/>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4961" autoAdjust="0"/>
    <p:restoredTop sz="94660"/>
  </p:normalViewPr>
  <p:slideViewPr>
    <p:cSldViewPr snapToGrid="0">
      <p:cViewPr varScale="1">
        <p:scale>
          <a:sx n="72" d="100"/>
          <a:sy n="72" d="100"/>
        </p:scale>
        <p:origin x="660" y="7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en-US"/>
              <a:t>Click to edit Master title style</a:t>
            </a:r>
            <a:endParaRPr lang="en-US" dirty="0"/>
          </a:p>
        </p:txBody>
      </p:sp>
      <p:sp>
        <p:nvSpPr>
          <p:cNvPr id="3" name="Subtitle 2"/>
          <p:cNvSpPr>
            <a:spLocks noGrp="1"/>
          </p:cNvSpPr>
          <p:nvPr>
            <p:ph type="subTitle" idx="1"/>
          </p:nvPr>
        </p:nvSpPr>
        <p:spPr>
          <a:xfrm>
            <a:off x="1100051" y="4455620"/>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A0845F03-D177-448A-9425-D3A7DDBFAC39}" type="datetimeFigureOut">
              <a:rPr lang="en-IN" smtClean="0"/>
              <a:t>16-10-2016</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1AC1C697-93E9-414F-9593-971859CCEABF}" type="slidenum">
              <a:rPr lang="en-IN" smtClean="0"/>
              <a:t>‹#›</a:t>
            </a:fld>
            <a:endParaRPr lang="en-IN"/>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53203420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defRPr/>
            </a:lvl1p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A0845F03-D177-448A-9425-D3A7DDBFAC39}" type="datetimeFigureOut">
              <a:rPr lang="en-IN" smtClean="0"/>
              <a:t>16-10-2016</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1AC1C697-93E9-414F-9593-971859CCEABF}" type="slidenum">
              <a:rPr lang="en-IN" smtClean="0"/>
              <a:t>‹#›</a:t>
            </a:fld>
            <a:endParaRPr lang="en-IN"/>
          </a:p>
        </p:txBody>
      </p:sp>
    </p:spTree>
    <p:extLst>
      <p:ext uri="{BB962C8B-B14F-4D97-AF65-F5344CB8AC3E}">
        <p14:creationId xmlns:p14="http://schemas.microsoft.com/office/powerpoint/2010/main" val="159944192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758952"/>
            <a:ext cx="10058400" cy="3566160"/>
          </a:xfrm>
        </p:spPr>
        <p:txBody>
          <a:bodyPr anchor="b" anchorCtr="0">
            <a:normAutofit/>
          </a:bodyPr>
          <a:lstStyle>
            <a:lvl1pPr>
              <a:lnSpc>
                <a:spcPct val="85000"/>
              </a:lnSpc>
              <a:defRPr sz="8000" b="0">
                <a:solidFill>
                  <a:schemeClr val="tx1">
                    <a:lumMod val="85000"/>
                    <a:lumOff val="15000"/>
                  </a:schemeClr>
                </a:solidFill>
              </a:defRPr>
            </a:lvl1pPr>
          </a:lstStyle>
          <a:p>
            <a:r>
              <a:rPr lang="en-US"/>
              <a:t>Click to edit Master title style</a:t>
            </a:r>
            <a:endParaRPr lang="en-US" dirty="0"/>
          </a:p>
        </p:txBody>
      </p:sp>
      <p:sp>
        <p:nvSpPr>
          <p:cNvPr id="3" name="Text Placeholder 2"/>
          <p:cNvSpPr>
            <a:spLocks noGrp="1"/>
          </p:cNvSpPr>
          <p:nvPr>
            <p:ph type="body" idx="1"/>
          </p:nvPr>
        </p:nvSpPr>
        <p:spPr>
          <a:xfrm>
            <a:off x="1097280" y="4453128"/>
            <a:ext cx="100584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A0845F03-D177-448A-9425-D3A7DDBFAC39}" type="datetimeFigureOut">
              <a:rPr lang="en-IN" smtClean="0"/>
              <a:t>16-10-2016</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1AC1C697-93E9-414F-9593-971859CCEABF}" type="slidenum">
              <a:rPr lang="en-IN" smtClean="0"/>
              <a:t>‹#›</a:t>
            </a:fld>
            <a:endParaRPr lang="en-IN"/>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07697818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97279" y="1845734"/>
            <a:ext cx="493776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217920" y="1845735"/>
            <a:ext cx="493776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A0845F03-D177-448A-9425-D3A7DDBFAC39}" type="datetimeFigureOut">
              <a:rPr lang="en-IN" smtClean="0"/>
              <a:t>16-10-2016</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1AC1C697-93E9-414F-9593-971859CCEABF}" type="slidenum">
              <a:rPr lang="en-IN" smtClean="0"/>
              <a:t>‹#›</a:t>
            </a:fld>
            <a:endParaRPr lang="en-IN"/>
          </a:p>
        </p:txBody>
      </p:sp>
    </p:spTree>
    <p:extLst>
      <p:ext uri="{BB962C8B-B14F-4D97-AF65-F5344CB8AC3E}">
        <p14:creationId xmlns:p14="http://schemas.microsoft.com/office/powerpoint/2010/main" val="337782215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a:t>Click to edit Master title style</a:t>
            </a:r>
            <a:endParaRPr lang="en-US" dirty="0"/>
          </a:p>
        </p:txBody>
      </p:sp>
      <p:sp>
        <p:nvSpPr>
          <p:cNvPr id="3" name="Text Placeholder 2"/>
          <p:cNvSpPr>
            <a:spLocks noGrp="1"/>
          </p:cNvSpPr>
          <p:nvPr>
            <p:ph type="body" idx="1"/>
          </p:nvPr>
        </p:nvSpPr>
        <p:spPr>
          <a:xfrm>
            <a:off x="109728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21792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A0845F03-D177-448A-9425-D3A7DDBFAC39}" type="datetimeFigureOut">
              <a:rPr lang="en-IN" smtClean="0"/>
              <a:t>16-10-2016</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1AC1C697-93E9-414F-9593-971859CCEABF}" type="slidenum">
              <a:rPr lang="en-IN" smtClean="0"/>
              <a:t>‹#›</a:t>
            </a:fld>
            <a:endParaRPr lang="en-IN"/>
          </a:p>
        </p:txBody>
      </p:sp>
    </p:spTree>
    <p:extLst>
      <p:ext uri="{BB962C8B-B14F-4D97-AF65-F5344CB8AC3E}">
        <p14:creationId xmlns:p14="http://schemas.microsoft.com/office/powerpoint/2010/main" val="150823044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A0845F03-D177-448A-9425-D3A7DDBFAC39}" type="datetimeFigureOut">
              <a:rPr lang="en-IN" smtClean="0"/>
              <a:t>16-10-2016</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1AC1C697-93E9-414F-9593-971859CCEABF}" type="slidenum">
              <a:rPr lang="en-IN" smtClean="0"/>
              <a:t>‹#›</a:t>
            </a:fld>
            <a:endParaRPr lang="en-IN"/>
          </a:p>
        </p:txBody>
      </p:sp>
    </p:spTree>
    <p:extLst>
      <p:ext uri="{BB962C8B-B14F-4D97-AF65-F5344CB8AC3E}">
        <p14:creationId xmlns:p14="http://schemas.microsoft.com/office/powerpoint/2010/main" val="19473667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A0845F03-D177-448A-9425-D3A7DDBFAC39}" type="datetimeFigureOut">
              <a:rPr lang="en-IN" smtClean="0"/>
              <a:t>16-10-2016</a:t>
            </a:fld>
            <a:endParaRPr lang="en-IN"/>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IN"/>
          </a:p>
        </p:txBody>
      </p:sp>
      <p:sp>
        <p:nvSpPr>
          <p:cNvPr id="9" name="Slide Number Placeholder 8"/>
          <p:cNvSpPr>
            <a:spLocks noGrp="1"/>
          </p:cNvSpPr>
          <p:nvPr>
            <p:ph type="sldNum" sz="quarter" idx="12"/>
          </p:nvPr>
        </p:nvSpPr>
        <p:spPr/>
        <p:txBody>
          <a:bodyPr/>
          <a:lstStyle/>
          <a:p>
            <a:fld id="{1AC1C697-93E9-414F-9593-971859CCEABF}" type="slidenum">
              <a:rPr lang="en-IN" smtClean="0"/>
              <a:t>‹#›</a:t>
            </a:fld>
            <a:endParaRPr lang="en-IN"/>
          </a:p>
        </p:txBody>
      </p:sp>
    </p:spTree>
    <p:extLst>
      <p:ext uri="{BB962C8B-B14F-4D97-AF65-F5344CB8AC3E}">
        <p14:creationId xmlns:p14="http://schemas.microsoft.com/office/powerpoint/2010/main" val="134351193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594359"/>
            <a:ext cx="3200400" cy="2286000"/>
          </a:xfrm>
        </p:spPr>
        <p:txBody>
          <a:bodyPr anchor="b">
            <a:normAutofit/>
          </a:bodyPr>
          <a:lstStyle>
            <a:lvl1pPr>
              <a:defRPr sz="3600" b="0">
                <a:solidFill>
                  <a:srgbClr val="FFFFFF"/>
                </a:solidFill>
              </a:defRPr>
            </a:lvl1pPr>
          </a:lstStyle>
          <a:p>
            <a:r>
              <a:rPr lang="en-US"/>
              <a:t>Click to edit Master title style</a:t>
            </a:r>
            <a:endParaRPr lang="en-US" dirty="0"/>
          </a:p>
        </p:txBody>
      </p:sp>
      <p:sp>
        <p:nvSpPr>
          <p:cNvPr id="3" name="Content Placeholder 2"/>
          <p:cNvSpPr>
            <a:spLocks noGrp="1"/>
          </p:cNvSpPr>
          <p:nvPr>
            <p:ph idx="1"/>
          </p:nvPr>
        </p:nvSpPr>
        <p:spPr>
          <a:xfrm>
            <a:off x="4800600" y="731520"/>
            <a:ext cx="6492240" cy="525780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457200" y="2926080"/>
            <a:ext cx="32004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a:xfrm>
            <a:off x="465512" y="6459785"/>
            <a:ext cx="2618510" cy="365125"/>
          </a:xfrm>
        </p:spPr>
        <p:txBody>
          <a:bodyPr/>
          <a:lstStyle>
            <a:lvl1pPr algn="l">
              <a:defRPr/>
            </a:lvl1pPr>
          </a:lstStyle>
          <a:p>
            <a:fld id="{A0845F03-D177-448A-9425-D3A7DDBFAC39}" type="datetimeFigureOut">
              <a:rPr lang="en-IN" smtClean="0"/>
              <a:t>16-10-2016</a:t>
            </a:fld>
            <a:endParaRPr lang="en-IN"/>
          </a:p>
        </p:txBody>
      </p:sp>
      <p:sp>
        <p:nvSpPr>
          <p:cNvPr id="6" name="Footer Placeholder 5"/>
          <p:cNvSpPr>
            <a:spLocks noGrp="1"/>
          </p:cNvSpPr>
          <p:nvPr>
            <p:ph type="ftr" sz="quarter" idx="11"/>
          </p:nvPr>
        </p:nvSpPr>
        <p:spPr>
          <a:xfrm>
            <a:off x="4800600" y="6459785"/>
            <a:ext cx="4648200" cy="365125"/>
          </a:xfrm>
        </p:spPr>
        <p:txBody>
          <a:bodyPr/>
          <a:lstStyle>
            <a:lvl1pPr algn="l">
              <a:defRPr>
                <a:solidFill>
                  <a:schemeClr val="tx2"/>
                </a:solidFill>
              </a:defRPr>
            </a:lvl1pPr>
          </a:lstStyle>
          <a:p>
            <a:endParaRPr lang="en-IN"/>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1AC1C697-93E9-414F-9593-971859CCEABF}" type="slidenum">
              <a:rPr lang="en-IN" smtClean="0"/>
              <a:t>‹#›</a:t>
            </a:fld>
            <a:endParaRPr lang="en-IN"/>
          </a:p>
        </p:txBody>
      </p:sp>
    </p:spTree>
    <p:extLst>
      <p:ext uri="{BB962C8B-B14F-4D97-AF65-F5344CB8AC3E}">
        <p14:creationId xmlns:p14="http://schemas.microsoft.com/office/powerpoint/2010/main" val="37452553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5"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5074920"/>
            <a:ext cx="10113264" cy="822960"/>
          </a:xfrm>
        </p:spPr>
        <p:txBody>
          <a:bodyPr lIns="91440" tIns="0" rIns="91440" bIns="0" anchor="b">
            <a:noAutofit/>
          </a:bodyPr>
          <a:lstStyle>
            <a:lvl1pPr>
              <a:defRPr sz="3600" b="0">
                <a:solidFill>
                  <a:srgbClr val="FFFFFF"/>
                </a:solidFill>
              </a:defRPr>
            </a:lvl1pPr>
          </a:lstStyle>
          <a:p>
            <a:r>
              <a:rPr lang="en-US"/>
              <a:t>Click to edit Master title style</a:t>
            </a:r>
            <a:endParaRPr lang="en-US" dirty="0"/>
          </a:p>
        </p:txBody>
      </p:sp>
      <p:sp>
        <p:nvSpPr>
          <p:cNvPr id="3" name="Picture Placeholder 2"/>
          <p:cNvSpPr>
            <a:spLocks noGrp="1" noChangeAspect="1"/>
          </p:cNvSpPr>
          <p:nvPr>
            <p:ph type="pic" idx="1"/>
          </p:nvPr>
        </p:nvSpPr>
        <p:spPr>
          <a:xfrm>
            <a:off x="15" y="0"/>
            <a:ext cx="12191985" cy="4915076"/>
          </a:xfrm>
          <a:blipFill>
            <a:blip r:embed="rId2"/>
            <a:stretch>
              <a:fillRect/>
            </a:stretch>
          </a:blipFill>
        </p:spPr>
        <p:txBody>
          <a:bodyPr lIns="457200" tIns="457200" anchor="t"/>
          <a:lstStyle>
            <a:lvl1pPr marL="0" indent="0">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1097280" y="5907023"/>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A0845F03-D177-448A-9425-D3A7DDBFAC39}" type="datetimeFigureOut">
              <a:rPr lang="en-IN" smtClean="0"/>
              <a:t>16-10-2016</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1AC1C697-93E9-414F-9593-971859CCEABF}" type="slidenum">
              <a:rPr lang="en-IN" smtClean="0"/>
              <a:t>‹#›</a:t>
            </a:fld>
            <a:endParaRPr lang="en-IN"/>
          </a:p>
        </p:txBody>
      </p:sp>
    </p:spTree>
    <p:extLst>
      <p:ext uri="{BB962C8B-B14F-4D97-AF65-F5344CB8AC3E}">
        <p14:creationId xmlns:p14="http://schemas.microsoft.com/office/powerpoint/2010/main" val="33323481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A0845F03-D177-448A-9425-D3A7DDBFAC39}" type="datetimeFigureOut">
              <a:rPr lang="en-IN" smtClean="0"/>
              <a:t>16-10-2016</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1AC1C697-93E9-414F-9593-971859CCEABF}" type="slidenum">
              <a:rPr lang="en-IN" smtClean="0"/>
              <a:t>‹#›</a:t>
            </a:fld>
            <a:endParaRPr lang="en-IN"/>
          </a:p>
        </p:txBody>
      </p:sp>
    </p:spTree>
    <p:extLst>
      <p:ext uri="{BB962C8B-B14F-4D97-AF65-F5344CB8AC3E}">
        <p14:creationId xmlns:p14="http://schemas.microsoft.com/office/powerpoint/2010/main" val="233114185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8724900" y="414778"/>
            <a:ext cx="2628900" cy="5757421"/>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0" y="414778"/>
            <a:ext cx="7734300" cy="5757422"/>
          </a:xfrm>
        </p:spPr>
        <p:txBody>
          <a:bodyPr vert="eaVert" lIns="45720" tIns="0" rIns="45720" bIns="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A0845F03-D177-448A-9425-D3A7DDBFAC39}" type="datetimeFigureOut">
              <a:rPr lang="en-IN" smtClean="0"/>
              <a:t>16-10-2016</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1AC1C697-93E9-414F-9593-971859CCEABF}" type="slidenum">
              <a:rPr lang="en-IN" smtClean="0"/>
              <a:t>‹#›</a:t>
            </a:fld>
            <a:endParaRPr lang="en-IN"/>
          </a:p>
        </p:txBody>
      </p:sp>
    </p:spTree>
    <p:extLst>
      <p:ext uri="{BB962C8B-B14F-4D97-AF65-F5344CB8AC3E}">
        <p14:creationId xmlns:p14="http://schemas.microsoft.com/office/powerpoint/2010/main" val="226243958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6334316"/>
            <a:ext cx="12192001" cy="659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en-US"/>
              <a:t>Click to edit Master title style</a:t>
            </a:r>
            <a:endParaRPr lang="en-US" dirty="0"/>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97280" y="6459785"/>
            <a:ext cx="2472271" cy="365125"/>
          </a:xfrm>
          <a:prstGeom prst="rect">
            <a:avLst/>
          </a:prstGeom>
        </p:spPr>
        <p:txBody>
          <a:bodyPr vert="horz" lIns="91440" tIns="45720" rIns="91440" bIns="45720" rtlCol="0" anchor="ctr"/>
          <a:lstStyle>
            <a:lvl1pPr algn="l">
              <a:defRPr sz="900">
                <a:solidFill>
                  <a:srgbClr val="FFFFFF"/>
                </a:solidFill>
              </a:defRPr>
            </a:lvl1pPr>
          </a:lstStyle>
          <a:p>
            <a:fld id="{A0845F03-D177-448A-9425-D3A7DDBFAC39}" type="datetimeFigureOut">
              <a:rPr lang="en-IN" smtClean="0"/>
              <a:t>16-10-2016</a:t>
            </a:fld>
            <a:endParaRPr lang="en-IN"/>
          </a:p>
        </p:txBody>
      </p:sp>
      <p:sp>
        <p:nvSpPr>
          <p:cNvPr id="5" name="Footer Placeholder 4"/>
          <p:cNvSpPr>
            <a:spLocks noGrp="1"/>
          </p:cNvSpPr>
          <p:nvPr>
            <p:ph type="ftr" sz="quarter" idx="3"/>
          </p:nvPr>
        </p:nvSpPr>
        <p:spPr>
          <a:xfrm>
            <a:off x="3686185" y="6459785"/>
            <a:ext cx="4822804"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IN"/>
          </a:p>
        </p:txBody>
      </p:sp>
      <p:sp>
        <p:nvSpPr>
          <p:cNvPr id="6" name="Slide Number Placeholder 5"/>
          <p:cNvSpPr>
            <a:spLocks noGrp="1"/>
          </p:cNvSpPr>
          <p:nvPr>
            <p:ph type="sldNum" sz="quarter" idx="4"/>
          </p:nvPr>
        </p:nvSpPr>
        <p:spPr>
          <a:xfrm>
            <a:off x="9900458" y="6459785"/>
            <a:ext cx="1312025" cy="365125"/>
          </a:xfrm>
          <a:prstGeom prst="rect">
            <a:avLst/>
          </a:prstGeom>
        </p:spPr>
        <p:txBody>
          <a:bodyPr vert="horz" lIns="91440" tIns="45720" rIns="91440" bIns="45720" rtlCol="0" anchor="ctr"/>
          <a:lstStyle>
            <a:lvl1pPr algn="r">
              <a:defRPr sz="1050">
                <a:solidFill>
                  <a:srgbClr val="FFFFFF"/>
                </a:solidFill>
              </a:defRPr>
            </a:lvl1pPr>
          </a:lstStyle>
          <a:p>
            <a:fld id="{1AC1C697-93E9-414F-9593-971859CCEABF}" type="slidenum">
              <a:rPr lang="en-IN" smtClean="0"/>
              <a:t>‹#›</a:t>
            </a:fld>
            <a:endParaRPr lang="en-IN"/>
          </a:p>
        </p:txBody>
      </p:sp>
      <p:cxnSp>
        <p:nvCxnSpPr>
          <p:cNvPr id="10" name="Straight Connector 9"/>
          <p:cNvCxnSpPr/>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078556603"/>
      </p:ext>
    </p:extLst>
  </p:cSld>
  <p:clrMap bg1="lt1" tx1="dk1" bg2="lt2" tx2="dk2" accent1="accent1" accent2="accent2" accent3="accent3" accent4="accent4" accent5="accent5" accent6="accent6" hlink="hlink" folHlink="folHlink"/>
  <p:sldLayoutIdLst>
    <p:sldLayoutId id="2147483702" r:id="rId1"/>
    <p:sldLayoutId id="2147483703" r:id="rId2"/>
    <p:sldLayoutId id="2147483704" r:id="rId3"/>
    <p:sldLayoutId id="2147483705" r:id="rId4"/>
    <p:sldLayoutId id="2147483706" r:id="rId5"/>
    <p:sldLayoutId id="2147483707" r:id="rId6"/>
    <p:sldLayoutId id="2147483708" r:id="rId7"/>
    <p:sldLayoutId id="2147483709" r:id="rId8"/>
    <p:sldLayoutId id="2147483710" r:id="rId9"/>
    <p:sldLayoutId id="2147483711" r:id="rId10"/>
    <p:sldLayoutId id="2147483712" r:id="rId11"/>
  </p:sldLayoutIdLst>
  <p:txStyles>
    <p:title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image" Target="../media/image2.JP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Layout" Target="../slideLayouts/slideLayout8.xml"/></Relationships>
</file>

<file path=ppt/slides/_rels/slide6.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Layout" Target="../slideLayouts/slideLayout8.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2" Type="http://schemas.openxmlformats.org/officeDocument/2006/relationships/image" Target="../media/image6.JPG"/><Relationship Id="rId1" Type="http://schemas.openxmlformats.org/officeDocument/2006/relationships/slideLayout" Target="../slideLayouts/slideLayout8.xml"/></Relationships>
</file>

<file path=ppt/slides/_rels/slide9.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Layout" Target="../slideLayouts/slideLayout8.xml"/></Relationships>
</file>

<file path=ppt/slides/_rels/slide10.xml.rels><?xml version="1.0" encoding="UTF-8" standalone="yes"?>
<Relationships xmlns="http://schemas.openxmlformats.org/package/2006/relationships"><Relationship Id="rId2" Type="http://schemas.openxmlformats.org/officeDocument/2006/relationships/image" Target="../media/image7.JP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2" Type="http://schemas.openxmlformats.org/officeDocument/2006/relationships/image" Target="../media/image8.JPG"/><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image" Target="../media/image9.JPG"/><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image" Target="../media/image11.JPG"/><Relationship Id="rId2" Type="http://schemas.openxmlformats.org/officeDocument/2006/relationships/hyperlink" Target="http://cvlabwww.epfl.ch/data/multiview/" TargetMode="External"/><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2" Type="http://schemas.openxmlformats.org/officeDocument/2006/relationships/image" Target="../media/image12.JPG"/><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2" Type="http://schemas.openxmlformats.org/officeDocument/2006/relationships/image" Target="../media/image13.JPG"/><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fontScale="90000"/>
          </a:bodyPr>
          <a:lstStyle/>
          <a:p>
            <a:r>
              <a:rPr lang="en-IN" dirty="0"/>
              <a:t>Learning to Compare Image Patches via Convolutional Neural Networks</a:t>
            </a:r>
          </a:p>
        </p:txBody>
      </p:sp>
      <p:sp>
        <p:nvSpPr>
          <p:cNvPr id="3" name="Subtitle 2"/>
          <p:cNvSpPr>
            <a:spLocks noGrp="1"/>
          </p:cNvSpPr>
          <p:nvPr>
            <p:ph type="subTitle" idx="1"/>
          </p:nvPr>
        </p:nvSpPr>
        <p:spPr/>
        <p:txBody>
          <a:bodyPr/>
          <a:lstStyle/>
          <a:p>
            <a:r>
              <a:rPr lang="en-IN" dirty="0"/>
              <a:t>Sergey Zagoruyko &amp; Nikos Komodakis</a:t>
            </a:r>
          </a:p>
        </p:txBody>
      </p:sp>
    </p:spTree>
    <p:extLst>
      <p:ext uri="{BB962C8B-B14F-4D97-AF65-F5344CB8AC3E}">
        <p14:creationId xmlns:p14="http://schemas.microsoft.com/office/powerpoint/2010/main" val="330328817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0" y="384589"/>
            <a:ext cx="5172075" cy="1364698"/>
          </a:xfrm>
        </p:spPr>
        <p:txBody>
          <a:bodyPr>
            <a:noAutofit/>
          </a:bodyPr>
          <a:lstStyle/>
          <a:p>
            <a:r>
              <a:rPr lang="en-IN" dirty="0"/>
              <a:t>     Introduction</a:t>
            </a:r>
            <a:br>
              <a:rPr lang="en-IN" dirty="0"/>
            </a:br>
            <a:endParaRPr lang="en-IN" dirty="0"/>
          </a:p>
        </p:txBody>
      </p:sp>
      <p:sp>
        <p:nvSpPr>
          <p:cNvPr id="6" name="TextBox 5"/>
          <p:cNvSpPr txBox="1"/>
          <p:nvPr/>
        </p:nvSpPr>
        <p:spPr>
          <a:xfrm>
            <a:off x="1285461" y="1444487"/>
            <a:ext cx="9793356" cy="4154984"/>
          </a:xfrm>
          <a:prstGeom prst="rect">
            <a:avLst/>
          </a:prstGeom>
          <a:noFill/>
        </p:spPr>
        <p:txBody>
          <a:bodyPr wrap="square" rtlCol="0">
            <a:spAutoFit/>
          </a:bodyPr>
          <a:lstStyle/>
          <a:p>
            <a:pPr marL="285750" indent="-285750" algn="just">
              <a:buFont typeface="Arial" panose="020B0604020202020204" pitchFamily="34" charset="0"/>
              <a:buChar char="•"/>
            </a:pPr>
            <a:r>
              <a:rPr lang="en-IN" sz="2400" dirty="0"/>
              <a:t>Comparing Patches across images is one of the most fundamental tasks in computer vision</a:t>
            </a:r>
          </a:p>
          <a:p>
            <a:pPr algn="just"/>
            <a:endParaRPr lang="en-IN" sz="2400" dirty="0"/>
          </a:p>
          <a:p>
            <a:pPr marL="285750" indent="-285750" algn="just">
              <a:buFont typeface="Arial" panose="020B0604020202020204" pitchFamily="34" charset="0"/>
              <a:buChar char="•"/>
            </a:pPr>
            <a:r>
              <a:rPr lang="en-IN" sz="2400" dirty="0"/>
              <a:t>Applications include structure from motion, wide baseline matching and building panorama</a:t>
            </a:r>
          </a:p>
          <a:p>
            <a:pPr algn="just"/>
            <a:endParaRPr lang="en-IN" sz="2400" dirty="0"/>
          </a:p>
          <a:p>
            <a:pPr marL="285750" indent="-285750" algn="just">
              <a:buFont typeface="Arial" panose="020B0604020202020204" pitchFamily="34" charset="0"/>
              <a:buChar char="•"/>
            </a:pPr>
            <a:r>
              <a:rPr lang="en-IN" sz="2400" dirty="0"/>
              <a:t>This problem of comparing if two image patches correspond to each other is challenging because there exists so many factor like overall illumination of a scene, occlusions, shading, differences in camera settings that has to be considered.</a:t>
            </a:r>
          </a:p>
          <a:p>
            <a:pPr marL="285750" indent="-285750" algn="just">
              <a:buFont typeface="Arial" panose="020B0604020202020204" pitchFamily="34" charset="0"/>
              <a:buChar char="•"/>
            </a:pPr>
            <a:endParaRPr lang="en-IN" sz="2400" dirty="0"/>
          </a:p>
        </p:txBody>
      </p:sp>
    </p:spTree>
    <p:extLst>
      <p:ext uri="{BB962C8B-B14F-4D97-AF65-F5344CB8AC3E}">
        <p14:creationId xmlns:p14="http://schemas.microsoft.com/office/powerpoint/2010/main" val="125799032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0" y="384589"/>
            <a:ext cx="5172075" cy="1364698"/>
          </a:xfrm>
        </p:spPr>
        <p:txBody>
          <a:bodyPr>
            <a:noAutofit/>
          </a:bodyPr>
          <a:lstStyle/>
          <a:p>
            <a:r>
              <a:rPr lang="en-IN" dirty="0"/>
              <a:t>     Goal of this paper</a:t>
            </a:r>
            <a:br>
              <a:rPr lang="en-IN" dirty="0"/>
            </a:br>
            <a:endParaRPr lang="en-IN" dirty="0"/>
          </a:p>
        </p:txBody>
      </p:sp>
      <p:sp>
        <p:nvSpPr>
          <p:cNvPr id="6" name="TextBox 5"/>
          <p:cNvSpPr txBox="1"/>
          <p:nvPr/>
        </p:nvSpPr>
        <p:spPr>
          <a:xfrm>
            <a:off x="1285461" y="1444487"/>
            <a:ext cx="9793356" cy="4154984"/>
          </a:xfrm>
          <a:prstGeom prst="rect">
            <a:avLst/>
          </a:prstGeom>
          <a:noFill/>
        </p:spPr>
        <p:txBody>
          <a:bodyPr wrap="square" rtlCol="0">
            <a:spAutoFit/>
          </a:bodyPr>
          <a:lstStyle/>
          <a:p>
            <a:pPr marL="285750" indent="-285750" algn="just">
              <a:buFont typeface="Arial" panose="020B0604020202020204" pitchFamily="34" charset="0"/>
              <a:buChar char="•"/>
            </a:pPr>
            <a:r>
              <a:rPr lang="en-IN" sz="2400" dirty="0"/>
              <a:t>There are large datasets that contain patch correspondence between images. The authors plan to use this patch correspondence to create a similarity function for image patches.</a:t>
            </a:r>
          </a:p>
          <a:p>
            <a:pPr algn="just"/>
            <a:endParaRPr lang="en-IN" sz="2400" dirty="0"/>
          </a:p>
          <a:p>
            <a:pPr marL="285750" indent="-285750" algn="just">
              <a:buFont typeface="Arial" panose="020B0604020202020204" pitchFamily="34" charset="0"/>
              <a:buChar char="•"/>
            </a:pPr>
            <a:r>
              <a:rPr lang="en-IN" sz="2400" dirty="0"/>
              <a:t>Explore and propose a variety of different neural network models adapted for representing such a function and highlighting the network architectures that offer improved performance.</a:t>
            </a:r>
          </a:p>
          <a:p>
            <a:pPr algn="just"/>
            <a:endParaRPr lang="en-IN" sz="2400" dirty="0"/>
          </a:p>
          <a:p>
            <a:pPr marL="285750" indent="-285750" algn="just">
              <a:buFont typeface="Arial" panose="020B0604020202020204" pitchFamily="34" charset="0"/>
              <a:buChar char="•"/>
            </a:pPr>
            <a:r>
              <a:rPr lang="en-IN" sz="2400" dirty="0"/>
              <a:t>Apply the approach on several problems and benchmark datasets, showing that it significantly outperforms the state-of-the-art model and that it leads to feature descriptors with much better performance.</a:t>
            </a:r>
          </a:p>
        </p:txBody>
      </p:sp>
    </p:spTree>
    <p:extLst>
      <p:ext uri="{BB962C8B-B14F-4D97-AF65-F5344CB8AC3E}">
        <p14:creationId xmlns:p14="http://schemas.microsoft.com/office/powerpoint/2010/main" val="138915728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0" y="384589"/>
            <a:ext cx="5172075" cy="1364698"/>
          </a:xfrm>
        </p:spPr>
        <p:txBody>
          <a:bodyPr>
            <a:noAutofit/>
          </a:bodyPr>
          <a:lstStyle/>
          <a:p>
            <a:r>
              <a:rPr lang="en-IN" dirty="0"/>
              <a:t>     Architecture</a:t>
            </a:r>
            <a:br>
              <a:rPr lang="en-IN" dirty="0"/>
            </a:br>
            <a:endParaRPr lang="en-IN" dirty="0"/>
          </a:p>
        </p:txBody>
      </p:sp>
      <p:sp>
        <p:nvSpPr>
          <p:cNvPr id="6" name="TextBox 5"/>
          <p:cNvSpPr txBox="1"/>
          <p:nvPr/>
        </p:nvSpPr>
        <p:spPr>
          <a:xfrm>
            <a:off x="1285461" y="1444487"/>
            <a:ext cx="9793356" cy="2677656"/>
          </a:xfrm>
          <a:prstGeom prst="rect">
            <a:avLst/>
          </a:prstGeom>
          <a:noFill/>
        </p:spPr>
        <p:txBody>
          <a:bodyPr wrap="square" rtlCol="0">
            <a:spAutoFit/>
          </a:bodyPr>
          <a:lstStyle/>
          <a:p>
            <a:pPr marL="285750" indent="-285750">
              <a:buFont typeface="Arial" panose="020B0604020202020204" pitchFamily="34" charset="0"/>
              <a:buChar char="•"/>
            </a:pPr>
            <a:r>
              <a:rPr lang="en-IN" sz="2400" dirty="0"/>
              <a:t>All image patches are of the size 64 x 64</a:t>
            </a:r>
          </a:p>
          <a:p>
            <a:pPr marL="285750" indent="-285750">
              <a:buFont typeface="Arial" panose="020B0604020202020204" pitchFamily="34" charset="0"/>
              <a:buChar char="•"/>
            </a:pPr>
            <a:r>
              <a:rPr lang="en-IN" sz="2400" dirty="0"/>
              <a:t>Different models that were implemented:</a:t>
            </a:r>
          </a:p>
          <a:p>
            <a:pPr marL="742950" lvl="1" indent="-285750">
              <a:buFont typeface="Arial" panose="020B0604020202020204" pitchFamily="34" charset="0"/>
              <a:buChar char="•"/>
            </a:pPr>
            <a:r>
              <a:rPr lang="en-IN" sz="2400" dirty="0"/>
              <a:t>Siamese</a:t>
            </a:r>
          </a:p>
          <a:p>
            <a:pPr marL="742950" lvl="1" indent="-285750">
              <a:buFont typeface="Arial" panose="020B0604020202020204" pitchFamily="34" charset="0"/>
              <a:buChar char="•"/>
            </a:pPr>
            <a:r>
              <a:rPr lang="en-IN" sz="2400" dirty="0"/>
              <a:t>Pseudo – Siamese</a:t>
            </a:r>
          </a:p>
          <a:p>
            <a:pPr marL="742950" lvl="1" indent="-285750">
              <a:buFont typeface="Arial" panose="020B0604020202020204" pitchFamily="34" charset="0"/>
              <a:buChar char="•"/>
            </a:pPr>
            <a:r>
              <a:rPr lang="en-IN" sz="2400" dirty="0"/>
              <a:t>2- Channel Network</a:t>
            </a:r>
          </a:p>
          <a:p>
            <a:pPr marL="742950" lvl="1" indent="-285750">
              <a:buFont typeface="Arial" panose="020B0604020202020204" pitchFamily="34" charset="0"/>
              <a:buChar char="•"/>
            </a:pPr>
            <a:r>
              <a:rPr lang="en-IN" sz="2400" dirty="0"/>
              <a:t>Deep Network (Additional model)</a:t>
            </a:r>
          </a:p>
          <a:p>
            <a:pPr lvl="1"/>
            <a:endParaRPr lang="en-IN" sz="2400" dirty="0"/>
          </a:p>
        </p:txBody>
      </p:sp>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77214" y="3651082"/>
            <a:ext cx="4043778" cy="2653096"/>
          </a:xfrm>
          <a:prstGeom prst="rect">
            <a:avLst/>
          </a:prstGeom>
        </p:spPr>
      </p:pic>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734175" y="1652586"/>
            <a:ext cx="5457825" cy="4162425"/>
          </a:xfrm>
          <a:prstGeom prst="rect">
            <a:avLst/>
          </a:prstGeom>
        </p:spPr>
      </p:pic>
    </p:spTree>
    <p:extLst>
      <p:ext uri="{BB962C8B-B14F-4D97-AF65-F5344CB8AC3E}">
        <p14:creationId xmlns:p14="http://schemas.microsoft.com/office/powerpoint/2010/main" val="242738608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594359"/>
            <a:ext cx="3200400" cy="1062163"/>
          </a:xfrm>
        </p:spPr>
        <p:txBody>
          <a:bodyPr>
            <a:normAutofit fontScale="90000"/>
          </a:bodyPr>
          <a:lstStyle/>
          <a:p>
            <a:r>
              <a:rPr lang="en-IN" dirty="0"/>
              <a:t>Siamese &amp; Pseudo Siamese Network</a:t>
            </a:r>
          </a:p>
        </p:txBody>
      </p:sp>
      <p:sp>
        <p:nvSpPr>
          <p:cNvPr id="4" name="Text Placeholder 3"/>
          <p:cNvSpPr>
            <a:spLocks noGrp="1"/>
          </p:cNvSpPr>
          <p:nvPr>
            <p:ph type="body" sz="half" idx="2"/>
          </p:nvPr>
        </p:nvSpPr>
        <p:spPr>
          <a:xfrm>
            <a:off x="457200" y="1855304"/>
            <a:ext cx="3346174" cy="4449900"/>
          </a:xfrm>
        </p:spPr>
        <p:txBody>
          <a:bodyPr>
            <a:normAutofit/>
          </a:bodyPr>
          <a:lstStyle/>
          <a:p>
            <a:pPr marL="285750" indent="-285750" algn="just">
              <a:buFont typeface="Arial" panose="020B0604020202020204" pitchFamily="34" charset="0"/>
              <a:buChar char="•"/>
            </a:pPr>
            <a:r>
              <a:rPr lang="en-IN" sz="1800" dirty="0"/>
              <a:t>Two branches in the network that share the same architecture and the same weights.</a:t>
            </a:r>
          </a:p>
          <a:p>
            <a:pPr marL="285750" indent="-285750" algn="just">
              <a:buFont typeface="Arial" panose="020B0604020202020204" pitchFamily="34" charset="0"/>
              <a:buChar char="•"/>
            </a:pPr>
            <a:r>
              <a:rPr lang="en-IN" sz="1800" dirty="0"/>
              <a:t>Top network consists of 2 linear fully connected layers (each with 512 hidden units) that are separated by a ReLU activation layer.</a:t>
            </a:r>
          </a:p>
          <a:p>
            <a:pPr marL="285750" indent="-285750" algn="just">
              <a:buFont typeface="Arial" panose="020B0604020202020204" pitchFamily="34" charset="0"/>
              <a:buChar char="•"/>
            </a:pPr>
            <a:r>
              <a:rPr lang="en-IN" sz="1800" dirty="0"/>
              <a:t>Task of matching two sets of patches at test time, descriptors can first be computed independently using the branches and then matched with the top network.</a:t>
            </a:r>
          </a:p>
        </p:txBody>
      </p:sp>
      <p:pic>
        <p:nvPicPr>
          <p:cNvPr id="6" name="Content Placeholder 5"/>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5844210" y="1446212"/>
            <a:ext cx="4850294" cy="4974026"/>
          </a:xfrm>
        </p:spPr>
      </p:pic>
    </p:spTree>
    <p:extLst>
      <p:ext uri="{BB962C8B-B14F-4D97-AF65-F5344CB8AC3E}">
        <p14:creationId xmlns:p14="http://schemas.microsoft.com/office/powerpoint/2010/main" val="422012648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594359"/>
            <a:ext cx="3200400" cy="1062163"/>
          </a:xfrm>
        </p:spPr>
        <p:txBody>
          <a:bodyPr/>
          <a:lstStyle/>
          <a:p>
            <a:r>
              <a:rPr lang="en-IN" dirty="0"/>
              <a:t>2- Channel    Network</a:t>
            </a:r>
          </a:p>
        </p:txBody>
      </p:sp>
      <p:pic>
        <p:nvPicPr>
          <p:cNvPr id="5" name="Content Placeholder 4"/>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6354026" y="984872"/>
            <a:ext cx="3916409" cy="5391420"/>
          </a:xfrm>
        </p:spPr>
      </p:pic>
      <p:sp>
        <p:nvSpPr>
          <p:cNvPr id="4" name="Text Placeholder 3"/>
          <p:cNvSpPr>
            <a:spLocks noGrp="1"/>
          </p:cNvSpPr>
          <p:nvPr>
            <p:ph type="body" sz="half" idx="2"/>
          </p:nvPr>
        </p:nvSpPr>
        <p:spPr>
          <a:xfrm>
            <a:off x="457200" y="1855304"/>
            <a:ext cx="3346174" cy="4449900"/>
          </a:xfrm>
        </p:spPr>
        <p:txBody>
          <a:bodyPr>
            <a:normAutofit/>
          </a:bodyPr>
          <a:lstStyle/>
          <a:p>
            <a:pPr marL="285750" indent="-285750" algn="just">
              <a:buFont typeface="Arial" panose="020B0604020202020204" pitchFamily="34" charset="0"/>
              <a:buChar char="•"/>
            </a:pPr>
            <a:r>
              <a:rPr lang="en-IN" sz="1800" dirty="0"/>
              <a:t>The bottom part of the network consists of a series of convolutional, ReLU and max-pooling layers.</a:t>
            </a:r>
          </a:p>
          <a:p>
            <a:pPr marL="285750" indent="-285750" algn="just">
              <a:buFont typeface="Arial" panose="020B0604020202020204" pitchFamily="34" charset="0"/>
              <a:buChar char="•"/>
            </a:pPr>
            <a:r>
              <a:rPr lang="en-IN" sz="1800" dirty="0"/>
              <a:t>This network provides greater flexibility compared to the above models as it starts by processing the two patches jointly</a:t>
            </a:r>
          </a:p>
          <a:p>
            <a:pPr marL="285750" indent="-285750" algn="just">
              <a:buFont typeface="Arial" panose="020B0604020202020204" pitchFamily="34" charset="0"/>
              <a:buChar char="•"/>
            </a:pPr>
            <a:r>
              <a:rPr lang="en-IN" sz="1800" dirty="0"/>
              <a:t>it is fast to train, but in general at test time it is more expensive as it requires all combinations of patches to be tested against each other in a brute-force manner</a:t>
            </a:r>
          </a:p>
        </p:txBody>
      </p:sp>
    </p:spTree>
    <p:extLst>
      <p:ext uri="{BB962C8B-B14F-4D97-AF65-F5344CB8AC3E}">
        <p14:creationId xmlns:p14="http://schemas.microsoft.com/office/powerpoint/2010/main" val="40940943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1097279" y="919650"/>
            <a:ext cx="5120640" cy="667554"/>
          </a:xfrm>
        </p:spPr>
        <p:txBody>
          <a:bodyPr>
            <a:normAutofit fontScale="90000"/>
          </a:bodyPr>
          <a:lstStyle/>
          <a:p>
            <a:r>
              <a:rPr lang="en-IN" dirty="0"/>
              <a:t>Additional Models</a:t>
            </a:r>
          </a:p>
        </p:txBody>
      </p:sp>
      <p:sp>
        <p:nvSpPr>
          <p:cNvPr id="6" name="Content Placeholder 5"/>
          <p:cNvSpPr>
            <a:spLocks noGrp="1"/>
          </p:cNvSpPr>
          <p:nvPr>
            <p:ph sz="half" idx="1"/>
          </p:nvPr>
        </p:nvSpPr>
        <p:spPr>
          <a:xfrm>
            <a:off x="1097278" y="1845734"/>
            <a:ext cx="4972217" cy="4023359"/>
          </a:xfrm>
          <a:solidFill>
            <a:schemeClr val="accent2"/>
          </a:solidFill>
        </p:spPr>
        <p:txBody>
          <a:bodyPr>
            <a:normAutofit/>
          </a:bodyPr>
          <a:lstStyle/>
          <a:p>
            <a:pPr algn="just"/>
            <a:r>
              <a:rPr lang="en-IN" sz="2400" b="1" dirty="0">
                <a:solidFill>
                  <a:schemeClr val="bg1"/>
                </a:solidFill>
              </a:rPr>
              <a:t>Deep Network Model:</a:t>
            </a:r>
          </a:p>
          <a:p>
            <a:pPr algn="just"/>
            <a:r>
              <a:rPr lang="en-IN" dirty="0">
                <a:solidFill>
                  <a:schemeClr val="bg1"/>
                </a:solidFill>
              </a:rPr>
              <a:t>In this network bigger convolutional layers are broken into smaller 3x3 kernels, separated by ReLU activations. This is supposed to increase the non-</a:t>
            </a:r>
            <a:r>
              <a:rPr lang="en-IN" dirty="0" err="1">
                <a:solidFill>
                  <a:schemeClr val="bg1"/>
                </a:solidFill>
              </a:rPr>
              <a:t>linearities</a:t>
            </a:r>
            <a:r>
              <a:rPr lang="en-IN" dirty="0">
                <a:solidFill>
                  <a:schemeClr val="bg1"/>
                </a:solidFill>
              </a:rPr>
              <a:t> inside the network and make decision functions more discriminative</a:t>
            </a:r>
          </a:p>
          <a:p>
            <a:pPr algn="just"/>
            <a:r>
              <a:rPr lang="en-IN" dirty="0">
                <a:solidFill>
                  <a:schemeClr val="bg1"/>
                </a:solidFill>
              </a:rPr>
              <a:t>The convolutional part of the final architecture turns out to consist of one convolutional 4x4 layer and 6 convolutional layers with 3x3 layers, separated by ReLU activations.</a:t>
            </a:r>
          </a:p>
          <a:p>
            <a:pPr algn="just"/>
            <a:endParaRPr lang="en-IN" dirty="0">
              <a:solidFill>
                <a:schemeClr val="bg1"/>
              </a:solidFill>
            </a:endParaRPr>
          </a:p>
        </p:txBody>
      </p:sp>
      <p:sp>
        <p:nvSpPr>
          <p:cNvPr id="7" name="Content Placeholder 6"/>
          <p:cNvSpPr>
            <a:spLocks noGrp="1"/>
          </p:cNvSpPr>
          <p:nvPr>
            <p:ph sz="half" idx="2"/>
          </p:nvPr>
        </p:nvSpPr>
        <p:spPr>
          <a:xfrm>
            <a:off x="6217919" y="1845735"/>
            <a:ext cx="5205047" cy="4023360"/>
          </a:xfrm>
          <a:solidFill>
            <a:schemeClr val="accent2"/>
          </a:solidFill>
        </p:spPr>
        <p:txBody>
          <a:bodyPr>
            <a:normAutofit/>
          </a:bodyPr>
          <a:lstStyle/>
          <a:p>
            <a:r>
              <a:rPr lang="en-IN" sz="2400" b="1" dirty="0">
                <a:solidFill>
                  <a:schemeClr val="bg1"/>
                </a:solidFill>
              </a:rPr>
              <a:t>Spatial pyramid pooling (SPP) network:</a:t>
            </a:r>
          </a:p>
          <a:p>
            <a:r>
              <a:rPr lang="en-IN" dirty="0">
                <a:solidFill>
                  <a:schemeClr val="bg1"/>
                </a:solidFill>
              </a:rPr>
              <a:t>This network can compare patches of arbitrary sizes, this arises from the fact that there exists a  spatial pyramid pooling layer between the convolutional layers and the fully-connected layers of the network.</a:t>
            </a:r>
          </a:p>
          <a:p>
            <a:r>
              <a:rPr lang="en-IN" dirty="0">
                <a:solidFill>
                  <a:schemeClr val="bg1"/>
                </a:solidFill>
              </a:rPr>
              <a:t>Such</a:t>
            </a:r>
            <a:r>
              <a:rPr lang="en-IN" dirty="0"/>
              <a:t> </a:t>
            </a:r>
            <a:r>
              <a:rPr lang="en-IN" dirty="0">
                <a:solidFill>
                  <a:schemeClr val="bg1"/>
                </a:solidFill>
              </a:rPr>
              <a:t>a layer aggregates the features of the last convolutional layer through spatial pooling, where the size of the pooling regions is dependent on the size of the input</a:t>
            </a:r>
          </a:p>
          <a:p>
            <a:endParaRPr lang="en-IN" dirty="0">
              <a:solidFill>
                <a:schemeClr val="bg1"/>
              </a:solidFill>
            </a:endParaRPr>
          </a:p>
          <a:p>
            <a:endParaRPr lang="en-IN" dirty="0"/>
          </a:p>
        </p:txBody>
      </p:sp>
    </p:spTree>
    <p:extLst>
      <p:ext uri="{BB962C8B-B14F-4D97-AF65-F5344CB8AC3E}">
        <p14:creationId xmlns:p14="http://schemas.microsoft.com/office/powerpoint/2010/main" val="195131558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70452" y="2955124"/>
            <a:ext cx="3200400" cy="894827"/>
          </a:xfrm>
        </p:spPr>
        <p:txBody>
          <a:bodyPr>
            <a:normAutofit fontScale="90000"/>
          </a:bodyPr>
          <a:lstStyle/>
          <a:p>
            <a:r>
              <a:rPr lang="en-IN" b="1" dirty="0">
                <a:solidFill>
                  <a:schemeClr val="bg1"/>
                </a:solidFill>
              </a:rPr>
              <a:t>Spatial pyramid pooling (SPP)</a:t>
            </a:r>
            <a:endParaRPr lang="en-IN" dirty="0"/>
          </a:p>
        </p:txBody>
      </p:sp>
      <p:pic>
        <p:nvPicPr>
          <p:cNvPr id="6" name="Content Placeholder 5"/>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5950635" y="661182"/>
            <a:ext cx="4129834" cy="5482712"/>
          </a:xfrm>
        </p:spPr>
      </p:pic>
    </p:spTree>
    <p:extLst>
      <p:ext uri="{BB962C8B-B14F-4D97-AF65-F5344CB8AC3E}">
        <p14:creationId xmlns:p14="http://schemas.microsoft.com/office/powerpoint/2010/main" val="41855020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82881"/>
            <a:ext cx="3200400" cy="1856934"/>
          </a:xfrm>
        </p:spPr>
        <p:txBody>
          <a:bodyPr>
            <a:normAutofit fontScale="90000"/>
          </a:bodyPr>
          <a:lstStyle/>
          <a:p>
            <a:r>
              <a:rPr lang="en-IN" b="1" dirty="0">
                <a:solidFill>
                  <a:schemeClr val="bg1"/>
                </a:solidFill>
              </a:rPr>
              <a:t>Central-surround two-stream network:</a:t>
            </a:r>
            <a:br>
              <a:rPr lang="en-IN" b="1" dirty="0">
                <a:solidFill>
                  <a:schemeClr val="bg1"/>
                </a:solidFill>
              </a:rPr>
            </a:br>
            <a:endParaRPr lang="en-IN" dirty="0"/>
          </a:p>
        </p:txBody>
      </p:sp>
      <p:sp>
        <p:nvSpPr>
          <p:cNvPr id="4" name="Text Placeholder 3"/>
          <p:cNvSpPr>
            <a:spLocks noGrp="1"/>
          </p:cNvSpPr>
          <p:nvPr>
            <p:ph type="body" sz="half" idx="2"/>
          </p:nvPr>
        </p:nvSpPr>
        <p:spPr>
          <a:xfrm>
            <a:off x="457200" y="1855304"/>
            <a:ext cx="3346174" cy="4449900"/>
          </a:xfrm>
        </p:spPr>
        <p:txBody>
          <a:bodyPr>
            <a:normAutofit lnSpcReduction="10000"/>
          </a:bodyPr>
          <a:lstStyle/>
          <a:p>
            <a:pPr marL="285750" indent="-285750" algn="just">
              <a:buFont typeface="Arial" panose="020B0604020202020204" pitchFamily="34" charset="0"/>
              <a:buChar char="•"/>
            </a:pPr>
            <a:r>
              <a:rPr lang="en-IN" sz="1800" dirty="0"/>
              <a:t>Proposed architecture consists of two separate streams, central and surround, which enable processing in the spatial domain that takes place over two different resolutions</a:t>
            </a:r>
          </a:p>
          <a:p>
            <a:pPr marL="285750" indent="-285750" algn="just">
              <a:buFont typeface="Arial" panose="020B0604020202020204" pitchFamily="34" charset="0"/>
              <a:buChar char="•"/>
            </a:pPr>
            <a:r>
              <a:rPr lang="en-IN" sz="1800" dirty="0"/>
              <a:t>The central high-resolution stream receives as input, two 32x32 patches that are generated by cropping (at the original resolution) the central 32x32 part of each input 64x64 patch. the surround low-resolution stream receives as input two 32x32 patches, which are generated by down-sampling at half the original pair of input patches.</a:t>
            </a:r>
          </a:p>
        </p:txBody>
      </p:sp>
      <p:pic>
        <p:nvPicPr>
          <p:cNvPr id="8" name="Content Placeholder 7"/>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4929809" y="1279525"/>
            <a:ext cx="6599582" cy="5033189"/>
          </a:xfrm>
        </p:spPr>
      </p:pic>
    </p:spTree>
    <p:extLst>
      <p:ext uri="{BB962C8B-B14F-4D97-AF65-F5344CB8AC3E}">
        <p14:creationId xmlns:p14="http://schemas.microsoft.com/office/powerpoint/2010/main" val="161225506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0" y="384589"/>
            <a:ext cx="5172075" cy="1364698"/>
          </a:xfrm>
        </p:spPr>
        <p:txBody>
          <a:bodyPr>
            <a:noAutofit/>
          </a:bodyPr>
          <a:lstStyle/>
          <a:p>
            <a:r>
              <a:rPr lang="en-IN" dirty="0"/>
              <a:t>     Learning</a:t>
            </a:r>
            <a:br>
              <a:rPr lang="en-IN" dirty="0"/>
            </a:br>
            <a:endParaRPr lang="en-IN" dirty="0"/>
          </a:p>
        </p:txBody>
      </p:sp>
      <p:sp>
        <p:nvSpPr>
          <p:cNvPr id="6" name="TextBox 5"/>
          <p:cNvSpPr txBox="1"/>
          <p:nvPr/>
        </p:nvSpPr>
        <p:spPr>
          <a:xfrm>
            <a:off x="1285461" y="1444487"/>
            <a:ext cx="9793356" cy="830997"/>
          </a:xfrm>
          <a:prstGeom prst="rect">
            <a:avLst/>
          </a:prstGeom>
          <a:noFill/>
        </p:spPr>
        <p:txBody>
          <a:bodyPr wrap="square" rtlCol="0">
            <a:spAutoFit/>
          </a:bodyPr>
          <a:lstStyle/>
          <a:p>
            <a:pPr algn="just"/>
            <a:r>
              <a:rPr lang="en-IN" sz="2400" dirty="0"/>
              <a:t>All Models are trained in a strongly supervised manner using hinge-based loss term and squared l2-norm regularization.</a:t>
            </a:r>
          </a:p>
        </p:txBody>
      </p:sp>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285461" y="2644816"/>
            <a:ext cx="5448300" cy="1562100"/>
          </a:xfrm>
          <a:prstGeom prst="rect">
            <a:avLst/>
          </a:prstGeom>
        </p:spPr>
      </p:pic>
      <p:sp>
        <p:nvSpPr>
          <p:cNvPr id="4" name="TextBox 3"/>
          <p:cNvSpPr txBox="1"/>
          <p:nvPr/>
        </p:nvSpPr>
        <p:spPr>
          <a:xfrm>
            <a:off x="1285461" y="4668581"/>
            <a:ext cx="10972800" cy="1477328"/>
          </a:xfrm>
          <a:prstGeom prst="rect">
            <a:avLst/>
          </a:prstGeom>
          <a:noFill/>
        </p:spPr>
        <p:txBody>
          <a:bodyPr wrap="square" rtlCol="0">
            <a:spAutoFit/>
          </a:bodyPr>
          <a:lstStyle/>
          <a:p>
            <a:r>
              <a:rPr lang="en-IN" dirty="0"/>
              <a:t>w are the weights of the neural network</a:t>
            </a:r>
          </a:p>
          <a:p>
            <a:r>
              <a:rPr lang="en-IN" dirty="0" err="1"/>
              <a:t>O</a:t>
            </a:r>
            <a:r>
              <a:rPr lang="en-IN" baseline="-25000" dirty="0" err="1"/>
              <a:t>i</a:t>
            </a:r>
            <a:r>
              <a:rPr lang="en-IN" baseline="30000" dirty="0" err="1"/>
              <a:t>net</a:t>
            </a:r>
            <a:r>
              <a:rPr lang="en-IN" baseline="30000" dirty="0"/>
              <a:t>  </a:t>
            </a:r>
            <a:r>
              <a:rPr lang="en-IN" dirty="0"/>
              <a:t>is the network output for the </a:t>
            </a:r>
            <a:r>
              <a:rPr lang="en-IN" dirty="0" err="1"/>
              <a:t>i</a:t>
            </a:r>
            <a:r>
              <a:rPr lang="en-IN" dirty="0"/>
              <a:t>-th training sample</a:t>
            </a:r>
          </a:p>
          <a:p>
            <a:r>
              <a:rPr lang="en-IN" dirty="0"/>
              <a:t>Y</a:t>
            </a:r>
            <a:r>
              <a:rPr lang="en-IN" baseline="-25000" dirty="0"/>
              <a:t>i</a:t>
            </a:r>
            <a:r>
              <a:rPr lang="en-IN" dirty="0"/>
              <a:t> corresponds to {1,-1}</a:t>
            </a:r>
          </a:p>
          <a:p>
            <a:r>
              <a:rPr lang="en-IN" dirty="0"/>
              <a:t>ASGD with constant learning rate 1.0, momentum 0.9 and weight decay  = 0:0005 is used to train the models.</a:t>
            </a:r>
          </a:p>
          <a:p>
            <a:r>
              <a:rPr lang="en-IN" dirty="0"/>
              <a:t>Training is done in mini-batches of size 128.</a:t>
            </a:r>
          </a:p>
        </p:txBody>
      </p:sp>
    </p:spTree>
    <p:extLst>
      <p:ext uri="{BB962C8B-B14F-4D97-AF65-F5344CB8AC3E}">
        <p14:creationId xmlns:p14="http://schemas.microsoft.com/office/powerpoint/2010/main" val="372097439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0" y="384589"/>
            <a:ext cx="5172075" cy="1285185"/>
          </a:xfrm>
        </p:spPr>
        <p:txBody>
          <a:bodyPr>
            <a:noAutofit/>
          </a:bodyPr>
          <a:lstStyle/>
          <a:p>
            <a:r>
              <a:rPr lang="en-IN" dirty="0"/>
              <a:t>     Experiments</a:t>
            </a:r>
            <a:br>
              <a:rPr lang="en-IN" dirty="0"/>
            </a:br>
            <a:endParaRPr lang="en-IN" dirty="0"/>
          </a:p>
        </p:txBody>
      </p:sp>
      <p:sp>
        <p:nvSpPr>
          <p:cNvPr id="5" name="TextBox 4"/>
          <p:cNvSpPr txBox="1"/>
          <p:nvPr/>
        </p:nvSpPr>
        <p:spPr>
          <a:xfrm>
            <a:off x="777115" y="1245704"/>
            <a:ext cx="3688868" cy="400110"/>
          </a:xfrm>
          <a:prstGeom prst="rect">
            <a:avLst/>
          </a:prstGeom>
          <a:noFill/>
        </p:spPr>
        <p:txBody>
          <a:bodyPr wrap="square" rtlCol="0">
            <a:spAutoFit/>
          </a:bodyPr>
          <a:lstStyle/>
          <a:p>
            <a:r>
              <a:rPr lang="en-IN" sz="2000" b="1" dirty="0"/>
              <a:t>Local image patches benchmark</a:t>
            </a:r>
          </a:p>
        </p:txBody>
      </p:sp>
      <p:sp>
        <p:nvSpPr>
          <p:cNvPr id="7" name="TextBox 6"/>
          <p:cNvSpPr txBox="1"/>
          <p:nvPr/>
        </p:nvSpPr>
        <p:spPr>
          <a:xfrm>
            <a:off x="777115" y="1815548"/>
            <a:ext cx="9925878" cy="1200329"/>
          </a:xfrm>
          <a:prstGeom prst="rect">
            <a:avLst/>
          </a:prstGeom>
          <a:noFill/>
        </p:spPr>
        <p:txBody>
          <a:bodyPr wrap="square" rtlCol="0">
            <a:spAutoFit/>
          </a:bodyPr>
          <a:lstStyle/>
          <a:p>
            <a:pPr marL="285750" indent="-285750">
              <a:buFont typeface="Arial" panose="020B0604020202020204" pitchFamily="34" charset="0"/>
              <a:buChar char="•"/>
            </a:pPr>
            <a:r>
              <a:rPr lang="en-IN" dirty="0"/>
              <a:t>For obtaining the image patch benchmark, a standard benchmark dataset [Image descriptor data] that consists of three subsets, Yosemite, Notre Dame, and Liberty, each of which contains more than 450,000 image patches (64 x 64 pixels) sampled around Difference of Gaussians feature points is used .</a:t>
            </a:r>
          </a:p>
        </p:txBody>
      </p:sp>
      <p:pic>
        <p:nvPicPr>
          <p:cNvPr id="8" name="Picture 7"/>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06337" y="2738878"/>
            <a:ext cx="8801100" cy="3516148"/>
          </a:xfrm>
          <a:prstGeom prst="rect">
            <a:avLst/>
          </a:prstGeom>
        </p:spPr>
      </p:pic>
    </p:spTree>
    <p:extLst>
      <p:ext uri="{BB962C8B-B14F-4D97-AF65-F5344CB8AC3E}">
        <p14:creationId xmlns:p14="http://schemas.microsoft.com/office/powerpoint/2010/main" val="177917421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0" y="384589"/>
            <a:ext cx="5172075" cy="1285185"/>
          </a:xfrm>
        </p:spPr>
        <p:txBody>
          <a:bodyPr>
            <a:noAutofit/>
          </a:bodyPr>
          <a:lstStyle/>
          <a:p>
            <a:r>
              <a:rPr lang="en-IN" dirty="0"/>
              <a:t>     Experiments</a:t>
            </a:r>
            <a:br>
              <a:rPr lang="en-IN" dirty="0"/>
            </a:br>
            <a:endParaRPr lang="en-IN" dirty="0"/>
          </a:p>
        </p:txBody>
      </p:sp>
      <p:sp>
        <p:nvSpPr>
          <p:cNvPr id="5" name="TextBox 4"/>
          <p:cNvSpPr txBox="1"/>
          <p:nvPr/>
        </p:nvSpPr>
        <p:spPr>
          <a:xfrm>
            <a:off x="777115" y="1245704"/>
            <a:ext cx="3688868" cy="400110"/>
          </a:xfrm>
          <a:prstGeom prst="rect">
            <a:avLst/>
          </a:prstGeom>
          <a:noFill/>
        </p:spPr>
        <p:txBody>
          <a:bodyPr wrap="square" rtlCol="0">
            <a:spAutoFit/>
          </a:bodyPr>
          <a:lstStyle/>
          <a:p>
            <a:r>
              <a:rPr lang="en-IN" sz="2000" b="1" dirty="0"/>
              <a:t>Local image patches benchmark</a:t>
            </a:r>
          </a:p>
        </p:txBody>
      </p:sp>
      <p:sp>
        <p:nvSpPr>
          <p:cNvPr id="7" name="TextBox 6"/>
          <p:cNvSpPr txBox="1"/>
          <p:nvPr/>
        </p:nvSpPr>
        <p:spPr>
          <a:xfrm>
            <a:off x="777115" y="1815548"/>
            <a:ext cx="9925878" cy="3970318"/>
          </a:xfrm>
          <a:prstGeom prst="rect">
            <a:avLst/>
          </a:prstGeom>
          <a:noFill/>
        </p:spPr>
        <p:txBody>
          <a:bodyPr wrap="square" rtlCol="0">
            <a:spAutoFit/>
          </a:bodyPr>
          <a:lstStyle/>
          <a:p>
            <a:pPr marL="285750" indent="-285750" algn="just">
              <a:buFont typeface="Arial" panose="020B0604020202020204" pitchFamily="34" charset="0"/>
              <a:buChar char="•"/>
            </a:pPr>
            <a:r>
              <a:rPr lang="en-IN" dirty="0"/>
              <a:t>2-channel-based architectures (e.g., 2ch, 2ch-deep, 2ch-2stream) exhibit the best performance among all models. This indicates that it is important to jointly use information from both patches right from the first layer of the network.</a:t>
            </a:r>
          </a:p>
          <a:p>
            <a:pPr algn="just"/>
            <a:endParaRPr lang="en-IN" dirty="0"/>
          </a:p>
          <a:p>
            <a:pPr marL="285750" indent="-285750" algn="just">
              <a:buFont typeface="Arial" panose="020B0604020202020204" pitchFamily="34" charset="0"/>
              <a:buChar char="•"/>
            </a:pPr>
            <a:r>
              <a:rPr lang="en-IN" dirty="0"/>
              <a:t>2ch-2stream managed to outperform the previous state-of-the-art model by a large margin. The difference with SIFT is also larger, with the current model giving 6.65 times better score in this case.</a:t>
            </a:r>
          </a:p>
          <a:p>
            <a:pPr algn="just"/>
            <a:endParaRPr lang="en-IN" dirty="0"/>
          </a:p>
          <a:p>
            <a:pPr marL="285750" indent="-285750" algn="just">
              <a:buFont typeface="Arial" panose="020B0604020202020204" pitchFamily="34" charset="0"/>
              <a:buChar char="•"/>
            </a:pPr>
            <a:r>
              <a:rPr lang="en-IN" dirty="0"/>
              <a:t>Performance of Siamese models when their top decision layer is replaced with the L2 Euclidean distance of the two convolutional descriptors is analysed. In this case, prior to applying the Euclidean distance, the descriptors are L2-normalized. For pseudo-Siamese only one branch was used to extract descriptors. In this case the two-stream network (siam-2stream-L2) computes better distances than the Siamese network (siam-L2), which, in turn, computes better distances than the pseudo-Siamese model (pseudo-siam-L2).</a:t>
            </a:r>
          </a:p>
          <a:p>
            <a:pPr marL="285750" indent="-285750" algn="just">
              <a:buFont typeface="Arial" panose="020B0604020202020204" pitchFamily="34" charset="0"/>
              <a:buChar char="•"/>
            </a:pPr>
            <a:endParaRPr lang="en-IN" dirty="0"/>
          </a:p>
        </p:txBody>
      </p:sp>
    </p:spTree>
    <p:extLst>
      <p:ext uri="{BB962C8B-B14F-4D97-AF65-F5344CB8AC3E}">
        <p14:creationId xmlns:p14="http://schemas.microsoft.com/office/powerpoint/2010/main" val="335101158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0" y="384589"/>
            <a:ext cx="5172075" cy="1285185"/>
          </a:xfrm>
        </p:spPr>
        <p:txBody>
          <a:bodyPr>
            <a:noAutofit/>
          </a:bodyPr>
          <a:lstStyle/>
          <a:p>
            <a:r>
              <a:rPr lang="en-IN" dirty="0"/>
              <a:t>     Experiments</a:t>
            </a:r>
            <a:br>
              <a:rPr lang="en-IN" dirty="0"/>
            </a:br>
            <a:endParaRPr lang="en-IN" dirty="0"/>
          </a:p>
        </p:txBody>
      </p:sp>
      <p:sp>
        <p:nvSpPr>
          <p:cNvPr id="5" name="TextBox 4"/>
          <p:cNvSpPr txBox="1"/>
          <p:nvPr/>
        </p:nvSpPr>
        <p:spPr>
          <a:xfrm>
            <a:off x="777115" y="1245704"/>
            <a:ext cx="3688868" cy="400110"/>
          </a:xfrm>
          <a:prstGeom prst="rect">
            <a:avLst/>
          </a:prstGeom>
          <a:noFill/>
        </p:spPr>
        <p:txBody>
          <a:bodyPr wrap="square" rtlCol="0">
            <a:spAutoFit/>
          </a:bodyPr>
          <a:lstStyle/>
          <a:p>
            <a:r>
              <a:rPr lang="en-IN" sz="2000" b="1" dirty="0"/>
              <a:t>Local image patches benchmark</a:t>
            </a:r>
          </a:p>
        </p:txBody>
      </p:sp>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6018" y="2961360"/>
            <a:ext cx="6062840" cy="1994953"/>
          </a:xfrm>
          <a:prstGeom prst="rect">
            <a:avLst/>
          </a:prstGeom>
        </p:spPr>
      </p:pic>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168858" y="2822713"/>
            <a:ext cx="5653661" cy="2133599"/>
          </a:xfrm>
          <a:prstGeom prst="rect">
            <a:avLst/>
          </a:prstGeom>
        </p:spPr>
      </p:pic>
    </p:spTree>
    <p:extLst>
      <p:ext uri="{BB962C8B-B14F-4D97-AF65-F5344CB8AC3E}">
        <p14:creationId xmlns:p14="http://schemas.microsoft.com/office/powerpoint/2010/main" val="2823091369"/>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0" y="384589"/>
            <a:ext cx="5172075" cy="1285185"/>
          </a:xfrm>
        </p:spPr>
        <p:txBody>
          <a:bodyPr>
            <a:noAutofit/>
          </a:bodyPr>
          <a:lstStyle/>
          <a:p>
            <a:r>
              <a:rPr lang="en-IN" dirty="0"/>
              <a:t>     Experiments</a:t>
            </a:r>
            <a:br>
              <a:rPr lang="en-IN" dirty="0"/>
            </a:br>
            <a:endParaRPr lang="en-IN" dirty="0"/>
          </a:p>
        </p:txBody>
      </p:sp>
      <p:sp>
        <p:nvSpPr>
          <p:cNvPr id="5" name="TextBox 4"/>
          <p:cNvSpPr txBox="1"/>
          <p:nvPr/>
        </p:nvSpPr>
        <p:spPr>
          <a:xfrm>
            <a:off x="741603" y="1269664"/>
            <a:ext cx="3688868" cy="400110"/>
          </a:xfrm>
          <a:prstGeom prst="rect">
            <a:avLst/>
          </a:prstGeom>
          <a:noFill/>
        </p:spPr>
        <p:txBody>
          <a:bodyPr wrap="square" rtlCol="0">
            <a:spAutoFit/>
          </a:bodyPr>
          <a:lstStyle/>
          <a:p>
            <a:r>
              <a:rPr lang="en-IN" sz="2000" b="1" dirty="0"/>
              <a:t>Wide baseline stereo evaluation</a:t>
            </a:r>
            <a:endParaRPr lang="en-IN" sz="2400" b="1" dirty="0"/>
          </a:p>
        </p:txBody>
      </p:sp>
      <p:sp>
        <p:nvSpPr>
          <p:cNvPr id="3" name="TextBox 2"/>
          <p:cNvSpPr txBox="1"/>
          <p:nvPr/>
        </p:nvSpPr>
        <p:spPr>
          <a:xfrm>
            <a:off x="848139" y="1987825"/>
            <a:ext cx="10747513" cy="4055165"/>
          </a:xfrm>
          <a:prstGeom prst="rect">
            <a:avLst/>
          </a:prstGeom>
          <a:noFill/>
        </p:spPr>
        <p:txBody>
          <a:bodyPr wrap="square" rtlCol="0">
            <a:spAutoFit/>
          </a:bodyPr>
          <a:lstStyle/>
          <a:p>
            <a:endParaRPr lang="en-IN" dirty="0"/>
          </a:p>
        </p:txBody>
      </p:sp>
      <p:sp>
        <p:nvSpPr>
          <p:cNvPr id="4" name="TextBox 3"/>
          <p:cNvSpPr txBox="1"/>
          <p:nvPr/>
        </p:nvSpPr>
        <p:spPr>
          <a:xfrm>
            <a:off x="848139" y="1987825"/>
            <a:ext cx="10946296" cy="1477328"/>
          </a:xfrm>
          <a:prstGeom prst="rect">
            <a:avLst/>
          </a:prstGeom>
          <a:noFill/>
        </p:spPr>
        <p:txBody>
          <a:bodyPr wrap="square" rtlCol="0">
            <a:spAutoFit/>
          </a:bodyPr>
          <a:lstStyle/>
          <a:p>
            <a:pPr marL="285750" indent="-285750">
              <a:buFont typeface="Arial" panose="020B0604020202020204" pitchFamily="34" charset="0"/>
              <a:buChar char="•"/>
            </a:pPr>
            <a:r>
              <a:rPr lang="en-IN" dirty="0"/>
              <a:t>For this evaluation, the “fountain “ dataset made by Strecha et al [</a:t>
            </a:r>
            <a:r>
              <a:rPr lang="en-IN" dirty="0">
                <a:hlinkClick r:id="rId2"/>
              </a:rPr>
              <a:t>Multi-view evaluation</a:t>
            </a:r>
            <a:r>
              <a:rPr lang="en-IN" dirty="0"/>
              <a:t>] is used. This contains several image sequences with ground truth homographies and laser-scanned depthmaps.</a:t>
            </a:r>
          </a:p>
          <a:p>
            <a:endParaRPr lang="en-IN" dirty="0"/>
          </a:p>
          <a:p>
            <a:pPr marL="285750" indent="-285750">
              <a:buFont typeface="Arial" panose="020B0604020202020204" pitchFamily="34" charset="0"/>
              <a:buChar char="•"/>
            </a:pPr>
            <a:r>
              <a:rPr lang="en-IN" dirty="0"/>
              <a:t>The goal was to show that a photometric cost computed with neural network competes favourably against costs produced by a state-of-the-art hand-crafted feature descriptor, so we chose to compare with DAISY.</a:t>
            </a:r>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13439" y="3783204"/>
            <a:ext cx="8582025" cy="1876425"/>
          </a:xfrm>
          <a:prstGeom prst="rect">
            <a:avLst/>
          </a:prstGeom>
        </p:spPr>
      </p:pic>
    </p:spTree>
    <p:extLst>
      <p:ext uri="{BB962C8B-B14F-4D97-AF65-F5344CB8AC3E}">
        <p14:creationId xmlns:p14="http://schemas.microsoft.com/office/powerpoint/2010/main" val="137404301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0" y="384589"/>
            <a:ext cx="5172075" cy="1285185"/>
          </a:xfrm>
        </p:spPr>
        <p:txBody>
          <a:bodyPr>
            <a:noAutofit/>
          </a:bodyPr>
          <a:lstStyle/>
          <a:p>
            <a:r>
              <a:rPr lang="en-IN" dirty="0"/>
              <a:t>     Experiments</a:t>
            </a:r>
            <a:br>
              <a:rPr lang="en-IN" dirty="0"/>
            </a:br>
            <a:endParaRPr lang="en-IN" dirty="0"/>
          </a:p>
        </p:txBody>
      </p:sp>
      <p:sp>
        <p:nvSpPr>
          <p:cNvPr id="5" name="TextBox 4"/>
          <p:cNvSpPr txBox="1"/>
          <p:nvPr/>
        </p:nvSpPr>
        <p:spPr>
          <a:xfrm>
            <a:off x="741603" y="1269664"/>
            <a:ext cx="3688868" cy="400110"/>
          </a:xfrm>
          <a:prstGeom prst="rect">
            <a:avLst/>
          </a:prstGeom>
          <a:noFill/>
        </p:spPr>
        <p:txBody>
          <a:bodyPr wrap="square" rtlCol="0">
            <a:spAutoFit/>
          </a:bodyPr>
          <a:lstStyle/>
          <a:p>
            <a:r>
              <a:rPr lang="en-IN" sz="2000" b="1" dirty="0"/>
              <a:t>Wide baseline stereo evaluation</a:t>
            </a:r>
            <a:endParaRPr lang="en-IN" sz="2400" b="1" dirty="0"/>
          </a:p>
        </p:txBody>
      </p:sp>
      <p:sp>
        <p:nvSpPr>
          <p:cNvPr id="3" name="TextBox 2"/>
          <p:cNvSpPr txBox="1"/>
          <p:nvPr/>
        </p:nvSpPr>
        <p:spPr>
          <a:xfrm>
            <a:off x="848139" y="1987825"/>
            <a:ext cx="10747513" cy="4055165"/>
          </a:xfrm>
          <a:prstGeom prst="rect">
            <a:avLst/>
          </a:prstGeom>
          <a:noFill/>
        </p:spPr>
        <p:txBody>
          <a:bodyPr wrap="square" rtlCol="0">
            <a:spAutoFit/>
          </a:bodyPr>
          <a:lstStyle/>
          <a:p>
            <a:endParaRPr lang="en-IN" dirty="0"/>
          </a:p>
        </p:txBody>
      </p:sp>
      <p:pic>
        <p:nvPicPr>
          <p:cNvPr id="7" name="Picture 6"/>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48139" y="1987824"/>
            <a:ext cx="10371260" cy="3167271"/>
          </a:xfrm>
          <a:prstGeom prst="rect">
            <a:avLst/>
          </a:prstGeom>
        </p:spPr>
      </p:pic>
    </p:spTree>
    <p:extLst>
      <p:ext uri="{BB962C8B-B14F-4D97-AF65-F5344CB8AC3E}">
        <p14:creationId xmlns:p14="http://schemas.microsoft.com/office/powerpoint/2010/main" val="108236392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0" y="384589"/>
            <a:ext cx="5172075" cy="1285185"/>
          </a:xfrm>
        </p:spPr>
        <p:txBody>
          <a:bodyPr>
            <a:noAutofit/>
          </a:bodyPr>
          <a:lstStyle/>
          <a:p>
            <a:r>
              <a:rPr lang="en-IN" dirty="0"/>
              <a:t>     Experiments</a:t>
            </a:r>
            <a:br>
              <a:rPr lang="en-IN" dirty="0"/>
            </a:br>
            <a:endParaRPr lang="en-IN" dirty="0"/>
          </a:p>
        </p:txBody>
      </p:sp>
      <p:sp>
        <p:nvSpPr>
          <p:cNvPr id="5" name="TextBox 4"/>
          <p:cNvSpPr txBox="1"/>
          <p:nvPr/>
        </p:nvSpPr>
        <p:spPr>
          <a:xfrm>
            <a:off x="777115" y="1245704"/>
            <a:ext cx="5530920" cy="400110"/>
          </a:xfrm>
          <a:prstGeom prst="rect">
            <a:avLst/>
          </a:prstGeom>
          <a:noFill/>
        </p:spPr>
        <p:txBody>
          <a:bodyPr wrap="square" rtlCol="0">
            <a:spAutoFit/>
          </a:bodyPr>
          <a:lstStyle/>
          <a:p>
            <a:r>
              <a:rPr lang="en-IN" sz="2000" b="1" dirty="0">
                <a:latin typeface="NimbusRomNo9L-Medi"/>
              </a:rPr>
              <a:t>Local descriptors performance evaluation</a:t>
            </a:r>
            <a:endParaRPr lang="en-IN" sz="2000" b="1" dirty="0"/>
          </a:p>
        </p:txBody>
      </p:sp>
      <p:sp>
        <p:nvSpPr>
          <p:cNvPr id="3" name="TextBox 2"/>
          <p:cNvSpPr txBox="1"/>
          <p:nvPr/>
        </p:nvSpPr>
        <p:spPr>
          <a:xfrm>
            <a:off x="901148" y="1895061"/>
            <a:ext cx="10747513" cy="2031325"/>
          </a:xfrm>
          <a:prstGeom prst="rect">
            <a:avLst/>
          </a:prstGeom>
          <a:noFill/>
        </p:spPr>
        <p:txBody>
          <a:bodyPr wrap="square" rtlCol="0">
            <a:spAutoFit/>
          </a:bodyPr>
          <a:lstStyle/>
          <a:p>
            <a:pPr marL="285750" indent="-285750">
              <a:buFont typeface="Arial" panose="020B0604020202020204" pitchFamily="34" charset="0"/>
              <a:buChar char="•"/>
            </a:pPr>
            <a:r>
              <a:rPr lang="en-IN" dirty="0"/>
              <a:t>The dataset consists of 48 images in 6 sequences with camera viewpoint changes, blur, compression, lighting changes and zoom with gradually increasing amount of transformation. There are known ground truth homographies between the first and each other image in sequence.</a:t>
            </a:r>
          </a:p>
          <a:p>
            <a:endParaRPr lang="en-IN" dirty="0"/>
          </a:p>
          <a:p>
            <a:pPr marL="285750" indent="-285750">
              <a:buFont typeface="Arial" panose="020B0604020202020204" pitchFamily="34" charset="0"/>
              <a:buChar char="•"/>
            </a:pPr>
            <a:r>
              <a:rPr lang="en-IN" dirty="0"/>
              <a:t>Tested the CNN network siam-SPP-L2, which is an SPP-based Siamese architecture. An inserted SPP layer that had a spatial dimension of 4x4 is used. As can be seen, this provides a big boost in matching performance, suggesting the great utility of such an architecture when comparing image patches.</a:t>
            </a:r>
          </a:p>
        </p:txBody>
      </p:sp>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694872" y="3794551"/>
            <a:ext cx="2957719" cy="2518454"/>
          </a:xfrm>
          <a:prstGeom prst="rect">
            <a:avLst/>
          </a:prstGeom>
        </p:spPr>
      </p:pic>
    </p:spTree>
    <p:extLst>
      <p:ext uri="{BB962C8B-B14F-4D97-AF65-F5344CB8AC3E}">
        <p14:creationId xmlns:p14="http://schemas.microsoft.com/office/powerpoint/2010/main" val="349628361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txBox="1">
            <a:spLocks/>
          </p:cNvSpPr>
          <p:nvPr/>
        </p:nvSpPr>
        <p:spPr>
          <a:xfrm>
            <a:off x="0" y="384589"/>
            <a:ext cx="5172075" cy="1285185"/>
          </a:xfrm>
          <a:prstGeom prst="rect">
            <a:avLst/>
          </a:prstGeom>
        </p:spPr>
        <p:txBody>
          <a:bodyPr vert="horz" lIns="91440" tIns="45720" rIns="91440" bIns="45720" rtlCol="0" anchor="b">
            <a:noAutofit/>
          </a:bodyPr>
          <a:lst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a:lstStyle>
          <a:p>
            <a:r>
              <a:rPr lang="en-IN" dirty="0"/>
              <a:t>     Conclusions</a:t>
            </a:r>
            <a:br>
              <a:rPr lang="en-IN" dirty="0"/>
            </a:br>
            <a:endParaRPr lang="en-IN" dirty="0"/>
          </a:p>
        </p:txBody>
      </p:sp>
      <p:sp>
        <p:nvSpPr>
          <p:cNvPr id="3" name="TextBox 2"/>
          <p:cNvSpPr txBox="1"/>
          <p:nvPr/>
        </p:nvSpPr>
        <p:spPr>
          <a:xfrm>
            <a:off x="755374" y="1669774"/>
            <a:ext cx="10880034" cy="2585323"/>
          </a:xfrm>
          <a:prstGeom prst="rect">
            <a:avLst/>
          </a:prstGeom>
          <a:noFill/>
        </p:spPr>
        <p:txBody>
          <a:bodyPr wrap="square" rtlCol="0">
            <a:spAutoFit/>
          </a:bodyPr>
          <a:lstStyle/>
          <a:p>
            <a:pPr marL="285750" indent="-285750">
              <a:buFont typeface="Arial" panose="020B0604020202020204" pitchFamily="34" charset="0"/>
              <a:buChar char="•"/>
            </a:pPr>
            <a:r>
              <a:rPr lang="en-IN" dirty="0"/>
              <a:t>In this paper, the authors showed how to learn directly from raw image pixels and created a general similarity function for patches, which is encoded in the form of a CNN model.</a:t>
            </a:r>
          </a:p>
          <a:p>
            <a:endParaRPr lang="en-IN" dirty="0"/>
          </a:p>
          <a:p>
            <a:pPr marL="285750" indent="-285750">
              <a:buFont typeface="Arial" panose="020B0604020202020204" pitchFamily="34" charset="0"/>
              <a:buChar char="•"/>
            </a:pPr>
            <a:r>
              <a:rPr lang="en-IN" dirty="0"/>
              <a:t>It can be noted that 2-channel-based ones were clearly the superior in terms of results. It is, therefore, worth investigating how to further accelerate the evaluation of these networks in the future.</a:t>
            </a:r>
          </a:p>
          <a:p>
            <a:endParaRPr lang="en-IN" dirty="0"/>
          </a:p>
          <a:p>
            <a:pPr marL="285750" indent="-285750">
              <a:buFont typeface="Arial" panose="020B0604020202020204" pitchFamily="34" charset="0"/>
              <a:buChar char="•"/>
            </a:pPr>
            <a:r>
              <a:rPr lang="en-IN" dirty="0"/>
              <a:t>Regarding Siamese-based architectures, 2-stream multi-resolution models turned out to be extremely strong, providing always a significant boost in performance and verifying the importance of multi-resolution information when comparing patches.</a:t>
            </a:r>
          </a:p>
        </p:txBody>
      </p:sp>
    </p:spTree>
    <p:extLst>
      <p:ext uri="{BB962C8B-B14F-4D97-AF65-F5344CB8AC3E}">
        <p14:creationId xmlns:p14="http://schemas.microsoft.com/office/powerpoint/2010/main" val="117738006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txBox="1">
            <a:spLocks/>
          </p:cNvSpPr>
          <p:nvPr/>
        </p:nvSpPr>
        <p:spPr>
          <a:xfrm>
            <a:off x="4333461" y="2067616"/>
            <a:ext cx="5172075" cy="1285185"/>
          </a:xfrm>
          <a:prstGeom prst="rect">
            <a:avLst/>
          </a:prstGeom>
        </p:spPr>
        <p:txBody>
          <a:bodyPr vert="horz" lIns="91440" tIns="45720" rIns="91440" bIns="45720" rtlCol="0" anchor="b">
            <a:noAutofit/>
          </a:bodyPr>
          <a:lst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a:lstStyle>
          <a:p>
            <a:r>
              <a:rPr lang="en-IN" dirty="0"/>
              <a:t>Thank You!</a:t>
            </a:r>
          </a:p>
        </p:txBody>
      </p:sp>
    </p:spTree>
    <p:extLst>
      <p:ext uri="{BB962C8B-B14F-4D97-AF65-F5344CB8AC3E}">
        <p14:creationId xmlns:p14="http://schemas.microsoft.com/office/powerpoint/2010/main" val="78812953"/>
      </p:ext>
    </p:extLst>
  </p:cSld>
  <p:clrMapOvr>
    <a:masterClrMapping/>
  </p:clrMapOvr>
</p:sld>
</file>

<file path=ppt/theme/theme1.xml><?xml version="1.0" encoding="utf-8"?>
<a:theme xmlns:a="http://schemas.openxmlformats.org/drawingml/2006/main" name="Retrospect">
  <a:themeElements>
    <a:clrScheme name="Retrospect">
      <a:dk1>
        <a:srgbClr val="000000"/>
      </a:dk1>
      <a:lt1>
        <a:sysClr val="window" lastClr="FFFFFF"/>
      </a:lt1>
      <a:dk2>
        <a:srgbClr val="637052"/>
      </a:dk2>
      <a:lt2>
        <a:srgbClr val="CCDDEA"/>
      </a:lt2>
      <a:accent1>
        <a:srgbClr val="E48312"/>
      </a:accent1>
      <a:accent2>
        <a:srgbClr val="BD582C"/>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3F1AAB62-24C6-49D2-8E01-B56FAC9A3DCD}"/>
    </a:ext>
  </a:extLst>
</a:theme>
</file>

<file path=docProps/app.xml><?xml version="1.0" encoding="utf-8"?>
<Properties xmlns="http://schemas.openxmlformats.org/officeDocument/2006/extended-properties" xmlns:vt="http://schemas.openxmlformats.org/officeDocument/2006/docPropsVTypes">
  <Template/>
  <TotalTime>1128</TotalTime>
  <Words>1184</Words>
  <Application>Microsoft Office PowerPoint</Application>
  <PresentationFormat>Widescreen</PresentationFormat>
  <Paragraphs>78</Paragraphs>
  <Slides>18</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18</vt:i4>
      </vt:variant>
    </vt:vector>
  </HeadingPairs>
  <TitlesOfParts>
    <vt:vector size="23" baseType="lpstr">
      <vt:lpstr>Arial</vt:lpstr>
      <vt:lpstr>Calibri</vt:lpstr>
      <vt:lpstr>Calibri Light</vt:lpstr>
      <vt:lpstr>NimbusRomNo9L-Medi</vt:lpstr>
      <vt:lpstr>Retrospect</vt:lpstr>
      <vt:lpstr>Learning to Compare Image Patches via Convolutional Neural Networks</vt:lpstr>
      <vt:lpstr>     Introduction </vt:lpstr>
      <vt:lpstr>     Goal of this paper </vt:lpstr>
      <vt:lpstr>     Architecture </vt:lpstr>
      <vt:lpstr>Siamese &amp; Pseudo Siamese Network</vt:lpstr>
      <vt:lpstr>2- Channel    Network</vt:lpstr>
      <vt:lpstr>Additional Models</vt:lpstr>
      <vt:lpstr>Spatial pyramid pooling (SPP)</vt:lpstr>
      <vt:lpstr>Central-surround two-stream network: </vt:lpstr>
      <vt:lpstr>     Learning </vt:lpstr>
      <vt:lpstr>     Experiments </vt:lpstr>
      <vt:lpstr>     Experiments </vt:lpstr>
      <vt:lpstr>     Experiments </vt:lpstr>
      <vt:lpstr>     Experiments </vt:lpstr>
      <vt:lpstr>     Experiments </vt:lpstr>
      <vt:lpstr>     Experiments </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Learning to Compare Image Patches via Convolutional Neural Networks</dc:title>
  <dc:creator>Gautam Somappa</dc:creator>
  <cp:lastModifiedBy>Gautam Somappa</cp:lastModifiedBy>
  <cp:revision>40</cp:revision>
  <dcterms:created xsi:type="dcterms:W3CDTF">2016-10-14T17:43:38Z</dcterms:created>
  <dcterms:modified xsi:type="dcterms:W3CDTF">2016-10-17T04:06:02Z</dcterms:modified>
</cp:coreProperties>
</file>