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jpeg" ContentType="image/jpg"/>
  <Default Extension="png" ContentType="image/png"/>
  <Default Extension="bmp" ContentType="image/bmp"/>
  <Default Extension="gif" ContentType="image/gif"/>
  <Default Extension="tif" ContentType="image/tif"/>
  <Default Extension="pdf" ContentType="application/pdf"/>
  <Default Extension="mov" ContentType="application/movie"/>
  <Default Extension="vml" ContentType="application/vnd.openxmlformats-officedocument.vmlDrawing"/>
  <Default Extension="xlsx" ContentType="application/vnd.openxmlformats-officedocument.spreadsheetml.sheet"/>
  <Override PartName="/docProps/core.xml" ContentType="application/vnd.openxmlformats-package.core-properties+xml"/>
  <Override PartName="/docProps/app.xml" ContentType="application/vnd.openxmlformats-officedocument.extended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commentAuthors.xml" ContentType="application/vnd.openxmlformats-officedocument.presentationml.commentAuthors+xml"/>
  <Override PartName="/ppt/tableStyles.xml" ContentType="application/vnd.openxmlformats-officedocument.presentationml.tableStyles+xml"/>
  <Override PartName="/ppt/slideMasters/slideMaster1.xml" ContentType="application/vnd.openxmlformats-officedocument.presentationml.slideMaster+xml"/>
  <Override PartName="/ppt/theme/theme1.xml" ContentType="application/vnd.openxmlformats-officedocument.theme+xml"/>
  <Override PartName="/ppt/notesMasters/notesMaster1.xml" ContentType="application/vnd.openxmlformats-officedocument.presentationml.notes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</Types>
</file>

<file path=_rels/.rels><?xml version="1.0" encoding="UTF-8" standalone="yes"?>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officeDocument" Target="ppt/presentation.xml"/></Relationships>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5"/>
  </p:sldMasterIdLst>
  <p:notesMasterIdLst>
    <p:notesMasterId r:id="rId7"/>
  </p:notesMasterIdLst>
  <p:sldIdLst>
    <p:sldId id="256" r:id="rId8"/>
    <p:sldId id="257" r:id="rId9"/>
    <p:sldId id="258" r:id="rId10"/>
    <p:sldId id="259" r:id="rId11"/>
    <p:sldId id="260" r:id="rId12"/>
    <p:sldId id="261" r:id="rId13"/>
    <p:sldId id="262" r:id="rId14"/>
    <p:sldId id="263" r:id="rId15"/>
    <p:sldId id="264" r:id="rId16"/>
    <p:sldId id="265" r:id="rId17"/>
    <p:sldId id="266" r:id="rId18"/>
    <p:sldId id="267" r:id="rId19"/>
    <p:sldId id="268" r:id="rId20"/>
    <p:sldId id="269" r:id="rId21"/>
    <p:sldId id="270" r:id="rId22"/>
    <p:sldId id="271" r:id="rId23"/>
    <p:sldId id="272" r:id="rId24"/>
    <p:sldId id="273" r:id="rId25"/>
    <p:sldId id="274" r:id="rId26"/>
    <p:sldId id="275" r:id="rId27"/>
    <p:sldId id="276" r:id="rId28"/>
    <p:sldId id="277" r:id="rId29"/>
  </p:sldIdLst>
  <p:sldSz cx="9144000" cy="6858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1pPr>
    <a:lvl2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2pPr>
    <a:lvl3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3pPr>
    <a:lvl4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4pPr>
    <a:lvl5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5pPr>
    <a:lvl6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6pPr>
    <a:lvl7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7pPr>
    <a:lvl8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8pPr>
    <a:lvl9pPr marL="0" marR="0" indent="0" algn="l" defTabSz="4572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맑은 고딕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/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0"/>
</p:presentationPr>
</file>

<file path=ppt/tableStyles.xml><?xml version="1.0" encoding="utf-8"?>
<a:tblStyleLst xmlns:a="http://schemas.openxmlformats.org/drawingml/2006/main" xmlns:r="http://schemas.openxmlformats.org/officeDocument/2006/relationships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D0DEEF"/>
          </a:solidFill>
        </a:fill>
      </a:tcStyle>
    </a:wholeTbl>
    <a:band2H>
      <a:tcTxStyle b="def" i="def"/>
      <a:tcStyle>
        <a:tcBdr/>
        <a:fill>
          <a:solidFill>
            <a:srgbClr val="E9EFF7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E0E0E0"/>
          </a:solidFill>
        </a:fill>
      </a:tcStyle>
    </a:wholeTbl>
    <a:band2H>
      <a:tcTxStyle b="def" i="def"/>
      <a:tcStyle>
        <a:tcBdr/>
        <a:fill>
          <a:solidFill>
            <a:srgbClr val="F0F0F0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D4E2CE"/>
          </a:solidFill>
        </a:fill>
      </a:tcStyle>
    </a:wholeTbl>
    <a:band2H>
      <a:tcTxStyle b="def" i="def"/>
      <a:tcStyle>
        <a:tcBdr/>
        <a:fill>
          <a:solidFill>
            <a:srgbClr val="EBF1E8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 b="def" i="def"/>
      <a:tcStyle>
        <a:tcBdr/>
        <a:fill>
          <a:solidFill>
            <a:srgbClr val="FFFFFF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CACA"/>
          </a:solidFill>
        </a:fill>
      </a:tcStyle>
    </a:wholeTbl>
    <a:band2H>
      <a:tcTxStyle b="def" i="def"/>
      <a:tcStyle>
        <a:tcBdr/>
        <a:fill>
          <a:solidFill>
            <a:srgbClr val="E6E6E6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 b="def" i="def"/>
      <a:tcStyle>
        <a:tcBdr/>
        <a:fill>
          <a:solidFill>
            <a:srgbClr val="FFFFFF"/>
          </a:solidFill>
        </a:fill>
      </a:tcStyle>
    </a:band2H>
    <a:firstCol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508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noFill/>
        </a:fill>
      </a:tcStyle>
    </a:lastRow>
    <a:fir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showComments="1"/>
</file>

<file path=ppt/_rels/presentation.xml.rels><?xml version="1.0" encoding="UTF-8" standalone="yes"?><Relationships xmlns="http://schemas.openxmlformats.org/package/2006/relationships"><Relationship Id="rId1" Type="http://schemas.openxmlformats.org/officeDocument/2006/relationships/presProps" Target="presProps.xml"/><Relationship Id="rId2" Type="http://schemas.openxmlformats.org/officeDocument/2006/relationships/viewProps" Target="viewProps.xml"/><Relationship Id="rId3" Type="http://schemas.openxmlformats.org/officeDocument/2006/relationships/commentAuthors" Target="commentAuthors.xml"/><Relationship Id="rId4" Type="http://schemas.openxmlformats.org/officeDocument/2006/relationships/tableStyles" Target="tableStyles.xml"/><Relationship Id="rId5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7" Type="http://schemas.openxmlformats.org/officeDocument/2006/relationships/notesMaster" Target="notesMasters/notesMaster1.xml"/><Relationship Id="rId8" Type="http://schemas.openxmlformats.org/officeDocument/2006/relationships/slide" Target="slides/slide1.xml"/><Relationship Id="rId9" Type="http://schemas.openxmlformats.org/officeDocument/2006/relationships/slide" Target="slides/slide2.xml"/><Relationship Id="rId10" Type="http://schemas.openxmlformats.org/officeDocument/2006/relationships/slide" Target="slides/slide3.xml"/><Relationship Id="rId11" Type="http://schemas.openxmlformats.org/officeDocument/2006/relationships/slide" Target="slides/slide4.xml"/><Relationship Id="rId12" Type="http://schemas.openxmlformats.org/officeDocument/2006/relationships/slide" Target="slides/slide5.xml"/><Relationship Id="rId13" Type="http://schemas.openxmlformats.org/officeDocument/2006/relationships/slide" Target="slides/slide6.xml"/><Relationship Id="rId14" Type="http://schemas.openxmlformats.org/officeDocument/2006/relationships/slide" Target="slides/slide7.xml"/><Relationship Id="rId15" Type="http://schemas.openxmlformats.org/officeDocument/2006/relationships/slide" Target="slides/slide8.xml"/><Relationship Id="rId16" Type="http://schemas.openxmlformats.org/officeDocument/2006/relationships/slide" Target="slides/slide9.xml"/><Relationship Id="rId17" Type="http://schemas.openxmlformats.org/officeDocument/2006/relationships/slide" Target="slides/slide10.xml"/><Relationship Id="rId18" Type="http://schemas.openxmlformats.org/officeDocument/2006/relationships/slide" Target="slides/slide11.xml"/><Relationship Id="rId19" Type="http://schemas.openxmlformats.org/officeDocument/2006/relationships/slide" Target="slides/slide12.xml"/><Relationship Id="rId20" Type="http://schemas.openxmlformats.org/officeDocument/2006/relationships/slide" Target="slides/slide13.xml"/><Relationship Id="rId21" Type="http://schemas.openxmlformats.org/officeDocument/2006/relationships/slide" Target="slides/slide14.xml"/><Relationship Id="rId22" Type="http://schemas.openxmlformats.org/officeDocument/2006/relationships/slide" Target="slides/slide15.xml"/><Relationship Id="rId23" Type="http://schemas.openxmlformats.org/officeDocument/2006/relationships/slide" Target="slides/slide16.xml"/><Relationship Id="rId24" Type="http://schemas.openxmlformats.org/officeDocument/2006/relationships/slide" Target="slides/slide17.xml"/><Relationship Id="rId25" Type="http://schemas.openxmlformats.org/officeDocument/2006/relationships/slide" Target="slides/slide18.xml"/><Relationship Id="rId26" Type="http://schemas.openxmlformats.org/officeDocument/2006/relationships/slide" Target="slides/slide19.xml"/><Relationship Id="rId27" Type="http://schemas.openxmlformats.org/officeDocument/2006/relationships/slide" Target="slides/slide20.xml"/><Relationship Id="rId28" Type="http://schemas.openxmlformats.org/officeDocument/2006/relationships/slide" Target="slides/slide21.xml"/><Relationship Id="rId29" Type="http://schemas.openxmlformats.org/officeDocument/2006/relationships/slide" Target="slides/slide22.xml"/></Relationships>

</file>

<file path=ppt/notesMasters/_rels/notesMaster1.xml.rels><?xml version="1.0" encoding="UTF-8" standalone="yes"?><Relationships xmlns="http://schemas.openxmlformats.org/package/2006/relationships"><Relationship Id="rId1" Type="http://schemas.openxmlformats.org/officeDocument/2006/relationships/theme" Target="../theme/theme2.xml"/></Relationships>
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Shape 109"/>
          <p:cNvSpPr/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110" name="Shape 110"/>
          <p:cNvSpPr/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latinLnBrk="0">
      <a:defRPr sz="1200">
        <a:latin typeface="+mn-lt"/>
        <a:ea typeface="+mn-ea"/>
        <a:cs typeface="+mn-cs"/>
        <a:sym typeface="맑은 고딕"/>
      </a:defRPr>
    </a:lvl1pPr>
    <a:lvl2pPr indent="228600" latinLnBrk="0">
      <a:defRPr sz="1200">
        <a:latin typeface="+mn-lt"/>
        <a:ea typeface="+mn-ea"/>
        <a:cs typeface="+mn-cs"/>
        <a:sym typeface="맑은 고딕"/>
      </a:defRPr>
    </a:lvl2pPr>
    <a:lvl3pPr indent="457200" latinLnBrk="0">
      <a:defRPr sz="1200">
        <a:latin typeface="+mn-lt"/>
        <a:ea typeface="+mn-ea"/>
        <a:cs typeface="+mn-cs"/>
        <a:sym typeface="맑은 고딕"/>
      </a:defRPr>
    </a:lvl3pPr>
    <a:lvl4pPr indent="685800" latinLnBrk="0">
      <a:defRPr sz="1200">
        <a:latin typeface="+mn-lt"/>
        <a:ea typeface="+mn-ea"/>
        <a:cs typeface="+mn-cs"/>
        <a:sym typeface="맑은 고딕"/>
      </a:defRPr>
    </a:lvl4pPr>
    <a:lvl5pPr indent="914400" latinLnBrk="0">
      <a:defRPr sz="1200">
        <a:latin typeface="+mn-lt"/>
        <a:ea typeface="+mn-ea"/>
        <a:cs typeface="+mn-cs"/>
        <a:sym typeface="맑은 고딕"/>
      </a:defRPr>
    </a:lvl5pPr>
    <a:lvl6pPr indent="1143000" latinLnBrk="0">
      <a:defRPr sz="1200">
        <a:latin typeface="+mn-lt"/>
        <a:ea typeface="+mn-ea"/>
        <a:cs typeface="+mn-cs"/>
        <a:sym typeface="맑은 고딕"/>
      </a:defRPr>
    </a:lvl6pPr>
    <a:lvl7pPr indent="1371600" latinLnBrk="0">
      <a:defRPr sz="1200">
        <a:latin typeface="+mn-lt"/>
        <a:ea typeface="+mn-ea"/>
        <a:cs typeface="+mn-cs"/>
        <a:sym typeface="맑은 고딕"/>
      </a:defRPr>
    </a:lvl7pPr>
    <a:lvl8pPr indent="1600200" latinLnBrk="0">
      <a:defRPr sz="1200">
        <a:latin typeface="+mn-lt"/>
        <a:ea typeface="+mn-ea"/>
        <a:cs typeface="+mn-cs"/>
        <a:sym typeface="맑은 고딕"/>
      </a:defRPr>
    </a:lvl8pPr>
    <a:lvl9pPr indent="1828800" latinLnBrk="0">
      <a:defRPr sz="1200">
        <a:latin typeface="+mn-lt"/>
        <a:ea typeface="+mn-ea"/>
        <a:cs typeface="+mn-cs"/>
        <a:sym typeface="맑은 고딕"/>
      </a:defRPr>
    </a:lvl9pPr>
  </p:notesStyle>
</p:notesMaster>
</file>

<file path=ppt/slideLayouts/_rels/slideLayout1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2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3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4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5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6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7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8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9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0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1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showMasterSp="1" showMasterPhAnim="1">
  <p:cSld name="제목 슬라이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hape 11"/>
          <p:cNvSpPr/>
          <p:nvPr>
            <p:ph type="title"/>
          </p:nvPr>
        </p:nvSpPr>
        <p:spPr>
          <a:xfrm>
            <a:off x="685800" y="1122362"/>
            <a:ext cx="7772400" cy="2387601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pPr/>
            <a:r>
              <a:t>标题文本</a:t>
            </a:r>
          </a:p>
        </p:txBody>
      </p:sp>
      <p:sp>
        <p:nvSpPr>
          <p:cNvPr id="12" name="Shape 12"/>
          <p:cNvSpPr/>
          <p:nvPr>
            <p:ph type="body" sz="quarter" idx="1"/>
          </p:nvPr>
        </p:nvSpPr>
        <p:spPr>
          <a:xfrm>
            <a:off x="1143000" y="3602037"/>
            <a:ext cx="6858000" cy="1655764"/>
          </a:xfrm>
          <a:prstGeom prst="rect">
            <a:avLst/>
          </a:prstGeom>
        </p:spPr>
        <p:txBody>
          <a:bodyPr/>
          <a:lstStyle>
            <a:lvl1pPr marL="0" indent="0" algn="ctr">
              <a:buSzTx/>
              <a:buFontTx/>
              <a:buNone/>
              <a:defRPr sz="2400"/>
            </a:lvl1pPr>
            <a:lvl2pPr marL="0" indent="0" algn="ctr">
              <a:buSzTx/>
              <a:buFontTx/>
              <a:buNone/>
              <a:defRPr sz="2400"/>
            </a:lvl2pPr>
            <a:lvl3pPr marL="0" indent="0" algn="ctr">
              <a:buSzTx/>
              <a:buFontTx/>
              <a:buNone/>
              <a:defRPr sz="2400"/>
            </a:lvl3pPr>
            <a:lvl4pPr marL="0" indent="0" algn="ctr">
              <a:buSzTx/>
              <a:buFontTx/>
              <a:buNone/>
              <a:defRPr sz="2400"/>
            </a:lvl4pPr>
            <a:lvl5pPr marL="0" indent="0" algn="ctr">
              <a:buSzTx/>
              <a:buFontTx/>
              <a:buNone/>
              <a:defRPr sz="2400"/>
            </a:lvl5pPr>
          </a:lstStyle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13" name="Shape 13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제목 및 내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hape 20"/>
          <p:cNvSpPr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标题文本</a:t>
            </a:r>
          </a:p>
        </p:txBody>
      </p:sp>
      <p:sp>
        <p:nvSpPr>
          <p:cNvPr id="21" name="Shape 21"/>
          <p:cNvSpPr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22" name="Shape 22"/>
          <p:cNvSpPr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구역 머리글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Shape 29"/>
          <p:cNvSpPr/>
          <p:nvPr>
            <p:ph type="title"/>
          </p:nvPr>
        </p:nvSpPr>
        <p:spPr>
          <a:xfrm>
            <a:off x="623887" y="1709739"/>
            <a:ext cx="7886701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pPr/>
            <a:r>
              <a:t>标题文本</a:t>
            </a:r>
          </a:p>
        </p:txBody>
      </p:sp>
      <p:sp>
        <p:nvSpPr>
          <p:cNvPr id="30" name="Shape 30"/>
          <p:cNvSpPr/>
          <p:nvPr>
            <p:ph type="body" sz="quarter" idx="1"/>
          </p:nvPr>
        </p:nvSpPr>
        <p:spPr>
          <a:xfrm>
            <a:off x="623887" y="4589464"/>
            <a:ext cx="7886701" cy="1500189"/>
          </a:xfrm>
          <a:prstGeom prst="rect">
            <a:avLst/>
          </a:prstGeom>
        </p:spPr>
        <p:txBody>
          <a:bodyPr/>
          <a:lstStyle>
            <a:lvl1pPr marL="0" indent="0">
              <a:buSzTx/>
              <a:buFontTx/>
              <a:buNone/>
              <a:defRPr sz="2400"/>
            </a:lvl1pPr>
            <a:lvl2pPr marL="0" indent="0">
              <a:buSzTx/>
              <a:buFontTx/>
              <a:buNone/>
              <a:defRPr sz="2400"/>
            </a:lvl2pPr>
            <a:lvl3pPr marL="0" indent="0">
              <a:buSzTx/>
              <a:buFontTx/>
              <a:buNone/>
              <a:defRPr sz="2400"/>
            </a:lvl3pPr>
            <a:lvl4pPr marL="0" indent="0">
              <a:buSzTx/>
              <a:buFontTx/>
              <a:buNone/>
              <a:defRPr sz="2400"/>
            </a:lvl4pPr>
            <a:lvl5pPr marL="0" indent="0">
              <a:buSzTx/>
              <a:buFontTx/>
              <a:buNone/>
              <a:defRPr sz="2400"/>
            </a:lvl5pPr>
          </a:lstStyle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31" name="Shape 31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콘텐츠 2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Shape 38"/>
          <p:cNvSpPr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标题文本</a:t>
            </a:r>
          </a:p>
        </p:txBody>
      </p:sp>
      <p:sp>
        <p:nvSpPr>
          <p:cNvPr id="39" name="Shape 39"/>
          <p:cNvSpPr/>
          <p:nvPr>
            <p:ph type="body" sz="half" idx="1"/>
          </p:nvPr>
        </p:nvSpPr>
        <p:spPr>
          <a:xfrm>
            <a:off x="628650" y="1825625"/>
            <a:ext cx="3886200" cy="4351338"/>
          </a:xfrm>
          <a:prstGeom prst="rect">
            <a:avLst/>
          </a:prstGeom>
        </p:spPr>
        <p:txBody>
          <a:bodyPr/>
          <a:lstStyle/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40" name="Shape 40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비교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Shape 47"/>
          <p:cNvSpPr/>
          <p:nvPr>
            <p:ph type="title"/>
          </p:nvPr>
        </p:nvSpPr>
        <p:spPr>
          <a:xfrm>
            <a:off x="629841" y="365125"/>
            <a:ext cx="7886701" cy="1325564"/>
          </a:xfrm>
          <a:prstGeom prst="rect">
            <a:avLst/>
          </a:prstGeom>
        </p:spPr>
        <p:txBody>
          <a:bodyPr/>
          <a:lstStyle/>
          <a:p>
            <a:pPr/>
            <a:r>
              <a:t>标题文本</a:t>
            </a:r>
          </a:p>
        </p:txBody>
      </p:sp>
      <p:sp>
        <p:nvSpPr>
          <p:cNvPr id="48" name="Shape 48"/>
          <p:cNvSpPr/>
          <p:nvPr>
            <p:ph type="body" sz="quarter" idx="1"/>
          </p:nvPr>
        </p:nvSpPr>
        <p:spPr>
          <a:xfrm>
            <a:off x="629841" y="1681163"/>
            <a:ext cx="3868342" cy="823914"/>
          </a:xfrm>
          <a:prstGeom prst="rect">
            <a:avLst/>
          </a:prstGeom>
        </p:spPr>
        <p:txBody>
          <a:bodyPr anchor="b"/>
          <a:lstStyle>
            <a:lvl1pPr marL="0" indent="0">
              <a:buSzTx/>
              <a:buFontTx/>
              <a:buNone/>
              <a:defRPr b="1" sz="2400"/>
            </a:lvl1pPr>
            <a:lvl2pPr marL="0" indent="0">
              <a:buSzTx/>
              <a:buFontTx/>
              <a:buNone/>
              <a:defRPr b="1" sz="2400"/>
            </a:lvl2pPr>
            <a:lvl3pPr marL="0" indent="0">
              <a:buSzTx/>
              <a:buFontTx/>
              <a:buNone/>
              <a:defRPr b="1" sz="2400"/>
            </a:lvl3pPr>
            <a:lvl4pPr marL="0" indent="0">
              <a:buSzTx/>
              <a:buFontTx/>
              <a:buNone/>
              <a:defRPr b="1" sz="2400"/>
            </a:lvl4pPr>
            <a:lvl5pPr marL="0" indent="0">
              <a:buSzTx/>
              <a:buFontTx/>
              <a:buNone/>
              <a:defRPr b="1" sz="2400"/>
            </a:lvl5pPr>
          </a:lstStyle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49" name="Shape 49"/>
          <p:cNvSpPr/>
          <p:nvPr>
            <p:ph type="body" sz="quarter" idx="13"/>
          </p:nvPr>
        </p:nvSpPr>
        <p:spPr>
          <a:xfrm>
            <a:off x="4629150" y="1681163"/>
            <a:ext cx="3887393" cy="823914"/>
          </a:xfrm>
          <a:prstGeom prst="rect">
            <a:avLst/>
          </a:prstGeom>
        </p:spPr>
        <p:txBody>
          <a:bodyPr anchor="b"/>
          <a:lstStyle/>
          <a:p>
            <a:pPr/>
          </a:p>
        </p:txBody>
      </p:sp>
      <p:sp>
        <p:nvSpPr>
          <p:cNvPr id="50" name="Shape 50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제목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Shape 57"/>
          <p:cNvSpPr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标题文本</a:t>
            </a:r>
          </a:p>
        </p:txBody>
      </p:sp>
      <p:sp>
        <p:nvSpPr>
          <p:cNvPr id="58" name="Shape 58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빈 화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Shape 65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캡션 있는 콘텐츠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Shape 72"/>
          <p:cNvSpPr/>
          <p:nvPr>
            <p:ph type="title"/>
          </p:nvPr>
        </p:nvSpPr>
        <p:spPr>
          <a:xfrm>
            <a:off x="629841" y="457200"/>
            <a:ext cx="2949178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pPr/>
            <a:r>
              <a:t>标题文本</a:t>
            </a:r>
          </a:p>
        </p:txBody>
      </p:sp>
      <p:sp>
        <p:nvSpPr>
          <p:cNvPr id="73" name="Shape 73"/>
          <p:cNvSpPr/>
          <p:nvPr>
            <p:ph type="body" sz="half" idx="1"/>
          </p:nvPr>
        </p:nvSpPr>
        <p:spPr>
          <a:xfrm>
            <a:off x="3887391" y="987425"/>
            <a:ext cx="4629152" cy="4873627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 marL="718457" indent="-261257">
              <a:defRPr sz="3200"/>
            </a:lvl2pPr>
            <a:lvl3pPr marL="1219200" indent="-304800">
              <a:defRPr sz="3200"/>
            </a:lvl3pPr>
            <a:lvl4pPr marL="1737360" indent="-365760">
              <a:defRPr sz="3200"/>
            </a:lvl4pPr>
            <a:lvl5pPr marL="2194560" indent="-365760">
              <a:defRPr sz="3200"/>
            </a:lvl5pPr>
          </a:lstStyle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74" name="Shape 74"/>
          <p:cNvSpPr/>
          <p:nvPr>
            <p:ph type="body" sz="quarter" idx="13"/>
          </p:nvPr>
        </p:nvSpPr>
        <p:spPr>
          <a:xfrm>
            <a:off x="629839" y="2057400"/>
            <a:ext cx="2949182" cy="3811588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75" name="Shape 75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캡션 있는 그림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" name="Shape 82"/>
          <p:cNvSpPr/>
          <p:nvPr>
            <p:ph type="title"/>
          </p:nvPr>
        </p:nvSpPr>
        <p:spPr>
          <a:xfrm>
            <a:off x="629841" y="457200"/>
            <a:ext cx="2949178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pPr/>
            <a:r>
              <a:t>标题文本</a:t>
            </a:r>
          </a:p>
        </p:txBody>
      </p:sp>
      <p:sp>
        <p:nvSpPr>
          <p:cNvPr id="83" name="Shape 83"/>
          <p:cNvSpPr/>
          <p:nvPr>
            <p:ph type="pic" sz="half" idx="13"/>
          </p:nvPr>
        </p:nvSpPr>
        <p:spPr>
          <a:xfrm>
            <a:off x="3887391" y="987425"/>
            <a:ext cx="4629152" cy="4873627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pPr/>
          </a:p>
        </p:txBody>
      </p:sp>
      <p:sp>
        <p:nvSpPr>
          <p:cNvPr id="84" name="Shape 84"/>
          <p:cNvSpPr/>
          <p:nvPr>
            <p:ph type="body" sz="quarter" idx="1"/>
          </p:nvPr>
        </p:nvSpPr>
        <p:spPr>
          <a:xfrm>
            <a:off x="629841" y="2057400"/>
            <a:ext cx="2949178" cy="3811588"/>
          </a:xfrm>
          <a:prstGeom prst="rect">
            <a:avLst/>
          </a:prstGeom>
        </p:spPr>
        <p:txBody>
          <a:bodyPr/>
          <a:lstStyle>
            <a:lvl1pPr marL="0" indent="0">
              <a:buSzTx/>
              <a:buFontTx/>
              <a:buNone/>
              <a:defRPr sz="1600"/>
            </a:lvl1pPr>
            <a:lvl2pPr marL="0" indent="0">
              <a:buSzTx/>
              <a:buFontTx/>
              <a:buNone/>
              <a:defRPr sz="1600"/>
            </a:lvl2pPr>
            <a:lvl3pPr marL="0" indent="0">
              <a:buSzTx/>
              <a:buFontTx/>
              <a:buNone/>
              <a:defRPr sz="1600"/>
            </a:lvl3pPr>
            <a:lvl4pPr marL="0" indent="0">
              <a:buSzTx/>
              <a:buFontTx/>
              <a:buNone/>
              <a:defRPr sz="1600"/>
            </a:lvl4pPr>
            <a:lvl5pPr marL="0" indent="0">
              <a:buSzTx/>
              <a:buFontTx/>
              <a:buNone/>
              <a:defRPr sz="1600"/>
            </a:lvl5pPr>
          </a:lstStyle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85" name="Shape 85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제목 및 세로 텍스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Shape 92"/>
          <p:cNvSpPr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标题文本</a:t>
            </a:r>
          </a:p>
        </p:txBody>
      </p:sp>
      <p:sp>
        <p:nvSpPr>
          <p:cNvPr id="93" name="Shape 93"/>
          <p:cNvSpPr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94" name="Shape 94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세로 제목 및 텍스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Shape 101"/>
          <p:cNvSpPr/>
          <p:nvPr>
            <p:ph type="title"/>
          </p:nvPr>
        </p:nvSpPr>
        <p:spPr>
          <a:xfrm>
            <a:off x="6543675" y="365125"/>
            <a:ext cx="1971675" cy="5811838"/>
          </a:xfrm>
          <a:prstGeom prst="rect">
            <a:avLst/>
          </a:prstGeom>
        </p:spPr>
        <p:txBody>
          <a:bodyPr/>
          <a:lstStyle/>
          <a:p>
            <a:pPr/>
            <a:r>
              <a:t>标题文本</a:t>
            </a:r>
          </a:p>
        </p:txBody>
      </p:sp>
      <p:sp>
        <p:nvSpPr>
          <p:cNvPr id="102" name="Shape 102"/>
          <p:cNvSpPr/>
          <p:nvPr>
            <p:ph type="body" idx="1"/>
          </p:nvPr>
        </p:nvSpPr>
        <p:spPr>
          <a:xfrm>
            <a:off x="628650" y="365125"/>
            <a:ext cx="5800725" cy="5811838"/>
          </a:xfrm>
          <a:prstGeom prst="rect">
            <a:avLst/>
          </a:prstGeom>
        </p:spPr>
        <p:txBody>
          <a:bodyPr/>
          <a:lstStyle/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103" name="Shape 103"/>
          <p:cNvSpPr/>
          <p:nvPr>
            <p:ph type="sldNum" sz="quarter" idx="2"/>
          </p:nvPr>
        </p:nvSpPr>
        <p:spPr>
          <a:xfrm>
            <a:off x="8251371" y="6404295"/>
            <a:ext cx="263980" cy="269239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Masters/_rels/slideMaster1.xml.rels><?xml version="1.0" encoding="UTF-8" standalone="yes"?>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Relationship Id="rId9" Type="http://schemas.openxmlformats.org/officeDocument/2006/relationships/slideLayout" Target="../slideLayouts/slideLayout8.xml"/><Relationship Id="rId10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1.xml"/></Relationships>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normAutofit fontScale="100000" lnSpcReduction="0"/>
          </a:bodyPr>
          <a:lstStyle/>
          <a:p>
            <a:pPr/>
            <a:r>
              <a:t>标题文本</a:t>
            </a:r>
          </a:p>
        </p:txBody>
      </p:sp>
      <p:sp>
        <p:nvSpPr>
          <p:cNvPr id="3" name="Shape 3"/>
          <p:cNvSpPr/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normAutofit fontScale="100000" lnSpcReduction="0"/>
          </a:bodyPr>
          <a:lstStyle/>
          <a:p>
            <a:pPr/>
            <a:r>
              <a:t>正文级别 1</a:t>
            </a:r>
          </a:p>
          <a:p>
            <a:pPr lvl="1"/>
            <a:r>
              <a:t>正文级别 2</a:t>
            </a:r>
          </a:p>
          <a:p>
            <a:pPr lvl="2"/>
            <a:r>
              <a:t>正文级别 3</a:t>
            </a:r>
          </a:p>
          <a:p>
            <a:pPr lvl="3"/>
            <a:r>
              <a:t>正文级别 4</a:t>
            </a:r>
          </a:p>
          <a:p>
            <a:pPr lvl="4"/>
            <a:r>
              <a:t>正文级别 5</a:t>
            </a:r>
          </a:p>
        </p:txBody>
      </p:sp>
      <p:sp>
        <p:nvSpPr>
          <p:cNvPr id="4" name="Shape 4"/>
          <p:cNvSpPr/>
          <p:nvPr>
            <p:ph type="sldNum" sz="quarter" idx="2"/>
          </p:nvPr>
        </p:nvSpPr>
        <p:spPr>
          <a:xfrm>
            <a:off x="8628739" y="6404295"/>
            <a:ext cx="263980" cy="269239"/>
          </a:xfrm>
          <a:prstGeom prst="rect">
            <a:avLst/>
          </a:prstGeom>
          <a:ln w="12700">
            <a:miter lim="400000"/>
          </a:ln>
        </p:spPr>
        <p:txBody>
          <a:bodyPr wrap="none" lIns="45718" tIns="45718" rIns="45718" bIns="45718" anchor="ctr">
            <a:spAutoFit/>
          </a:bodyPr>
          <a:lstStyle>
            <a:lvl1pPr algn="r">
              <a:defRPr sz="12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fld id="{86CB4B4D-7CA3-9044-876B-883B54F8677D}" type="slidenum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transition xmlns:p14="http://schemas.microsoft.com/office/powerpoint/2010/main" spd="med" advClick="1"/>
  <p:txStyles>
    <p:titleStyle>
      <a:lvl1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1pPr>
      <a:lvl2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2pPr>
      <a:lvl3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3pPr>
      <a:lvl4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4pPr>
      <a:lvl5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5pPr>
      <a:lvl6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6pPr>
      <a:lvl7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7pPr>
      <a:lvl8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8pPr>
      <a:lvl9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400" u="none">
          <a:ln>
            <a:noFill/>
          </a:ln>
          <a:solidFill>
            <a:srgbClr val="000000"/>
          </a:solidFill>
          <a:uFillTx/>
          <a:latin typeface="Calibri Light"/>
          <a:ea typeface="Calibri Light"/>
          <a:cs typeface="Calibri Light"/>
          <a:sym typeface="Calibri Light"/>
        </a:defRPr>
      </a:lvl9pPr>
    </p:titleStyle>
    <p:bodyStyle>
      <a:lvl1pPr marL="228600" marR="0" indent="-228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1pPr>
      <a:lvl2pPr marL="723900" marR="0" indent="-2667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2pPr>
      <a:lvl3pPr marL="1234438" marR="0" indent="-320038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3pPr>
      <a:lvl4pPr marL="17272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4pPr>
      <a:lvl5pPr marL="21844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5pPr>
      <a:lvl6pPr marL="26416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6pPr>
      <a:lvl7pPr marL="30988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7pPr>
      <a:lvl8pPr marL="35560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8pPr>
      <a:lvl9pPr marL="40132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b="0" baseline="0" cap="none" i="0" spc="0" strike="noStrike" sz="2800" u="none">
          <a:ln>
            <a:noFill/>
          </a:ln>
          <a:solidFill>
            <a:srgbClr val="000000"/>
          </a:solidFill>
          <a:uFillTx/>
          <a:latin typeface="Calibri"/>
          <a:ea typeface="Calibri"/>
          <a:cs typeface="Calibri"/>
          <a:sym typeface="Calibri"/>
        </a:defRPr>
      </a:lvl9pPr>
    </p:bodyStyle>
    <p:otherStyle>
      <a:lvl1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1pPr>
      <a:lvl2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2pPr>
      <a:lvl3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3pPr>
      <a:lvl4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4pPr>
      <a:lvl5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5pPr>
      <a:lvl6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6pPr>
      <a:lvl7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7pPr>
      <a:lvl8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8pPr>
      <a:lvl9pPr marL="0" marR="0" indent="0" algn="r" defTabSz="4572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12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Calibri"/>
        </a:defRPr>
      </a:lvl9pPr>
    </p:otherStyle>
  </p:txStyles>
</p:sldMaster>
</file>

<file path=ppt/slides/_rels/slide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png"/></Relationships>

</file>

<file path=ppt/slides/_rels/slide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2.xml"/></Relationships>

</file>

<file path=ppt/slides/_rels/slide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2.png"/></Relationships>

</file>

<file path=ppt/slides/_rels/slide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
</file>

<file path=ppt/slides/_rels/slide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8.xml"/><Relationship Id="rId2" Type="http://schemas.openxmlformats.org/officeDocument/2006/relationships/image" Target="../media/image4.png"/><Relationship Id="rId3" Type="http://schemas.openxmlformats.org/officeDocument/2006/relationships/image" Target="../media/image5.png"/><Relationship Id="rId4" Type="http://schemas.openxmlformats.org/officeDocument/2006/relationships/image" Target="../media/image6.png"/></Relationships>

</file>

<file path=ppt/slides/_rels/slide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7.png"/><Relationship Id="rId3" Type="http://schemas.openxmlformats.org/officeDocument/2006/relationships/image" Target="../media/image8.png"/><Relationship Id="rId4" Type="http://schemas.openxmlformats.org/officeDocument/2006/relationships/image" Target="../media/image9.png"/></Relationships>

</file>

<file path=ppt/slides/_rels/slide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7.xml"/></Relationships>

</file>

<file path=ppt/slides/_rels/slide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0.png"/></Relationships>

</file>

<file path=ppt/slides/_rels/slide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8.xml"/><Relationship Id="rId2" Type="http://schemas.openxmlformats.org/officeDocument/2006/relationships/image" Target="../media/image11.png"/></Relationships>

</file>

<file path=ppt/slides/_rels/slide1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8.xml"/><Relationship Id="rId2" Type="http://schemas.openxmlformats.org/officeDocument/2006/relationships/image" Target="../media/image12.png"/></Relationships>

</file>

<file path=ppt/slides/_rels/slide1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8.xml"/><Relationship Id="rId2" Type="http://schemas.openxmlformats.org/officeDocument/2006/relationships/image" Target="../media/image13.png"/></Relationships>

</file>

<file path=ppt/slides/_rels/slide1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4.png"/></Relationships>

</file>

<file path=ppt/slides/_rels/slide1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5.png"/></Relationships>

</file>

<file path=ppt/slides/_rels/slide1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6.png"/></Relationships>

</file>

<file path=ppt/slides/_rels/slide1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7.png"/></Relationships>

</file>

<file path=ppt/slides/_rels/slide1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8.png"/></Relationships>

</file>

<file path=ppt/slides/_rels/slide1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9.png"/></Relationships>

</file>

<file path=ppt/slides/_rels/slide1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0.png"/><Relationship Id="rId3" Type="http://schemas.openxmlformats.org/officeDocument/2006/relationships/image" Target="../media/image21.png"/></Relationships>

</file>

<file path=ppt/slides/_rels/slide1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png"/></Relationships>

</file>

<file path=ppt/slides/_rels/slide2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2.xml"/></Relationships>

</file>

<file path=ppt/slides/_rels/slide2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2.xml"/></Relationships>

</file>

<file path=ppt/slides/_rels/slide2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Shape 112"/>
          <p:cNvSpPr/>
          <p:nvPr>
            <p:ph type="ctrTitle"/>
          </p:nvPr>
        </p:nvSpPr>
        <p:spPr>
          <a:xfrm>
            <a:off x="685800" y="449262"/>
            <a:ext cx="7772400" cy="2387601"/>
          </a:xfrm>
          <a:prstGeom prst="rect">
            <a:avLst/>
          </a:prstGeom>
        </p:spPr>
        <p:txBody>
          <a:bodyPr/>
          <a:lstStyle>
            <a:lvl1pPr>
              <a:defRPr b="1" sz="4400"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Deep Residual Learning for Image Recognition</a:t>
            </a:r>
          </a:p>
        </p:txBody>
      </p:sp>
      <p:sp>
        <p:nvSpPr>
          <p:cNvPr id="113" name="Shape 113"/>
          <p:cNvSpPr/>
          <p:nvPr>
            <p:ph type="subTitle" sz="quarter" idx="1"/>
          </p:nvPr>
        </p:nvSpPr>
        <p:spPr>
          <a:xfrm>
            <a:off x="1028700" y="4910137"/>
            <a:ext cx="6858000" cy="1655762"/>
          </a:xfrm>
          <a:prstGeom prst="rect">
            <a:avLst/>
          </a:prstGeom>
        </p:spPr>
        <p:txBody>
          <a:bodyPr/>
          <a:lstStyle>
            <a:lvl1pPr defTabSz="457200">
              <a:lnSpc>
                <a:spcPct val="100000"/>
              </a:lnSpc>
              <a:spcBef>
                <a:spcPts val="0"/>
              </a:spcBef>
              <a:defRPr b="1" sz="2200"/>
            </a:lvl1pPr>
          </a:lstStyle>
          <a:p>
            <a:pPr/>
            <a:r>
              <a:t>Presenter : Jingyun Ning</a:t>
            </a:r>
          </a:p>
        </p:txBody>
      </p:sp>
      <p:pic>
        <p:nvPicPr>
          <p:cNvPr id="114" name="image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5835775"/>
            <a:ext cx="9144000" cy="520451"/>
          </a:xfrm>
          <a:prstGeom prst="rect">
            <a:avLst/>
          </a:prstGeom>
          <a:ln w="12700">
            <a:miter lim="400000"/>
          </a:ln>
        </p:spPr>
      </p:pic>
      <p:sp>
        <p:nvSpPr>
          <p:cNvPr id="115" name="Shape 115"/>
          <p:cNvSpPr/>
          <p:nvPr/>
        </p:nvSpPr>
        <p:spPr>
          <a:xfrm>
            <a:off x="2940212" y="3045998"/>
            <a:ext cx="3263574" cy="3581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>
            <a:lvl1pPr>
              <a:defRPr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“CVPR 2016 Best Paper Award”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Shape 117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</p:spPr>
        <p:txBody>
          <a:bodyPr/>
          <a:lstStyle/>
          <a:p>
            <a:pPr/>
            <a:r>
              <a:t>Introduction</a:t>
            </a:r>
          </a:p>
        </p:txBody>
      </p:sp>
      <p:sp>
        <p:nvSpPr>
          <p:cNvPr id="118" name="Shape 118"/>
          <p:cNvSpPr/>
          <p:nvPr>
            <p:ph type="body" idx="1"/>
          </p:nvPr>
        </p:nvSpPr>
        <p:spPr>
          <a:xfrm>
            <a:off x="628650" y="1812925"/>
            <a:ext cx="7886700" cy="4351338"/>
          </a:xfrm>
          <a:prstGeom prst="rect">
            <a:avLst/>
          </a:prstGeom>
        </p:spPr>
        <p:txBody>
          <a:bodyPr/>
          <a:lstStyle/>
          <a:p>
            <a:pPr marL="0" indent="0">
              <a:lnSpc>
                <a:spcPct val="120000"/>
              </a:lnSpc>
              <a:buSzTx/>
              <a:buNone/>
            </a:pPr>
            <a:r>
              <a:t>Deep Residual Networks (ResNets)</a:t>
            </a:r>
          </a:p>
          <a:p>
            <a:pPr marL="280735" indent="-280735">
              <a:lnSpc>
                <a:spcPct val="120000"/>
              </a:lnSpc>
              <a:buFontTx/>
              <a:defRPr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A simple and clean framework of training “very” deep nets</a:t>
            </a:r>
          </a:p>
          <a:p>
            <a:pPr marL="280735" indent="-280735">
              <a:lnSpc>
                <a:spcPct val="120000"/>
              </a:lnSpc>
              <a:buFontTx/>
              <a:defRPr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State-of-the-art performance for</a:t>
            </a:r>
          </a:p>
          <a:p>
            <a:pPr lvl="1" marL="661736" indent="-280735">
              <a:lnSpc>
                <a:spcPct val="100000"/>
              </a:lnSpc>
              <a:buFontTx/>
              <a:defRPr sz="2400"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Image classification</a:t>
            </a:r>
          </a:p>
          <a:p>
            <a:pPr lvl="1" marL="661736" indent="-280735">
              <a:lnSpc>
                <a:spcPct val="100000"/>
              </a:lnSpc>
              <a:buFontTx/>
              <a:defRPr sz="2400"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Object detection</a:t>
            </a:r>
          </a:p>
          <a:p>
            <a:pPr lvl="1" marL="661736" indent="-280735">
              <a:lnSpc>
                <a:spcPct val="100000"/>
              </a:lnSpc>
              <a:buFontTx/>
              <a:defRPr sz="2400"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Semantic segmentation</a:t>
            </a:r>
          </a:p>
          <a:p>
            <a:pPr lvl="1" marL="661736" indent="-280735">
              <a:lnSpc>
                <a:spcPct val="100000"/>
              </a:lnSpc>
              <a:buFontTx/>
              <a:defRPr sz="2400"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and more...</a:t>
            </a:r>
          </a:p>
        </p:txBody>
      </p:sp>
      <p:sp>
        <p:nvSpPr>
          <p:cNvPr id="119" name="Shape 119"/>
          <p:cNvSpPr/>
          <p:nvPr>
            <p:ph type="sldNum" sz="quarter" idx="4294967295"/>
          </p:nvPr>
        </p:nvSpPr>
        <p:spPr>
          <a:xfrm>
            <a:off x="8708655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120" name="Shape 120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" name="Shape 122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ResNets @ ILSVRC &amp; COCO 2015 Competitions</a:t>
            </a:r>
          </a:p>
        </p:txBody>
      </p:sp>
      <p:sp>
        <p:nvSpPr>
          <p:cNvPr id="123" name="Shape 123"/>
          <p:cNvSpPr/>
          <p:nvPr>
            <p:ph type="sldNum" sz="quarter" idx="4294967295"/>
          </p:nvPr>
        </p:nvSpPr>
        <p:spPr>
          <a:xfrm>
            <a:off x="8331288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124" name="image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93700" y="1807028"/>
            <a:ext cx="9144000" cy="3701144"/>
          </a:xfrm>
          <a:prstGeom prst="rect">
            <a:avLst/>
          </a:prstGeom>
          <a:ln w="12700">
            <a:miter lim="400000"/>
          </a:ln>
        </p:spPr>
      </p:pic>
      <p:sp>
        <p:nvSpPr>
          <p:cNvPr id="125" name="Shape 125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Shape 127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  <p:sp>
        <p:nvSpPr>
          <p:cNvPr id="128" name="Shape 128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</p:spPr>
        <p:txBody>
          <a:bodyPr/>
          <a:lstStyle/>
          <a:p>
            <a:pPr/>
            <a:r>
              <a:t>Result</a:t>
            </a:r>
          </a:p>
        </p:txBody>
      </p:sp>
      <p:sp>
        <p:nvSpPr>
          <p:cNvPr id="129" name="Shape 129"/>
          <p:cNvSpPr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  <a:r>
              <a:t>Performances increase absolutely</a:t>
            </a: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  <a:r>
              <a:t>Based on ResNet-101</a:t>
            </a:r>
          </a:p>
          <a:p>
            <a:pPr marL="221741" indent="-221741" defTabSz="886967">
              <a:lnSpc>
                <a:spcPct val="72000"/>
              </a:lnSpc>
              <a:spcBef>
                <a:spcPts val="900"/>
              </a:spcBef>
              <a:defRPr sz="2000"/>
            </a:pPr>
            <a:r>
              <a:t>Existing techniques can use residual networks or features from it</a:t>
            </a:r>
          </a:p>
        </p:txBody>
      </p:sp>
      <p:pic>
        <p:nvPicPr>
          <p:cNvPr id="130" name="image2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55465" y="2236347"/>
            <a:ext cx="8633067" cy="3036455"/>
          </a:xfrm>
          <a:prstGeom prst="rect">
            <a:avLst/>
          </a:prstGeom>
          <a:ln w="12700">
            <a:miter lim="400000"/>
          </a:ln>
        </p:spPr>
      </p:pic>
      <p:sp>
        <p:nvSpPr>
          <p:cNvPr id="131" name="Shape 131"/>
          <p:cNvSpPr/>
          <p:nvPr>
            <p:ph type="sldNum" sz="quarter" idx="4294967295"/>
          </p:nvPr>
        </p:nvSpPr>
        <p:spPr>
          <a:xfrm>
            <a:off x="8708659" y="6404295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" name="Shape 133"/>
          <p:cNvSpPr/>
          <p:nvPr>
            <p:ph type="sldNum" sz="quarter" idx="4294967295"/>
          </p:nvPr>
        </p:nvSpPr>
        <p:spPr>
          <a:xfrm>
            <a:off x="8331288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134" name="Shape 134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  <p:sp>
        <p:nvSpPr>
          <p:cNvPr id="135" name="Shape 135"/>
          <p:cNvSpPr/>
          <p:nvPr/>
        </p:nvSpPr>
        <p:spPr>
          <a:xfrm>
            <a:off x="474827" y="398779"/>
            <a:ext cx="3673143" cy="5740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>
            <a:lvl1pPr defTabSz="914400">
              <a:lnSpc>
                <a:spcPct val="90000"/>
              </a:lnSpc>
              <a:defRPr sz="3200">
                <a:latin typeface="Calibri Light"/>
                <a:ea typeface="Calibri Light"/>
                <a:cs typeface="Calibri Light"/>
                <a:sym typeface="Calibri Light"/>
              </a:defRPr>
            </a:lvl1pPr>
          </a:lstStyle>
          <a:p>
            <a:pPr/>
            <a:r>
              <a:t>Revolution of Depth</a:t>
            </a:r>
          </a:p>
        </p:txBody>
      </p:sp>
      <p:pic>
        <p:nvPicPr>
          <p:cNvPr id="136" name="image3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96824" y="1764809"/>
            <a:ext cx="2760218" cy="1815502"/>
          </a:xfrm>
          <a:prstGeom prst="rect">
            <a:avLst/>
          </a:prstGeom>
          <a:ln w="12700">
            <a:miter lim="400000"/>
          </a:ln>
        </p:spPr>
      </p:pic>
      <p:pic>
        <p:nvPicPr>
          <p:cNvPr id="137" name="image4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6058358" y="1482503"/>
            <a:ext cx="3273162" cy="4447934"/>
          </a:xfrm>
          <a:prstGeom prst="rect">
            <a:avLst/>
          </a:prstGeom>
          <a:ln w="12700">
            <a:miter lim="400000"/>
          </a:ln>
        </p:spPr>
      </p:pic>
      <p:pic>
        <p:nvPicPr>
          <p:cNvPr id="138" name="image5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3024184" y="1764809"/>
            <a:ext cx="2955932" cy="4063391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Shape 140"/>
          <p:cNvSpPr/>
          <p:nvPr>
            <p:ph type="title"/>
          </p:nvPr>
        </p:nvSpPr>
        <p:spPr>
          <a:xfrm>
            <a:off x="349250" y="1365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Revolution of Depth</a:t>
            </a:r>
          </a:p>
        </p:txBody>
      </p:sp>
      <p:sp>
        <p:nvSpPr>
          <p:cNvPr id="141" name="Shape 141"/>
          <p:cNvSpPr/>
          <p:nvPr>
            <p:ph type="sldNum" sz="quarter" idx="4294967295"/>
          </p:nvPr>
        </p:nvSpPr>
        <p:spPr>
          <a:xfrm>
            <a:off x="8331288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142" name="image6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71803" y="1804356"/>
            <a:ext cx="2919370" cy="1138288"/>
          </a:xfrm>
          <a:prstGeom prst="rect">
            <a:avLst/>
          </a:prstGeom>
          <a:ln w="12700">
            <a:miter lim="400000"/>
          </a:ln>
        </p:spPr>
      </p:pic>
      <p:pic>
        <p:nvPicPr>
          <p:cNvPr id="143" name="image7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941159" y="1856844"/>
            <a:ext cx="4018442" cy="1033314"/>
          </a:xfrm>
          <a:prstGeom prst="rect">
            <a:avLst/>
          </a:prstGeom>
          <a:ln w="12700">
            <a:miter lim="400000"/>
          </a:ln>
        </p:spPr>
      </p:pic>
      <p:pic>
        <p:nvPicPr>
          <p:cNvPr id="144" name="image8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5703968" y="543860"/>
            <a:ext cx="2919370" cy="5795680"/>
          </a:xfrm>
          <a:prstGeom prst="rect">
            <a:avLst/>
          </a:prstGeom>
          <a:ln w="12700">
            <a:miter lim="400000"/>
          </a:ln>
        </p:spPr>
      </p:pic>
      <p:sp>
        <p:nvSpPr>
          <p:cNvPr id="145" name="Shape 145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Shape 147"/>
          <p:cNvSpPr/>
          <p:nvPr>
            <p:ph type="sldNum" sz="quarter" idx="4294967295"/>
          </p:nvPr>
        </p:nvSpPr>
        <p:spPr>
          <a:xfrm>
            <a:off x="8331288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148" name="Shape 148"/>
          <p:cNvSpPr/>
          <p:nvPr/>
        </p:nvSpPr>
        <p:spPr>
          <a:xfrm>
            <a:off x="435590" y="1363978"/>
            <a:ext cx="8651041" cy="347090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>
            <a:lvl1pPr>
              <a:lnSpc>
                <a:spcPts val="14200"/>
              </a:lnSpc>
              <a:spcBef>
                <a:spcPts val="1200"/>
              </a:spcBef>
              <a:defRPr sz="4200">
                <a:latin typeface="Times"/>
                <a:ea typeface="Times"/>
                <a:cs typeface="Times"/>
                <a:sym typeface="Times"/>
              </a:defRPr>
            </a:lvl1pPr>
          </a:lstStyle>
          <a:p>
            <a:pPr/>
            <a:r>
              <a:t>Is learning better networks as simple as stacking more layers? </a:t>
            </a:r>
          </a:p>
        </p:txBody>
      </p:sp>
      <p:sp>
        <p:nvSpPr>
          <p:cNvPr id="149" name="Shape 149"/>
          <p:cNvSpPr/>
          <p:nvPr/>
        </p:nvSpPr>
        <p:spPr>
          <a:xfrm>
            <a:off x="5993129" y="4608829"/>
            <a:ext cx="2783942" cy="1005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>
            <a:lvl1pPr defTabSz="914400">
              <a:lnSpc>
                <a:spcPct val="90000"/>
              </a:lnSpc>
              <a:defRPr sz="6000">
                <a:solidFill>
                  <a:srgbClr val="FF2600"/>
                </a:solidFill>
                <a:latin typeface="Calibri Light"/>
                <a:ea typeface="Calibri Light"/>
                <a:cs typeface="Calibri Light"/>
                <a:sym typeface="Calibri Light"/>
              </a:defRPr>
            </a:lvl1pPr>
          </a:lstStyle>
          <a:p>
            <a:pPr/>
            <a:r>
              <a:t>No!</a:t>
            </a:r>
          </a:p>
        </p:txBody>
      </p:sp>
    </p:spTree>
  </p:cSld>
  <p:clrMapOvr>
    <a:masterClrMapping/>
  </p:clrMapOvr>
  <p:transition xmlns:p14="http://schemas.microsoft.com/office/powerpoint/2010/main" spd="med" advClick="1"/>
  <p:timing>
    <p:tnLst>
      <p:par>
        <p:cTn id="1" nodeType="tmRoot" restart="never" dur="indefinite" fill="hold">
          <p:childTnLst>
            <p:seq concurrent="1" prevAc="none" nextAc="seek">
              <p:cTn id="2" nodeType="mainSeq" dur="indefinite" fill="hold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  <p:bldLst>
      <p:bldP build="whole" bldLvl="1" animBg="1" rev="0" advAuto="0" spid="149" grpId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Shape 151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400"/>
            </a:lvl1pPr>
          </a:lstStyle>
          <a:p>
            <a:pPr/>
            <a:r>
              <a:t>Simply stacking layers? </a:t>
            </a:r>
          </a:p>
        </p:txBody>
      </p:sp>
      <p:sp>
        <p:nvSpPr>
          <p:cNvPr id="152" name="Shape 152"/>
          <p:cNvSpPr/>
          <p:nvPr>
            <p:ph type="sldNum" sz="quarter" idx="4294967295"/>
          </p:nvPr>
        </p:nvSpPr>
        <p:spPr>
          <a:xfrm>
            <a:off x="8331288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153" name="image9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440982"/>
            <a:ext cx="9144000" cy="3239436"/>
          </a:xfrm>
          <a:prstGeom prst="rect">
            <a:avLst/>
          </a:prstGeom>
          <a:ln w="12700">
            <a:miter lim="400000"/>
          </a:ln>
        </p:spPr>
      </p:pic>
      <p:sp>
        <p:nvSpPr>
          <p:cNvPr id="154" name="Shape 154"/>
          <p:cNvSpPr/>
          <p:nvPr/>
        </p:nvSpPr>
        <p:spPr>
          <a:xfrm>
            <a:off x="364426" y="4980668"/>
            <a:ext cx="8655357" cy="130047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/>
          <a:p>
            <a:pPr defTabSz="914400">
              <a:lnSpc>
                <a:spcPct val="120000"/>
              </a:lnSpc>
              <a:spcBef>
                <a:spcPts val="1000"/>
              </a:spcBef>
              <a:defRPr sz="2400">
                <a:latin typeface="Calibri"/>
                <a:ea typeface="Calibri"/>
                <a:cs typeface="Calibri"/>
                <a:sym typeface="Calibri"/>
              </a:defRPr>
            </a:pPr>
            <a:r>
              <a:t>• Plain nets: stacking 3x3 Convlayers...</a:t>
            </a:r>
            <a:br/>
            <a:r>
              <a:t>• 56-layer net has </a:t>
            </a:r>
            <a:r>
              <a:rPr>
                <a:solidFill>
                  <a:srgbClr val="C00000"/>
                </a:solidFill>
              </a:rPr>
              <a:t>higher training error </a:t>
            </a:r>
            <a:r>
              <a:t>and test error than 20-layer net </a:t>
            </a:r>
          </a:p>
        </p:txBody>
      </p:sp>
      <p:sp>
        <p:nvSpPr>
          <p:cNvPr id="155" name="Shape 155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" name="Shape 157"/>
          <p:cNvSpPr/>
          <p:nvPr>
            <p:ph type="body" sz="half" idx="1"/>
          </p:nvPr>
        </p:nvSpPr>
        <p:spPr>
          <a:xfrm>
            <a:off x="4458891" y="1601786"/>
            <a:ext cx="4629152" cy="4873628"/>
          </a:xfrm>
          <a:prstGeom prst="rect">
            <a:avLst/>
          </a:prstGeom>
        </p:spPr>
        <p:txBody>
          <a:bodyPr/>
          <a:lstStyle/>
          <a:p>
            <a:pPr marL="292606" indent="-292606" defTabSz="292606">
              <a:lnSpc>
                <a:spcPct val="100000"/>
              </a:lnSpc>
              <a:spcBef>
                <a:spcPts val="2000"/>
              </a:spcBef>
              <a:buSzTx/>
              <a:buNone/>
              <a:tabLst>
                <a:tab pos="88900" algn="l"/>
                <a:tab pos="292100" algn="l"/>
              </a:tabLst>
              <a:defRPr sz="2000">
                <a:latin typeface="Times"/>
                <a:ea typeface="Times"/>
                <a:cs typeface="Times"/>
                <a:sym typeface="Times"/>
              </a:defRPr>
            </a:pPr>
            <a:r>
              <a:t>	•	A deeper model should not have </a:t>
            </a:r>
            <a:r>
              <a:rPr b="1">
                <a:solidFill>
                  <a:srgbClr val="C00000"/>
                </a:solidFill>
              </a:rPr>
              <a:t>higher training error </a:t>
            </a:r>
            <a:endParaRPr b="1">
              <a:latin typeface="Arial"/>
              <a:ea typeface="Arial"/>
              <a:cs typeface="Arial"/>
              <a:sym typeface="Arial"/>
            </a:endParaRPr>
          </a:p>
          <a:p>
            <a:pPr marL="292606" indent="-292606" defTabSz="292606">
              <a:lnSpc>
                <a:spcPct val="100000"/>
              </a:lnSpc>
              <a:spcBef>
                <a:spcPts val="2000"/>
              </a:spcBef>
              <a:buSzTx/>
              <a:buNone/>
              <a:tabLst>
                <a:tab pos="88900" algn="l"/>
                <a:tab pos="292100" algn="l"/>
              </a:tabLst>
              <a:defRPr sz="2000">
                <a:latin typeface="Times"/>
                <a:ea typeface="Times"/>
                <a:cs typeface="Times"/>
                <a:sym typeface="Times"/>
              </a:defRPr>
            </a:pPr>
            <a:r>
              <a:t>	•	A solution by construction: </a:t>
            </a:r>
            <a:endParaRPr>
              <a:latin typeface="Arial"/>
              <a:ea typeface="Arial"/>
              <a:cs typeface="Arial"/>
              <a:sym typeface="Arial"/>
            </a:endParaRPr>
          </a:p>
          <a:p>
            <a:pPr marL="585215" indent="-585215" defTabSz="292606">
              <a:lnSpc>
                <a:spcPct val="100000"/>
              </a:lnSpc>
              <a:spcBef>
                <a:spcPts val="2000"/>
              </a:spcBef>
              <a:buSzTx/>
              <a:buNone/>
              <a:tabLst>
                <a:tab pos="381000" algn="l"/>
                <a:tab pos="584200" algn="l"/>
              </a:tabLst>
              <a:defRPr sz="2000">
                <a:latin typeface="Times"/>
                <a:ea typeface="Times"/>
                <a:cs typeface="Times"/>
                <a:sym typeface="Times"/>
              </a:defRPr>
            </a:pPr>
            <a:r>
              <a:t>	•	original layers: copied from a </a:t>
            </a:r>
            <a:br/>
            <a:r>
              <a:t>learned shallower model </a:t>
            </a:r>
            <a:endParaRPr>
              <a:latin typeface="Arial"/>
              <a:ea typeface="Arial"/>
              <a:cs typeface="Arial"/>
              <a:sym typeface="Arial"/>
            </a:endParaRPr>
          </a:p>
          <a:p>
            <a:pPr marL="585215" indent="-585215" defTabSz="292606">
              <a:lnSpc>
                <a:spcPct val="100000"/>
              </a:lnSpc>
              <a:spcBef>
                <a:spcPts val="2000"/>
              </a:spcBef>
              <a:buSzTx/>
              <a:buNone/>
              <a:tabLst>
                <a:tab pos="381000" algn="l"/>
                <a:tab pos="584200" algn="l"/>
              </a:tabLst>
              <a:defRPr sz="2000">
                <a:latin typeface="Times"/>
                <a:ea typeface="Times"/>
                <a:cs typeface="Times"/>
                <a:sym typeface="Times"/>
              </a:defRPr>
            </a:pPr>
            <a:r>
              <a:t>	•	extra layers: set as </a:t>
            </a:r>
            <a:r>
              <a:rPr b="1">
                <a:solidFill>
                  <a:srgbClr val="C00000"/>
                </a:solidFill>
              </a:rPr>
              <a:t>identity </a:t>
            </a:r>
            <a:endParaRPr>
              <a:latin typeface="Arial"/>
              <a:ea typeface="Arial"/>
              <a:cs typeface="Arial"/>
              <a:sym typeface="Arial"/>
            </a:endParaRPr>
          </a:p>
          <a:p>
            <a:pPr marL="585215" indent="-585215" defTabSz="292606">
              <a:lnSpc>
                <a:spcPct val="100000"/>
              </a:lnSpc>
              <a:spcBef>
                <a:spcPts val="2000"/>
              </a:spcBef>
              <a:buSzTx/>
              <a:buNone/>
              <a:tabLst>
                <a:tab pos="381000" algn="l"/>
                <a:tab pos="584200" algn="l"/>
              </a:tabLst>
              <a:defRPr sz="2000">
                <a:latin typeface="Times"/>
                <a:ea typeface="Times"/>
                <a:cs typeface="Times"/>
                <a:sym typeface="Times"/>
              </a:defRPr>
            </a:pPr>
            <a:r>
              <a:t>	•	at least the same training error </a:t>
            </a:r>
            <a:endParaRPr>
              <a:latin typeface="Arial"/>
              <a:ea typeface="Arial"/>
              <a:cs typeface="Arial"/>
              <a:sym typeface="Arial"/>
            </a:endParaRPr>
          </a:p>
          <a:p>
            <a:pPr marL="292606" indent="-292606" defTabSz="292606">
              <a:lnSpc>
                <a:spcPct val="100000"/>
              </a:lnSpc>
              <a:spcBef>
                <a:spcPts val="2000"/>
              </a:spcBef>
              <a:buSzTx/>
              <a:buNone/>
              <a:tabLst>
                <a:tab pos="88900" algn="l"/>
                <a:tab pos="292100" algn="l"/>
              </a:tabLst>
              <a:defRPr sz="2000">
                <a:solidFill>
                  <a:srgbClr val="C00000"/>
                </a:solidFill>
                <a:latin typeface="Times"/>
                <a:ea typeface="Times"/>
                <a:cs typeface="Times"/>
                <a:sym typeface="Times"/>
              </a:defRPr>
            </a:pPr>
            <a:r>
              <a:t>	</a:t>
            </a:r>
            <a:r>
              <a:rPr>
                <a:solidFill>
                  <a:srgbClr val="000000"/>
                </a:solidFill>
              </a:rPr>
              <a:t>•	</a:t>
            </a:r>
            <a:r>
              <a:rPr b="1">
                <a:solidFill>
                  <a:srgbClr val="FF2600"/>
                </a:solidFill>
              </a:rPr>
              <a:t>Optimization difficulties</a:t>
            </a:r>
            <a:r>
              <a:rPr>
                <a:solidFill>
                  <a:srgbClr val="000000"/>
                </a:solidFill>
              </a:rPr>
              <a:t>:</a:t>
            </a:r>
            <a:r>
              <a:t> </a:t>
            </a:r>
            <a:r>
              <a:rPr>
                <a:solidFill>
                  <a:srgbClr val="000000"/>
                </a:solidFill>
              </a:rPr>
              <a:t>solvers cannot find the solution when going deeper... </a:t>
            </a:r>
            <a:br>
              <a:rPr>
                <a:solidFill>
                  <a:srgbClr val="000000"/>
                </a:solidFill>
              </a:rPr>
            </a:br>
          </a:p>
        </p:txBody>
      </p:sp>
      <p:sp>
        <p:nvSpPr>
          <p:cNvPr id="158" name="Shape 158"/>
          <p:cNvSpPr/>
          <p:nvPr>
            <p:ph type="sldNum" sz="quarter" idx="4294967295"/>
          </p:nvPr>
        </p:nvSpPr>
        <p:spPr>
          <a:xfrm>
            <a:off x="8331288" y="6404294"/>
            <a:ext cx="18406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159" name="image10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68265" y="0"/>
            <a:ext cx="4086270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160" name="Shape 160"/>
          <p:cNvSpPr/>
          <p:nvPr/>
        </p:nvSpPr>
        <p:spPr>
          <a:xfrm>
            <a:off x="4605449" y="201929"/>
            <a:ext cx="4336030" cy="624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/>
          <a:p>
            <a:pPr>
              <a:defRPr>
                <a:latin typeface="Calibri"/>
                <a:ea typeface="Calibri"/>
                <a:cs typeface="Calibri"/>
                <a:sym typeface="Calibri"/>
              </a:defRPr>
            </a:pPr>
            <a:r>
              <a:t>Left : a shallower model (18 layers)</a:t>
            </a:r>
          </a:p>
          <a:p>
            <a:pPr>
              <a:defRPr>
                <a:latin typeface="Calibri"/>
                <a:ea typeface="Calibri"/>
                <a:cs typeface="Calibri"/>
                <a:sym typeface="Calibri"/>
              </a:defRPr>
            </a:pPr>
            <a:r>
              <a:t>Right : a deeper counterpart (34 layers)  </a:t>
            </a:r>
          </a:p>
        </p:txBody>
      </p:sp>
      <p:sp>
        <p:nvSpPr>
          <p:cNvPr id="161" name="Shape 161"/>
          <p:cNvSpPr/>
          <p:nvPr/>
        </p:nvSpPr>
        <p:spPr>
          <a:xfrm>
            <a:off x="4832746" y="6455092"/>
            <a:ext cx="3680621" cy="370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0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Shape 163"/>
          <p:cNvSpPr/>
          <p:nvPr>
            <p:ph type="title"/>
          </p:nvPr>
        </p:nvSpPr>
        <p:spPr>
          <a:xfrm>
            <a:off x="241300" y="-241618"/>
            <a:ext cx="5373342" cy="1600203"/>
          </a:xfrm>
          <a:prstGeom prst="rect">
            <a:avLst/>
          </a:prstGeom>
        </p:spPr>
        <p:txBody>
          <a:bodyPr/>
          <a:lstStyle/>
          <a:p>
            <a:pPr/>
            <a:r>
              <a:t>Deep Residual Learning </a:t>
            </a:r>
          </a:p>
        </p:txBody>
      </p:sp>
      <p:sp>
        <p:nvSpPr>
          <p:cNvPr id="164" name="Shape 164"/>
          <p:cNvSpPr/>
          <p:nvPr>
            <p:ph type="body" sz="half" idx="1"/>
          </p:nvPr>
        </p:nvSpPr>
        <p:spPr>
          <a:xfrm>
            <a:off x="4235450" y="2981325"/>
            <a:ext cx="4629150" cy="4873627"/>
          </a:xfrm>
          <a:prstGeom prst="rect">
            <a:avLst/>
          </a:prstGeom>
        </p:spPr>
        <p:txBody>
          <a:bodyPr/>
          <a:lstStyle/>
          <a:p>
            <a:pPr marL="0" indent="0">
              <a:buSzTx/>
              <a:buNone/>
              <a:defRPr sz="2400"/>
            </a:pPr>
            <a:r>
              <a:t>𝐻(𝑥) is any </a:t>
            </a:r>
            <a:r>
              <a:rPr>
                <a:solidFill>
                  <a:srgbClr val="FF2600"/>
                </a:solidFill>
              </a:rPr>
              <a:t>desired mapping</a:t>
            </a:r>
            <a:r>
              <a:t>, hope the 2 weight layers fit 𝐻(𝑥) </a:t>
            </a:r>
          </a:p>
        </p:txBody>
      </p:sp>
      <p:sp>
        <p:nvSpPr>
          <p:cNvPr id="165" name="Shape 165"/>
          <p:cNvSpPr/>
          <p:nvPr>
            <p:ph type="sldNum" sz="quarter" idx="4294967295"/>
          </p:nvPr>
        </p:nvSpPr>
        <p:spPr>
          <a:xfrm>
            <a:off x="8251370" y="6404295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166" name="Shape 166"/>
          <p:cNvSpPr/>
          <p:nvPr/>
        </p:nvSpPr>
        <p:spPr>
          <a:xfrm>
            <a:off x="311855" y="2193925"/>
            <a:ext cx="2187256" cy="217487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/>
          <a:p>
            <a:pPr>
              <a:lnSpc>
                <a:spcPts val="8600"/>
              </a:lnSpc>
              <a:spcBef>
                <a:spcPts val="1200"/>
              </a:spcBef>
              <a:defRPr sz="3700">
                <a:latin typeface="Arial"/>
                <a:ea typeface="Arial"/>
                <a:cs typeface="Arial"/>
                <a:sym typeface="Arial"/>
              </a:defRPr>
            </a:pP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Plaint net</a:t>
            </a:r>
            <a:br>
              <a:rPr>
                <a:latin typeface="Times"/>
                <a:ea typeface="Times"/>
                <a:cs typeface="Times"/>
                <a:sym typeface="Times"/>
              </a:rPr>
            </a:br>
          </a:p>
        </p:txBody>
      </p:sp>
      <p:pic>
        <p:nvPicPr>
          <p:cNvPr id="167" name="image1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84957" y="3461130"/>
            <a:ext cx="3409203" cy="2339216"/>
          </a:xfrm>
          <a:prstGeom prst="rect">
            <a:avLst/>
          </a:prstGeom>
          <a:ln w="12700">
            <a:miter lim="400000"/>
          </a:ln>
        </p:spPr>
      </p:pic>
      <p:sp>
        <p:nvSpPr>
          <p:cNvPr id="168" name="Shape 168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Shape 170"/>
          <p:cNvSpPr/>
          <p:nvPr>
            <p:ph type="title"/>
          </p:nvPr>
        </p:nvSpPr>
        <p:spPr>
          <a:xfrm>
            <a:off x="243596" y="-254318"/>
            <a:ext cx="5373342" cy="1600203"/>
          </a:xfrm>
          <a:prstGeom prst="rect">
            <a:avLst/>
          </a:prstGeom>
        </p:spPr>
        <p:txBody>
          <a:bodyPr/>
          <a:lstStyle/>
          <a:p>
            <a:pPr/>
            <a:r>
              <a:t>Deep Residual Learning </a:t>
            </a:r>
          </a:p>
        </p:txBody>
      </p:sp>
      <p:sp>
        <p:nvSpPr>
          <p:cNvPr id="171" name="Shape 171"/>
          <p:cNvSpPr/>
          <p:nvPr>
            <p:ph type="sldNum" sz="quarter" idx="4294967295"/>
          </p:nvPr>
        </p:nvSpPr>
        <p:spPr>
          <a:xfrm>
            <a:off x="8258823" y="7255194"/>
            <a:ext cx="26398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172" name="Shape 172"/>
          <p:cNvSpPr/>
          <p:nvPr/>
        </p:nvSpPr>
        <p:spPr>
          <a:xfrm>
            <a:off x="301453" y="2193925"/>
            <a:ext cx="2735166" cy="217487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/>
          <a:p>
            <a:pPr>
              <a:lnSpc>
                <a:spcPts val="8600"/>
              </a:lnSpc>
              <a:spcBef>
                <a:spcPts val="1200"/>
              </a:spcBef>
              <a:defRPr sz="3700">
                <a:latin typeface="Arial"/>
                <a:ea typeface="Arial"/>
                <a:cs typeface="Arial"/>
                <a:sym typeface="Arial"/>
              </a:defRPr>
            </a:pPr>
            <a:r>
              <a:t>• </a:t>
            </a:r>
            <a:r>
              <a:rPr>
                <a:solidFill>
                  <a:srgbClr val="FF2600"/>
                </a:solidFill>
                <a:latin typeface="Times"/>
                <a:ea typeface="Times"/>
                <a:cs typeface="Times"/>
                <a:sym typeface="Times"/>
              </a:rPr>
              <a:t>Residual</a:t>
            </a:r>
            <a:r>
              <a:rPr>
                <a:latin typeface="Times"/>
                <a:ea typeface="Times"/>
                <a:cs typeface="Times"/>
                <a:sym typeface="Times"/>
              </a:rPr>
              <a:t> net</a:t>
            </a:r>
            <a:br>
              <a:rPr>
                <a:latin typeface="Times"/>
                <a:ea typeface="Times"/>
                <a:cs typeface="Times"/>
                <a:sym typeface="Times"/>
              </a:rPr>
            </a:br>
          </a:p>
        </p:txBody>
      </p:sp>
      <p:pic>
        <p:nvPicPr>
          <p:cNvPr id="173" name="image1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5313" y="3413607"/>
            <a:ext cx="4478468" cy="2578513"/>
          </a:xfrm>
          <a:prstGeom prst="rect">
            <a:avLst/>
          </a:prstGeom>
          <a:ln w="12700">
            <a:miter lim="400000"/>
          </a:ln>
        </p:spPr>
      </p:pic>
      <p:sp>
        <p:nvSpPr>
          <p:cNvPr id="174" name="Shape 174"/>
          <p:cNvSpPr/>
          <p:nvPr/>
        </p:nvSpPr>
        <p:spPr>
          <a:xfrm>
            <a:off x="4555403" y="2189478"/>
            <a:ext cx="4637283" cy="38129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/>
          <a:p>
            <a:pPr>
              <a:lnSpc>
                <a:spcPts val="7400"/>
              </a:lnSpc>
              <a:spcBef>
                <a:spcPts val="1200"/>
              </a:spcBef>
              <a:defRPr sz="2600">
                <a:latin typeface="Calibri"/>
                <a:ea typeface="Calibri"/>
                <a:cs typeface="Calibri"/>
                <a:sym typeface="Calibri"/>
              </a:defRPr>
            </a:pPr>
            <a:r>
              <a:t>𝐻(𝑥) is any desired mapping, hope the 2 weight layers fit 𝐻(𝑥) hope the 2 weight layers fit </a:t>
            </a:r>
            <a:r>
              <a:rPr>
                <a:solidFill>
                  <a:srgbClr val="C00000"/>
                </a:solidFill>
              </a:rPr>
              <a:t>𝐹(𝑥) </a:t>
            </a:r>
            <a:r>
              <a:t>let 𝐻(𝑥) = 𝐹(𝑥) + 𝑥 </a:t>
            </a:r>
          </a:p>
        </p:txBody>
      </p:sp>
      <p:sp>
        <p:nvSpPr>
          <p:cNvPr id="175" name="Shape 175"/>
          <p:cNvSpPr/>
          <p:nvPr/>
        </p:nvSpPr>
        <p:spPr>
          <a:xfrm>
            <a:off x="4528654" y="3048000"/>
            <a:ext cx="4478468" cy="0"/>
          </a:xfrm>
          <a:prstGeom prst="line">
            <a:avLst/>
          </a:prstGeom>
          <a:ln w="50800">
            <a:solidFill>
              <a:srgbClr val="000000"/>
            </a:solidFill>
            <a:miter/>
          </a:ln>
        </p:spPr>
        <p:txBody>
          <a:bodyPr lIns="45718" tIns="45718" rIns="45718" bIns="45718"/>
          <a:lstStyle/>
          <a:p>
            <a:pPr/>
          </a:p>
        </p:txBody>
      </p:sp>
      <p:sp>
        <p:nvSpPr>
          <p:cNvPr id="176" name="Shape 176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Shape 178"/>
          <p:cNvSpPr/>
          <p:nvPr>
            <p:ph type="title"/>
          </p:nvPr>
        </p:nvSpPr>
        <p:spPr>
          <a:xfrm>
            <a:off x="299641" y="441325"/>
            <a:ext cx="7886701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Deep Residual Learning </a:t>
            </a:r>
          </a:p>
        </p:txBody>
      </p:sp>
      <p:sp>
        <p:nvSpPr>
          <p:cNvPr id="179" name="Shape 179"/>
          <p:cNvSpPr/>
          <p:nvPr>
            <p:ph type="body" sz="quarter" idx="1"/>
          </p:nvPr>
        </p:nvSpPr>
        <p:spPr>
          <a:xfrm>
            <a:off x="215329" y="1770063"/>
            <a:ext cx="8055324" cy="823914"/>
          </a:xfrm>
          <a:prstGeom prst="rect">
            <a:avLst/>
          </a:prstGeom>
        </p:spPr>
        <p:txBody>
          <a:bodyPr/>
          <a:lstStyle/>
          <a:p>
            <a:pPr defTabSz="342900">
              <a:lnSpc>
                <a:spcPts val="5900"/>
              </a:lnSpc>
              <a:spcBef>
                <a:spcPts val="900"/>
              </a:spcBef>
              <a:defRPr b="0" sz="2325">
                <a:latin typeface="Arial"/>
                <a:ea typeface="Arial"/>
                <a:cs typeface="Arial"/>
                <a:sym typeface="Arial"/>
              </a:defRPr>
            </a:pP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𝐹 𝑥 is a </a:t>
            </a:r>
            <a:r>
              <a:rPr>
                <a:solidFill>
                  <a:srgbClr val="C00000"/>
                </a:solidFill>
                <a:latin typeface="Times"/>
                <a:ea typeface="Times"/>
                <a:cs typeface="Times"/>
                <a:sym typeface="Times"/>
              </a:rPr>
              <a:t>residual </a:t>
            </a:r>
            <a:r>
              <a:rPr>
                <a:latin typeface="Times"/>
                <a:ea typeface="Times"/>
                <a:cs typeface="Times"/>
                <a:sym typeface="Times"/>
              </a:rPr>
              <a:t>mapping w.r.t. </a:t>
            </a:r>
            <a:r>
              <a:rPr>
                <a:solidFill>
                  <a:srgbClr val="C00000"/>
                </a:solidFill>
                <a:latin typeface="Times"/>
                <a:ea typeface="Times"/>
                <a:cs typeface="Times"/>
                <a:sym typeface="Times"/>
              </a:rPr>
              <a:t>identity </a:t>
            </a:r>
          </a:p>
        </p:txBody>
      </p:sp>
      <p:sp>
        <p:nvSpPr>
          <p:cNvPr id="180" name="Shape 180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181" name="image13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35988" y="3116889"/>
            <a:ext cx="4753513" cy="2519584"/>
          </a:xfrm>
          <a:prstGeom prst="rect">
            <a:avLst/>
          </a:prstGeom>
          <a:ln w="12700">
            <a:miter lim="400000"/>
          </a:ln>
        </p:spPr>
      </p:pic>
      <p:sp>
        <p:nvSpPr>
          <p:cNvPr id="182" name="Shape 182"/>
          <p:cNvSpPr/>
          <p:nvPr/>
        </p:nvSpPr>
        <p:spPr>
          <a:xfrm>
            <a:off x="4939029" y="3173728"/>
            <a:ext cx="4221969" cy="249427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/>
          <a:p>
            <a:pPr defTabSz="914400">
              <a:lnSpc>
                <a:spcPct val="90000"/>
              </a:lnSpc>
              <a:spcBef>
                <a:spcPts val="1000"/>
              </a:spcBef>
              <a:defRPr sz="2400">
                <a:latin typeface="Calibri"/>
                <a:ea typeface="Calibri"/>
                <a:cs typeface="Calibri"/>
                <a:sym typeface="Calibri"/>
              </a:defRPr>
            </a:pPr>
            <a:r>
              <a:t>• If identity were optimal, easy to set weights as 0 </a:t>
            </a:r>
            <a:br/>
          </a:p>
          <a:p>
            <a:pPr defTabSz="914400">
              <a:lnSpc>
                <a:spcPct val="90000"/>
              </a:lnSpc>
              <a:spcBef>
                <a:spcPts val="1000"/>
              </a:spcBef>
              <a:defRPr sz="2400">
                <a:latin typeface="Calibri"/>
                <a:ea typeface="Calibri"/>
                <a:cs typeface="Calibri"/>
                <a:sym typeface="Calibri"/>
              </a:defRPr>
            </a:pPr>
            <a:r>
              <a:t>• If optimal mapping is closer to identity, easier to find small fluctuations </a:t>
            </a:r>
            <a:br/>
          </a:p>
        </p:txBody>
      </p:sp>
      <p:sp>
        <p:nvSpPr>
          <p:cNvPr id="183" name="Shape 183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Shape 185"/>
          <p:cNvSpPr/>
          <p:nvPr/>
        </p:nvSpPr>
        <p:spPr>
          <a:xfrm>
            <a:off x="8028920" y="754380"/>
            <a:ext cx="1569850" cy="78803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>
            <a:lvl1pPr>
              <a:lnSpc>
                <a:spcPts val="6200"/>
              </a:lnSpc>
              <a:spcBef>
                <a:spcPts val="1200"/>
              </a:spcBef>
              <a:defRPr b="1" sz="2100">
                <a:latin typeface="Times"/>
                <a:ea typeface="Times"/>
                <a:cs typeface="Times"/>
                <a:sym typeface="Times"/>
              </a:defRPr>
            </a:lvl1pPr>
          </a:lstStyle>
          <a:p>
            <a:pPr/>
            <a:r>
              <a:t>ResNet </a:t>
            </a:r>
          </a:p>
        </p:txBody>
      </p:sp>
      <p:pic>
        <p:nvPicPr>
          <p:cNvPr id="186" name="image1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269740" y="25400"/>
            <a:ext cx="3728722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187" name="Shape 187"/>
          <p:cNvSpPr/>
          <p:nvPr>
            <p:ph type="title"/>
          </p:nvPr>
        </p:nvSpPr>
        <p:spPr>
          <a:xfrm>
            <a:off x="158750" y="1111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Network “Design” </a:t>
            </a:r>
          </a:p>
        </p:txBody>
      </p:sp>
      <p:sp>
        <p:nvSpPr>
          <p:cNvPr id="188" name="Shape 188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189" name="Shape 189"/>
          <p:cNvSpPr/>
          <p:nvPr/>
        </p:nvSpPr>
        <p:spPr>
          <a:xfrm>
            <a:off x="331296" y="1348766"/>
            <a:ext cx="6646007" cy="276478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/>
          <a:p>
            <a:pPr marL="220578" indent="-220578" defTabSz="914400">
              <a:lnSpc>
                <a:spcPct val="90000"/>
              </a:lnSpc>
              <a:spcBef>
                <a:spcPts val="1000"/>
              </a:spcBef>
              <a:buSzPct val="100000"/>
              <a:buChar char="•"/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Keep it simple</a:t>
            </a:r>
          </a:p>
          <a:p>
            <a:pPr defTabSz="914400">
              <a:lnSpc>
                <a:spcPct val="90000"/>
              </a:lnSpc>
              <a:spcBef>
                <a:spcPts val="1000"/>
              </a:spcBef>
              <a:defRPr sz="2700">
                <a:latin typeface="Calibri"/>
                <a:ea typeface="Calibri"/>
                <a:cs typeface="Calibri"/>
                <a:sym typeface="Calibri"/>
              </a:defRPr>
            </a:pPr>
          </a:p>
          <a:p>
            <a:pPr marL="220578" indent="-220578" defTabSz="914400">
              <a:lnSpc>
                <a:spcPct val="90000"/>
              </a:lnSpc>
              <a:spcBef>
                <a:spcPts val="1000"/>
              </a:spcBef>
              <a:buSzPct val="100000"/>
              <a:buChar char="•"/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The basic design </a:t>
            </a:r>
            <a:r>
              <a:rPr>
                <a:solidFill>
                  <a:srgbClr val="7F7F7F"/>
                </a:solidFill>
              </a:rPr>
              <a:t>(VGG-style) </a:t>
            </a:r>
            <a:endParaRPr>
              <a:solidFill>
                <a:srgbClr val="7F7F7F"/>
              </a:solidFill>
            </a:endParaRPr>
          </a:p>
          <a:p>
            <a:pPr lvl="1" indent="228600" defTabSz="914400">
              <a:lnSpc>
                <a:spcPct val="90000"/>
              </a:lnSpc>
              <a:spcBef>
                <a:spcPts val="1000"/>
              </a:spcBef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• all 3x3 conv (almost)</a:t>
            </a:r>
            <a:br/>
            <a:r>
              <a:t>• spatial size /2 =&gt; # filters x2 </a:t>
            </a:r>
          </a:p>
          <a:p>
            <a:pPr lvl="1" indent="228600" defTabSz="914400">
              <a:lnSpc>
                <a:spcPct val="90000"/>
              </a:lnSpc>
              <a:spcBef>
                <a:spcPts val="1000"/>
              </a:spcBef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•</a:t>
            </a:r>
            <a:r>
              <a:rPr>
                <a:solidFill>
                  <a:srgbClr val="C00000"/>
                </a:solidFill>
              </a:rPr>
              <a:t> Simple design; just deep! </a:t>
            </a:r>
          </a:p>
        </p:txBody>
      </p:sp>
      <p:sp>
        <p:nvSpPr>
          <p:cNvPr id="190" name="Shape 190"/>
          <p:cNvSpPr/>
          <p:nvPr/>
        </p:nvSpPr>
        <p:spPr>
          <a:xfrm>
            <a:off x="526813" y="4500879"/>
            <a:ext cx="3747005" cy="16662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/>
          <a:p>
            <a:pPr>
              <a:spcBef>
                <a:spcPts val="1200"/>
              </a:spcBef>
              <a:defRPr sz="2400">
                <a:solidFill>
                  <a:srgbClr val="7F7F7F"/>
                </a:solidFill>
                <a:latin typeface="Calibri"/>
                <a:ea typeface="Calibri"/>
                <a:cs typeface="Calibri"/>
                <a:sym typeface="Calibri"/>
              </a:defRPr>
            </a:pPr>
            <a:r>
              <a:t>Other remarks:</a:t>
            </a:r>
            <a:br/>
            <a:r>
              <a:t>• no max pooling(almost) </a:t>
            </a:r>
          </a:p>
          <a:p>
            <a:pPr>
              <a:spcBef>
                <a:spcPts val="1200"/>
              </a:spcBef>
              <a:defRPr sz="2400">
                <a:solidFill>
                  <a:srgbClr val="7F7F7F"/>
                </a:solidFill>
                <a:latin typeface="Calibri"/>
                <a:ea typeface="Calibri"/>
                <a:cs typeface="Calibri"/>
                <a:sym typeface="Calibri"/>
              </a:defRPr>
            </a:pPr>
            <a:r>
              <a:t>• no hidden fc</a:t>
            </a:r>
            <a:br/>
            <a:r>
              <a:t>• no dropout </a:t>
            </a:r>
          </a:p>
        </p:txBody>
      </p:sp>
      <p:sp>
        <p:nvSpPr>
          <p:cNvPr id="191" name="Shape 191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Shape 193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CIFAR-10 experiments </a:t>
            </a:r>
          </a:p>
        </p:txBody>
      </p:sp>
      <p:sp>
        <p:nvSpPr>
          <p:cNvPr id="194" name="Shape 194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195" name="image15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903476"/>
            <a:ext cx="9144000" cy="2568450"/>
          </a:xfrm>
          <a:prstGeom prst="rect">
            <a:avLst/>
          </a:prstGeom>
          <a:ln w="12700">
            <a:miter lim="400000"/>
          </a:ln>
        </p:spPr>
      </p:pic>
      <p:sp>
        <p:nvSpPr>
          <p:cNvPr id="196" name="Shape 196"/>
          <p:cNvSpPr/>
          <p:nvPr/>
        </p:nvSpPr>
        <p:spPr>
          <a:xfrm>
            <a:off x="119247" y="4777707"/>
            <a:ext cx="9144001" cy="132079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/>
          <a:p>
            <a:pPr marL="320841" indent="-320841" defTabSz="914400">
              <a:lnSpc>
                <a:spcPct val="90000"/>
              </a:lnSpc>
              <a:spcBef>
                <a:spcPts val="1000"/>
              </a:spcBef>
              <a:buSzPct val="100000"/>
              <a:buChar char="•"/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Deep ResNets can be trained without difficulties</a:t>
            </a:r>
          </a:p>
          <a:p>
            <a:pPr marL="320841" indent="-320841" defTabSz="914400">
              <a:lnSpc>
                <a:spcPct val="90000"/>
              </a:lnSpc>
              <a:spcBef>
                <a:spcPts val="1000"/>
              </a:spcBef>
              <a:buSzPct val="100000"/>
              <a:buChar char="•"/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Deeper ResNets have </a:t>
            </a:r>
            <a:r>
              <a:rPr>
                <a:solidFill>
                  <a:srgbClr val="C00000"/>
                </a:solidFill>
              </a:rPr>
              <a:t>lower training error</a:t>
            </a:r>
            <a:r>
              <a:t>, and also lower test error </a:t>
            </a:r>
          </a:p>
        </p:txBody>
      </p:sp>
      <p:sp>
        <p:nvSpPr>
          <p:cNvPr id="197" name="Shape 197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" name="Shape 199"/>
          <p:cNvSpPr/>
          <p:nvPr>
            <p:ph type="title"/>
          </p:nvPr>
        </p:nvSpPr>
        <p:spPr>
          <a:xfrm>
            <a:off x="311150" y="3270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ImageNet experiments </a:t>
            </a:r>
          </a:p>
        </p:txBody>
      </p:sp>
      <p:sp>
        <p:nvSpPr>
          <p:cNvPr id="200" name="Shape 200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201" name="image16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39700" y="1926743"/>
            <a:ext cx="9144000" cy="2547315"/>
          </a:xfrm>
          <a:prstGeom prst="rect">
            <a:avLst/>
          </a:prstGeom>
          <a:ln w="12700">
            <a:miter lim="400000"/>
          </a:ln>
        </p:spPr>
      </p:pic>
      <p:sp>
        <p:nvSpPr>
          <p:cNvPr id="202" name="Shape 202"/>
          <p:cNvSpPr/>
          <p:nvPr/>
        </p:nvSpPr>
        <p:spPr>
          <a:xfrm>
            <a:off x="182747" y="4778773"/>
            <a:ext cx="9144001" cy="132079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/>
          <a:p>
            <a:pPr marL="320841" indent="-320841" defTabSz="914400">
              <a:lnSpc>
                <a:spcPct val="90000"/>
              </a:lnSpc>
              <a:spcBef>
                <a:spcPts val="1000"/>
              </a:spcBef>
              <a:buSzPct val="100000"/>
              <a:buChar char="•"/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Deep ResNets can be trained without difficulties</a:t>
            </a:r>
          </a:p>
          <a:p>
            <a:pPr marL="320841" indent="-320841" defTabSz="914400">
              <a:lnSpc>
                <a:spcPct val="90000"/>
              </a:lnSpc>
              <a:spcBef>
                <a:spcPts val="1000"/>
              </a:spcBef>
              <a:buSzPct val="100000"/>
              <a:buChar char="•"/>
              <a:defRPr sz="2700">
                <a:latin typeface="Calibri"/>
                <a:ea typeface="Calibri"/>
                <a:cs typeface="Calibri"/>
                <a:sym typeface="Calibri"/>
              </a:defRPr>
            </a:pPr>
            <a:r>
              <a:t>Deeper ResNets have </a:t>
            </a:r>
            <a:r>
              <a:rPr>
                <a:solidFill>
                  <a:srgbClr val="C00000"/>
                </a:solidFill>
              </a:rPr>
              <a:t>lower training error</a:t>
            </a:r>
            <a:r>
              <a:t>, and also lower test error </a:t>
            </a:r>
          </a:p>
        </p:txBody>
      </p:sp>
      <p:sp>
        <p:nvSpPr>
          <p:cNvPr id="203" name="Shape 203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" name="Shape 205"/>
          <p:cNvSpPr/>
          <p:nvPr>
            <p:ph type="title"/>
          </p:nvPr>
        </p:nvSpPr>
        <p:spPr>
          <a:xfrm>
            <a:off x="374650" y="1746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</a:lstStyle>
          <a:p>
            <a:pPr/>
            <a:r>
              <a:t>ImageNet experiments </a:t>
            </a:r>
          </a:p>
        </p:txBody>
      </p:sp>
      <p:sp>
        <p:nvSpPr>
          <p:cNvPr id="206" name="Shape 206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sp>
        <p:nvSpPr>
          <p:cNvPr id="207" name="Shape 207"/>
          <p:cNvSpPr/>
          <p:nvPr/>
        </p:nvSpPr>
        <p:spPr>
          <a:xfrm>
            <a:off x="386458" y="1432424"/>
            <a:ext cx="6047143" cy="1005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/>
          <a:p>
            <a:pPr>
              <a:lnSpc>
                <a:spcPts val="8000"/>
              </a:lnSpc>
              <a:spcBef>
                <a:spcPts val="1200"/>
              </a:spcBef>
              <a:defRPr sz="3200">
                <a:latin typeface="Arial"/>
                <a:ea typeface="Arial"/>
                <a:cs typeface="Arial"/>
                <a:sym typeface="Arial"/>
              </a:defRPr>
            </a:pP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A practical design of going deeper </a:t>
            </a:r>
          </a:p>
        </p:txBody>
      </p:sp>
      <p:pic>
        <p:nvPicPr>
          <p:cNvPr id="208" name="image17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2333256"/>
            <a:ext cx="9144000" cy="3944088"/>
          </a:xfrm>
          <a:prstGeom prst="rect">
            <a:avLst/>
          </a:prstGeom>
          <a:ln w="12700">
            <a:miter lim="400000"/>
          </a:ln>
        </p:spPr>
      </p:pic>
      <p:sp>
        <p:nvSpPr>
          <p:cNvPr id="209" name="Shape 209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1" name="Shape 211"/>
          <p:cNvSpPr/>
          <p:nvPr>
            <p:ph type="title"/>
          </p:nvPr>
        </p:nvSpPr>
        <p:spPr>
          <a:xfrm>
            <a:off x="234950" y="174625"/>
            <a:ext cx="7886700" cy="1325564"/>
          </a:xfrm>
          <a:prstGeom prst="rect">
            <a:avLst/>
          </a:prstGeom>
        </p:spPr>
        <p:txBody>
          <a:bodyPr/>
          <a:lstStyle>
            <a:lvl1pPr>
              <a:defRPr sz="3400"/>
            </a:lvl1pPr>
          </a:lstStyle>
          <a:p>
            <a:pPr/>
            <a:r>
              <a:t>ImageNet experiments </a:t>
            </a:r>
          </a:p>
        </p:txBody>
      </p:sp>
      <p:sp>
        <p:nvSpPr>
          <p:cNvPr id="212" name="Shape 212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213" name="image18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2195108"/>
            <a:ext cx="9144000" cy="3704767"/>
          </a:xfrm>
          <a:prstGeom prst="rect">
            <a:avLst/>
          </a:prstGeom>
          <a:ln w="12700">
            <a:miter lim="400000"/>
          </a:ln>
        </p:spPr>
      </p:pic>
      <p:sp>
        <p:nvSpPr>
          <p:cNvPr id="214" name="Shape 214"/>
          <p:cNvSpPr/>
          <p:nvPr/>
        </p:nvSpPr>
        <p:spPr>
          <a:xfrm>
            <a:off x="2183457" y="5953442"/>
            <a:ext cx="5777261" cy="151955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>
            <a:spAutoFit/>
          </a:bodyPr>
          <a:lstStyle/>
          <a:p>
            <a:pPr>
              <a:lnSpc>
                <a:spcPts val="5900"/>
              </a:lnSpc>
              <a:spcBef>
                <a:spcPts val="1200"/>
              </a:spcBef>
              <a:defRPr sz="2500">
                <a:solidFill>
                  <a:srgbClr val="C00000"/>
                </a:solidFill>
                <a:latin typeface="Times"/>
                <a:ea typeface="Times"/>
                <a:cs typeface="Times"/>
                <a:sym typeface="Times"/>
              </a:defRPr>
            </a:pPr>
            <a:r>
              <a:t>10-crop </a:t>
            </a:r>
            <a:r>
              <a:rPr>
                <a:solidFill>
                  <a:srgbClr val="595959"/>
                </a:solidFill>
              </a:rPr>
              <a:t>testing, top-5 val error (%)</a:t>
            </a:r>
            <a:br>
              <a:rPr>
                <a:solidFill>
                  <a:srgbClr val="595959"/>
                </a:solidFill>
              </a:rPr>
            </a:br>
          </a:p>
        </p:txBody>
      </p:sp>
      <p:sp>
        <p:nvSpPr>
          <p:cNvPr id="215" name="Shape 215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7" name="image19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702205"/>
            <a:ext cx="9144000" cy="4843990"/>
          </a:xfrm>
          <a:prstGeom prst="rect">
            <a:avLst/>
          </a:prstGeom>
          <a:ln w="12700">
            <a:miter lim="400000"/>
          </a:ln>
        </p:spPr>
      </p:pic>
      <p:sp>
        <p:nvSpPr>
          <p:cNvPr id="218" name="Shape 218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219" name="image20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4118" y="543565"/>
            <a:ext cx="5595615" cy="777526"/>
          </a:xfrm>
          <a:prstGeom prst="rect">
            <a:avLst/>
          </a:prstGeom>
          <a:ln w="12700">
            <a:miter lim="400000"/>
          </a:ln>
        </p:spPr>
      </p:pic>
      <p:sp>
        <p:nvSpPr>
          <p:cNvPr id="220" name="Shape 220"/>
          <p:cNvSpPr/>
          <p:nvPr/>
        </p:nvSpPr>
        <p:spPr>
          <a:xfrm>
            <a:off x="163828" y="481330"/>
            <a:ext cx="4236821" cy="5740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>
            <a:lvl1pPr defTabSz="914400">
              <a:lnSpc>
                <a:spcPct val="90000"/>
              </a:lnSpc>
              <a:defRPr sz="3200">
                <a:latin typeface="Calibri Light"/>
                <a:ea typeface="Calibri Light"/>
                <a:cs typeface="Calibri Light"/>
                <a:sym typeface="Calibri Light"/>
              </a:defRPr>
            </a:lvl1pPr>
          </a:lstStyle>
          <a:p>
            <a:pPr/>
            <a:r>
              <a:t>ImageNet experiments</a:t>
            </a:r>
          </a:p>
        </p:txBody>
      </p:sp>
      <p:sp>
        <p:nvSpPr>
          <p:cNvPr id="221" name="Shape 221"/>
          <p:cNvSpPr/>
          <p:nvPr/>
        </p:nvSpPr>
        <p:spPr>
          <a:xfrm>
            <a:off x="1838023" y="5643879"/>
            <a:ext cx="5467954" cy="86486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8" tIns="45718" rIns="45718" bIns="45718">
            <a:spAutoFit/>
          </a:bodyPr>
          <a:lstStyle>
            <a:lvl1pPr algn="ctr">
              <a:lnSpc>
                <a:spcPts val="6800"/>
              </a:lnSpc>
              <a:spcBef>
                <a:spcPts val="1200"/>
              </a:spcBef>
              <a:defRPr sz="2600">
                <a:solidFill>
                  <a:srgbClr val="595959"/>
                </a:solidFill>
                <a:latin typeface="Times"/>
                <a:ea typeface="Times"/>
                <a:cs typeface="Times"/>
                <a:sym typeface="Times"/>
              </a:defRPr>
            </a:lvl1pPr>
          </a:lstStyle>
          <a:p>
            <a:pPr/>
            <a:r>
              <a:t>ImageNet Classification top-5 error (%) </a:t>
            </a:r>
          </a:p>
        </p:txBody>
      </p:sp>
      <p:sp>
        <p:nvSpPr>
          <p:cNvPr id="222" name="Shape 222"/>
          <p:cNvSpPr/>
          <p:nvPr/>
        </p:nvSpPr>
        <p:spPr>
          <a:xfrm>
            <a:off x="-1" y="6620188"/>
            <a:ext cx="9144001" cy="243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1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4" name="Shape 224"/>
          <p:cNvSpPr/>
          <p:nvPr/>
        </p:nvSpPr>
        <p:spPr>
          <a:xfrm>
            <a:off x="-1" y="6607488"/>
            <a:ext cx="9144001" cy="2692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45718" tIns="45718" rIns="45718" bIns="45718" anchor="ctr">
            <a:spAutoFit/>
          </a:bodyPr>
          <a:lstStyle>
            <a:lvl1pPr algn="ctr">
              <a:defRPr sz="1200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pPr/>
            <a:r>
              <a:t>Kaiming He, Xiangyu Zhang, Shaoqing Ren, &amp; Jian Sun. “Deep Residual Learning for Image Recognition”. arXiv 2015.</a:t>
            </a:r>
          </a:p>
        </p:txBody>
      </p:sp>
      <p:sp>
        <p:nvSpPr>
          <p:cNvPr id="225" name="Shape 225"/>
          <p:cNvSpPr/>
          <p:nvPr>
            <p:ph type="title"/>
          </p:nvPr>
        </p:nvSpPr>
        <p:spPr>
          <a:xfrm>
            <a:off x="628650" y="85725"/>
            <a:ext cx="7886700" cy="1325564"/>
          </a:xfrm>
          <a:prstGeom prst="rect">
            <a:avLst/>
          </a:prstGeom>
        </p:spPr>
        <p:txBody>
          <a:bodyPr/>
          <a:lstStyle/>
          <a:p>
            <a:pPr/>
            <a:r>
              <a:t>Exploring over 1000 layers</a:t>
            </a:r>
          </a:p>
        </p:txBody>
      </p:sp>
      <p:sp>
        <p:nvSpPr>
          <p:cNvPr id="226" name="Shape 226"/>
          <p:cNvSpPr/>
          <p:nvPr>
            <p:ph type="body" idx="1"/>
          </p:nvPr>
        </p:nvSpPr>
        <p:spPr>
          <a:xfrm>
            <a:off x="247650" y="1393825"/>
            <a:ext cx="7886700" cy="4351338"/>
          </a:xfrm>
          <a:prstGeom prst="rect">
            <a:avLst/>
          </a:prstGeom>
        </p:spPr>
        <p:txBody>
          <a:bodyPr/>
          <a:lstStyle/>
          <a:p>
            <a:pPr/>
            <a:r>
              <a:t>Test 1202 layers</a:t>
            </a:r>
          </a:p>
          <a:p>
            <a:pPr lvl="1" marL="685800" indent="-228600">
              <a:spcBef>
                <a:spcPts val="500"/>
              </a:spcBef>
              <a:defRPr sz="2400"/>
            </a:pPr>
            <a:r>
              <a:t>Training is finished</a:t>
            </a:r>
          </a:p>
          <a:p>
            <a:pPr lvl="1" marL="685800" indent="-228600">
              <a:spcBef>
                <a:spcPts val="500"/>
              </a:spcBef>
              <a:defRPr sz="2400"/>
            </a:pPr>
            <a:r>
              <a:t>Training error is similar</a:t>
            </a:r>
          </a:p>
          <a:p>
            <a:pPr lvl="1" marL="685800" indent="-228600">
              <a:spcBef>
                <a:spcPts val="500"/>
              </a:spcBef>
              <a:defRPr sz="2400"/>
            </a:pPr>
            <a:r>
              <a:t>Testing error is high because of over fitting</a:t>
            </a:r>
          </a:p>
        </p:txBody>
      </p:sp>
      <p:sp>
        <p:nvSpPr>
          <p:cNvPr id="227" name="Shape 227"/>
          <p:cNvSpPr/>
          <p:nvPr>
            <p:ph type="sldNum" sz="quarter" idx="4294967295"/>
          </p:nvPr>
        </p:nvSpPr>
        <p:spPr>
          <a:xfrm>
            <a:off x="8628736" y="6404294"/>
            <a:ext cx="26398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  <p:pic>
        <p:nvPicPr>
          <p:cNvPr id="228" name="image2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281173" y="3310985"/>
            <a:ext cx="4507227" cy="327640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Shape 230"/>
          <p:cNvSpPr/>
          <p:nvPr>
            <p:ph type="title"/>
          </p:nvPr>
        </p:nvSpPr>
        <p:spPr>
          <a:xfrm>
            <a:off x="628650" y="263525"/>
            <a:ext cx="7886700" cy="1325564"/>
          </a:xfrm>
          <a:prstGeom prst="rect">
            <a:avLst/>
          </a:prstGeom>
        </p:spPr>
        <p:txBody>
          <a:bodyPr/>
          <a:lstStyle/>
          <a:p>
            <a:pPr/>
            <a:r>
              <a:t>Conclusion</a:t>
            </a:r>
          </a:p>
        </p:txBody>
      </p:sp>
      <p:sp>
        <p:nvSpPr>
          <p:cNvPr id="231" name="Shape 231"/>
          <p:cNvSpPr/>
          <p:nvPr>
            <p:ph type="body" idx="1"/>
          </p:nvPr>
        </p:nvSpPr>
        <p:spPr>
          <a:xfrm>
            <a:off x="374650" y="1939925"/>
            <a:ext cx="7886700" cy="4351338"/>
          </a:xfrm>
          <a:prstGeom prst="rect">
            <a:avLst/>
          </a:prstGeom>
        </p:spPr>
        <p:txBody>
          <a:bodyPr/>
          <a:lstStyle/>
          <a:p>
            <a:pPr lvl="1" marL="0" indent="160179" defTabSz="320359">
              <a:lnSpc>
                <a:spcPts val="7000"/>
              </a:lnSpc>
              <a:spcBef>
                <a:spcPts val="800"/>
              </a:spcBef>
              <a:buSzTx/>
              <a:buNone/>
              <a:defRPr sz="2912">
                <a:latin typeface="Arial"/>
                <a:ea typeface="Arial"/>
                <a:cs typeface="Arial"/>
                <a:sym typeface="Arial"/>
              </a:defRPr>
            </a:pP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Deep Residual Learning:</a:t>
            </a:r>
            <a:endParaRPr>
              <a:latin typeface="Times"/>
              <a:ea typeface="Times"/>
              <a:cs typeface="Times"/>
              <a:sym typeface="Times"/>
            </a:endParaRPr>
          </a:p>
          <a:p>
            <a:pPr lvl="2" marL="0" indent="320359" defTabSz="320359">
              <a:lnSpc>
                <a:spcPts val="6500"/>
              </a:lnSpc>
              <a:spcBef>
                <a:spcPts val="800"/>
              </a:spcBef>
              <a:buSzTx/>
              <a:buNone/>
              <a:defRPr sz="2548">
                <a:latin typeface="Arial"/>
                <a:ea typeface="Arial"/>
                <a:cs typeface="Arial"/>
                <a:sym typeface="Arial"/>
              </a:defRPr>
            </a:pP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Ultra deep networks can be easy to train</a:t>
            </a:r>
            <a:br>
              <a:rPr>
                <a:latin typeface="Times"/>
                <a:ea typeface="Times"/>
                <a:cs typeface="Times"/>
                <a:sym typeface="Times"/>
              </a:rPr>
            </a:b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Ultra deep networks can gain accuracy from depth</a:t>
            </a:r>
            <a:br>
              <a:rPr>
                <a:latin typeface="Times"/>
                <a:ea typeface="Times"/>
                <a:cs typeface="Times"/>
                <a:sym typeface="Times"/>
              </a:rPr>
            </a:b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Ultra deep representations are well transferrable</a:t>
            </a:r>
            <a:br>
              <a:rPr>
                <a:latin typeface="Times"/>
                <a:ea typeface="Times"/>
                <a:cs typeface="Times"/>
                <a:sym typeface="Times"/>
              </a:rPr>
            </a:br>
            <a:r>
              <a:t>• </a:t>
            </a:r>
            <a:r>
              <a:rPr>
                <a:latin typeface="Times"/>
                <a:ea typeface="Times"/>
                <a:cs typeface="Times"/>
                <a:sym typeface="Times"/>
              </a:rPr>
              <a:t>Now 200 layers on ImageNet and 1000 layers on CIFAR! </a:t>
            </a:r>
          </a:p>
        </p:txBody>
      </p:sp>
      <p:sp>
        <p:nvSpPr>
          <p:cNvPr id="232" name="Shape 232"/>
          <p:cNvSpPr/>
          <p:nvPr>
            <p:ph type="sldNum" sz="quarter" idx="4294967295"/>
          </p:nvPr>
        </p:nvSpPr>
        <p:spPr>
          <a:xfrm>
            <a:off x="8628736" y="6404294"/>
            <a:ext cx="26398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Shape 234"/>
          <p:cNvSpPr/>
          <p:nvPr>
            <p:ph type="title"/>
          </p:nvPr>
        </p:nvSpPr>
        <p:spPr>
          <a:xfrm>
            <a:off x="628650" y="365125"/>
            <a:ext cx="7886700" cy="1325564"/>
          </a:xfrm>
          <a:prstGeom prst="rect">
            <a:avLst/>
          </a:prstGeom>
        </p:spPr>
        <p:txBody>
          <a:bodyPr/>
          <a:lstStyle/>
          <a:p>
            <a:pPr/>
            <a:r>
              <a:t>Reference</a:t>
            </a:r>
          </a:p>
        </p:txBody>
      </p:sp>
      <p:sp>
        <p:nvSpPr>
          <p:cNvPr id="235" name="Shape 235"/>
          <p:cNvSpPr/>
          <p:nvPr>
            <p:ph type="body" idx="1"/>
          </p:nvPr>
        </p:nvSpPr>
        <p:spPr>
          <a:xfrm>
            <a:off x="438150" y="2422525"/>
            <a:ext cx="7886700" cy="4351338"/>
          </a:xfrm>
          <a:prstGeom prst="rect">
            <a:avLst/>
          </a:prstGeom>
        </p:spPr>
        <p:txBody>
          <a:bodyPr/>
          <a:lstStyle/>
          <a:p>
            <a:pPr marL="238539" indent="-238539">
              <a:defRPr sz="2100"/>
            </a:pPr>
            <a:r>
              <a:t>Kaiming He, Xiangyu Zhang, Shaoqing Ren, &amp; Jian Sun. “Deep Residual Learning for Image Recognition”. arXiv 2015.</a:t>
            </a:r>
          </a:p>
          <a:p>
            <a:pPr marL="238539" indent="-238539">
              <a:defRPr sz="2100"/>
            </a:pPr>
            <a:r>
              <a:t>Slides of Deep Residual Learning @ ILSVRC &amp; COCO 2015 competitions </a:t>
            </a:r>
          </a:p>
        </p:txBody>
      </p:sp>
      <p:sp>
        <p:nvSpPr>
          <p:cNvPr id="236" name="Shape 236"/>
          <p:cNvSpPr/>
          <p:nvPr>
            <p:ph type="sldNum" sz="quarter" idx="4294967295"/>
          </p:nvPr>
        </p:nvSpPr>
        <p:spPr>
          <a:xfrm>
            <a:off x="8628736" y="6404294"/>
            <a:ext cx="263980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Shape 238"/>
          <p:cNvSpPr/>
          <p:nvPr>
            <p:ph type="title"/>
          </p:nvPr>
        </p:nvSpPr>
        <p:spPr>
          <a:xfrm>
            <a:off x="628650" y="1011238"/>
            <a:ext cx="7886700" cy="2852740"/>
          </a:xfrm>
          <a:prstGeom prst="rect">
            <a:avLst/>
          </a:prstGeom>
        </p:spPr>
        <p:txBody>
          <a:bodyPr/>
          <a:lstStyle>
            <a:lvl1pPr algn="ctr">
              <a:defRPr sz="8000"/>
            </a:lvl1pPr>
          </a:lstStyle>
          <a:p>
            <a:pPr/>
            <a:r>
              <a:t>Thank You!</a:t>
            </a:r>
          </a:p>
        </p:txBody>
      </p:sp>
      <p:sp>
        <p:nvSpPr>
          <p:cNvPr id="239" name="Shape 239"/>
          <p:cNvSpPr/>
          <p:nvPr>
            <p:ph type="sldNum" sz="quarter" idx="4294967295"/>
          </p:nvPr>
        </p:nvSpPr>
        <p:spPr>
          <a:xfrm>
            <a:off x="8251367" y="6404294"/>
            <a:ext cx="263981" cy="269239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theme/theme1.xml><?xml version="1.0" encoding="utf-8"?>
<a:theme xmlns:a="http://schemas.openxmlformats.org/drawingml/2006/main" xmlns:r="http://schemas.openxmlformats.org/officeDocument/2006/relationships" name="Office 테마">
  <a:themeElements>
    <a:clrScheme name="Office 테마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000FF"/>
      </a:hlink>
      <a:folHlink>
        <a:srgbClr val="FF00FF"/>
      </a:folHlink>
    </a:clrScheme>
    <a:fontScheme name="Office 테마">
      <a:majorFont>
        <a:latin typeface="Helvetica"/>
        <a:ea typeface="Helvetica"/>
        <a:cs typeface="Helvetica"/>
      </a:majorFont>
      <a:minorFont>
        <a:latin typeface="맑은 고딕"/>
        <a:ea typeface="맑은 고딕"/>
        <a:cs typeface="맑은 고딕"/>
      </a:minorFont>
    </a:fontScheme>
    <a:fmtScheme name="Office 테마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ctr" upright="0">
        <a:spAutoFit/>
      </a:bodyPr>
      <a:lstStyle>
        <a:defPPr marL="0" marR="0" indent="0" algn="l" defTabSz="457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맑은 고딕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 upright="0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t" upright="0">
        <a:spAutoFit/>
      </a:bodyPr>
      <a:lstStyle>
        <a:defPPr marL="0" marR="0" indent="0" algn="l" defTabSz="457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맑은 고딕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txDef>
  </a:objectDefaults>
</a:theme>
</file>

<file path=ppt/theme/theme2.xml><?xml version="1.0" encoding="utf-8"?>
<a:theme xmlns:a="http://schemas.openxmlformats.org/drawingml/2006/main" xmlns:r="http://schemas.openxmlformats.org/officeDocument/2006/relationships" name="Office 테마">
  <a:themeElements>
    <a:clrScheme name="Office 테마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000FF"/>
      </a:hlink>
      <a:folHlink>
        <a:srgbClr val="FF00FF"/>
      </a:folHlink>
    </a:clrScheme>
    <a:fontScheme name="Office 테마">
      <a:majorFont>
        <a:latin typeface="Helvetica"/>
        <a:ea typeface="Helvetica"/>
        <a:cs typeface="Helvetica"/>
      </a:majorFont>
      <a:minorFont>
        <a:latin typeface="맑은 고딕"/>
        <a:ea typeface="맑은 고딕"/>
        <a:cs typeface="맑은 고딕"/>
      </a:minorFont>
    </a:fontScheme>
    <a:fmtScheme name="Office 테마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ctr" upright="0">
        <a:spAutoFit/>
      </a:bodyPr>
      <a:lstStyle>
        <a:defPPr marL="0" marR="0" indent="0" algn="l" defTabSz="457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맑은 고딕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 upright="0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t" upright="0">
        <a:spAutoFit/>
      </a:bodyPr>
      <a:lstStyle>
        <a:defPPr marL="0" marR="0" indent="0" algn="l" defTabSz="457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맑은 고딕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txDef>
  </a:objectDefaults>
</a:theme>
</file>

<file path=docProps/app.xml><?xml version="1.0" encoding="utf-8"?>
<Properties xmlns="http://schemas.openxmlformats.org/officeDocument/2006/extended-properties" xmlns:vt="http://schemas.openxmlformats.org/officeDocument/2006/docPropsVTypes"/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/>
</file>