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PT Sans Narrow"/>
      <p:regular r:id="rId24"/>
      <p:bold r:id="rId25"/>
    </p:embeddedFont>
    <p:embeddedFont>
      <p:font typeface="Bree Serif"/>
      <p:regular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TSansNarrow-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reeSerif-regular.fntdata"/><Relationship Id="rId25" Type="http://schemas.openxmlformats.org/officeDocument/2006/relationships/font" Target="fonts/PTSansNarrow-bold.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50">
                <a:solidFill>
                  <a:srgbClr val="252525"/>
                </a:solidFill>
                <a:highlight>
                  <a:srgbClr val="FFFFFF"/>
                </a:highlight>
              </a:rPr>
              <a:t>e.g., a news article quoting people's opinions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2) high level abstraction may require viewer’s knowledge beyond the image content itself.</a:t>
            </a:r>
          </a:p>
          <a:p>
            <a:pPr lvl="0">
              <a:spcBef>
                <a:spcPts val="0"/>
              </a:spcBef>
              <a:buNone/>
            </a:pPr>
            <a:r>
              <a:rPr lang="en"/>
              <a:t>4) images in the same class of ImageNet mainly contain the same type of object. In sentiment analysis, each class contains much more diverse images.</a:t>
            </a:r>
          </a:p>
          <a:p>
            <a:pPr lvl="0">
              <a:spcBef>
                <a:spcPts val="0"/>
              </a:spcBef>
              <a:buNone/>
            </a:pPr>
            <a:r>
              <a:t/>
            </a:r>
            <a:endParaRP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help the network to learn the 24 emotions from a given image and then classify each image into positive or negative class according to the responses of these 24 emotions.</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png"/><Relationship Id="rId4" Type="http://schemas.openxmlformats.org/officeDocument/2006/relationships/hyperlink" Target="https://arxiv.org/abs/1509.0604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png"/><Relationship Id="rId4" Type="http://schemas.openxmlformats.org/officeDocument/2006/relationships/image" Target="../media/image05.png"/><Relationship Id="rId5" Type="http://schemas.openxmlformats.org/officeDocument/2006/relationships/hyperlink" Target="https://arxiv.org/abs/1509.0604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6.png"/><Relationship Id="rId4" Type="http://schemas.openxmlformats.org/officeDocument/2006/relationships/hyperlink" Target="https://arxiv.org/abs/1509.0604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2.png"/><Relationship Id="rId4" Type="http://schemas.openxmlformats.org/officeDocument/2006/relationships/hyperlink" Target="https://arxiv.org/abs/1509.0604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1.png"/><Relationship Id="rId4" Type="http://schemas.openxmlformats.org/officeDocument/2006/relationships/image" Target="../media/image08.png"/><Relationship Id="rId5" Type="http://schemas.openxmlformats.org/officeDocument/2006/relationships/hyperlink" Target="https://arxiv.org/abs/1509.0604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3.png"/><Relationship Id="rId4" Type="http://schemas.openxmlformats.org/officeDocument/2006/relationships/hyperlink" Target="https://arxiv.org/abs/1509.0604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9.png"/><Relationship Id="rId4" Type="http://schemas.openxmlformats.org/officeDocument/2006/relationships/hyperlink" Target="https://arxiv.org/abs/1509.0604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arxiv.org/abs/1509.0604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hyperlink" Target="https://arxiv.org/abs/1509.0604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en.wikipedia.org/wiki/Sentiment_analysi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https://en.wikipedia.org/wiki/Plutchik%27s_Wheel_of_Emotions" TargetMode="External"/><Relationship Id="rId5" Type="http://schemas.openxmlformats.org/officeDocument/2006/relationships/hyperlink" Target="http://www.copypress.com/blog/your-fragile-emotions-illustrat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rxiv.org/abs/1509.0604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youtube.com/v/Bq8caTwnpHo" TargetMode="External"/><Relationship Id="rId4" Type="http://schemas.openxmlformats.org/officeDocument/2006/relationships/image" Target="../media/image10.jpg"/><Relationship Id="rId5" Type="http://schemas.openxmlformats.org/officeDocument/2006/relationships/hyperlink" Target="http://visual-sentiment-ontology.appspot.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7.png"/><Relationship Id="rId4" Type="http://schemas.openxmlformats.org/officeDocument/2006/relationships/hyperlink" Target="https://arxiv.org/abs/1509.0604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arxiv.org/abs/1509.0604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581875" y="1482700"/>
            <a:ext cx="7981200" cy="1278300"/>
          </a:xfrm>
          <a:prstGeom prst="rect">
            <a:avLst/>
          </a:prstGeom>
        </p:spPr>
        <p:txBody>
          <a:bodyPr anchorCtr="0" anchor="b" bIns="91425" lIns="91425" rIns="91425" tIns="91425">
            <a:noAutofit/>
          </a:bodyPr>
          <a:lstStyle/>
          <a:p>
            <a:pPr lvl="0" rtl="0">
              <a:spcBef>
                <a:spcPts val="0"/>
              </a:spcBef>
              <a:buNone/>
            </a:pPr>
            <a:r>
              <a:rPr lang="en" sz="3200"/>
              <a:t>Robust Image Sentiment Analysis Using Progressively Trained and Domain Transferred Deep Networks</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en" sz="1800"/>
              <a:t>Quanzeng You, Jiebo Luo, Hailin Jin and Jianchao Yang</a:t>
            </a:r>
          </a:p>
        </p:txBody>
      </p:sp>
      <p:sp>
        <p:nvSpPr>
          <p:cNvPr id="68" name="Shape 68"/>
          <p:cNvSpPr txBox="1"/>
          <p:nvPr/>
        </p:nvSpPr>
        <p:spPr>
          <a:xfrm>
            <a:off x="5497675" y="4369350"/>
            <a:ext cx="3065400" cy="4461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434343"/>
                </a:solidFill>
                <a:latin typeface="Bree Serif"/>
                <a:ea typeface="Bree Serif"/>
                <a:cs typeface="Bree Serif"/>
                <a:sym typeface="Bree Serif"/>
              </a:rPr>
              <a:t>Presented by Abhimanyu Banerjee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Loss/Cost Function</a:t>
            </a:r>
          </a:p>
        </p:txBody>
      </p:sp>
      <p:pic>
        <p:nvPicPr>
          <p:cNvPr descr="loss fn.PNG" id="130" name="Shape 130"/>
          <p:cNvPicPr preferRelativeResize="0"/>
          <p:nvPr/>
        </p:nvPicPr>
        <p:blipFill>
          <a:blip r:embed="rId3">
            <a:alphaModFix/>
          </a:blip>
          <a:stretch>
            <a:fillRect/>
          </a:stretch>
        </p:blipFill>
        <p:spPr>
          <a:xfrm>
            <a:off x="1464124" y="1152425"/>
            <a:ext cx="6215775" cy="2433750"/>
          </a:xfrm>
          <a:prstGeom prst="rect">
            <a:avLst/>
          </a:prstGeom>
          <a:noFill/>
          <a:ln>
            <a:noFill/>
          </a:ln>
        </p:spPr>
      </p:pic>
      <p:sp>
        <p:nvSpPr>
          <p:cNvPr id="131" name="Shape 131"/>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4"/>
              </a:rPr>
              <a:t>Quanzeng et al</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Progressive Training</a:t>
            </a:r>
          </a:p>
        </p:txBody>
      </p:sp>
      <p:sp>
        <p:nvSpPr>
          <p:cNvPr id="137" name="Shape 137"/>
          <p:cNvSpPr txBox="1"/>
          <p:nvPr>
            <p:ph idx="1" type="body"/>
          </p:nvPr>
        </p:nvSpPr>
        <p:spPr>
          <a:xfrm>
            <a:off x="311700" y="1266325"/>
            <a:ext cx="4149900" cy="3403500"/>
          </a:xfrm>
          <a:prstGeom prst="rect">
            <a:avLst/>
          </a:prstGeom>
        </p:spPr>
        <p:txBody>
          <a:bodyPr anchorCtr="0" anchor="t" bIns="91425" lIns="91425" rIns="91425" tIns="91425">
            <a:noAutofit/>
          </a:bodyPr>
          <a:lstStyle/>
          <a:p>
            <a:pPr indent="-228600" lvl="0" marL="457200" rtl="0">
              <a:spcBef>
                <a:spcPts val="0"/>
              </a:spcBef>
            </a:pPr>
            <a:r>
              <a:rPr lang="en"/>
              <a:t>Images are weakly labelled; can get stuck at local optimum</a:t>
            </a:r>
          </a:p>
          <a:p>
            <a:pPr indent="-228600" lvl="0" marL="457200" rtl="0">
              <a:spcBef>
                <a:spcPts val="0"/>
              </a:spcBef>
            </a:pPr>
            <a:r>
              <a:rPr lang="en"/>
              <a:t>Model is able to correctly classify a large proportion of the training instances.</a:t>
            </a:r>
          </a:p>
          <a:p>
            <a:pPr indent="-228600" lvl="0" marL="457200">
              <a:spcBef>
                <a:spcPts val="0"/>
              </a:spcBef>
            </a:pPr>
            <a:r>
              <a:rPr lang="en"/>
              <a:t>Prog</a:t>
            </a:r>
            <a:r>
              <a:rPr lang="en"/>
              <a:t>ressively select a subset of training samples to reduce the impact of noisy training instances</a:t>
            </a:r>
          </a:p>
        </p:txBody>
      </p:sp>
      <p:pic>
        <p:nvPicPr>
          <p:cNvPr descr="prog_train.PNG" id="138" name="Shape 138"/>
          <p:cNvPicPr preferRelativeResize="0"/>
          <p:nvPr/>
        </p:nvPicPr>
        <p:blipFill>
          <a:blip r:embed="rId3">
            <a:alphaModFix/>
          </a:blip>
          <a:stretch>
            <a:fillRect/>
          </a:stretch>
        </p:blipFill>
        <p:spPr>
          <a:xfrm>
            <a:off x="4593670" y="1266325"/>
            <a:ext cx="4149766" cy="3112325"/>
          </a:xfrm>
          <a:prstGeom prst="rect">
            <a:avLst/>
          </a:prstGeom>
          <a:noFill/>
          <a:ln>
            <a:noFill/>
          </a:ln>
        </p:spPr>
      </p:pic>
      <p:pic>
        <p:nvPicPr>
          <p:cNvPr descr="probability.PNG" id="139" name="Shape 139"/>
          <p:cNvPicPr preferRelativeResize="0"/>
          <p:nvPr/>
        </p:nvPicPr>
        <p:blipFill>
          <a:blip r:embed="rId4">
            <a:alphaModFix/>
          </a:blip>
          <a:stretch>
            <a:fillRect/>
          </a:stretch>
        </p:blipFill>
        <p:spPr>
          <a:xfrm>
            <a:off x="4682537" y="4378649"/>
            <a:ext cx="3972050" cy="291095"/>
          </a:xfrm>
          <a:prstGeom prst="rect">
            <a:avLst/>
          </a:prstGeom>
          <a:noFill/>
          <a:ln>
            <a:noFill/>
          </a:ln>
        </p:spPr>
      </p:pic>
      <p:sp>
        <p:nvSpPr>
          <p:cNvPr id="140" name="Shape 140"/>
          <p:cNvSpPr txBox="1"/>
          <p:nvPr/>
        </p:nvSpPr>
        <p:spPr>
          <a:xfrm>
            <a:off x="1213050" y="466982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a:solidFill>
                  <a:schemeClr val="dk2"/>
                </a:solidFill>
              </a:rPr>
              <a:t>Source:</a:t>
            </a:r>
            <a:r>
              <a:rPr lang="en"/>
              <a:t> </a:t>
            </a:r>
            <a:r>
              <a:rPr lang="en" u="sng">
                <a:solidFill>
                  <a:schemeClr val="hlink"/>
                </a:solidFill>
                <a:hlinkClick r:id="rId5"/>
              </a:rPr>
              <a:t>Quanzeng et al</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Progressive Training Pipeline</a:t>
            </a:r>
          </a:p>
        </p:txBody>
      </p:sp>
      <p:pic>
        <p:nvPicPr>
          <p:cNvPr descr="3-Figure3-1.png" id="146" name="Shape 146"/>
          <p:cNvPicPr preferRelativeResize="0"/>
          <p:nvPr/>
        </p:nvPicPr>
        <p:blipFill>
          <a:blip r:embed="rId3">
            <a:alphaModFix/>
          </a:blip>
          <a:stretch>
            <a:fillRect/>
          </a:stretch>
        </p:blipFill>
        <p:spPr>
          <a:xfrm>
            <a:off x="311700" y="1410700"/>
            <a:ext cx="8520598" cy="2941449"/>
          </a:xfrm>
          <a:prstGeom prst="rect">
            <a:avLst/>
          </a:prstGeom>
          <a:noFill/>
          <a:ln>
            <a:noFill/>
          </a:ln>
        </p:spPr>
      </p:pic>
      <p:sp>
        <p:nvSpPr>
          <p:cNvPr id="147" name="Shape 147"/>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4"/>
              </a:rPr>
              <a:t>Quanzeng et al</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Progressive Training Visualized</a:t>
            </a:r>
          </a:p>
        </p:txBody>
      </p:sp>
      <p:pic>
        <p:nvPicPr>
          <p:cNvPr descr="4-Figure4-1.png" id="153" name="Shape 153"/>
          <p:cNvPicPr preferRelativeResize="0"/>
          <p:nvPr/>
        </p:nvPicPr>
        <p:blipFill>
          <a:blip r:embed="rId3">
            <a:alphaModFix/>
          </a:blip>
          <a:stretch>
            <a:fillRect/>
          </a:stretch>
        </p:blipFill>
        <p:spPr>
          <a:xfrm>
            <a:off x="2565199" y="1152424"/>
            <a:ext cx="4013599" cy="3448650"/>
          </a:xfrm>
          <a:prstGeom prst="rect">
            <a:avLst/>
          </a:prstGeom>
          <a:noFill/>
          <a:ln>
            <a:noFill/>
          </a:ln>
        </p:spPr>
      </p:pic>
      <p:sp>
        <p:nvSpPr>
          <p:cNvPr id="154" name="Shape 154"/>
          <p:cNvSpPr txBox="1"/>
          <p:nvPr/>
        </p:nvSpPr>
        <p:spPr>
          <a:xfrm>
            <a:off x="1213050" y="46010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4"/>
              </a:rPr>
              <a:t>Quanzeng et al</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Results</a:t>
            </a:r>
          </a:p>
        </p:txBody>
      </p:sp>
      <p:pic>
        <p:nvPicPr>
          <p:cNvPr descr="diff_arch.PNG" id="160" name="Shape 160"/>
          <p:cNvPicPr preferRelativeResize="0"/>
          <p:nvPr/>
        </p:nvPicPr>
        <p:blipFill>
          <a:blip r:embed="rId3">
            <a:alphaModFix/>
          </a:blip>
          <a:stretch>
            <a:fillRect/>
          </a:stretch>
        </p:blipFill>
        <p:spPr>
          <a:xfrm>
            <a:off x="2062150" y="1152412"/>
            <a:ext cx="5019675" cy="1685925"/>
          </a:xfrm>
          <a:prstGeom prst="rect">
            <a:avLst/>
          </a:prstGeom>
          <a:noFill/>
          <a:ln>
            <a:noFill/>
          </a:ln>
        </p:spPr>
      </p:pic>
      <p:pic>
        <p:nvPicPr>
          <p:cNvPr descr="cnn_pcnn.PNG" id="161" name="Shape 161"/>
          <p:cNvPicPr preferRelativeResize="0"/>
          <p:nvPr/>
        </p:nvPicPr>
        <p:blipFill>
          <a:blip r:embed="rId4">
            <a:alphaModFix/>
          </a:blip>
          <a:stretch>
            <a:fillRect/>
          </a:stretch>
        </p:blipFill>
        <p:spPr>
          <a:xfrm>
            <a:off x="2052612" y="3263637"/>
            <a:ext cx="5038725" cy="1228725"/>
          </a:xfrm>
          <a:prstGeom prst="rect">
            <a:avLst/>
          </a:prstGeom>
          <a:noFill/>
          <a:ln>
            <a:noFill/>
          </a:ln>
        </p:spPr>
      </p:pic>
      <p:sp>
        <p:nvSpPr>
          <p:cNvPr id="162" name="Shape 162"/>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5"/>
              </a:rPr>
              <a:t>Quanzeng et al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Twitter Data</a:t>
            </a:r>
          </a:p>
        </p:txBody>
      </p:sp>
      <p:sp>
        <p:nvSpPr>
          <p:cNvPr id="168" name="Shape 168"/>
          <p:cNvSpPr txBox="1"/>
          <p:nvPr>
            <p:ph idx="1" type="body"/>
          </p:nvPr>
        </p:nvSpPr>
        <p:spPr>
          <a:xfrm>
            <a:off x="311700" y="1266325"/>
            <a:ext cx="8520600" cy="2081100"/>
          </a:xfrm>
          <a:prstGeom prst="rect">
            <a:avLst/>
          </a:prstGeom>
        </p:spPr>
        <p:txBody>
          <a:bodyPr anchorCtr="0" anchor="t" bIns="91425" lIns="91425" rIns="91425" tIns="91425">
            <a:noAutofit/>
          </a:bodyPr>
          <a:lstStyle/>
          <a:p>
            <a:pPr indent="-228600" lvl="0" marL="457200" rtl="0">
              <a:spcBef>
                <a:spcPts val="0"/>
              </a:spcBef>
            </a:pPr>
            <a:r>
              <a:rPr lang="en"/>
              <a:t>A total of 1269 image tweets used as candidate images</a:t>
            </a:r>
          </a:p>
          <a:p>
            <a:pPr indent="-228600" lvl="0" marL="457200" rtl="0">
              <a:spcBef>
                <a:spcPts val="0"/>
              </a:spcBef>
            </a:pPr>
            <a:r>
              <a:rPr lang="en"/>
              <a:t>Used Amazon Mechanical Turk for generating sentiment labels in the following fashion -</a:t>
            </a:r>
          </a:p>
          <a:p>
            <a:pPr indent="-228600" lvl="1" marL="914400" rtl="0">
              <a:spcBef>
                <a:spcPts val="0"/>
              </a:spcBef>
            </a:pPr>
            <a:r>
              <a:rPr lang="en"/>
              <a:t>Each image assigned to 5 AMT workers. </a:t>
            </a:r>
          </a:p>
          <a:p>
            <a:pPr indent="-228600" lvl="1" marL="914400" rtl="0">
              <a:spcBef>
                <a:spcPts val="0"/>
              </a:spcBef>
            </a:pPr>
            <a:r>
              <a:rPr lang="en"/>
              <a:t>Each worker assigns the image a polarity - positive, negative, neutral</a:t>
            </a:r>
          </a:p>
          <a:p>
            <a:pPr indent="-228600" lvl="1" marL="914400">
              <a:spcBef>
                <a:spcPts val="0"/>
              </a:spcBef>
            </a:pPr>
            <a:r>
              <a:rPr lang="en"/>
              <a:t>Only small proportion of the images had significant disagreement among the workers regarding its polarity</a:t>
            </a:r>
          </a:p>
        </p:txBody>
      </p:sp>
      <p:pic>
        <p:nvPicPr>
          <p:cNvPr descr="twitter acc.PNG" id="169" name="Shape 169"/>
          <p:cNvPicPr preferRelativeResize="0"/>
          <p:nvPr/>
        </p:nvPicPr>
        <p:blipFill>
          <a:blip r:embed="rId3">
            <a:alphaModFix/>
          </a:blip>
          <a:stretch>
            <a:fillRect/>
          </a:stretch>
        </p:blipFill>
        <p:spPr>
          <a:xfrm>
            <a:off x="0" y="3347436"/>
            <a:ext cx="9143999" cy="1152127"/>
          </a:xfrm>
          <a:prstGeom prst="rect">
            <a:avLst/>
          </a:prstGeom>
          <a:noFill/>
          <a:ln>
            <a:noFill/>
          </a:ln>
        </p:spPr>
      </p:pic>
      <p:sp>
        <p:nvSpPr>
          <p:cNvPr id="170" name="Shape 170"/>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4"/>
              </a:rPr>
              <a:t>Quanzeng et al</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Transfer Learning</a:t>
            </a:r>
          </a:p>
        </p:txBody>
      </p:sp>
      <p:sp>
        <p:nvSpPr>
          <p:cNvPr id="176" name="Shape 176"/>
          <p:cNvSpPr txBox="1"/>
          <p:nvPr>
            <p:ph idx="1" type="body"/>
          </p:nvPr>
        </p:nvSpPr>
        <p:spPr>
          <a:xfrm>
            <a:off x="311700" y="1266325"/>
            <a:ext cx="3667200" cy="3189000"/>
          </a:xfrm>
          <a:prstGeom prst="rect">
            <a:avLst/>
          </a:prstGeom>
        </p:spPr>
        <p:txBody>
          <a:bodyPr anchorCtr="0" anchor="t" bIns="91425" lIns="91425" rIns="91425" tIns="91425">
            <a:noAutofit/>
          </a:bodyPr>
          <a:lstStyle/>
          <a:p>
            <a:pPr indent="-317500" lvl="0" marL="457200" rtl="0">
              <a:spcBef>
                <a:spcPts val="0"/>
              </a:spcBef>
              <a:spcAft>
                <a:spcPts val="1000"/>
              </a:spcAft>
              <a:buSzPct val="100000"/>
            </a:pPr>
            <a:r>
              <a:rPr lang="en" sz="1400"/>
              <a:t>The users of Flickr are more likely to take high quality pictures, while most of the Twitter images are casually taken snapshots</a:t>
            </a:r>
          </a:p>
          <a:p>
            <a:pPr indent="-317500" lvl="0" marL="457200" rtl="0">
              <a:spcBef>
                <a:spcPts val="0"/>
              </a:spcBef>
              <a:spcAft>
                <a:spcPts val="1000"/>
              </a:spcAft>
              <a:buSzPct val="100000"/>
            </a:pPr>
            <a:r>
              <a:rPr lang="en" sz="1400"/>
              <a:t>Randomly divide the Twitter images into 5 equal partitions; use 4 of the 5 partitions to fine-tune the model, evaluate on the remaining</a:t>
            </a:r>
          </a:p>
          <a:p>
            <a:pPr indent="-317500" lvl="0" marL="457200" rtl="0">
              <a:spcBef>
                <a:spcPts val="0"/>
              </a:spcBef>
              <a:spcAft>
                <a:spcPts val="1000"/>
              </a:spcAft>
              <a:buSzPct val="100000"/>
            </a:pPr>
            <a:r>
              <a:rPr lang="en" sz="1400"/>
              <a:t>Used 5 fold cross-validation [ following Borth et al]</a:t>
            </a:r>
          </a:p>
        </p:txBody>
      </p:sp>
      <p:pic>
        <p:nvPicPr>
          <p:cNvPr descr="transfer learning.PNG" id="177" name="Shape 177"/>
          <p:cNvPicPr preferRelativeResize="0"/>
          <p:nvPr/>
        </p:nvPicPr>
        <p:blipFill>
          <a:blip r:embed="rId3">
            <a:alphaModFix/>
          </a:blip>
          <a:stretch>
            <a:fillRect/>
          </a:stretch>
        </p:blipFill>
        <p:spPr>
          <a:xfrm>
            <a:off x="3978899" y="1152425"/>
            <a:ext cx="4853399" cy="3416599"/>
          </a:xfrm>
          <a:prstGeom prst="rect">
            <a:avLst/>
          </a:prstGeom>
          <a:noFill/>
          <a:ln>
            <a:noFill/>
          </a:ln>
        </p:spPr>
      </p:pic>
      <p:sp>
        <p:nvSpPr>
          <p:cNvPr id="178" name="Shape 178"/>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4"/>
              </a:rPr>
              <a:t>Quanzeng et al</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Domain Transfer Results</a:t>
            </a:r>
          </a:p>
        </p:txBody>
      </p:sp>
      <p:pic>
        <p:nvPicPr>
          <p:cNvPr descr="dt_results.PNG" id="184" name="Shape 184"/>
          <p:cNvPicPr preferRelativeResize="0"/>
          <p:nvPr/>
        </p:nvPicPr>
        <p:blipFill>
          <a:blip r:embed="rId3">
            <a:alphaModFix/>
          </a:blip>
          <a:stretch>
            <a:fillRect/>
          </a:stretch>
        </p:blipFill>
        <p:spPr>
          <a:xfrm>
            <a:off x="139950" y="1494950"/>
            <a:ext cx="8881573" cy="2431649"/>
          </a:xfrm>
          <a:prstGeom prst="rect">
            <a:avLst/>
          </a:prstGeom>
          <a:noFill/>
          <a:ln>
            <a:noFill/>
          </a:ln>
        </p:spPr>
      </p:pic>
      <p:sp>
        <p:nvSpPr>
          <p:cNvPr id="185" name="Shape 185"/>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4"/>
              </a:rPr>
              <a:t>Quanzeng et al</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descr="progressive_cnn_positive_and_negative_image_emotions.jpg" id="190" name="Shape 190"/>
          <p:cNvPicPr preferRelativeResize="0"/>
          <p:nvPr/>
        </p:nvPicPr>
        <p:blipFill>
          <a:blip r:embed="rId3">
            <a:alphaModFix/>
          </a:blip>
          <a:stretch>
            <a:fillRect/>
          </a:stretch>
        </p:blipFill>
        <p:spPr>
          <a:xfrm>
            <a:off x="0" y="885725"/>
            <a:ext cx="9143999" cy="3372037"/>
          </a:xfrm>
          <a:prstGeom prst="rect">
            <a:avLst/>
          </a:prstGeom>
          <a:noFill/>
          <a:ln>
            <a:noFill/>
          </a:ln>
        </p:spPr>
      </p:pic>
      <p:sp>
        <p:nvSpPr>
          <p:cNvPr id="191" name="Shape 191"/>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4"/>
              </a:rPr>
              <a:t>Quanzeng et al</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2218050"/>
            <a:ext cx="8520600" cy="707400"/>
          </a:xfrm>
          <a:prstGeom prst="rect">
            <a:avLst/>
          </a:prstGeom>
        </p:spPr>
        <p:txBody>
          <a:bodyPr anchorCtr="0" anchor="t" bIns="91425" lIns="91425" rIns="91425" tIns="91425">
            <a:noAutofit/>
          </a:bodyPr>
          <a:lstStyle/>
          <a:p>
            <a:pPr lvl="0" rtl="0" algn="ctr">
              <a:spcBef>
                <a:spcPts val="0"/>
              </a:spcBef>
              <a:buNone/>
            </a:pPr>
            <a:r>
              <a:rPr lang="en" sz="4800"/>
              <a:t>Thank You. 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Sentiment Analysis</a:t>
            </a:r>
          </a:p>
        </p:txBody>
      </p:sp>
      <p:sp>
        <p:nvSpPr>
          <p:cNvPr id="74" name="Shape 74"/>
          <p:cNvSpPr txBox="1"/>
          <p:nvPr>
            <p:ph idx="1" type="body"/>
          </p:nvPr>
        </p:nvSpPr>
        <p:spPr>
          <a:xfrm>
            <a:off x="311700" y="1266325"/>
            <a:ext cx="8520600" cy="3014100"/>
          </a:xfrm>
          <a:prstGeom prst="rect">
            <a:avLst/>
          </a:prstGeom>
        </p:spPr>
        <p:txBody>
          <a:bodyPr anchorCtr="0" anchor="t" bIns="91425" lIns="91425" rIns="91425" tIns="91425">
            <a:noAutofit/>
          </a:bodyPr>
          <a:lstStyle/>
          <a:p>
            <a:pPr indent="-228600" lvl="0" marL="457200" rtl="0">
              <a:spcBef>
                <a:spcPts val="0"/>
              </a:spcBef>
              <a:spcAft>
                <a:spcPts val="1000"/>
              </a:spcAft>
            </a:pPr>
            <a:r>
              <a:rPr lang="en">
                <a:highlight>
                  <a:srgbClr val="FFFFFF"/>
                </a:highlight>
                <a:latin typeface="Arial"/>
                <a:ea typeface="Arial"/>
                <a:cs typeface="Arial"/>
                <a:sym typeface="Arial"/>
              </a:rPr>
              <a:t>Definition: Aims to determine the attitude of a speaker or a writer with respect to some topic or the overall contextual polarity of a document</a:t>
            </a:r>
          </a:p>
          <a:p>
            <a:pPr indent="-228600" lvl="0" marL="457200" rtl="0">
              <a:spcBef>
                <a:spcPts val="0"/>
              </a:spcBef>
              <a:spcAft>
                <a:spcPts val="1000"/>
              </a:spcAft>
              <a:buFont typeface="Arial"/>
            </a:pPr>
            <a:r>
              <a:rPr lang="en">
                <a:highlight>
                  <a:srgbClr val="FFFFFF"/>
                </a:highlight>
                <a:latin typeface="Arial"/>
                <a:ea typeface="Arial"/>
                <a:cs typeface="Arial"/>
                <a:sym typeface="Arial"/>
              </a:rPr>
              <a:t>Sentiment Analysis Tasks</a:t>
            </a:r>
          </a:p>
          <a:p>
            <a:pPr indent="-228600" lvl="1" marL="914400" rtl="0">
              <a:spcBef>
                <a:spcPts val="0"/>
              </a:spcBef>
              <a:spcAft>
                <a:spcPts val="1000"/>
              </a:spcAft>
              <a:buFont typeface="Arial"/>
            </a:pPr>
            <a:r>
              <a:rPr lang="en">
                <a:highlight>
                  <a:srgbClr val="FFFFFF"/>
                </a:highlight>
                <a:latin typeface="Arial"/>
                <a:ea typeface="Arial"/>
                <a:cs typeface="Arial"/>
                <a:sym typeface="Arial"/>
              </a:rPr>
              <a:t>Polarity - a basic task; classifies whether the expressed opinion is positive, negative or neutral</a:t>
            </a:r>
          </a:p>
          <a:p>
            <a:pPr indent="-228600" lvl="1" marL="914400" rtl="0">
              <a:spcBef>
                <a:spcPts val="0"/>
              </a:spcBef>
              <a:spcAft>
                <a:spcPts val="1000"/>
              </a:spcAft>
              <a:buFont typeface="Arial"/>
            </a:pPr>
            <a:r>
              <a:rPr lang="en">
                <a:highlight>
                  <a:srgbClr val="FFFFFF"/>
                </a:highlight>
                <a:latin typeface="Arial"/>
                <a:ea typeface="Arial"/>
                <a:cs typeface="Arial"/>
                <a:sym typeface="Arial"/>
              </a:rPr>
              <a:t>Emotion states - an advanced task; Plutchik’s wheel of emotion</a:t>
            </a:r>
          </a:p>
          <a:p>
            <a:pPr indent="-228600" lvl="1" marL="914400" rtl="0">
              <a:spcBef>
                <a:spcPts val="0"/>
              </a:spcBef>
              <a:spcAft>
                <a:spcPts val="1000"/>
              </a:spcAft>
              <a:buFont typeface="Arial"/>
            </a:pPr>
            <a:r>
              <a:rPr lang="en">
                <a:highlight>
                  <a:srgbClr val="FFFFFF"/>
                </a:highlight>
                <a:latin typeface="Arial"/>
                <a:ea typeface="Arial"/>
                <a:cs typeface="Arial"/>
                <a:sym typeface="Arial"/>
              </a:rPr>
              <a:t>Subjective vs Objective - very difficult:</a:t>
            </a:r>
          </a:p>
          <a:p>
            <a:pPr indent="-228600" lvl="2" marL="1371600" rtl="0">
              <a:spcBef>
                <a:spcPts val="0"/>
              </a:spcBef>
              <a:spcAft>
                <a:spcPts val="1000"/>
              </a:spcAft>
              <a:buFont typeface="Arial"/>
            </a:pPr>
            <a:r>
              <a:rPr lang="en">
                <a:highlight>
                  <a:srgbClr val="FFFFFF"/>
                </a:highlight>
                <a:latin typeface="Arial"/>
                <a:ea typeface="Arial"/>
                <a:cs typeface="Arial"/>
                <a:sym typeface="Arial"/>
              </a:rPr>
              <a:t>Subjective sentences in objective documents</a:t>
            </a:r>
          </a:p>
          <a:p>
            <a:pPr indent="-228600" lvl="2" marL="1371600" rtl="0">
              <a:spcBef>
                <a:spcPts val="0"/>
              </a:spcBef>
              <a:spcAft>
                <a:spcPts val="1000"/>
              </a:spcAft>
              <a:buFont typeface="Arial"/>
            </a:pPr>
            <a:r>
              <a:rPr lang="en">
                <a:highlight>
                  <a:srgbClr val="FFFFFF"/>
                </a:highlight>
                <a:latin typeface="Arial"/>
                <a:ea typeface="Arial"/>
                <a:cs typeface="Arial"/>
                <a:sym typeface="Arial"/>
              </a:rPr>
              <a:t>Definition of subjectiveness depends on context</a:t>
            </a:r>
          </a:p>
        </p:txBody>
      </p:sp>
      <p:sp>
        <p:nvSpPr>
          <p:cNvPr id="75" name="Shape 75"/>
          <p:cNvSpPr txBox="1"/>
          <p:nvPr/>
        </p:nvSpPr>
        <p:spPr>
          <a:xfrm>
            <a:off x="1213050" y="4455375"/>
            <a:ext cx="6717900" cy="443100"/>
          </a:xfrm>
          <a:prstGeom prst="rect">
            <a:avLst/>
          </a:prstGeom>
          <a:noFill/>
          <a:ln>
            <a:noFill/>
          </a:ln>
        </p:spPr>
        <p:txBody>
          <a:bodyPr anchorCtr="0" anchor="t" bIns="91425" lIns="91425" rIns="91425" tIns="91425">
            <a:noAutofit/>
          </a:bodyPr>
          <a:lstStyle/>
          <a:p>
            <a:pPr lvl="0" algn="ctr">
              <a:spcBef>
                <a:spcPts val="0"/>
              </a:spcBef>
              <a:buNone/>
            </a:pPr>
            <a:r>
              <a:rPr lang="en" sz="1600">
                <a:solidFill>
                  <a:schemeClr val="dk2"/>
                </a:solidFill>
              </a:rPr>
              <a:t>Source:</a:t>
            </a:r>
            <a:r>
              <a:rPr lang="en" sz="1600"/>
              <a:t> </a:t>
            </a:r>
            <a:r>
              <a:rPr lang="en" sz="1600" u="sng">
                <a:solidFill>
                  <a:schemeClr val="hlink"/>
                </a:solidFill>
                <a:hlinkClick r:id="rId3"/>
              </a:rPr>
              <a:t>https://en.wikipedia.org/wiki/Sentiment_analysis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Plutchik’s wheel of emotion</a:t>
            </a:r>
          </a:p>
        </p:txBody>
      </p:sp>
      <p:sp>
        <p:nvSpPr>
          <p:cNvPr id="81" name="Shape 81"/>
          <p:cNvSpPr txBox="1"/>
          <p:nvPr>
            <p:ph idx="1" type="body"/>
          </p:nvPr>
        </p:nvSpPr>
        <p:spPr>
          <a:xfrm>
            <a:off x="311700" y="1266325"/>
            <a:ext cx="4458600" cy="3302700"/>
          </a:xfrm>
          <a:prstGeom prst="rect">
            <a:avLst/>
          </a:prstGeom>
        </p:spPr>
        <p:txBody>
          <a:bodyPr anchorCtr="0" anchor="t" bIns="91425" lIns="91425" rIns="91425" tIns="91425">
            <a:noAutofit/>
          </a:bodyPr>
          <a:lstStyle/>
          <a:p>
            <a:pPr indent="-228600" lvl="0" marL="457200" rtl="0">
              <a:spcBef>
                <a:spcPts val="0"/>
              </a:spcBef>
              <a:spcAft>
                <a:spcPts val="1000"/>
              </a:spcAft>
            </a:pPr>
            <a:r>
              <a:rPr lang="en"/>
              <a:t>Eight basic emotions with eight derivative emotions each composed of two basic ones.</a:t>
            </a:r>
          </a:p>
          <a:p>
            <a:pPr indent="-228600" lvl="0" marL="457200" rtl="0">
              <a:spcBef>
                <a:spcPts val="0"/>
              </a:spcBef>
              <a:spcAft>
                <a:spcPts val="1000"/>
              </a:spcAft>
            </a:pPr>
            <a:r>
              <a:rPr lang="en"/>
              <a:t>Each emotion has three levels of intensity with intensity decreasing as we move away from the center.</a:t>
            </a:r>
          </a:p>
          <a:p>
            <a:pPr indent="-228600" lvl="0" marL="457200">
              <a:spcBef>
                <a:spcPts val="0"/>
              </a:spcBef>
            </a:pPr>
            <a:r>
              <a:rPr lang="en"/>
              <a:t>It is theorized that there are twenty-four human emotions, each composed out of two of Plutchik’s basic emotions</a:t>
            </a:r>
          </a:p>
        </p:txBody>
      </p:sp>
      <p:pic>
        <p:nvPicPr>
          <p:cNvPr descr="plutchik_emo_wheel.png" id="82" name="Shape 82"/>
          <p:cNvPicPr preferRelativeResize="0"/>
          <p:nvPr/>
        </p:nvPicPr>
        <p:blipFill>
          <a:blip r:embed="rId3">
            <a:alphaModFix/>
          </a:blip>
          <a:stretch>
            <a:fillRect/>
          </a:stretch>
        </p:blipFill>
        <p:spPr>
          <a:xfrm>
            <a:off x="5077699" y="1094124"/>
            <a:ext cx="3754600" cy="3754600"/>
          </a:xfrm>
          <a:prstGeom prst="rect">
            <a:avLst/>
          </a:prstGeom>
          <a:noFill/>
          <a:ln>
            <a:noFill/>
          </a:ln>
        </p:spPr>
      </p:pic>
      <p:sp>
        <p:nvSpPr>
          <p:cNvPr id="83" name="Shape 83"/>
          <p:cNvSpPr txBox="1"/>
          <p:nvPr/>
        </p:nvSpPr>
        <p:spPr>
          <a:xfrm>
            <a:off x="874825" y="468292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200">
                <a:solidFill>
                  <a:schemeClr val="dk2"/>
                </a:solidFill>
              </a:rPr>
              <a:t>Source:</a:t>
            </a:r>
            <a:r>
              <a:rPr lang="en" sz="1200"/>
              <a:t> </a:t>
            </a:r>
            <a:r>
              <a:rPr lang="en" sz="1200" u="sng">
                <a:solidFill>
                  <a:schemeClr val="hlink"/>
                </a:solidFill>
                <a:hlinkClick r:id="rId4"/>
              </a:rPr>
              <a:t>https://en.wikipedia.org/wiki/Sentiment_analysis</a:t>
            </a:r>
            <a:r>
              <a:rPr lang="en" sz="1200"/>
              <a:t>, </a:t>
            </a:r>
            <a:r>
              <a:rPr lang="en" sz="1200" u="sng">
                <a:solidFill>
                  <a:schemeClr val="hlink"/>
                </a:solidFill>
                <a:hlinkClick r:id="rId5"/>
              </a:rPr>
              <a:t>Plutchik's wheel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Challenges of Visual Sentiment Analysis</a:t>
            </a:r>
          </a:p>
        </p:txBody>
      </p:sp>
      <p:sp>
        <p:nvSpPr>
          <p:cNvPr id="89" name="Shape 8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spcAft>
                <a:spcPts val="1000"/>
              </a:spcAft>
            </a:pPr>
            <a:r>
              <a:rPr lang="en"/>
              <a:t>Text is highly structured and easy to parse semantically while image is unstructured and noisy.</a:t>
            </a:r>
          </a:p>
          <a:p>
            <a:pPr indent="-228600" lvl="0" marL="457200" rtl="0">
              <a:spcBef>
                <a:spcPts val="0"/>
              </a:spcBef>
              <a:spcAft>
                <a:spcPts val="1000"/>
              </a:spcAft>
            </a:pPr>
            <a:r>
              <a:rPr lang="en"/>
              <a:t>Requires a much higher level of abstraction and subjectivity</a:t>
            </a:r>
          </a:p>
          <a:p>
            <a:pPr indent="-228600" lvl="0" marL="457200" rtl="0">
              <a:spcBef>
                <a:spcPts val="0"/>
              </a:spcBef>
              <a:spcAft>
                <a:spcPts val="1000"/>
              </a:spcAft>
            </a:pPr>
            <a:r>
              <a:rPr lang="en"/>
              <a:t>Involves a wide variety of image recognition task - object, scene, event, etc</a:t>
            </a:r>
          </a:p>
          <a:p>
            <a:pPr indent="-228600" lvl="0" marL="457200" rtl="0">
              <a:spcBef>
                <a:spcPts val="0"/>
              </a:spcBef>
              <a:spcAft>
                <a:spcPts val="1000"/>
              </a:spcAft>
            </a:pPr>
            <a:r>
              <a:rPr lang="en"/>
              <a:t>Creation of large datasets requires extensive image annotation</a:t>
            </a:r>
          </a:p>
          <a:p>
            <a:pPr indent="-228600" lvl="0" marL="457200">
              <a:spcBef>
                <a:spcPts val="0"/>
              </a:spcBef>
              <a:spcAft>
                <a:spcPts val="1000"/>
              </a:spcAft>
            </a:pPr>
            <a:r>
              <a:rPr lang="en"/>
              <a:t>Learning schemes must have high level of generalizability to cover various domains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Contributions</a:t>
            </a:r>
          </a:p>
        </p:txBody>
      </p:sp>
      <p:sp>
        <p:nvSpPr>
          <p:cNvPr id="95" name="Shape 9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spcAft>
                <a:spcPts val="1000"/>
              </a:spcAft>
            </a:pPr>
            <a:r>
              <a:rPr lang="en"/>
              <a:t>Develop a deep convolutional network architecture that can effectively learn features in the images themselves that are indicative of sentiment</a:t>
            </a:r>
          </a:p>
          <a:p>
            <a:pPr indent="-228600" lvl="0" marL="457200" rtl="0">
              <a:spcBef>
                <a:spcPts val="0"/>
              </a:spcBef>
              <a:spcAft>
                <a:spcPts val="1000"/>
              </a:spcAft>
            </a:pPr>
            <a:r>
              <a:rPr lang="en"/>
              <a:t>Attempt to alleviate the noisy nature (weakly labelled) nature of visual sentiment datasets by using progressive training</a:t>
            </a:r>
          </a:p>
          <a:p>
            <a:pPr indent="-228600" lvl="0" marL="457200" rtl="0">
              <a:spcBef>
                <a:spcPts val="0"/>
              </a:spcBef>
              <a:spcAft>
                <a:spcPts val="1000"/>
              </a:spcAft>
            </a:pPr>
            <a:r>
              <a:rPr lang="en"/>
              <a:t>Build a large hand-annotated dataset for visual sentiment using Amazon Mechanical Turk</a:t>
            </a:r>
          </a:p>
          <a:p>
            <a:pPr indent="-228600" lvl="0" marL="457200">
              <a:spcBef>
                <a:spcPts val="0"/>
              </a:spcBef>
              <a:spcAft>
                <a:spcPts val="1000"/>
              </a:spcAft>
            </a:pPr>
            <a:r>
              <a:rPr lang="en"/>
              <a:t>Create a highly generalizable model by inducing domain transfer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Related Work</a:t>
            </a:r>
          </a:p>
        </p:txBody>
      </p:sp>
      <p:sp>
        <p:nvSpPr>
          <p:cNvPr id="101" name="Shape 10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spcAft>
                <a:spcPts val="1000"/>
              </a:spcAft>
            </a:pPr>
            <a:r>
              <a:rPr lang="en"/>
              <a:t>Sentibank: large-scale ontology and classifiers for detecting sentiment and emotions in visual content ~ Borth et al.</a:t>
            </a:r>
          </a:p>
          <a:p>
            <a:pPr indent="-228600" lvl="0" marL="457200" rtl="0">
              <a:spcBef>
                <a:spcPts val="0"/>
              </a:spcBef>
              <a:spcAft>
                <a:spcPts val="1000"/>
              </a:spcAft>
            </a:pPr>
            <a:r>
              <a:rPr lang="en"/>
              <a:t>Analyzing and predicting sentiment of images on the social web ~ Siersdorfer</a:t>
            </a:r>
          </a:p>
          <a:p>
            <a:pPr indent="-228600" lvl="0" marL="457200" rtl="0">
              <a:spcBef>
                <a:spcPts val="0"/>
              </a:spcBef>
              <a:spcAft>
                <a:spcPts val="1000"/>
              </a:spcAft>
            </a:pPr>
            <a:r>
              <a:rPr lang="en"/>
              <a:t>Sentribute: image sentiment analysis from a mid-level perspective ~ Yuan et al.</a:t>
            </a:r>
          </a:p>
          <a:p>
            <a:pPr indent="-228600" lvl="0" marL="457200" rtl="0">
              <a:spcBef>
                <a:spcPts val="0"/>
              </a:spcBef>
              <a:spcAft>
                <a:spcPts val="1000"/>
              </a:spcAft>
            </a:pPr>
            <a:r>
              <a:rPr lang="en"/>
              <a:t>From Pixels to Sentiment: Fine-tuning CNNs for Visual Sentiment Prediction ~ Victor Campos</a:t>
            </a:r>
          </a:p>
        </p:txBody>
      </p:sp>
      <p:sp>
        <p:nvSpPr>
          <p:cNvPr id="102" name="Shape 102"/>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3"/>
              </a:rPr>
              <a:t>Quanzeng et al</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Sentibank</a:t>
            </a:r>
          </a:p>
        </p:txBody>
      </p:sp>
      <p:sp>
        <p:nvSpPr>
          <p:cNvPr id="108" name="Shape 108"/>
          <p:cNvSpPr txBox="1"/>
          <p:nvPr>
            <p:ph idx="1" type="body"/>
          </p:nvPr>
        </p:nvSpPr>
        <p:spPr>
          <a:xfrm>
            <a:off x="311700" y="1266325"/>
            <a:ext cx="3817200" cy="3302700"/>
          </a:xfrm>
          <a:prstGeom prst="rect">
            <a:avLst/>
          </a:prstGeom>
        </p:spPr>
        <p:txBody>
          <a:bodyPr anchorCtr="0" anchor="t" bIns="91425" lIns="91425" rIns="91425" tIns="91425">
            <a:noAutofit/>
          </a:bodyPr>
          <a:lstStyle/>
          <a:p>
            <a:pPr indent="-228600" lvl="0" marL="457200" rtl="0">
              <a:spcBef>
                <a:spcPts val="0"/>
              </a:spcBef>
              <a:spcAft>
                <a:spcPts val="1000"/>
              </a:spcAft>
            </a:pPr>
            <a:r>
              <a:rPr lang="en"/>
              <a:t>1200 Adjective-Noun Pairs (ANP)</a:t>
            </a:r>
          </a:p>
          <a:p>
            <a:pPr indent="-228600" lvl="0" marL="457200" rtl="0">
              <a:spcBef>
                <a:spcPts val="0"/>
              </a:spcBef>
              <a:spcAft>
                <a:spcPts val="1000"/>
              </a:spcAft>
            </a:pPr>
            <a:r>
              <a:rPr lang="en"/>
              <a:t>ANPs used to query and crawled Flickr</a:t>
            </a:r>
          </a:p>
          <a:p>
            <a:pPr indent="-228600" lvl="0" marL="457200" rtl="0">
              <a:spcBef>
                <a:spcPts val="0"/>
              </a:spcBef>
              <a:spcAft>
                <a:spcPts val="1000"/>
              </a:spcAft>
            </a:pPr>
            <a:r>
              <a:rPr lang="en"/>
              <a:t>The features of the images in each ANP group used to form 1200 ANP detectors</a:t>
            </a:r>
          </a:p>
          <a:p>
            <a:pPr indent="-228600" lvl="0" marL="457200">
              <a:spcBef>
                <a:spcPts val="0"/>
              </a:spcBef>
              <a:spcAft>
                <a:spcPts val="1000"/>
              </a:spcAft>
            </a:pPr>
            <a:r>
              <a:rPr lang="en"/>
              <a:t>Responses of these detectors considered as mid level features </a:t>
            </a:r>
          </a:p>
        </p:txBody>
      </p:sp>
      <p:sp>
        <p:nvSpPr>
          <p:cNvPr descr="We demonstrate a novel system which combines sound structures from psychology and the folksonomy extracted from social multimedia to develop a large visual sentiment ontology consisting of 1,200 concepts and associated classifiers called SentiBank. Each concept, defined as an Adjective Noun Pair (ANP), is made of an adjective strongly indicating emotions and a noun corresponding to objects or scenes that have a reasonable prospect of automatic detection. We demonstrate novel applications made possible by SentiBank including live sentiment prediction of social media and visualization of visual content in a rich intuitive semantic space. For more information, please visit http://www.ee.columbia.edu/dvmm/vso/  paper:  Damian Borth, Rongrong Ji, Tao Chen, Thomas Breuel and Shih-Fu Chang Large-scale Visual Sentiment Ontology and Detectors Using Adjective Noun Pairs ACM Int. Conference on Multimedia (ACM MM), Barcelona, Oct 2013." id="109" name="Shape 109" title="SentiBank: Large-Scale Ontology and Classifiers for Visual Sentiment Detection">
            <a:hlinkClick r:id="rId3"/>
          </p:cNvPr>
          <p:cNvSpPr/>
          <p:nvPr/>
        </p:nvSpPr>
        <p:spPr>
          <a:xfrm>
            <a:off x="4260300" y="857250"/>
            <a:ext cx="4572000" cy="3429000"/>
          </a:xfrm>
          <a:prstGeom prst="rect">
            <a:avLst/>
          </a:prstGeom>
          <a:blipFill>
            <a:blip r:embed="rId4">
              <a:alphaModFix/>
            </a:blip>
            <a:stretch>
              <a:fillRect/>
            </a:stretch>
          </a:blipFill>
          <a:ln>
            <a:noFill/>
          </a:ln>
        </p:spPr>
      </p:sp>
      <p:sp>
        <p:nvSpPr>
          <p:cNvPr id="110" name="Shape 110"/>
          <p:cNvSpPr txBox="1"/>
          <p:nvPr/>
        </p:nvSpPr>
        <p:spPr>
          <a:xfrm>
            <a:off x="1562975" y="456902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5"/>
              </a:rPr>
              <a:t>Sentibank: Visual Sentiment Ontology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The Architecture</a:t>
            </a:r>
          </a:p>
        </p:txBody>
      </p:sp>
      <p:pic>
        <p:nvPicPr>
          <p:cNvPr descr="2-Figure2-1.png" id="116" name="Shape 116"/>
          <p:cNvPicPr preferRelativeResize="0"/>
          <p:nvPr/>
        </p:nvPicPr>
        <p:blipFill>
          <a:blip r:embed="rId3">
            <a:alphaModFix/>
          </a:blip>
          <a:stretch>
            <a:fillRect/>
          </a:stretch>
        </p:blipFill>
        <p:spPr>
          <a:xfrm>
            <a:off x="666312" y="1152425"/>
            <a:ext cx="7811375" cy="3316074"/>
          </a:xfrm>
          <a:prstGeom prst="rect">
            <a:avLst/>
          </a:prstGeom>
          <a:noFill/>
          <a:ln>
            <a:noFill/>
          </a:ln>
        </p:spPr>
      </p:pic>
      <p:sp>
        <p:nvSpPr>
          <p:cNvPr id="117" name="Shape 117"/>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4"/>
              </a:rPr>
              <a:t>Quanzeng et al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The Architecture [continued]</a:t>
            </a:r>
          </a:p>
        </p:txBody>
      </p:sp>
      <p:sp>
        <p:nvSpPr>
          <p:cNvPr id="123" name="Shape 12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spcAft>
                <a:spcPts val="1000"/>
              </a:spcAft>
            </a:pPr>
            <a:r>
              <a:rPr lang="en"/>
              <a:t>Each image is resized to 256x256 (center crop if needed) </a:t>
            </a:r>
          </a:p>
          <a:p>
            <a:pPr indent="-228600" lvl="0" marL="457200" rtl="0">
              <a:spcBef>
                <a:spcPts val="0"/>
              </a:spcBef>
              <a:spcAft>
                <a:spcPts val="1000"/>
              </a:spcAft>
            </a:pPr>
            <a:r>
              <a:rPr lang="en"/>
              <a:t>Two convolutional layers - </a:t>
            </a:r>
          </a:p>
          <a:p>
            <a:pPr indent="-228600" lvl="1" marL="914400" rtl="0">
              <a:spcBef>
                <a:spcPts val="0"/>
              </a:spcBef>
              <a:spcAft>
                <a:spcPts val="1000"/>
              </a:spcAft>
            </a:pPr>
            <a:r>
              <a:rPr lang="en"/>
              <a:t>Layer 1 has 96 kernels of size 11x11x3 with stride of 4</a:t>
            </a:r>
          </a:p>
          <a:p>
            <a:pPr indent="-228600" lvl="1" marL="914400" rtl="0">
              <a:spcBef>
                <a:spcPts val="0"/>
              </a:spcBef>
              <a:spcAft>
                <a:spcPts val="1000"/>
              </a:spcAft>
            </a:pPr>
            <a:r>
              <a:rPr lang="en"/>
              <a:t>Layer 2 has 256 kernels of size 5x5 with stride of 2</a:t>
            </a:r>
          </a:p>
          <a:p>
            <a:pPr indent="-228600" lvl="0" marL="457200">
              <a:spcBef>
                <a:spcPts val="0"/>
              </a:spcBef>
              <a:spcAft>
                <a:spcPts val="1000"/>
              </a:spcAft>
            </a:pPr>
            <a:r>
              <a:rPr lang="en"/>
              <a:t>Four fully connected layers, with the second to last layer having 24 units (inspired by Plutchik’s wheel of emotions)</a:t>
            </a:r>
          </a:p>
        </p:txBody>
      </p:sp>
      <p:sp>
        <p:nvSpPr>
          <p:cNvPr id="124" name="Shape 124"/>
          <p:cNvSpPr txBox="1"/>
          <p:nvPr/>
        </p:nvSpPr>
        <p:spPr>
          <a:xfrm>
            <a:off x="1213050" y="4455375"/>
            <a:ext cx="6717900" cy="443100"/>
          </a:xfrm>
          <a:prstGeom prst="rect">
            <a:avLst/>
          </a:prstGeom>
          <a:noFill/>
          <a:ln>
            <a:noFill/>
          </a:ln>
        </p:spPr>
        <p:txBody>
          <a:bodyPr anchorCtr="0" anchor="t" bIns="91425" lIns="91425" rIns="91425" tIns="91425">
            <a:noAutofit/>
          </a:bodyPr>
          <a:lstStyle/>
          <a:p>
            <a:pPr lvl="0" rtl="0" algn="ctr">
              <a:spcBef>
                <a:spcPts val="0"/>
              </a:spcBef>
              <a:buNone/>
            </a:pPr>
            <a:r>
              <a:rPr lang="en" sz="1600">
                <a:solidFill>
                  <a:schemeClr val="dk2"/>
                </a:solidFill>
              </a:rPr>
              <a:t>Source:</a:t>
            </a:r>
            <a:r>
              <a:rPr lang="en" sz="1600"/>
              <a:t> </a:t>
            </a:r>
            <a:r>
              <a:rPr lang="en" sz="1600" u="sng">
                <a:solidFill>
                  <a:schemeClr val="hlink"/>
                </a:solidFill>
                <a:hlinkClick r:id="rId3"/>
              </a:rPr>
              <a:t>Quanzeng et al</a:t>
            </a: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