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60" r:id="rId4"/>
    <p:sldId id="259" r:id="rId5"/>
    <p:sldId id="261" r:id="rId6"/>
    <p:sldId id="263" r:id="rId7"/>
    <p:sldId id="264" r:id="rId8"/>
    <p:sldId id="265" r:id="rId9"/>
    <p:sldId id="267" r:id="rId10"/>
    <p:sldId id="266" r:id="rId11"/>
    <p:sldId id="269" r:id="rId12"/>
    <p:sldId id="262" r:id="rId13"/>
    <p:sldId id="258" r:id="rId1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000" autoAdjust="0"/>
    <p:restoredTop sz="94660"/>
  </p:normalViewPr>
  <p:slideViewPr>
    <p:cSldViewPr snapToGrid="0">
      <p:cViewPr varScale="1">
        <p:scale>
          <a:sx n="120" d="100"/>
          <a:sy n="120" d="100"/>
        </p:scale>
        <p:origin x="174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ECE82C-0DAE-4D92-95EF-E974D734C89A}" type="datetimeFigureOut">
              <a:rPr lang="en-US" smtClean="0"/>
              <a:t>10/4/2016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496989-5B2C-4E2E-9A03-36E14DE1EE9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8653237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ECE82C-0DAE-4D92-95EF-E974D734C89A}" type="datetimeFigureOut">
              <a:rPr lang="en-US" smtClean="0"/>
              <a:t>10/4/2016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496989-5B2C-4E2E-9A03-36E14DE1EE9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509277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ECE82C-0DAE-4D92-95EF-E974D734C89A}" type="datetimeFigureOut">
              <a:rPr lang="en-US" smtClean="0"/>
              <a:t>10/4/2016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496989-5B2C-4E2E-9A03-36E14DE1EE9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5239230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ECE82C-0DAE-4D92-95EF-E974D734C89A}" type="datetimeFigureOut">
              <a:rPr lang="en-US" smtClean="0"/>
              <a:t>10/4/2016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496989-5B2C-4E2E-9A03-36E14DE1EE9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2709948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ECE82C-0DAE-4D92-95EF-E974D734C89A}" type="datetimeFigureOut">
              <a:rPr lang="en-US" smtClean="0"/>
              <a:t>10/4/2016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496989-5B2C-4E2E-9A03-36E14DE1EE9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562850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ECE82C-0DAE-4D92-95EF-E974D734C89A}" type="datetimeFigureOut">
              <a:rPr lang="en-US" smtClean="0"/>
              <a:t>10/4/2016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496989-5B2C-4E2E-9A03-36E14DE1EE9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478711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ECE82C-0DAE-4D92-95EF-E974D734C89A}" type="datetimeFigureOut">
              <a:rPr lang="en-US" smtClean="0"/>
              <a:t>10/4/2016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496989-5B2C-4E2E-9A03-36E14DE1EE9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136951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ECE82C-0DAE-4D92-95EF-E974D734C89A}" type="datetimeFigureOut">
              <a:rPr lang="en-US" smtClean="0"/>
              <a:t>10/4/2016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496989-5B2C-4E2E-9A03-36E14DE1EE9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089288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ECE82C-0DAE-4D92-95EF-E974D734C89A}" type="datetimeFigureOut">
              <a:rPr lang="en-US" smtClean="0"/>
              <a:t>10/4/2016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496989-5B2C-4E2E-9A03-36E14DE1EE9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459747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ECE82C-0DAE-4D92-95EF-E974D734C89A}" type="datetimeFigureOut">
              <a:rPr lang="en-US" smtClean="0"/>
              <a:t>10/4/2016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496989-5B2C-4E2E-9A03-36E14DE1EE9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2032174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ECE82C-0DAE-4D92-95EF-E974D734C89A}" type="datetimeFigureOut">
              <a:rPr lang="en-US" smtClean="0"/>
              <a:t>10/4/2016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496989-5B2C-4E2E-9A03-36E14DE1EE9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7376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3ECE82C-0DAE-4D92-95EF-E974D734C89A}" type="datetimeFigureOut">
              <a:rPr lang="en-US" smtClean="0"/>
              <a:t>10/4/2016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7496989-5B2C-4E2E-9A03-36E14DE1EE9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7902416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http://karpathy.github.io/2015/05/21/rnn-effectiveness/" TargetMode="External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1.png"/><Relationship Id="rId4" Type="http://schemas.openxmlformats.org/officeDocument/2006/relationships/image" Target="../media/image10.pn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hyperlink" Target="https://en.wikipedia.org/wiki/BLEU" TargetMode="External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hyperlink" Target="http://techtalks.tv/talks/show-and-tell-a-neural-image-caption-generator/61592/" TargetMode="External"/><Relationship Id="rId2" Type="http://schemas.openxmlformats.org/officeDocument/2006/relationships/hyperlink" Target="https://arxiv.org/pdf/1411.4555v2.pdf" TargetMode="External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colah.github.io/posts/2015-08-Understanding-LSTMs/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219200" y="446502"/>
            <a:ext cx="9568070" cy="23876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Show and Tell: A Neural Image Caption Generator</a:t>
            </a:r>
            <a:r>
              <a:rPr lang="zh-CN" altLang="en-US" dirty="0" smtClean="0"/>
              <a:t> </a:t>
            </a:r>
            <a:r>
              <a:rPr lang="en-US" altLang="zh-CN" dirty="0" smtClean="0"/>
              <a:t>(CVPR</a:t>
            </a:r>
            <a:r>
              <a:rPr lang="zh-CN" altLang="en-US" dirty="0" smtClean="0"/>
              <a:t> </a:t>
            </a:r>
            <a:r>
              <a:rPr lang="en-US" altLang="zh-CN" dirty="0" smtClean="0"/>
              <a:t>2015)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19200" y="3721309"/>
            <a:ext cx="9144000" cy="1655762"/>
          </a:xfrm>
        </p:spPr>
        <p:txBody>
          <a:bodyPr/>
          <a:lstStyle/>
          <a:p>
            <a:endParaRPr lang="en-US" dirty="0" smtClean="0"/>
          </a:p>
          <a:p>
            <a:r>
              <a:rPr lang="en-US" altLang="zh-CN" dirty="0" smtClean="0"/>
              <a:t>Presenters:</a:t>
            </a:r>
            <a:r>
              <a:rPr lang="en-US" dirty="0" smtClean="0"/>
              <a:t> </a:t>
            </a:r>
            <a:r>
              <a:rPr lang="en-US" dirty="0" err="1"/>
              <a:t>Tianlu</a:t>
            </a:r>
            <a:r>
              <a:rPr lang="en-US" dirty="0"/>
              <a:t> </a:t>
            </a:r>
            <a:r>
              <a:rPr lang="en-US" dirty="0" smtClean="0"/>
              <a:t>Wang</a:t>
            </a:r>
            <a:r>
              <a:rPr lang="en-US" altLang="zh-CN" dirty="0" smtClean="0"/>
              <a:t>,</a:t>
            </a:r>
            <a:r>
              <a:rPr lang="zh-CN" altLang="en-US" dirty="0" smtClean="0"/>
              <a:t> </a:t>
            </a:r>
            <a:r>
              <a:rPr lang="en-US" dirty="0" smtClean="0"/>
              <a:t> Y</a:t>
            </a:r>
            <a:r>
              <a:rPr lang="en-US" altLang="zh-CN" dirty="0" smtClean="0"/>
              <a:t>i</a:t>
            </a:r>
            <a:r>
              <a:rPr lang="en-US" dirty="0" smtClean="0"/>
              <a:t>n </a:t>
            </a:r>
            <a:r>
              <a:rPr lang="en-US" dirty="0"/>
              <a:t>Zhang </a:t>
            </a:r>
            <a:endParaRPr lang="en-US" dirty="0" smtClean="0"/>
          </a:p>
          <a:p>
            <a:r>
              <a:rPr lang="en-US" dirty="0" smtClean="0"/>
              <a:t>Oct</a:t>
            </a:r>
            <a:r>
              <a:rPr lang="en-US" altLang="zh-CN" dirty="0" smtClean="0"/>
              <a:t>ober</a:t>
            </a:r>
            <a:r>
              <a:rPr lang="en-US" dirty="0" smtClean="0"/>
              <a:t> 5</a:t>
            </a:r>
            <a:r>
              <a:rPr lang="en-US" baseline="30000" dirty="0" smtClean="0"/>
              <a:t>th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588840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17980" y="2904454"/>
            <a:ext cx="3441700" cy="2286000"/>
          </a:xfrm>
        </p:spPr>
      </p:pic>
      <p:sp>
        <p:nvSpPr>
          <p:cNvPr id="5" name="TextBox 4"/>
          <p:cNvSpPr txBox="1"/>
          <p:nvPr/>
        </p:nvSpPr>
        <p:spPr>
          <a:xfrm>
            <a:off x="5951786" y="2904454"/>
            <a:ext cx="525271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Human: A young girl asleep on the sofa cuddling a stuffed bear.</a:t>
            </a: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5951786" y="4728789"/>
            <a:ext cx="540154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/>
              <a:t>NIC: A baby is asleep next to a teddy bear.</a:t>
            </a:r>
            <a:endParaRPr lang="en-US" sz="2400" dirty="0"/>
          </a:p>
        </p:txBody>
      </p:sp>
      <p:sp>
        <p:nvSpPr>
          <p:cNvPr id="2" name="Rectangle 1"/>
          <p:cNvSpPr/>
          <p:nvPr/>
        </p:nvSpPr>
        <p:spPr>
          <a:xfrm>
            <a:off x="847438" y="526121"/>
            <a:ext cx="10505891" cy="187743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400" dirty="0">
                <a:latin typeface="+mj-lt"/>
                <a:ea typeface="+mj-ea"/>
                <a:cs typeface="+mj-cs"/>
              </a:rPr>
              <a:t>Neural Image Caption</a:t>
            </a:r>
            <a:r>
              <a:rPr lang="zh-CN" altLang="en-US" sz="4400" dirty="0">
                <a:latin typeface="+mj-lt"/>
                <a:ea typeface="+mj-ea"/>
                <a:cs typeface="+mj-cs"/>
              </a:rPr>
              <a:t> </a:t>
            </a:r>
            <a:r>
              <a:rPr lang="en-US" altLang="zh-CN" sz="4400" dirty="0">
                <a:latin typeface="+mj-lt"/>
                <a:ea typeface="+mj-ea"/>
                <a:cs typeface="+mj-cs"/>
              </a:rPr>
              <a:t>(NIC)</a:t>
            </a:r>
          </a:p>
          <a:p>
            <a:endParaRPr lang="en-US" altLang="zh-CN" sz="2400" dirty="0"/>
          </a:p>
          <a:p>
            <a:r>
              <a:rPr lang="en-US" altLang="zh-CN" sz="2400" dirty="0" smtClean="0"/>
              <a:t>Main</a:t>
            </a:r>
            <a:r>
              <a:rPr lang="zh-CN" altLang="en-US" sz="2400" dirty="0" smtClean="0"/>
              <a:t> </a:t>
            </a:r>
            <a:r>
              <a:rPr lang="en-US" altLang="zh-CN" sz="2400" dirty="0" smtClean="0"/>
              <a:t>Goal:</a:t>
            </a:r>
            <a:r>
              <a:rPr lang="zh-CN" altLang="en-US" sz="2400" dirty="0" smtClean="0"/>
              <a:t> </a:t>
            </a:r>
            <a:r>
              <a:rPr lang="en-US" altLang="zh-CN" sz="2400" dirty="0" smtClean="0"/>
              <a:t>automatically</a:t>
            </a:r>
            <a:r>
              <a:rPr lang="zh-CN" altLang="en-US" sz="2400" dirty="0" smtClean="0"/>
              <a:t> </a:t>
            </a:r>
            <a:r>
              <a:rPr lang="en-US" altLang="zh-CN" sz="2400" dirty="0" smtClean="0"/>
              <a:t>describe</a:t>
            </a:r>
            <a:r>
              <a:rPr lang="zh-CN" altLang="en-US" sz="2400" dirty="0" smtClean="0"/>
              <a:t> </a:t>
            </a:r>
            <a:r>
              <a:rPr lang="en-US" altLang="zh-CN" sz="2400" dirty="0" smtClean="0"/>
              <a:t>the</a:t>
            </a:r>
            <a:r>
              <a:rPr lang="zh-CN" altLang="en-US" sz="2400" dirty="0" smtClean="0"/>
              <a:t> </a:t>
            </a:r>
            <a:r>
              <a:rPr lang="en-US" altLang="zh-CN" sz="2400" dirty="0" smtClean="0"/>
              <a:t>content</a:t>
            </a:r>
            <a:r>
              <a:rPr lang="zh-CN" altLang="en-US" sz="2400" dirty="0" smtClean="0"/>
              <a:t> </a:t>
            </a:r>
            <a:r>
              <a:rPr lang="en-US" altLang="zh-CN" sz="2400" dirty="0" smtClean="0"/>
              <a:t>of</a:t>
            </a:r>
            <a:r>
              <a:rPr lang="zh-CN" altLang="en-US" sz="2400" dirty="0" smtClean="0"/>
              <a:t> </a:t>
            </a:r>
            <a:r>
              <a:rPr lang="en-US" altLang="zh-CN" sz="2400" dirty="0" smtClean="0"/>
              <a:t>an</a:t>
            </a:r>
            <a:r>
              <a:rPr lang="zh-CN" altLang="en-US" sz="2400" dirty="0" smtClean="0"/>
              <a:t> </a:t>
            </a:r>
            <a:r>
              <a:rPr lang="en-US" altLang="zh-CN" sz="2400" dirty="0" smtClean="0"/>
              <a:t>image</a:t>
            </a:r>
            <a:r>
              <a:rPr lang="zh-CN" altLang="en-US" sz="2400" dirty="0" smtClean="0"/>
              <a:t> </a:t>
            </a:r>
            <a:r>
              <a:rPr lang="en-US" altLang="zh-CN" sz="2400" dirty="0" smtClean="0"/>
              <a:t>using</a:t>
            </a:r>
            <a:r>
              <a:rPr lang="zh-CN" altLang="en-US" sz="2400" dirty="0" smtClean="0"/>
              <a:t> </a:t>
            </a:r>
            <a:r>
              <a:rPr lang="en-US" altLang="zh-CN" sz="2400" dirty="0" smtClean="0"/>
              <a:t>properly</a:t>
            </a:r>
            <a:r>
              <a:rPr lang="zh-CN" altLang="en-US" sz="2400" dirty="0" smtClean="0"/>
              <a:t> </a:t>
            </a:r>
            <a:r>
              <a:rPr lang="en-US" altLang="zh-CN" sz="2400" dirty="0" smtClean="0"/>
              <a:t>formed</a:t>
            </a:r>
            <a:r>
              <a:rPr lang="zh-CN" altLang="en-US" sz="2400" dirty="0" smtClean="0"/>
              <a:t> </a:t>
            </a:r>
            <a:r>
              <a:rPr lang="en-US" altLang="zh-CN" sz="2400" dirty="0" smtClean="0"/>
              <a:t>English</a:t>
            </a:r>
            <a:r>
              <a:rPr lang="zh-CN" altLang="en-US" sz="2400" dirty="0" smtClean="0"/>
              <a:t> </a:t>
            </a:r>
            <a:r>
              <a:rPr lang="en-US" altLang="zh-CN" sz="2400" dirty="0" smtClean="0"/>
              <a:t>sentences</a:t>
            </a:r>
            <a:endParaRPr lang="en-US" sz="2400" dirty="0"/>
          </a:p>
        </p:txBody>
      </p:sp>
      <p:sp>
        <p:nvSpPr>
          <p:cNvPr id="7" name="Rectangle 6"/>
          <p:cNvSpPr/>
          <p:nvPr/>
        </p:nvSpPr>
        <p:spPr>
          <a:xfrm>
            <a:off x="847437" y="5722127"/>
            <a:ext cx="10357065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zh-CN" dirty="0" smtClean="0"/>
              <a:t>Mathematically,</a:t>
            </a:r>
            <a:r>
              <a:rPr lang="zh-CN" altLang="en-US" dirty="0" smtClean="0"/>
              <a:t> </a:t>
            </a:r>
            <a:r>
              <a:rPr lang="en-US" altLang="zh-CN" dirty="0" smtClean="0"/>
              <a:t>to</a:t>
            </a:r>
            <a:r>
              <a:rPr lang="zh-CN" altLang="en-US" dirty="0" smtClean="0"/>
              <a:t> </a:t>
            </a:r>
            <a:r>
              <a:rPr lang="en-US" altLang="zh-CN" dirty="0" smtClean="0"/>
              <a:t>build</a:t>
            </a:r>
            <a:r>
              <a:rPr lang="zh-CN" altLang="en-US" dirty="0" smtClean="0"/>
              <a:t> </a:t>
            </a:r>
            <a:r>
              <a:rPr lang="en-US" altLang="zh-CN" dirty="0"/>
              <a:t>a</a:t>
            </a:r>
            <a:r>
              <a:rPr lang="zh-CN" altLang="en-US" dirty="0"/>
              <a:t> </a:t>
            </a:r>
            <a:r>
              <a:rPr lang="en-US" altLang="zh-CN" dirty="0"/>
              <a:t>single</a:t>
            </a:r>
            <a:r>
              <a:rPr lang="zh-CN" altLang="en-US" dirty="0"/>
              <a:t> </a:t>
            </a:r>
            <a:r>
              <a:rPr lang="en-US" altLang="zh-CN" dirty="0"/>
              <a:t>joint</a:t>
            </a:r>
            <a:r>
              <a:rPr lang="zh-CN" altLang="en-US" dirty="0"/>
              <a:t> </a:t>
            </a:r>
            <a:r>
              <a:rPr lang="en-US" altLang="zh-CN" dirty="0"/>
              <a:t>model</a:t>
            </a:r>
            <a:r>
              <a:rPr lang="zh-CN" altLang="en-US" dirty="0"/>
              <a:t> </a:t>
            </a:r>
            <a:r>
              <a:rPr lang="en-US" altLang="zh-CN" dirty="0"/>
              <a:t>that</a:t>
            </a:r>
            <a:r>
              <a:rPr lang="zh-CN" altLang="en-US" dirty="0"/>
              <a:t> </a:t>
            </a:r>
            <a:r>
              <a:rPr lang="en-US" altLang="zh-CN" dirty="0"/>
              <a:t>takes</a:t>
            </a:r>
            <a:r>
              <a:rPr lang="zh-CN" altLang="en-US" dirty="0"/>
              <a:t> </a:t>
            </a:r>
            <a:r>
              <a:rPr lang="en-US" altLang="zh-CN" dirty="0"/>
              <a:t>an</a:t>
            </a:r>
            <a:r>
              <a:rPr lang="zh-CN" altLang="en-US" dirty="0"/>
              <a:t> </a:t>
            </a:r>
            <a:r>
              <a:rPr lang="en-US" altLang="zh-CN" dirty="0"/>
              <a:t>image</a:t>
            </a:r>
            <a:r>
              <a:rPr lang="zh-CN" altLang="en-US" dirty="0"/>
              <a:t> </a:t>
            </a:r>
            <a:r>
              <a:rPr lang="en-US" altLang="zh-CN" dirty="0"/>
              <a:t>I</a:t>
            </a:r>
            <a:r>
              <a:rPr lang="zh-CN" altLang="en-US" dirty="0"/>
              <a:t> </a:t>
            </a:r>
            <a:r>
              <a:rPr lang="en-US" altLang="zh-CN" dirty="0"/>
              <a:t>as</a:t>
            </a:r>
            <a:r>
              <a:rPr lang="zh-CN" altLang="en-US" dirty="0"/>
              <a:t> </a:t>
            </a:r>
            <a:r>
              <a:rPr lang="en-US" altLang="zh-CN" dirty="0"/>
              <a:t>input,</a:t>
            </a:r>
            <a:r>
              <a:rPr lang="zh-CN" altLang="en-US" dirty="0"/>
              <a:t> </a:t>
            </a:r>
            <a:r>
              <a:rPr lang="en-US" altLang="zh-CN" dirty="0"/>
              <a:t>and</a:t>
            </a:r>
            <a:r>
              <a:rPr lang="zh-CN" altLang="en-US" dirty="0"/>
              <a:t> </a:t>
            </a:r>
            <a:r>
              <a:rPr lang="en-US" altLang="zh-CN" dirty="0"/>
              <a:t>is</a:t>
            </a:r>
            <a:r>
              <a:rPr lang="zh-CN" altLang="en-US" dirty="0"/>
              <a:t> </a:t>
            </a:r>
            <a:r>
              <a:rPr lang="en-US" altLang="zh-CN" dirty="0"/>
              <a:t>trained</a:t>
            </a:r>
            <a:r>
              <a:rPr lang="zh-CN" altLang="en-US" dirty="0"/>
              <a:t> </a:t>
            </a:r>
            <a:r>
              <a:rPr lang="en-US" altLang="zh-CN" b="1" dirty="0"/>
              <a:t>to</a:t>
            </a:r>
            <a:r>
              <a:rPr lang="zh-CN" altLang="en-US" b="1" dirty="0"/>
              <a:t> </a:t>
            </a:r>
            <a:r>
              <a:rPr lang="en-US" altLang="zh-CN" b="1" dirty="0"/>
              <a:t>maximize</a:t>
            </a:r>
            <a:r>
              <a:rPr lang="zh-CN" altLang="en-US" b="1" dirty="0"/>
              <a:t> </a:t>
            </a:r>
            <a:r>
              <a:rPr lang="en-US" altLang="zh-CN" b="1" dirty="0"/>
              <a:t>the</a:t>
            </a:r>
            <a:r>
              <a:rPr lang="zh-CN" altLang="en-US" b="1" dirty="0"/>
              <a:t> </a:t>
            </a:r>
            <a:r>
              <a:rPr lang="en-US" altLang="zh-CN" b="1" dirty="0"/>
              <a:t>likelihood</a:t>
            </a:r>
            <a:r>
              <a:rPr lang="zh-CN" altLang="en-US" b="1" dirty="0"/>
              <a:t> </a:t>
            </a:r>
            <a:r>
              <a:rPr lang="en-US" altLang="zh-CN" b="1" dirty="0" smtClean="0"/>
              <a:t>p(</a:t>
            </a:r>
            <a:r>
              <a:rPr lang="en-US" altLang="zh-CN" b="1" dirty="0" err="1" smtClean="0"/>
              <a:t>Sentence|Image</a:t>
            </a:r>
            <a:r>
              <a:rPr lang="en-US" altLang="zh-CN" b="1" dirty="0" smtClean="0"/>
              <a:t>)</a:t>
            </a:r>
            <a:r>
              <a:rPr lang="zh-CN" altLang="en-US" dirty="0" smtClean="0"/>
              <a:t> </a:t>
            </a:r>
            <a:r>
              <a:rPr lang="en-US" altLang="zh-CN" dirty="0" smtClean="0"/>
              <a:t>of</a:t>
            </a:r>
            <a:r>
              <a:rPr lang="zh-CN" altLang="en-US" dirty="0" smtClean="0"/>
              <a:t> </a:t>
            </a:r>
            <a:r>
              <a:rPr lang="en-US" altLang="zh-CN" dirty="0" smtClean="0"/>
              <a:t>producing</a:t>
            </a:r>
            <a:r>
              <a:rPr lang="zh-CN" altLang="en-US" dirty="0" smtClean="0"/>
              <a:t> </a:t>
            </a:r>
            <a:r>
              <a:rPr lang="en-US" altLang="zh-CN" dirty="0" smtClean="0"/>
              <a:t>a</a:t>
            </a:r>
            <a:r>
              <a:rPr lang="zh-CN" altLang="en-US" dirty="0" smtClean="0"/>
              <a:t> </a:t>
            </a:r>
            <a:r>
              <a:rPr lang="en-US" altLang="zh-CN" dirty="0" smtClean="0"/>
              <a:t>target</a:t>
            </a:r>
            <a:r>
              <a:rPr lang="zh-CN" altLang="en-US" dirty="0" smtClean="0"/>
              <a:t> </a:t>
            </a:r>
            <a:r>
              <a:rPr lang="en-US" altLang="zh-CN" dirty="0" smtClean="0"/>
              <a:t>sequence</a:t>
            </a:r>
            <a:r>
              <a:rPr lang="zh-CN" altLang="en-US" dirty="0" smtClean="0"/>
              <a:t> </a:t>
            </a:r>
            <a:r>
              <a:rPr lang="en-US" altLang="zh-CN" dirty="0" smtClean="0"/>
              <a:t>of</a:t>
            </a:r>
            <a:r>
              <a:rPr lang="zh-CN" altLang="en-US" dirty="0" smtClean="0"/>
              <a:t> </a:t>
            </a:r>
            <a:r>
              <a:rPr lang="en-US" altLang="zh-CN" dirty="0" smtClean="0"/>
              <a:t>words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317256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414078"/>
            <a:ext cx="10515600" cy="1026353"/>
          </a:xfrm>
        </p:spPr>
        <p:txBody>
          <a:bodyPr/>
          <a:lstStyle/>
          <a:p>
            <a:r>
              <a:rPr lang="en-US" dirty="0" smtClean="0"/>
              <a:t>Inspiration</a:t>
            </a:r>
            <a:r>
              <a:rPr lang="zh-CN" altLang="en-US" dirty="0" smtClean="0"/>
              <a:t> </a:t>
            </a:r>
            <a:r>
              <a:rPr lang="en-US" altLang="zh-CN" dirty="0" smtClean="0"/>
              <a:t>from</a:t>
            </a:r>
            <a:r>
              <a:rPr lang="zh-CN" altLang="en-US" dirty="0" smtClean="0"/>
              <a:t> </a:t>
            </a:r>
            <a:r>
              <a:rPr lang="en-US" altLang="zh-CN" dirty="0" smtClean="0"/>
              <a:t>Machine</a:t>
            </a:r>
            <a:r>
              <a:rPr lang="zh-CN" altLang="en-US" dirty="0" smtClean="0"/>
              <a:t> </a:t>
            </a:r>
            <a:r>
              <a:rPr lang="en-US" altLang="zh-CN" dirty="0" smtClean="0"/>
              <a:t>Translation</a:t>
            </a:r>
            <a:r>
              <a:rPr lang="zh-CN" altLang="en-US" dirty="0" smtClean="0"/>
              <a:t> </a:t>
            </a:r>
            <a:r>
              <a:rPr lang="en-US" altLang="zh-CN" dirty="0" smtClean="0"/>
              <a:t>task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38200" y="1904390"/>
            <a:ext cx="4983183" cy="3021946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5410200" y="2050761"/>
            <a:ext cx="6096000" cy="3139321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altLang="zh-CN" dirty="0" smtClean="0"/>
              <a:t>The</a:t>
            </a:r>
            <a:r>
              <a:rPr lang="zh-CN" altLang="en-US" dirty="0" smtClean="0"/>
              <a:t> </a:t>
            </a:r>
            <a:r>
              <a:rPr lang="en-US" altLang="zh-CN" dirty="0" smtClean="0"/>
              <a:t>target</a:t>
            </a:r>
            <a:r>
              <a:rPr lang="zh-CN" altLang="en-US" dirty="0" smtClean="0"/>
              <a:t> </a:t>
            </a:r>
            <a:r>
              <a:rPr lang="en-US" altLang="zh-CN" dirty="0" smtClean="0"/>
              <a:t>sentence</a:t>
            </a:r>
            <a:r>
              <a:rPr lang="zh-CN" altLang="en-US" dirty="0" smtClean="0"/>
              <a:t> </a:t>
            </a:r>
            <a:r>
              <a:rPr lang="en-US" altLang="zh-CN" dirty="0" smtClean="0"/>
              <a:t>is</a:t>
            </a:r>
            <a:r>
              <a:rPr lang="zh-CN" altLang="en-US" dirty="0" smtClean="0"/>
              <a:t> </a:t>
            </a:r>
            <a:r>
              <a:rPr lang="en-US" altLang="zh-CN" dirty="0" smtClean="0"/>
              <a:t>generated</a:t>
            </a:r>
            <a:r>
              <a:rPr lang="zh-CN" altLang="en-US" dirty="0" smtClean="0"/>
              <a:t> </a:t>
            </a:r>
            <a:r>
              <a:rPr lang="en-US" altLang="zh-CN" dirty="0" smtClean="0"/>
              <a:t>by</a:t>
            </a:r>
            <a:r>
              <a:rPr lang="zh-CN" altLang="en-US" dirty="0" smtClean="0"/>
              <a:t> </a:t>
            </a:r>
            <a:r>
              <a:rPr lang="en-US" altLang="zh-CN" dirty="0" smtClean="0"/>
              <a:t>maximizing</a:t>
            </a:r>
            <a:r>
              <a:rPr lang="zh-CN" altLang="en-US" dirty="0" smtClean="0"/>
              <a:t> </a:t>
            </a:r>
            <a:r>
              <a:rPr lang="en-US" altLang="zh-CN" dirty="0" smtClean="0"/>
              <a:t>the</a:t>
            </a:r>
            <a:r>
              <a:rPr lang="zh-CN" altLang="en-US" dirty="0" smtClean="0"/>
              <a:t> </a:t>
            </a:r>
            <a:r>
              <a:rPr lang="en-US" altLang="zh-CN" dirty="0" smtClean="0"/>
              <a:t>likelihood</a:t>
            </a:r>
            <a:r>
              <a:rPr lang="zh-CN" altLang="en-US" dirty="0" smtClean="0"/>
              <a:t> </a:t>
            </a:r>
            <a:r>
              <a:rPr lang="en-US" altLang="zh-CN" dirty="0" smtClean="0"/>
              <a:t>P(T|S),</a:t>
            </a:r>
            <a:r>
              <a:rPr lang="zh-CN" altLang="en-US" dirty="0" smtClean="0"/>
              <a:t> </a:t>
            </a:r>
            <a:r>
              <a:rPr lang="en-US" altLang="zh-CN" dirty="0" smtClean="0"/>
              <a:t>where</a:t>
            </a:r>
            <a:r>
              <a:rPr lang="zh-CN" altLang="en-US" dirty="0" smtClean="0"/>
              <a:t> </a:t>
            </a:r>
            <a:r>
              <a:rPr lang="en-US" altLang="zh-CN" dirty="0" smtClean="0"/>
              <a:t>T</a:t>
            </a:r>
            <a:r>
              <a:rPr lang="zh-CN" altLang="en-US" dirty="0" smtClean="0"/>
              <a:t> </a:t>
            </a:r>
            <a:r>
              <a:rPr lang="en-US" altLang="zh-CN" dirty="0" smtClean="0"/>
              <a:t>is</a:t>
            </a:r>
            <a:r>
              <a:rPr lang="zh-CN" altLang="en-US" dirty="0" smtClean="0"/>
              <a:t> </a:t>
            </a:r>
            <a:r>
              <a:rPr lang="en-US" altLang="zh-CN" dirty="0" smtClean="0"/>
              <a:t>the</a:t>
            </a:r>
            <a:r>
              <a:rPr lang="zh-CN" altLang="en-US" dirty="0" smtClean="0"/>
              <a:t> </a:t>
            </a:r>
            <a:r>
              <a:rPr lang="en-US" altLang="zh-CN" dirty="0" smtClean="0"/>
              <a:t>target</a:t>
            </a:r>
            <a:r>
              <a:rPr lang="zh-CN" altLang="en-US" dirty="0" smtClean="0"/>
              <a:t> </a:t>
            </a:r>
            <a:r>
              <a:rPr lang="en-US" altLang="zh-CN" dirty="0" smtClean="0"/>
              <a:t>language</a:t>
            </a:r>
            <a:r>
              <a:rPr lang="zh-CN" altLang="en-US" dirty="0" smtClean="0"/>
              <a:t> </a:t>
            </a:r>
            <a:r>
              <a:rPr lang="en-US" altLang="zh-CN" dirty="0" smtClean="0"/>
              <a:t>and</a:t>
            </a:r>
            <a:r>
              <a:rPr lang="zh-CN" altLang="en-US" dirty="0" smtClean="0"/>
              <a:t> </a:t>
            </a:r>
            <a:r>
              <a:rPr lang="en-US" altLang="zh-CN" dirty="0" smtClean="0"/>
              <a:t>S</a:t>
            </a:r>
            <a:r>
              <a:rPr lang="zh-CN" altLang="en-US" dirty="0" smtClean="0"/>
              <a:t> </a:t>
            </a:r>
            <a:r>
              <a:rPr lang="en-US" altLang="zh-CN" dirty="0" smtClean="0"/>
              <a:t>is</a:t>
            </a:r>
            <a:r>
              <a:rPr lang="zh-CN" altLang="en-US" dirty="0" smtClean="0"/>
              <a:t> </a:t>
            </a:r>
            <a:r>
              <a:rPr lang="en-US" altLang="zh-CN" dirty="0" smtClean="0"/>
              <a:t>the</a:t>
            </a:r>
            <a:r>
              <a:rPr lang="zh-CN" altLang="en-US" dirty="0" smtClean="0"/>
              <a:t> </a:t>
            </a:r>
            <a:r>
              <a:rPr lang="en-US" altLang="zh-CN" dirty="0" smtClean="0"/>
              <a:t>source</a:t>
            </a:r>
            <a:r>
              <a:rPr lang="zh-CN" altLang="en-US" dirty="0" smtClean="0"/>
              <a:t> </a:t>
            </a:r>
            <a:r>
              <a:rPr lang="en-US" altLang="zh-CN" dirty="0" smtClean="0"/>
              <a:t>language</a:t>
            </a:r>
            <a:r>
              <a:rPr lang="zh-CN" altLang="en-US" dirty="0" smtClean="0"/>
              <a:t> </a:t>
            </a:r>
            <a:endParaRPr lang="en-US" altLang="zh-CN" dirty="0"/>
          </a:p>
          <a:p>
            <a:endParaRPr lang="en-US" altLang="zh-CN" dirty="0" smtClean="0"/>
          </a:p>
          <a:p>
            <a:endParaRPr lang="en-US" altLang="zh-CN" dirty="0"/>
          </a:p>
          <a:p>
            <a:r>
              <a:rPr lang="en-US" altLang="zh-CN" dirty="0" smtClean="0"/>
              <a:t>Use</a:t>
            </a:r>
            <a:r>
              <a:rPr lang="zh-CN" altLang="en-US" dirty="0" smtClean="0"/>
              <a:t> </a:t>
            </a:r>
            <a:r>
              <a:rPr lang="en-US" altLang="zh-CN" dirty="0" smtClean="0"/>
              <a:t>the</a:t>
            </a:r>
            <a:r>
              <a:rPr lang="zh-CN" altLang="en-US" dirty="0" smtClean="0"/>
              <a:t> </a:t>
            </a:r>
            <a:r>
              <a:rPr lang="en-US" altLang="zh-CN" b="1" dirty="0" smtClean="0"/>
              <a:t>Encoder</a:t>
            </a:r>
            <a:r>
              <a:rPr lang="zh-CN" altLang="en-US" b="1" dirty="0" smtClean="0"/>
              <a:t> </a:t>
            </a:r>
            <a:r>
              <a:rPr lang="en-US" altLang="zh-CN" b="1" dirty="0" smtClean="0"/>
              <a:t>-</a:t>
            </a:r>
            <a:r>
              <a:rPr lang="zh-CN" altLang="en-US" b="1" dirty="0" smtClean="0"/>
              <a:t> </a:t>
            </a:r>
            <a:r>
              <a:rPr lang="en-US" altLang="zh-CN" b="1" dirty="0" smtClean="0"/>
              <a:t>Decoder</a:t>
            </a:r>
            <a:r>
              <a:rPr lang="zh-CN" altLang="en-US" b="1" dirty="0" smtClean="0"/>
              <a:t> </a:t>
            </a:r>
            <a:r>
              <a:rPr lang="en-US" altLang="zh-CN" b="1" dirty="0" smtClean="0"/>
              <a:t>structure</a:t>
            </a:r>
            <a:endParaRPr lang="en-US" altLang="zh-CN" b="1" dirty="0"/>
          </a:p>
          <a:p>
            <a:pPr marL="285750" indent="-285750">
              <a:buFont typeface="Arial" charset="0"/>
              <a:buChar char="•"/>
            </a:pPr>
            <a:r>
              <a:rPr lang="en-US" altLang="zh-CN" dirty="0"/>
              <a:t>Encoder</a:t>
            </a:r>
            <a:r>
              <a:rPr lang="zh-CN" altLang="en-US" dirty="0"/>
              <a:t> </a:t>
            </a:r>
            <a:r>
              <a:rPr lang="en-US" altLang="zh-CN" dirty="0" smtClean="0"/>
              <a:t>(RNN):</a:t>
            </a:r>
            <a:r>
              <a:rPr lang="zh-CN" altLang="en-US" dirty="0" smtClean="0"/>
              <a:t> </a:t>
            </a:r>
            <a:r>
              <a:rPr lang="en-US" altLang="zh-CN" dirty="0" smtClean="0"/>
              <a:t>transform</a:t>
            </a:r>
            <a:r>
              <a:rPr lang="zh-CN" altLang="en-US" dirty="0" smtClean="0"/>
              <a:t> </a:t>
            </a:r>
            <a:r>
              <a:rPr lang="en-US" altLang="zh-CN" dirty="0" smtClean="0"/>
              <a:t>the</a:t>
            </a:r>
            <a:r>
              <a:rPr lang="zh-CN" altLang="en-US" dirty="0" smtClean="0"/>
              <a:t> </a:t>
            </a:r>
            <a:r>
              <a:rPr lang="en-US" altLang="zh-CN" dirty="0" smtClean="0"/>
              <a:t>source</a:t>
            </a:r>
            <a:r>
              <a:rPr lang="zh-CN" altLang="en-US" dirty="0" smtClean="0"/>
              <a:t> </a:t>
            </a:r>
            <a:r>
              <a:rPr lang="en-US" altLang="zh-CN" dirty="0" smtClean="0"/>
              <a:t>language</a:t>
            </a:r>
            <a:r>
              <a:rPr lang="zh-CN" altLang="en-US" dirty="0" smtClean="0"/>
              <a:t> </a:t>
            </a:r>
            <a:r>
              <a:rPr lang="en-US" altLang="zh-CN" dirty="0" smtClean="0"/>
              <a:t>into</a:t>
            </a:r>
            <a:r>
              <a:rPr lang="zh-CN" altLang="en-US" dirty="0" smtClean="0"/>
              <a:t> </a:t>
            </a:r>
            <a:r>
              <a:rPr lang="en-US" altLang="zh-CN" dirty="0" smtClean="0"/>
              <a:t>a</a:t>
            </a:r>
            <a:r>
              <a:rPr lang="zh-CN" altLang="en-US" dirty="0" smtClean="0"/>
              <a:t> </a:t>
            </a:r>
            <a:r>
              <a:rPr lang="en-US" altLang="zh-CN" dirty="0" smtClean="0"/>
              <a:t>rich</a:t>
            </a:r>
            <a:r>
              <a:rPr lang="zh-CN" altLang="en-US" dirty="0" smtClean="0"/>
              <a:t> </a:t>
            </a:r>
            <a:r>
              <a:rPr lang="en-US" altLang="zh-CN" dirty="0" smtClean="0"/>
              <a:t>fixed</a:t>
            </a:r>
            <a:r>
              <a:rPr lang="zh-CN" altLang="en-US" dirty="0" smtClean="0"/>
              <a:t> </a:t>
            </a:r>
            <a:r>
              <a:rPr lang="en-US" altLang="zh-CN" dirty="0" smtClean="0"/>
              <a:t>length</a:t>
            </a:r>
            <a:r>
              <a:rPr lang="zh-CN" altLang="en-US" dirty="0" smtClean="0"/>
              <a:t> </a:t>
            </a:r>
            <a:r>
              <a:rPr lang="en-US" altLang="zh-CN" dirty="0" smtClean="0"/>
              <a:t>vector</a:t>
            </a:r>
            <a:endParaRPr lang="en-US" altLang="zh-CN" dirty="0"/>
          </a:p>
          <a:p>
            <a:pPr marL="285750" indent="-285750">
              <a:buFont typeface="Arial" charset="0"/>
              <a:buChar char="•"/>
            </a:pPr>
            <a:r>
              <a:rPr lang="en-US" altLang="zh-CN" dirty="0"/>
              <a:t>Decoder</a:t>
            </a:r>
            <a:r>
              <a:rPr lang="zh-CN" altLang="en-US" dirty="0"/>
              <a:t> </a:t>
            </a:r>
            <a:r>
              <a:rPr lang="en-US" altLang="zh-CN" dirty="0" smtClean="0"/>
              <a:t>(RNN):</a:t>
            </a:r>
            <a:r>
              <a:rPr lang="zh-CN" altLang="en-US" dirty="0" smtClean="0"/>
              <a:t> </a:t>
            </a:r>
            <a:r>
              <a:rPr lang="en-US" altLang="zh-CN" dirty="0" smtClean="0"/>
              <a:t>take</a:t>
            </a:r>
            <a:r>
              <a:rPr lang="zh-CN" altLang="en-US" dirty="0" smtClean="0"/>
              <a:t> </a:t>
            </a:r>
            <a:r>
              <a:rPr lang="en-US" altLang="zh-CN" dirty="0" smtClean="0"/>
              <a:t>the</a:t>
            </a:r>
            <a:r>
              <a:rPr lang="zh-CN" altLang="en-US" dirty="0" smtClean="0"/>
              <a:t> </a:t>
            </a:r>
            <a:r>
              <a:rPr lang="en-US" altLang="zh-CN" dirty="0" smtClean="0"/>
              <a:t>output</a:t>
            </a:r>
            <a:r>
              <a:rPr lang="zh-CN" altLang="en-US" dirty="0" smtClean="0"/>
              <a:t> </a:t>
            </a:r>
            <a:r>
              <a:rPr lang="en-US" altLang="zh-CN" dirty="0" smtClean="0"/>
              <a:t>of</a:t>
            </a:r>
            <a:r>
              <a:rPr lang="zh-CN" altLang="en-US" dirty="0" smtClean="0"/>
              <a:t> </a:t>
            </a:r>
            <a:r>
              <a:rPr lang="en-US" altLang="zh-CN" dirty="0" smtClean="0"/>
              <a:t>encoder</a:t>
            </a:r>
            <a:r>
              <a:rPr lang="zh-CN" altLang="en-US" dirty="0" smtClean="0"/>
              <a:t> </a:t>
            </a:r>
            <a:r>
              <a:rPr lang="en-US" altLang="zh-CN" dirty="0" smtClean="0"/>
              <a:t>as</a:t>
            </a:r>
            <a:r>
              <a:rPr lang="zh-CN" altLang="en-US" dirty="0" smtClean="0"/>
              <a:t> </a:t>
            </a:r>
            <a:r>
              <a:rPr lang="en-US" altLang="zh-CN" dirty="0" smtClean="0"/>
              <a:t>input</a:t>
            </a:r>
            <a:r>
              <a:rPr lang="zh-CN" altLang="en-US" dirty="0" smtClean="0"/>
              <a:t> </a:t>
            </a:r>
            <a:r>
              <a:rPr lang="en-US" altLang="zh-CN" dirty="0" smtClean="0"/>
              <a:t>and</a:t>
            </a:r>
            <a:r>
              <a:rPr lang="zh-CN" altLang="en-US" dirty="0" smtClean="0"/>
              <a:t> </a:t>
            </a:r>
            <a:r>
              <a:rPr lang="en-US" altLang="zh-CN" dirty="0" smtClean="0"/>
              <a:t>generates</a:t>
            </a:r>
            <a:r>
              <a:rPr lang="zh-CN" altLang="en-US" dirty="0" smtClean="0"/>
              <a:t> </a:t>
            </a:r>
            <a:r>
              <a:rPr lang="en-US" altLang="zh-CN" dirty="0" smtClean="0"/>
              <a:t>the</a:t>
            </a:r>
            <a:r>
              <a:rPr lang="zh-CN" altLang="en-US" dirty="0" smtClean="0"/>
              <a:t> </a:t>
            </a:r>
            <a:r>
              <a:rPr lang="en-US" altLang="zh-CN" dirty="0" smtClean="0"/>
              <a:t>target</a:t>
            </a:r>
            <a:r>
              <a:rPr lang="zh-CN" altLang="en-US" dirty="0" smtClean="0"/>
              <a:t> </a:t>
            </a:r>
            <a:r>
              <a:rPr lang="en-US" altLang="zh-CN" dirty="0" smtClean="0"/>
              <a:t>sentence</a:t>
            </a:r>
          </a:p>
          <a:p>
            <a:endParaRPr lang="en-US" altLang="zh-CN" dirty="0"/>
          </a:p>
        </p:txBody>
      </p:sp>
      <p:sp>
        <p:nvSpPr>
          <p:cNvPr id="10" name="TextBox 9"/>
          <p:cNvSpPr txBox="1"/>
          <p:nvPr/>
        </p:nvSpPr>
        <p:spPr>
          <a:xfrm>
            <a:off x="838200" y="5213500"/>
            <a:ext cx="45720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An</a:t>
            </a:r>
            <a:r>
              <a:rPr lang="zh-CN" altLang="en-US" dirty="0" smtClean="0"/>
              <a:t> </a:t>
            </a:r>
            <a:r>
              <a:rPr lang="en-US" altLang="zh-CN" dirty="0" smtClean="0"/>
              <a:t>example</a:t>
            </a:r>
            <a:r>
              <a:rPr lang="zh-CN" altLang="en-US" dirty="0" smtClean="0"/>
              <a:t> </a:t>
            </a:r>
            <a:r>
              <a:rPr lang="en-US" altLang="zh-CN" dirty="0" smtClean="0"/>
              <a:t>of</a:t>
            </a:r>
            <a:r>
              <a:rPr lang="zh-CN" altLang="en-US" dirty="0" smtClean="0"/>
              <a:t> </a:t>
            </a:r>
            <a:r>
              <a:rPr lang="en-US" altLang="zh-CN" dirty="0" smtClean="0"/>
              <a:t>translating</a:t>
            </a:r>
            <a:r>
              <a:rPr lang="zh-CN" altLang="en-US" dirty="0" smtClean="0"/>
              <a:t> </a:t>
            </a:r>
            <a:r>
              <a:rPr lang="en-US" altLang="zh-CN" dirty="0" smtClean="0"/>
              <a:t>words</a:t>
            </a:r>
            <a:r>
              <a:rPr lang="zh-CN" altLang="en-US" dirty="0" smtClean="0"/>
              <a:t> </a:t>
            </a:r>
            <a:r>
              <a:rPr lang="en-US" altLang="zh-CN" dirty="0" smtClean="0"/>
              <a:t>written</a:t>
            </a:r>
            <a:r>
              <a:rPr lang="zh-CN" altLang="en-US" dirty="0" smtClean="0"/>
              <a:t> </a:t>
            </a:r>
            <a:r>
              <a:rPr lang="en-US" altLang="zh-CN" dirty="0" smtClean="0"/>
              <a:t>in</a:t>
            </a:r>
            <a:r>
              <a:rPr lang="zh-CN" altLang="en-US" dirty="0" smtClean="0"/>
              <a:t> </a:t>
            </a:r>
            <a:r>
              <a:rPr lang="en-US" altLang="zh-CN" dirty="0" smtClean="0"/>
              <a:t>source</a:t>
            </a:r>
            <a:r>
              <a:rPr lang="zh-CN" altLang="en-US" dirty="0" smtClean="0"/>
              <a:t> </a:t>
            </a:r>
            <a:r>
              <a:rPr lang="en-US" altLang="zh-CN" dirty="0" smtClean="0"/>
              <a:t>language</a:t>
            </a:r>
            <a:r>
              <a:rPr lang="zh-CN" altLang="en-US" dirty="0" smtClean="0"/>
              <a:t> </a:t>
            </a:r>
            <a:r>
              <a:rPr lang="en-US" altLang="zh-CN" dirty="0" smtClean="0"/>
              <a:t>”ABCD”</a:t>
            </a:r>
            <a:r>
              <a:rPr lang="zh-CN" altLang="en-US" dirty="0" smtClean="0"/>
              <a:t> </a:t>
            </a:r>
            <a:r>
              <a:rPr lang="en-US" altLang="zh-CN" dirty="0" smtClean="0"/>
              <a:t>to</a:t>
            </a:r>
            <a:r>
              <a:rPr lang="zh-CN" altLang="en-US" dirty="0" smtClean="0"/>
              <a:t> </a:t>
            </a:r>
            <a:r>
              <a:rPr lang="en-US" altLang="zh-CN" dirty="0" smtClean="0"/>
              <a:t>those</a:t>
            </a:r>
            <a:r>
              <a:rPr lang="zh-CN" altLang="en-US" dirty="0" smtClean="0"/>
              <a:t> </a:t>
            </a:r>
            <a:r>
              <a:rPr lang="en-US" altLang="zh-CN" dirty="0" smtClean="0"/>
              <a:t>in</a:t>
            </a:r>
            <a:r>
              <a:rPr lang="zh-CN" altLang="en-US" dirty="0" smtClean="0"/>
              <a:t> </a:t>
            </a:r>
            <a:r>
              <a:rPr lang="en-US" altLang="zh-CN" dirty="0" smtClean="0"/>
              <a:t>target</a:t>
            </a:r>
            <a:r>
              <a:rPr lang="zh-CN" altLang="en-US" dirty="0" smtClean="0"/>
              <a:t> </a:t>
            </a:r>
            <a:r>
              <a:rPr lang="en-US" altLang="zh-CN" dirty="0" smtClean="0"/>
              <a:t>language</a:t>
            </a:r>
            <a:r>
              <a:rPr lang="zh-CN" altLang="en-US" dirty="0" smtClean="0"/>
              <a:t> </a:t>
            </a:r>
            <a:r>
              <a:rPr lang="en-US" altLang="zh-CN" dirty="0" smtClean="0"/>
              <a:t>“XYZQ”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996023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880579"/>
          </a:xfrm>
        </p:spPr>
        <p:txBody>
          <a:bodyPr/>
          <a:lstStyle/>
          <a:p>
            <a:r>
              <a:rPr lang="en-US" altLang="zh-CN" dirty="0" smtClean="0"/>
              <a:t>NIC</a:t>
            </a:r>
            <a:r>
              <a:rPr lang="zh-CN" altLang="en-US" dirty="0" smtClean="0"/>
              <a:t> </a:t>
            </a:r>
            <a:r>
              <a:rPr lang="en-US" altLang="zh-CN" dirty="0" smtClean="0"/>
              <a:t>Model</a:t>
            </a:r>
            <a:r>
              <a:rPr lang="zh-CN" altLang="en-US" dirty="0" smtClean="0"/>
              <a:t> </a:t>
            </a:r>
            <a:r>
              <a:rPr lang="en-US" altLang="zh-CN" dirty="0" smtClean="0"/>
              <a:t>Architecture</a:t>
            </a:r>
            <a:r>
              <a:rPr lang="zh-CN" altLang="en-US" dirty="0" smtClean="0"/>
              <a:t> 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152775" y="2690714"/>
            <a:ext cx="5886450" cy="3848100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838199" y="1619025"/>
            <a:ext cx="10214113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zh-CN" dirty="0"/>
              <a:t>F</a:t>
            </a:r>
            <a:r>
              <a:rPr lang="en-US" altLang="zh-CN" dirty="0" smtClean="0"/>
              <a:t>ollow</a:t>
            </a:r>
            <a:r>
              <a:rPr lang="zh-CN" altLang="en-US" dirty="0" smtClean="0"/>
              <a:t> </a:t>
            </a:r>
            <a:r>
              <a:rPr lang="en-US" altLang="zh-CN" dirty="0"/>
              <a:t>the</a:t>
            </a:r>
            <a:r>
              <a:rPr lang="zh-CN" altLang="en-US" dirty="0"/>
              <a:t> </a:t>
            </a:r>
            <a:r>
              <a:rPr lang="en-US" altLang="zh-CN" dirty="0"/>
              <a:t>Encoder</a:t>
            </a:r>
            <a:r>
              <a:rPr lang="zh-CN" altLang="en-US" dirty="0"/>
              <a:t> </a:t>
            </a:r>
            <a:r>
              <a:rPr lang="en-US" altLang="zh-CN" dirty="0"/>
              <a:t>-</a:t>
            </a:r>
            <a:r>
              <a:rPr lang="zh-CN" altLang="en-US" dirty="0"/>
              <a:t> </a:t>
            </a:r>
            <a:r>
              <a:rPr lang="en-US" altLang="zh-CN" dirty="0"/>
              <a:t>Decoder</a:t>
            </a:r>
            <a:r>
              <a:rPr lang="zh-CN" altLang="en-US" dirty="0"/>
              <a:t> </a:t>
            </a:r>
            <a:r>
              <a:rPr lang="en-US" altLang="zh-CN" dirty="0"/>
              <a:t>structure</a:t>
            </a:r>
          </a:p>
          <a:p>
            <a:pPr marL="285750" indent="-285750">
              <a:buFont typeface="Arial" charset="0"/>
              <a:buChar char="•"/>
            </a:pPr>
            <a:r>
              <a:rPr lang="en-US" altLang="zh-CN" dirty="0"/>
              <a:t>Encoder</a:t>
            </a:r>
            <a:r>
              <a:rPr lang="zh-CN" altLang="en-US" dirty="0"/>
              <a:t> </a:t>
            </a:r>
            <a:r>
              <a:rPr lang="en-US" altLang="zh-CN" dirty="0" smtClean="0"/>
              <a:t>(deep</a:t>
            </a:r>
            <a:r>
              <a:rPr lang="zh-CN" altLang="en-US" dirty="0" smtClean="0"/>
              <a:t> </a:t>
            </a:r>
            <a:r>
              <a:rPr lang="en-US" altLang="zh-CN" dirty="0" smtClean="0"/>
              <a:t>CNN</a:t>
            </a:r>
            <a:r>
              <a:rPr lang="en-US" altLang="zh-CN" dirty="0"/>
              <a:t>):</a:t>
            </a:r>
            <a:r>
              <a:rPr lang="zh-CN" altLang="en-US" dirty="0"/>
              <a:t> </a:t>
            </a:r>
            <a:r>
              <a:rPr lang="en-US" altLang="zh-CN" dirty="0"/>
              <a:t>transform</a:t>
            </a:r>
            <a:r>
              <a:rPr lang="zh-CN" altLang="en-US" dirty="0"/>
              <a:t> </a:t>
            </a:r>
            <a:r>
              <a:rPr lang="en-US" altLang="zh-CN" dirty="0"/>
              <a:t>the</a:t>
            </a:r>
            <a:r>
              <a:rPr lang="zh-CN" altLang="en-US" dirty="0"/>
              <a:t> </a:t>
            </a:r>
            <a:r>
              <a:rPr lang="en-US" altLang="zh-CN" b="1" dirty="0" smtClean="0"/>
              <a:t>image</a:t>
            </a:r>
            <a:r>
              <a:rPr lang="zh-CN" altLang="en-US" dirty="0" smtClean="0"/>
              <a:t> </a:t>
            </a:r>
            <a:r>
              <a:rPr lang="en-US" altLang="zh-CN" dirty="0" smtClean="0"/>
              <a:t>into</a:t>
            </a:r>
            <a:r>
              <a:rPr lang="zh-CN" altLang="en-US" dirty="0" smtClean="0"/>
              <a:t> </a:t>
            </a:r>
            <a:r>
              <a:rPr lang="en-US" altLang="zh-CN" dirty="0"/>
              <a:t>a</a:t>
            </a:r>
            <a:r>
              <a:rPr lang="zh-CN" altLang="en-US" dirty="0"/>
              <a:t> </a:t>
            </a:r>
            <a:r>
              <a:rPr lang="en-US" altLang="zh-CN" dirty="0"/>
              <a:t>rich</a:t>
            </a:r>
            <a:r>
              <a:rPr lang="zh-CN" altLang="en-US" dirty="0"/>
              <a:t> </a:t>
            </a:r>
            <a:r>
              <a:rPr lang="en-US" altLang="zh-CN" dirty="0"/>
              <a:t>fixed</a:t>
            </a:r>
            <a:r>
              <a:rPr lang="zh-CN" altLang="en-US" dirty="0"/>
              <a:t> </a:t>
            </a:r>
            <a:r>
              <a:rPr lang="en-US" altLang="zh-CN" dirty="0"/>
              <a:t>length</a:t>
            </a:r>
            <a:r>
              <a:rPr lang="zh-CN" altLang="en-US" dirty="0"/>
              <a:t> </a:t>
            </a:r>
            <a:r>
              <a:rPr lang="en-US" altLang="zh-CN" dirty="0"/>
              <a:t>vector</a:t>
            </a:r>
          </a:p>
          <a:p>
            <a:pPr marL="285750" indent="-285750">
              <a:buFont typeface="Arial" charset="0"/>
              <a:buChar char="•"/>
            </a:pPr>
            <a:r>
              <a:rPr lang="en-US" altLang="zh-CN" dirty="0"/>
              <a:t>Decoder</a:t>
            </a:r>
            <a:r>
              <a:rPr lang="zh-CN" altLang="en-US" dirty="0"/>
              <a:t> </a:t>
            </a:r>
            <a:r>
              <a:rPr lang="en-US" altLang="zh-CN" dirty="0"/>
              <a:t>(RNN):</a:t>
            </a:r>
            <a:r>
              <a:rPr lang="zh-CN" altLang="en-US" dirty="0"/>
              <a:t> </a:t>
            </a:r>
            <a:r>
              <a:rPr lang="en-US" altLang="zh-CN" dirty="0"/>
              <a:t>take</a:t>
            </a:r>
            <a:r>
              <a:rPr lang="zh-CN" altLang="en-US" dirty="0"/>
              <a:t> </a:t>
            </a:r>
            <a:r>
              <a:rPr lang="en-US" altLang="zh-CN" dirty="0"/>
              <a:t>the</a:t>
            </a:r>
            <a:r>
              <a:rPr lang="zh-CN" altLang="en-US" dirty="0"/>
              <a:t> </a:t>
            </a:r>
            <a:r>
              <a:rPr lang="en-US" altLang="zh-CN" dirty="0"/>
              <a:t>output</a:t>
            </a:r>
            <a:r>
              <a:rPr lang="zh-CN" altLang="en-US" dirty="0"/>
              <a:t> </a:t>
            </a:r>
            <a:r>
              <a:rPr lang="en-US" altLang="zh-CN" dirty="0"/>
              <a:t>of</a:t>
            </a:r>
            <a:r>
              <a:rPr lang="zh-CN" altLang="en-US" dirty="0"/>
              <a:t> </a:t>
            </a:r>
            <a:r>
              <a:rPr lang="en-US" altLang="zh-CN" dirty="0"/>
              <a:t>encoder</a:t>
            </a:r>
            <a:r>
              <a:rPr lang="zh-CN" altLang="en-US" dirty="0"/>
              <a:t> </a:t>
            </a:r>
            <a:r>
              <a:rPr lang="en-US" altLang="zh-CN" dirty="0"/>
              <a:t>as</a:t>
            </a:r>
            <a:r>
              <a:rPr lang="zh-CN" altLang="en-US" dirty="0"/>
              <a:t> </a:t>
            </a:r>
            <a:r>
              <a:rPr lang="en-US" altLang="zh-CN" dirty="0"/>
              <a:t>input</a:t>
            </a:r>
            <a:r>
              <a:rPr lang="zh-CN" altLang="en-US" dirty="0"/>
              <a:t> </a:t>
            </a:r>
            <a:r>
              <a:rPr lang="en-US" altLang="zh-CN" dirty="0"/>
              <a:t>and</a:t>
            </a:r>
            <a:r>
              <a:rPr lang="zh-CN" altLang="en-US" dirty="0"/>
              <a:t> </a:t>
            </a:r>
            <a:r>
              <a:rPr lang="en-US" altLang="zh-CN" dirty="0"/>
              <a:t>generates</a:t>
            </a:r>
            <a:r>
              <a:rPr lang="zh-CN" altLang="en-US" dirty="0"/>
              <a:t> </a:t>
            </a:r>
            <a:r>
              <a:rPr lang="en-US" altLang="zh-CN" dirty="0"/>
              <a:t>the</a:t>
            </a:r>
            <a:r>
              <a:rPr lang="zh-CN" altLang="en-US" dirty="0"/>
              <a:t> </a:t>
            </a:r>
            <a:r>
              <a:rPr lang="en-US" altLang="zh-CN" dirty="0"/>
              <a:t>target</a:t>
            </a:r>
            <a:r>
              <a:rPr lang="zh-CN" altLang="en-US" dirty="0"/>
              <a:t> </a:t>
            </a:r>
            <a:r>
              <a:rPr lang="en-US" altLang="zh-CN" dirty="0"/>
              <a:t>sentence</a:t>
            </a:r>
          </a:p>
        </p:txBody>
      </p:sp>
    </p:spTree>
    <p:extLst>
      <p:ext uri="{BB962C8B-B14F-4D97-AF65-F5344CB8AC3E}">
        <p14:creationId xmlns:p14="http://schemas.microsoft.com/office/powerpoint/2010/main" val="28721566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16280" y="365125"/>
            <a:ext cx="10515600" cy="1325563"/>
          </a:xfrm>
        </p:spPr>
        <p:txBody>
          <a:bodyPr/>
          <a:lstStyle/>
          <a:p>
            <a:r>
              <a:rPr lang="en-US" altLang="zh-CN" dirty="0"/>
              <a:t>NIC </a:t>
            </a:r>
            <a:r>
              <a:rPr lang="en-US" dirty="0" smtClean="0"/>
              <a:t>Model</a:t>
            </a:r>
            <a:r>
              <a:rPr lang="zh-CN" altLang="en-US" dirty="0" smtClean="0"/>
              <a:t> </a:t>
            </a:r>
            <a:r>
              <a:rPr lang="en-US" altLang="zh-CN" dirty="0" smtClean="0"/>
              <a:t>Architecture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190261" y="1690688"/>
            <a:ext cx="5188133" cy="4351338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716280" y="2186609"/>
            <a:ext cx="4134015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Choice</a:t>
            </a:r>
            <a:r>
              <a:rPr lang="zh-CN" altLang="en-US" dirty="0" smtClean="0"/>
              <a:t> </a:t>
            </a:r>
            <a:r>
              <a:rPr lang="en-US" altLang="zh-CN" dirty="0" smtClean="0"/>
              <a:t>of</a:t>
            </a:r>
            <a:r>
              <a:rPr lang="zh-CN" altLang="en-US" dirty="0" smtClean="0"/>
              <a:t> </a:t>
            </a:r>
            <a:r>
              <a:rPr lang="en-US" altLang="zh-CN" dirty="0" smtClean="0"/>
              <a:t>CNN:</a:t>
            </a:r>
            <a:r>
              <a:rPr lang="zh-CN" altLang="en-US" dirty="0" smtClean="0"/>
              <a:t> </a:t>
            </a:r>
            <a:r>
              <a:rPr lang="en-US" altLang="zh-CN" dirty="0" smtClean="0"/>
              <a:t>winner</a:t>
            </a:r>
            <a:r>
              <a:rPr lang="zh-CN" altLang="en-US" dirty="0" smtClean="0"/>
              <a:t> </a:t>
            </a:r>
            <a:r>
              <a:rPr lang="en-US" altLang="zh-CN" dirty="0" smtClean="0"/>
              <a:t>on</a:t>
            </a:r>
            <a:r>
              <a:rPr lang="zh-CN" altLang="en-US" dirty="0" smtClean="0"/>
              <a:t> </a:t>
            </a:r>
            <a:r>
              <a:rPr lang="en-US" altLang="zh-CN" dirty="0" smtClean="0"/>
              <a:t>the</a:t>
            </a:r>
            <a:r>
              <a:rPr lang="zh-CN" altLang="en-US" dirty="0" smtClean="0"/>
              <a:t> </a:t>
            </a:r>
            <a:r>
              <a:rPr lang="en-US" altLang="zh-CN" dirty="0" smtClean="0"/>
              <a:t>ILSVRC</a:t>
            </a:r>
            <a:r>
              <a:rPr lang="zh-CN" altLang="en-US" dirty="0" smtClean="0"/>
              <a:t> </a:t>
            </a:r>
            <a:r>
              <a:rPr lang="en-US" altLang="zh-CN" dirty="0" smtClean="0"/>
              <a:t>2014</a:t>
            </a:r>
            <a:r>
              <a:rPr lang="zh-CN" altLang="en-US" dirty="0" smtClean="0"/>
              <a:t> </a:t>
            </a:r>
            <a:r>
              <a:rPr lang="en-US" altLang="zh-CN" dirty="0" smtClean="0"/>
              <a:t>classification</a:t>
            </a:r>
            <a:r>
              <a:rPr lang="zh-CN" altLang="en-US" dirty="0" smtClean="0"/>
              <a:t> </a:t>
            </a:r>
            <a:r>
              <a:rPr lang="en-US" altLang="zh-CN" dirty="0" smtClean="0"/>
              <a:t>competition</a:t>
            </a:r>
          </a:p>
          <a:p>
            <a:endParaRPr lang="en-US" dirty="0"/>
          </a:p>
          <a:p>
            <a:r>
              <a:rPr lang="en-US" altLang="zh-CN" dirty="0" smtClean="0"/>
              <a:t>Choice</a:t>
            </a:r>
            <a:r>
              <a:rPr lang="zh-CN" altLang="en-US" dirty="0" smtClean="0"/>
              <a:t> </a:t>
            </a:r>
            <a:r>
              <a:rPr lang="en-US" altLang="zh-CN" dirty="0" smtClean="0"/>
              <a:t>of</a:t>
            </a:r>
            <a:r>
              <a:rPr lang="zh-CN" altLang="en-US" dirty="0" smtClean="0"/>
              <a:t> </a:t>
            </a:r>
            <a:r>
              <a:rPr lang="en-US" altLang="zh-CN" dirty="0" smtClean="0"/>
              <a:t>RNN:</a:t>
            </a:r>
            <a:r>
              <a:rPr lang="zh-CN" altLang="en-US" dirty="0" smtClean="0"/>
              <a:t> </a:t>
            </a:r>
            <a:r>
              <a:rPr lang="en-US" altLang="zh-CN" dirty="0" smtClean="0"/>
              <a:t>LSTM</a:t>
            </a:r>
            <a:r>
              <a:rPr lang="zh-CN" altLang="en-US" dirty="0" smtClean="0"/>
              <a:t> </a:t>
            </a:r>
            <a:r>
              <a:rPr lang="en-US" altLang="zh-CN" dirty="0" smtClean="0"/>
              <a:t>RNN</a:t>
            </a:r>
            <a:r>
              <a:rPr lang="zh-CN" altLang="en-US" dirty="0" smtClean="0"/>
              <a:t> </a:t>
            </a:r>
            <a:r>
              <a:rPr lang="en-US" altLang="zh-CN" dirty="0" smtClean="0"/>
              <a:t>(Recurrent</a:t>
            </a:r>
            <a:r>
              <a:rPr lang="zh-CN" altLang="en-US" dirty="0" smtClean="0"/>
              <a:t> </a:t>
            </a:r>
            <a:r>
              <a:rPr lang="en-US" altLang="zh-CN" dirty="0" smtClean="0"/>
              <a:t>Neural</a:t>
            </a:r>
            <a:r>
              <a:rPr lang="zh-CN" altLang="en-US" dirty="0" smtClean="0"/>
              <a:t> </a:t>
            </a:r>
            <a:r>
              <a:rPr lang="en-US" altLang="zh-CN" dirty="0" smtClean="0"/>
              <a:t>Network</a:t>
            </a:r>
            <a:r>
              <a:rPr lang="zh-CN" altLang="en-US" dirty="0" smtClean="0"/>
              <a:t> </a:t>
            </a:r>
            <a:r>
              <a:rPr lang="en-US" altLang="zh-CN" dirty="0" smtClean="0"/>
              <a:t>with</a:t>
            </a:r>
            <a:r>
              <a:rPr lang="zh-CN" altLang="en-US" dirty="0" smtClean="0"/>
              <a:t> </a:t>
            </a:r>
            <a:r>
              <a:rPr lang="en-US" altLang="zh-CN" dirty="0" smtClean="0"/>
              <a:t>LSTM</a:t>
            </a:r>
            <a:r>
              <a:rPr lang="zh-CN" altLang="en-US" dirty="0" smtClean="0"/>
              <a:t> </a:t>
            </a:r>
            <a:r>
              <a:rPr lang="en-US" altLang="zh-CN" dirty="0" smtClean="0"/>
              <a:t>cell)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716280" y="4426226"/>
            <a:ext cx="355092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In</a:t>
            </a:r>
            <a:r>
              <a:rPr lang="zh-CN" altLang="en-US" dirty="0" smtClean="0"/>
              <a:t> </a:t>
            </a:r>
            <a:r>
              <a:rPr lang="en-US" altLang="zh-CN" dirty="0" smtClean="0"/>
              <a:t>training</a:t>
            </a:r>
            <a:r>
              <a:rPr lang="zh-CN" altLang="en-US" dirty="0" smtClean="0"/>
              <a:t> </a:t>
            </a:r>
            <a:r>
              <a:rPr lang="en-US" altLang="zh-CN" dirty="0" smtClean="0"/>
              <a:t>process,</a:t>
            </a:r>
            <a:r>
              <a:rPr lang="zh-CN" altLang="en-US" dirty="0" smtClean="0"/>
              <a:t> </a:t>
            </a:r>
            <a:r>
              <a:rPr lang="en-US" altLang="zh-CN" dirty="0" smtClean="0"/>
              <a:t>they</a:t>
            </a:r>
            <a:r>
              <a:rPr lang="zh-CN" altLang="en-US" dirty="0" smtClean="0"/>
              <a:t> </a:t>
            </a:r>
            <a:r>
              <a:rPr lang="en-US" altLang="zh-CN" dirty="0" smtClean="0"/>
              <a:t>left</a:t>
            </a:r>
            <a:r>
              <a:rPr lang="zh-CN" altLang="en-US" dirty="0" smtClean="0"/>
              <a:t> </a:t>
            </a:r>
            <a:r>
              <a:rPr lang="en-US" altLang="zh-CN" dirty="0" smtClean="0"/>
              <a:t>the</a:t>
            </a:r>
            <a:r>
              <a:rPr lang="zh-CN" altLang="en-US" dirty="0" smtClean="0"/>
              <a:t> </a:t>
            </a:r>
            <a:r>
              <a:rPr lang="en-US" altLang="zh-CN" dirty="0" smtClean="0"/>
              <a:t>CNN</a:t>
            </a:r>
            <a:r>
              <a:rPr lang="zh-CN" altLang="en-US" dirty="0" smtClean="0"/>
              <a:t> </a:t>
            </a:r>
            <a:r>
              <a:rPr lang="en-US" altLang="zh-CN" dirty="0" smtClean="0"/>
              <a:t>unchanged,</a:t>
            </a:r>
            <a:r>
              <a:rPr lang="zh-CN" altLang="en-US" dirty="0" smtClean="0"/>
              <a:t> </a:t>
            </a:r>
            <a:r>
              <a:rPr lang="en-US" altLang="zh-CN" dirty="0" smtClean="0"/>
              <a:t>only</a:t>
            </a:r>
            <a:r>
              <a:rPr lang="zh-CN" altLang="en-US" dirty="0" smtClean="0"/>
              <a:t> </a:t>
            </a:r>
            <a:r>
              <a:rPr lang="en-US" altLang="zh-CN" dirty="0" smtClean="0"/>
              <a:t>trained</a:t>
            </a:r>
            <a:r>
              <a:rPr lang="zh-CN" altLang="en-US" dirty="0" smtClean="0"/>
              <a:t> </a:t>
            </a:r>
            <a:r>
              <a:rPr lang="en-US" altLang="zh-CN" dirty="0" smtClean="0"/>
              <a:t>the</a:t>
            </a:r>
            <a:r>
              <a:rPr lang="zh-CN" altLang="en-US" dirty="0" smtClean="0"/>
              <a:t> </a:t>
            </a:r>
            <a:r>
              <a:rPr lang="en-US" altLang="zh-CN" dirty="0" smtClean="0"/>
              <a:t>RNN</a:t>
            </a:r>
            <a:r>
              <a:rPr lang="zh-CN" altLang="en-US" dirty="0" smtClean="0"/>
              <a:t> </a:t>
            </a:r>
            <a:r>
              <a:rPr lang="en-US" altLang="zh-CN" dirty="0" smtClean="0"/>
              <a:t>part.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717191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RNN(Recurrent Neural Network)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38200" y="2500236"/>
            <a:ext cx="6115050" cy="200025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6869927" y="2067341"/>
            <a:ext cx="4920169" cy="264687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dirty="0" smtClean="0"/>
              <a:t>Why? Sequential task: speech, text and video…</a:t>
            </a:r>
          </a:p>
          <a:p>
            <a:pPr>
              <a:spcAft>
                <a:spcPts val="1200"/>
              </a:spcAft>
            </a:pPr>
            <a:r>
              <a:rPr lang="en-US" dirty="0"/>
              <a:t> </a:t>
            </a:r>
            <a:r>
              <a:rPr lang="en-US" dirty="0" smtClean="0"/>
              <a:t>     E.g. translate a word based on the previous one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dirty="0" smtClean="0"/>
              <a:t>Advantage: Pass information from one step to next, information persistence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dirty="0" smtClean="0"/>
              <a:t>How? Loops, multiple copies of same cell(module), passing a message to a successor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1518699" y="5398936"/>
            <a:ext cx="755431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Want </a:t>
            </a:r>
            <a:r>
              <a:rPr lang="en-US" dirty="0"/>
              <a:t>to know more? </a:t>
            </a:r>
            <a:r>
              <a:rPr lang="en-US" dirty="0">
                <a:hlinkClick r:id="rId3"/>
              </a:rPr>
              <a:t>http://karpathy.github.io/2015/05/21/rnn-effectiveness</a:t>
            </a:r>
            <a:r>
              <a:rPr lang="en-US" dirty="0" smtClean="0">
                <a:hlinkClick r:id="rId3"/>
              </a:rPr>
              <a:t>/</a:t>
            </a:r>
            <a:r>
              <a:rPr lang="en-US" dirty="0" smtClean="0"/>
              <a:t>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095486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10515600" cy="1325563"/>
          </a:xfrm>
        </p:spPr>
        <p:txBody>
          <a:bodyPr/>
          <a:lstStyle/>
          <a:p>
            <a:r>
              <a:rPr lang="en-US" dirty="0" smtClean="0"/>
              <a:t>    RNN </a:t>
            </a:r>
            <a:r>
              <a:rPr lang="en-US" dirty="0" smtClean="0"/>
              <a:t>&amp; LSTM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73562" y="880698"/>
            <a:ext cx="6962775" cy="2490656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73562" y="3458819"/>
            <a:ext cx="7258050" cy="2576222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7534111" y="1622065"/>
            <a:ext cx="4657889" cy="39395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dirty="0" smtClean="0"/>
              <a:t>Why it’s better?</a:t>
            </a:r>
          </a:p>
          <a:p>
            <a:pPr>
              <a:spcAft>
                <a:spcPts val="1200"/>
              </a:spcAft>
            </a:pPr>
            <a:r>
              <a:rPr lang="en-US" dirty="0"/>
              <a:t> </a:t>
            </a:r>
            <a:r>
              <a:rPr lang="en-US" dirty="0" smtClean="0"/>
              <a:t>     </a:t>
            </a:r>
            <a:r>
              <a:rPr lang="en-US" dirty="0" smtClean="0">
                <a:solidFill>
                  <a:srgbClr val="FF0000"/>
                </a:solidFill>
              </a:rPr>
              <a:t>Long term dependency problem: </a:t>
            </a:r>
          </a:p>
          <a:p>
            <a:pPr>
              <a:spcAft>
                <a:spcPts val="1200"/>
              </a:spcAft>
            </a:pPr>
            <a:r>
              <a:rPr lang="en-US" dirty="0"/>
              <a:t> </a:t>
            </a:r>
            <a:r>
              <a:rPr lang="en-US" dirty="0" smtClean="0"/>
              <a:t>     translation of the last word depends on the</a:t>
            </a:r>
          </a:p>
          <a:p>
            <a:pPr>
              <a:spcAft>
                <a:spcPts val="1200"/>
              </a:spcAft>
            </a:pPr>
            <a:r>
              <a:rPr lang="en-US" dirty="0"/>
              <a:t> </a:t>
            </a:r>
            <a:r>
              <a:rPr lang="en-US" dirty="0" smtClean="0"/>
              <a:t>     information of the first word…</a:t>
            </a:r>
          </a:p>
          <a:p>
            <a:pPr>
              <a:spcAft>
                <a:spcPts val="1200"/>
              </a:spcAft>
            </a:pPr>
            <a:r>
              <a:rPr lang="en-US" dirty="0"/>
              <a:t> </a:t>
            </a:r>
            <a:r>
              <a:rPr lang="en-US" dirty="0" smtClean="0"/>
              <a:t>     when gap between relevant information</a:t>
            </a:r>
          </a:p>
          <a:p>
            <a:pPr>
              <a:spcAft>
                <a:spcPts val="1200"/>
              </a:spcAft>
            </a:pPr>
            <a:r>
              <a:rPr lang="en-US" dirty="0"/>
              <a:t> </a:t>
            </a:r>
            <a:r>
              <a:rPr lang="en-US" dirty="0" smtClean="0"/>
              <a:t>     grows, RNN fails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dirty="0" smtClean="0">
                <a:solidFill>
                  <a:srgbClr val="FF0000"/>
                </a:solidFill>
              </a:rPr>
              <a:t>Long Short Term Memory</a:t>
            </a:r>
            <a:r>
              <a:rPr lang="en-US" dirty="0" smtClean="0"/>
              <a:t> Networks remembers information for long periods of time. </a:t>
            </a:r>
          </a:p>
          <a:p>
            <a:pPr>
              <a:spcAft>
                <a:spcPts val="600"/>
              </a:spcAft>
            </a:pPr>
            <a:r>
              <a:rPr lang="en-US" dirty="0"/>
              <a:t> </a:t>
            </a:r>
            <a:r>
              <a:rPr lang="en-US" dirty="0" smtClean="0"/>
              <a:t>    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898310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LSTM(Long Short Term Memory)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251716" y="4517745"/>
            <a:ext cx="3924300" cy="2066925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314229" y="2931940"/>
            <a:ext cx="1171575" cy="121920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324225" y="2123016"/>
            <a:ext cx="5543550" cy="1190625"/>
          </a:xfrm>
          <a:prstGeom prst="rect">
            <a:avLst/>
          </a:prstGeom>
        </p:spPr>
      </p:pic>
      <p:sp>
        <p:nvSpPr>
          <p:cNvPr id="7" name="Cloud Callout 6"/>
          <p:cNvSpPr/>
          <p:nvPr/>
        </p:nvSpPr>
        <p:spPr>
          <a:xfrm>
            <a:off x="99717" y="1920203"/>
            <a:ext cx="2699142" cy="1705591"/>
          </a:xfrm>
          <a:prstGeom prst="cloudCallout">
            <a:avLst>
              <a:gd name="adj1" fmla="val 85031"/>
              <a:gd name="adj2" fmla="val 139141"/>
            </a:avLst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rgbClr val="FF0000"/>
                </a:solidFill>
              </a:rPr>
              <a:t>Cell state: information flows along it! 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8" name="Cloud Callout 7"/>
          <p:cNvSpPr/>
          <p:nvPr/>
        </p:nvSpPr>
        <p:spPr>
          <a:xfrm>
            <a:off x="7032128" y="4936595"/>
            <a:ext cx="2596902" cy="1499154"/>
          </a:xfrm>
          <a:prstGeom prst="cloudCallout">
            <a:avLst>
              <a:gd name="adj1" fmla="val 95566"/>
              <a:gd name="adj2" fmla="val -101710"/>
            </a:avLst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rgbClr val="FF0000"/>
                </a:solidFill>
              </a:rPr>
              <a:t>Gate: optionally let information through</a:t>
            </a:r>
            <a:endParaRPr lang="en-US" dirty="0">
              <a:solidFill>
                <a:srgbClr val="FF0000"/>
              </a:solidFill>
            </a:endParaRPr>
          </a:p>
        </p:txBody>
      </p:sp>
      <p:pic>
        <p:nvPicPr>
          <p:cNvPr id="1026" name="Picture 2" descr="https://upload.wikimedia.org/wikipedia/commons/thumb/8/88/Logistic-curve.svg/320px-Logistic-curve.svg.pn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67775" y="473339"/>
            <a:ext cx="3048000" cy="20288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7672534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LSTM Cont.(forget gate)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2740260"/>
            <a:ext cx="7219950" cy="2286000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1757238" y="1690688"/>
            <a:ext cx="1857240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                   input x</a:t>
            </a:r>
          </a:p>
          <a:p>
            <a:endParaRPr lang="en-US" dirty="0" smtClean="0"/>
          </a:p>
          <a:p>
            <a:r>
              <a:rPr lang="en-US" dirty="0"/>
              <a:t>p</a:t>
            </a:r>
            <a:r>
              <a:rPr lang="en-US" dirty="0" smtClean="0"/>
              <a:t>revious output h</a:t>
            </a:r>
            <a:endParaRPr lang="en-US" dirty="0"/>
          </a:p>
        </p:txBody>
      </p:sp>
      <p:sp>
        <p:nvSpPr>
          <p:cNvPr id="7" name="Right Brace 6"/>
          <p:cNvSpPr/>
          <p:nvPr/>
        </p:nvSpPr>
        <p:spPr>
          <a:xfrm>
            <a:off x="3745064" y="1762739"/>
            <a:ext cx="298572" cy="765776"/>
          </a:xfrm>
          <a:prstGeom prst="rightBrace">
            <a:avLst>
              <a:gd name="adj1" fmla="val 8333"/>
              <a:gd name="adj2" fmla="val 53115"/>
            </a:avLst>
          </a:prstGeom>
          <a:noFill/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4348785" y="1968759"/>
            <a:ext cx="32722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f (vector, every element is 0 or 1)</a:t>
            </a:r>
            <a:endParaRPr lang="en-US" dirty="0"/>
          </a:p>
        </p:txBody>
      </p:sp>
      <p:sp>
        <p:nvSpPr>
          <p:cNvPr id="9" name="Explosion 2 8"/>
          <p:cNvSpPr/>
          <p:nvPr/>
        </p:nvSpPr>
        <p:spPr>
          <a:xfrm>
            <a:off x="7926176" y="1968759"/>
            <a:ext cx="4265824" cy="2649894"/>
          </a:xfrm>
          <a:prstGeom prst="irregularSeal2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rgbClr val="FF0000"/>
                </a:solidFill>
              </a:rPr>
              <a:t>d</a:t>
            </a:r>
            <a:r>
              <a:rPr lang="en-US" dirty="0" smtClean="0">
                <a:solidFill>
                  <a:srgbClr val="FF0000"/>
                </a:solidFill>
              </a:rPr>
              <a:t>ecide what information to throw away from the cell state</a:t>
            </a:r>
            <a:endParaRPr lang="en-US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999011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LSTM Cont.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38200" y="1543301"/>
            <a:ext cx="6762750" cy="2295525"/>
          </a:xfrm>
          <a:prstGeom prst="rect">
            <a:avLst/>
          </a:prstGeom>
        </p:spPr>
      </p:pic>
      <p:pic>
        <p:nvPicPr>
          <p:cNvPr id="5" name="Content Placeholder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38200" y="3965511"/>
            <a:ext cx="6505575" cy="2247900"/>
          </a:xfrm>
          <a:prstGeom prst="rect">
            <a:avLst/>
          </a:prstGeom>
        </p:spPr>
      </p:pic>
      <p:cxnSp>
        <p:nvCxnSpPr>
          <p:cNvPr id="9" name="Straight Arrow Connector 8"/>
          <p:cNvCxnSpPr/>
          <p:nvPr/>
        </p:nvCxnSpPr>
        <p:spPr>
          <a:xfrm flipV="1">
            <a:off x="4711959" y="2034073"/>
            <a:ext cx="289249" cy="438539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>
          <a:xfrm>
            <a:off x="5001208" y="1782147"/>
            <a:ext cx="348473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d</a:t>
            </a:r>
            <a:r>
              <a:rPr lang="en-US" dirty="0" smtClean="0"/>
              <a:t>ecide what values will be updated</a:t>
            </a:r>
            <a:endParaRPr lang="en-US" dirty="0"/>
          </a:p>
        </p:txBody>
      </p:sp>
      <p:cxnSp>
        <p:nvCxnSpPr>
          <p:cNvPr id="14" name="Straight Arrow Connector 13"/>
          <p:cNvCxnSpPr/>
          <p:nvPr/>
        </p:nvCxnSpPr>
        <p:spPr>
          <a:xfrm>
            <a:off x="4711959" y="3041780"/>
            <a:ext cx="289249" cy="797046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extBox 14"/>
          <p:cNvSpPr txBox="1"/>
          <p:nvPr/>
        </p:nvSpPr>
        <p:spPr>
          <a:xfrm>
            <a:off x="4926789" y="3745619"/>
            <a:ext cx="284776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create new candidate values</a:t>
            </a:r>
            <a:endParaRPr lang="en-US" dirty="0"/>
          </a:p>
        </p:txBody>
      </p:sp>
      <p:sp>
        <p:nvSpPr>
          <p:cNvPr id="18" name="Oval 17"/>
          <p:cNvSpPr/>
          <p:nvPr/>
        </p:nvSpPr>
        <p:spPr>
          <a:xfrm>
            <a:off x="8145624" y="4525347"/>
            <a:ext cx="3424335" cy="1334277"/>
          </a:xfrm>
          <a:prstGeom prst="ellipse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rgbClr val="FF0000"/>
                </a:solidFill>
              </a:rPr>
              <a:t>u</a:t>
            </a:r>
            <a:r>
              <a:rPr lang="en-US" dirty="0" smtClean="0">
                <a:solidFill>
                  <a:srgbClr val="FF0000"/>
                </a:solidFill>
              </a:rPr>
              <a:t>pdate the old cell state into new cell state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20" name="Oval 19"/>
          <p:cNvSpPr/>
          <p:nvPr/>
        </p:nvSpPr>
        <p:spPr>
          <a:xfrm>
            <a:off x="8171672" y="1988680"/>
            <a:ext cx="3499920" cy="1500969"/>
          </a:xfrm>
          <a:prstGeom prst="ellipse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 smtClean="0">
              <a:solidFill>
                <a:srgbClr val="FF0000"/>
              </a:solidFill>
            </a:endParaRPr>
          </a:p>
          <a:p>
            <a:pPr algn="ctr"/>
            <a:r>
              <a:rPr lang="en-US" dirty="0" smtClean="0">
                <a:solidFill>
                  <a:srgbClr val="FF0000"/>
                </a:solidFill>
              </a:rPr>
              <a:t>input gate</a:t>
            </a:r>
            <a:r>
              <a:rPr lang="en-US" dirty="0">
                <a:solidFill>
                  <a:srgbClr val="FF0000"/>
                </a:solidFill>
              </a:rPr>
              <a:t>: decide what new information will be stored in cell state</a:t>
            </a:r>
          </a:p>
          <a:p>
            <a:pPr algn="ctr"/>
            <a:endParaRPr lang="en-US" dirty="0">
              <a:solidFill>
                <a:srgbClr val="FF0000"/>
              </a:solidFill>
            </a:endParaRPr>
          </a:p>
        </p:txBody>
      </p:sp>
      <p:cxnSp>
        <p:nvCxnSpPr>
          <p:cNvPr id="22" name="Straight Arrow Connector 21"/>
          <p:cNvCxnSpPr/>
          <p:nvPr/>
        </p:nvCxnSpPr>
        <p:spPr>
          <a:xfrm>
            <a:off x="5275754" y="3051313"/>
            <a:ext cx="145332" cy="278342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TextBox 25"/>
          <p:cNvSpPr txBox="1"/>
          <p:nvPr/>
        </p:nvSpPr>
        <p:spPr>
          <a:xfrm>
            <a:off x="5216038" y="3262996"/>
            <a:ext cx="387375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p</a:t>
            </a:r>
            <a:r>
              <a:rPr lang="en-US" dirty="0" smtClean="0"/>
              <a:t>ush the value to be between -1 and 1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106368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LSTM Cont.(output gate)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077811" y="2245097"/>
            <a:ext cx="6991350" cy="2486025"/>
          </a:xfrm>
          <a:prstGeom prst="rect">
            <a:avLst/>
          </a:prstGeom>
        </p:spPr>
      </p:pic>
      <p:cxnSp>
        <p:nvCxnSpPr>
          <p:cNvPr id="5" name="Straight Arrow Connector 4"/>
          <p:cNvCxnSpPr/>
          <p:nvPr/>
        </p:nvCxnSpPr>
        <p:spPr>
          <a:xfrm flipV="1">
            <a:off x="5934269" y="2771192"/>
            <a:ext cx="494523" cy="513184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Straight Arrow Connector 6"/>
          <p:cNvCxnSpPr/>
          <p:nvPr/>
        </p:nvCxnSpPr>
        <p:spPr>
          <a:xfrm>
            <a:off x="5896947" y="3778898"/>
            <a:ext cx="438539" cy="447869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TextBox 7"/>
          <p:cNvSpPr txBox="1"/>
          <p:nvPr/>
        </p:nvSpPr>
        <p:spPr>
          <a:xfrm>
            <a:off x="6494106" y="2621902"/>
            <a:ext cx="418601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d</a:t>
            </a:r>
            <a:r>
              <a:rPr lang="en-US" dirty="0" smtClean="0"/>
              <a:t>ecide what parts of cell state we’ll output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6428792" y="4152122"/>
            <a:ext cx="31058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o</a:t>
            </a:r>
            <a:r>
              <a:rPr lang="en-US" dirty="0" smtClean="0"/>
              <a:t>utput the parts we decided to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168852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Result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715598" y="935079"/>
            <a:ext cx="4410945" cy="4351338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3856384" y="5578830"/>
            <a:ext cx="489005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BLEU: </a:t>
            </a:r>
            <a:r>
              <a:rPr lang="en-US" dirty="0" smtClean="0">
                <a:hlinkClick r:id="rId3"/>
              </a:rPr>
              <a:t>https</a:t>
            </a:r>
            <a:r>
              <a:rPr lang="en-US" dirty="0">
                <a:hlinkClick r:id="rId3"/>
              </a:rPr>
              <a:t>://</a:t>
            </a:r>
            <a:r>
              <a:rPr lang="en-US" dirty="0" smtClean="0">
                <a:hlinkClick r:id="rId3"/>
              </a:rPr>
              <a:t>en.wikipedia.org/wiki/BLEU</a:t>
            </a:r>
            <a:r>
              <a:rPr lang="en-US" dirty="0" smtClean="0"/>
              <a:t>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693139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Reference: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Show and Tell: A Neural Image Caption </a:t>
            </a:r>
            <a:r>
              <a:rPr lang="en-US" dirty="0" smtClean="0"/>
              <a:t>Generator, </a:t>
            </a:r>
            <a:r>
              <a:rPr lang="en-US" i="1" dirty="0" err="1"/>
              <a:t>Oriol</a:t>
            </a:r>
            <a:r>
              <a:rPr lang="en-US" i="1" dirty="0"/>
              <a:t> </a:t>
            </a:r>
            <a:r>
              <a:rPr lang="en-US" i="1" dirty="0" err="1"/>
              <a:t>Vinyals</a:t>
            </a:r>
            <a:r>
              <a:rPr lang="en-US" i="1" dirty="0"/>
              <a:t>, Alexander </a:t>
            </a:r>
            <a:r>
              <a:rPr lang="en-US" i="1" dirty="0" err="1"/>
              <a:t>Toshev</a:t>
            </a:r>
            <a:r>
              <a:rPr lang="en-US" i="1" dirty="0"/>
              <a:t>, </a:t>
            </a:r>
            <a:r>
              <a:rPr lang="en-US" i="1" dirty="0" err="1"/>
              <a:t>Samy</a:t>
            </a:r>
            <a:r>
              <a:rPr lang="en-US" i="1" dirty="0"/>
              <a:t> </a:t>
            </a:r>
            <a:r>
              <a:rPr lang="en-US" i="1" dirty="0" err="1"/>
              <a:t>Bengio</a:t>
            </a:r>
            <a:r>
              <a:rPr lang="en-US" i="1" dirty="0"/>
              <a:t>, </a:t>
            </a:r>
            <a:r>
              <a:rPr lang="en-US" i="1" dirty="0" err="1"/>
              <a:t>Dumitru</a:t>
            </a:r>
            <a:r>
              <a:rPr lang="en-US" i="1" dirty="0"/>
              <a:t> </a:t>
            </a:r>
            <a:r>
              <a:rPr lang="en-US" i="1" dirty="0" err="1" smtClean="0"/>
              <a:t>Erhan</a:t>
            </a:r>
            <a:r>
              <a:rPr lang="en-US" i="1" dirty="0" smtClean="0"/>
              <a:t> </a:t>
            </a:r>
            <a:r>
              <a:rPr lang="en-US" i="1" dirty="0" smtClean="0">
                <a:hlinkClick r:id="rId2"/>
              </a:rPr>
              <a:t>https://arxiv.org/pdf/1411.4555v2.pdf</a:t>
            </a:r>
            <a:r>
              <a:rPr lang="en-US" i="1" dirty="0"/>
              <a:t> </a:t>
            </a:r>
            <a:r>
              <a:rPr lang="en-US" i="1" dirty="0" smtClean="0"/>
              <a:t> </a:t>
            </a:r>
            <a:r>
              <a:rPr lang="en-US" i="1" dirty="0" smtClean="0">
                <a:hlinkClick r:id="rId3"/>
              </a:rPr>
              <a:t>http://techtalks.tv/talks/show-and-tell-a-neural-image-caption-generator/61592/</a:t>
            </a:r>
            <a:endParaRPr lang="en-US" i="1" dirty="0" smtClean="0"/>
          </a:p>
          <a:p>
            <a:r>
              <a:rPr lang="en-US" dirty="0" smtClean="0"/>
              <a:t>Understanding </a:t>
            </a:r>
            <a:r>
              <a:rPr lang="en-US" dirty="0" smtClean="0"/>
              <a:t>LSTM Networks,</a:t>
            </a:r>
            <a:r>
              <a:rPr lang="en-US" i="1" dirty="0" smtClean="0"/>
              <a:t> </a:t>
            </a:r>
            <a:r>
              <a:rPr lang="en-US" i="1" dirty="0" err="1" smtClean="0"/>
              <a:t>colah’s</a:t>
            </a:r>
            <a:r>
              <a:rPr lang="en-US" i="1" dirty="0" smtClean="0"/>
              <a:t> blog </a:t>
            </a:r>
            <a:r>
              <a:rPr lang="en-US" i="1" dirty="0" smtClean="0">
                <a:hlinkClick r:id="rId4"/>
              </a:rPr>
              <a:t>http://colah.github.io/posts/2015-08-Understanding-LSTMs/</a:t>
            </a:r>
            <a:endParaRPr lang="en-US" i="1" dirty="0" smtClean="0"/>
          </a:p>
          <a:p>
            <a:endParaRPr lang="en-US" i="1" dirty="0" smtClean="0"/>
          </a:p>
          <a:p>
            <a:endParaRPr lang="en-US" i="1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421635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1053</TotalTime>
  <Words>549</Words>
  <Application>Microsoft Office PowerPoint</Application>
  <PresentationFormat>Widescreen</PresentationFormat>
  <Paragraphs>67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9" baseType="lpstr">
      <vt:lpstr>等线</vt:lpstr>
      <vt:lpstr>Arial</vt:lpstr>
      <vt:lpstr>Calibri</vt:lpstr>
      <vt:lpstr>Calibri Light</vt:lpstr>
      <vt:lpstr>等线 Light</vt:lpstr>
      <vt:lpstr>Office Theme</vt:lpstr>
      <vt:lpstr>Show and Tell: A Neural Image Caption Generator (CVPR 2015)</vt:lpstr>
      <vt:lpstr>PowerPoint Presentation</vt:lpstr>
      <vt:lpstr>Inspiration from Machine Translation task</vt:lpstr>
      <vt:lpstr>NIC Model Architecture </vt:lpstr>
      <vt:lpstr>NIC Model Architecture</vt:lpstr>
      <vt:lpstr>RNN(Recurrent Neural Network)</vt:lpstr>
      <vt:lpstr>    RNN &amp; LSTM</vt:lpstr>
      <vt:lpstr>LSTM(Long Short Term Memory)</vt:lpstr>
      <vt:lpstr>LSTM Cont.(forget gate)</vt:lpstr>
      <vt:lpstr>LSTM Cont.</vt:lpstr>
      <vt:lpstr>LSTM Cont.(output gate)</vt:lpstr>
      <vt:lpstr>Result</vt:lpstr>
      <vt:lpstr>Reference:</vt:lpstr>
    </vt:vector>
  </TitlesOfParts>
  <Company>Dept. of Computer Science, University of Virginia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Show and Tell: A Neural Image Caption Generator</dc:title>
  <dc:creator>王天露</dc:creator>
  <cp:lastModifiedBy>王天露</cp:lastModifiedBy>
  <cp:revision>69</cp:revision>
  <dcterms:created xsi:type="dcterms:W3CDTF">2016-09-27T16:34:58Z</dcterms:created>
  <dcterms:modified xsi:type="dcterms:W3CDTF">2016-10-04T22:05:35Z</dcterms:modified>
</cp:coreProperties>
</file>