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8"/>
    <p:sldId id="266" r:id="rId19"/>
    <p:sldId id="267" r:id="rId20"/>
    <p:sldId id="268" r:id="rId21"/>
    <p:sldId id="269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att Jin" initials="W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comments" Target="comments/comment1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21:41:58.919" idx="1">
    <p:pos x="445" y="4875"/>
    <p:text>Unfortunately, as that gap grows, RNNs become unable to learn to connect the information.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7.png"/><Relationship Id="rId4" Type="http://schemas.openxmlformats.org/officeDocument/2006/relationships/hyperlink" Target="http://www-dsi.ing.unifi.it/~paolo/ps/tnn-94-gradient.pdf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5619368" y="7546744"/>
            <a:ext cx="12192001" cy="27051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mengye ren, ryan kiros, richard s. zemel</a:t>
            </a:r>
          </a:p>
        </p:txBody>
      </p:sp>
      <p:sp>
        <p:nvSpPr>
          <p:cNvPr id="167" name="Shape 16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Exploring models and data for image question answering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models</a:t>
            </a:r>
          </a:p>
        </p:txBody>
      </p:sp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1700"/>
              </a:spcBef>
              <a:defRPr sz="3839"/>
            </a:lvl1pPr>
          </a:lstStyle>
          <a:p>
            <a:pPr/>
            <a:r>
              <a:t>RNNS(recurrent neural networks) AND LSTM(long short-term memory)</a:t>
            </a:r>
          </a:p>
        </p:txBody>
      </p:sp>
      <p:pic>
        <p:nvPicPr>
          <p:cNvPr id="214" name="Screen Shot 2016-10-04 at 21.45.4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38622" y="2262467"/>
            <a:ext cx="6727556" cy="303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16-10-04 at 21.45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9881" y="5561541"/>
            <a:ext cx="7131379" cy="342447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589886" y="9250581"/>
            <a:ext cx="717296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http://colah.github.io/posts/2015-08-Understanding-LSTMs/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comparisons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experimental results</a:t>
            </a:r>
          </a:p>
        </p:txBody>
      </p:sp>
      <p:sp>
        <p:nvSpPr>
          <p:cNvPr id="220" name="Shape 220"/>
          <p:cNvSpPr/>
          <p:nvPr/>
        </p:nvSpPr>
        <p:spPr>
          <a:xfrm>
            <a:off x="1124744" y="3533092"/>
            <a:ext cx="986866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Performance Metrics: Plain answer accuracy as well as Wu-Palmer similarity measure</a:t>
            </a:r>
          </a:p>
        </p:txBody>
      </p:sp>
      <p:sp>
        <p:nvSpPr>
          <p:cNvPr id="221" name="Shape 221"/>
          <p:cNvSpPr/>
          <p:nvPr/>
        </p:nvSpPr>
        <p:spPr>
          <a:xfrm>
            <a:off x="1126047" y="4506463"/>
            <a:ext cx="98145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WUPS: </a:t>
            </a:r>
          </a:p>
        </p:txBody>
      </p:sp>
      <p:pic>
        <p:nvPicPr>
          <p:cNvPr id="222" name="Screen Shot 2016-10-04 at 21.12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802" y="4701755"/>
            <a:ext cx="4832642" cy="265992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2747925" y="8129862"/>
            <a:ext cx="73893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Example: hatch-back and compact     vs    hatch-back and truck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comparisons</a:t>
            </a:r>
          </a:p>
        </p:txBody>
      </p:sp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experimental results</a:t>
            </a:r>
          </a:p>
        </p:txBody>
      </p:sp>
      <p:pic>
        <p:nvPicPr>
          <p:cNvPr id="227" name="Screen Shot 2016-10-04 at 22.01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0207" y="2043069"/>
            <a:ext cx="9384386" cy="415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 Shot 2016-10-04 at 22.02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8660" y="6076910"/>
            <a:ext cx="7113458" cy="3741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Limitations</a:t>
            </a:r>
          </a:p>
        </p:txBody>
      </p:sp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limitations</a:t>
            </a:r>
          </a:p>
        </p:txBody>
      </p:sp>
      <p:sp>
        <p:nvSpPr>
          <p:cNvPr id="232" name="Shape 232"/>
          <p:cNvSpPr/>
          <p:nvPr/>
        </p:nvSpPr>
        <p:spPr>
          <a:xfrm>
            <a:off x="1497462" y="2791177"/>
            <a:ext cx="403707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answers only have one word.</a:t>
            </a:r>
          </a:p>
          <a:p>
            <a:pPr/>
            <a:r>
              <a:t>Types of questions.</a:t>
            </a:r>
          </a:p>
          <a:p>
            <a:pPr/>
            <a:r>
              <a:t>Accuracy.</a:t>
            </a:r>
          </a:p>
        </p:txBody>
      </p:sp>
      <p:pic>
        <p:nvPicPr>
          <p:cNvPr id="233" name="Screen Shot 2016-10-04 at 21.54.5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24001" y="4778021"/>
            <a:ext cx="9969973" cy="413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pic>
        <p:nvPicPr>
          <p:cNvPr id="236" name="186445883_1467x1619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11466" t="129" r="26616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7" name="Shape 237"/>
          <p:cNvSpPr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Weiqiang Jin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08176231_2889x1907_2_gradiation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Shape 170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06400" y="1062423"/>
            <a:ext cx="12192000" cy="4445079"/>
          </a:xfrm>
          <a:prstGeom prst="rect">
            <a:avLst/>
          </a:prstGeom>
        </p:spPr>
        <p:txBody>
          <a:bodyPr/>
          <a:lstStyle/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1. Address the problem of image-based question-answering with new models and dataset</a:t>
            </a:r>
          </a:p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2. Assume that THE ANSWERS CONSIST OF ONLY A SINGLE WORD. TREAT THE PROBLEM  AS  A CLASSIFICATION PROBLEM </a:t>
            </a:r>
          </a:p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3. A GENERIC END-TO-END QA MODEL</a:t>
            </a:r>
          </a:p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4. AN AUTOMATIC QUESTION GENERATION ALGORITHM THAT CONVERTS DESCRIPTION SENTENCES INTO QUESTIONS</a:t>
            </a:r>
          </a:p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5. A new dataset(coco-qa) generated by the above algorithm</a:t>
            </a:r>
          </a:p>
          <a:p>
            <a:pPr defTabSz="303783">
              <a:spcBef>
                <a:spcPts val="1100"/>
              </a:spcBef>
              <a:defRPr sz="2807">
                <a:solidFill>
                  <a:srgbClr val="FFFFFF"/>
                </a:solidFill>
              </a:defRPr>
            </a:pPr>
            <a:r>
              <a:t>6. comparisons to other models and baselines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datasets</a:t>
            </a:r>
          </a:p>
        </p:txBody>
      </p:sp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DATASETS</a:t>
            </a:r>
          </a:p>
        </p:txBody>
      </p:sp>
      <p:sp>
        <p:nvSpPr>
          <p:cNvPr id="176" name="Shape 176"/>
          <p:cNvSpPr/>
          <p:nvPr/>
        </p:nvSpPr>
        <p:spPr>
          <a:xfrm>
            <a:off x="1094889" y="2791177"/>
            <a:ext cx="9799022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Previous dataset(DAQUAR): Malinowski and Fritz released a dataset with images and question-answer pairs, the DAtaset for Question Answering on Real-world images(DAQUAR), containing about 1500 images. All images are indoor scenes. Most questions in this dataset can be divided into three types: object type, object color, and number of objects. All these types of questions can be answered with on word. </a:t>
            </a:r>
          </a:p>
        </p:txBody>
      </p:sp>
      <p:sp>
        <p:nvSpPr>
          <p:cNvPr id="177" name="Shape 177"/>
          <p:cNvSpPr/>
          <p:nvPr/>
        </p:nvSpPr>
        <p:spPr>
          <a:xfrm>
            <a:off x="1100917" y="6077919"/>
            <a:ext cx="866597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COCO-QA: Containing about 78736 train images and 38948 test images.</a:t>
            </a:r>
          </a:p>
        </p:txBody>
      </p:sp>
      <p:sp>
        <p:nvSpPr>
          <p:cNvPr id="178" name="Shape 178"/>
          <p:cNvSpPr/>
          <p:nvPr/>
        </p:nvSpPr>
        <p:spPr>
          <a:xfrm>
            <a:off x="1113617" y="7345361"/>
            <a:ext cx="999312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Difference: The dataset they generated has more images and more even distributed,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datasets</a:t>
            </a:r>
          </a:p>
        </p:txBody>
      </p:sp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how to get the dataset</a:t>
            </a:r>
          </a:p>
        </p:txBody>
      </p:sp>
      <p:sp>
        <p:nvSpPr>
          <p:cNvPr id="182" name="Shape 182"/>
          <p:cNvSpPr/>
          <p:nvPr/>
        </p:nvSpPr>
        <p:spPr>
          <a:xfrm>
            <a:off x="708913" y="2974500"/>
            <a:ext cx="11586973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Stanford parser to obtain the syntactic structure of the original image description </a:t>
            </a:r>
          </a:p>
          <a:p>
            <a:pPr marL="388470" indent="-388470">
              <a:buSzPct val="100000"/>
              <a:buAutoNum type="arabicPeriod" startAt="1"/>
            </a:pPr>
            <a:r>
              <a:t>Compound sentences to simple sentences</a:t>
            </a:r>
          </a:p>
          <a:p>
            <a:pPr marL="388470" indent="-388470">
              <a:buSzPct val="100000"/>
              <a:buAutoNum type="arabicPeriod" startAt="1"/>
            </a:pPr>
            <a:r>
              <a:t>Indefinite determiners “a(n)” to definite determiners “the”</a:t>
            </a:r>
          </a:p>
          <a:p>
            <a:pPr marL="388470" indent="-388470">
              <a:buSzPct val="100000"/>
              <a:buAutoNum type="arabicPeriod" startAt="1"/>
            </a:pPr>
            <a:r>
              <a:t>Wh-movement constrains</a:t>
            </a:r>
          </a:p>
          <a:p>
            <a:pPr/>
            <a:r>
              <a:t> example: A man is riding a </a:t>
            </a: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horse</a:t>
            </a:r>
            <a:r>
              <a:t>.  -&gt;   </a:t>
            </a: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What</a:t>
            </a:r>
            <a:r>
              <a:t> is </a:t>
            </a: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the</a:t>
            </a:r>
            <a:r>
              <a:t> man riding?</a:t>
            </a:r>
          </a:p>
          <a:p>
            <a:pPr/>
          </a:p>
          <a:p>
            <a:pPr/>
            <a:r>
              <a:t>Question Generation: Object Questions; Number Questions; Color Questions; Location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datasets</a:t>
            </a:r>
          </a:p>
        </p:txBody>
      </p:sp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how to get the dataset</a:t>
            </a:r>
          </a:p>
        </p:txBody>
      </p:sp>
      <p:sp>
        <p:nvSpPr>
          <p:cNvPr id="186" name="Shape 186"/>
          <p:cNvSpPr/>
          <p:nvPr/>
        </p:nvSpPr>
        <p:spPr>
          <a:xfrm>
            <a:off x="725153" y="3181835"/>
            <a:ext cx="10179918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Post-Processing: </a:t>
            </a:r>
          </a:p>
          <a:p>
            <a:pPr marL="388470" indent="-388470">
              <a:buSzPct val="100000"/>
              <a:buAutoNum type="arabicPeriod" startAt="1"/>
            </a:pPr>
            <a:r>
              <a:t>Answers that appear less than a frequency threshold are discarded.</a:t>
            </a:r>
          </a:p>
          <a:p>
            <a:pPr marL="388470" indent="-388470">
              <a:buSzPct val="100000"/>
              <a:buAutoNum type="arabicPeriod" startAt="1"/>
            </a:pPr>
            <a:r>
              <a:t>Enroll  a QA pair one at a time. The probability of enrolling the next QA pair(q,a) is:</a:t>
            </a:r>
          </a:p>
        </p:txBody>
      </p:sp>
      <p:pic>
        <p:nvPicPr>
          <p:cNvPr id="187" name="Screen Shot 2016-10-04 at 20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987" y="5692538"/>
            <a:ext cx="10179917" cy="163281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3368421" y="7836870"/>
            <a:ext cx="515120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 &lt;= K</a:t>
            </a:r>
            <a:r>
              <a:rPr baseline="-5999"/>
              <a:t>2</a:t>
            </a:r>
            <a:r>
              <a:t>, K = 100 and K</a:t>
            </a:r>
            <a:r>
              <a:rPr baseline="-5999"/>
              <a:t>2</a:t>
            </a:r>
            <a:r>
              <a:t> = 200 in this paper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models</a:t>
            </a:r>
          </a:p>
        </p:txBody>
      </p:sp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vis+lstm model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xfrm>
            <a:off x="406400" y="6098680"/>
            <a:ext cx="12192000" cy="2753221"/>
          </a:xfrm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1800"/>
              </a:spcBef>
              <a:defRPr sz="2244"/>
            </a:pPr>
            <a:r>
              <a:t>Use the last hidden layer of the 19-layer Oxford VGG Conv Net trained on ImageNet 2014 Challenge as visual embeddings</a:t>
            </a:r>
          </a:p>
          <a:p>
            <a:pPr marL="293370" indent="-293370" defTabSz="385572">
              <a:spcBef>
                <a:spcPts val="1800"/>
              </a:spcBef>
              <a:defRPr sz="2244"/>
            </a:pPr>
            <a:r>
              <a:t>Skip-gram Word Embedding</a:t>
            </a:r>
          </a:p>
          <a:p>
            <a:pPr marL="293370" indent="-293370" defTabSz="385572">
              <a:spcBef>
                <a:spcPts val="1800"/>
              </a:spcBef>
              <a:defRPr sz="2244"/>
            </a:pPr>
            <a:r>
              <a:t>Treat the image as one word of the question</a:t>
            </a:r>
          </a:p>
          <a:p>
            <a:pPr marL="293370" indent="-293370" defTabSz="385572">
              <a:spcBef>
                <a:spcPts val="1800"/>
              </a:spcBef>
              <a:defRPr sz="2244"/>
            </a:pPr>
            <a:r>
              <a:t>The LSTM(s) outputs are fed into a softmax layer at the last step to generate answers</a:t>
            </a:r>
          </a:p>
        </p:txBody>
      </p:sp>
      <p:pic>
        <p:nvPicPr>
          <p:cNvPr id="193" name="Screen Shot 2016-10-04 at 21.02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7105" y="2070798"/>
            <a:ext cx="9050590" cy="4036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 embeddings</a:t>
            </a:r>
          </a:p>
        </p:txBody>
      </p:sp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skip-gram word embedding</a:t>
            </a:r>
          </a:p>
        </p:txBody>
      </p:sp>
      <p:sp>
        <p:nvSpPr>
          <p:cNvPr id="197" name="Shape 197"/>
          <p:cNvSpPr/>
          <p:nvPr/>
        </p:nvSpPr>
        <p:spPr>
          <a:xfrm>
            <a:off x="1237625" y="2387599"/>
            <a:ext cx="10469627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Represent a word: Vector Representation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Dimension: 300-500 dimension, each dimension may represent certain feature of a word</a:t>
            </a:r>
          </a:p>
          <a:p>
            <a:pPr/>
          </a:p>
        </p:txBody>
      </p:sp>
      <p:pic>
        <p:nvPicPr>
          <p:cNvPr id="198" name="Screen Shot 2016-10-04 at 21.16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7778" y="3146763"/>
            <a:ext cx="7764392" cy="2117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creen Shot 2016-10-04 at 21.22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1439" y="6150488"/>
            <a:ext cx="4342000" cy="2588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 embeddings</a:t>
            </a:r>
          </a:p>
        </p:txBody>
      </p:sp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skip-gram word embedding</a:t>
            </a:r>
          </a:p>
        </p:txBody>
      </p:sp>
      <p:pic>
        <p:nvPicPr>
          <p:cNvPr id="203" name="Screen Shot 2016-10-04 at 21.34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934" y="2493145"/>
            <a:ext cx="4952912" cy="644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16-10-04 at 21.34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067" y="4472141"/>
            <a:ext cx="6393853" cy="2490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models</a:t>
            </a:r>
          </a:p>
        </p:txBody>
      </p:sp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1700"/>
              </a:spcBef>
              <a:defRPr sz="3839"/>
            </a:lvl1pPr>
          </a:lstStyle>
          <a:p>
            <a:pPr/>
            <a:r>
              <a:t>RNNS(recurrent neural networks) AND LSTM(long short-term memory)</a:t>
            </a:r>
          </a:p>
        </p:txBody>
      </p:sp>
      <p:pic>
        <p:nvPicPr>
          <p:cNvPr id="208" name="Screen Shot 2016-10-04 at 21.36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0523" y="2418939"/>
            <a:ext cx="9243767" cy="308561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2520568" y="6279473"/>
            <a:ext cx="639038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Problems: I grew up in France… I speak fluent </a:t>
            </a:r>
            <a:r>
              <a:rPr i="1">
                <a:latin typeface="Avenir Next Demi Bold"/>
                <a:ea typeface="Avenir Next Demi Bold"/>
                <a:cs typeface="Avenir Next Demi Bold"/>
                <a:sym typeface="Avenir Next Demi Bold"/>
              </a:rPr>
              <a:t>French</a:t>
            </a:r>
            <a:r>
              <a:rPr i="1"/>
              <a:t>.</a:t>
            </a:r>
            <a:endParaRPr i="1"/>
          </a:p>
          <a:p>
            <a:pPr/>
            <a:r>
              <a:rPr>
                <a:hlinkClick r:id="rId4" invalidUrl="" action="" tgtFrame="" tooltip="" history="1" highlightClick="0" endSnd="0"/>
              </a:rPr>
              <a:t>Bengio, et al. (1994)</a:t>
            </a:r>
            <a:r>
              <a:rPr i="1"/>
              <a:t> </a:t>
            </a:r>
          </a:p>
        </p:txBody>
      </p:sp>
      <p:sp>
        <p:nvSpPr>
          <p:cNvPr id="210" name="Shape 210"/>
          <p:cNvSpPr/>
          <p:nvPr/>
        </p:nvSpPr>
        <p:spPr>
          <a:xfrm>
            <a:off x="5589886" y="9250581"/>
            <a:ext cx="717296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http://colah.github.io/posts/2015-08-Understanding-LSTMs/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