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6" r:id="rId3"/>
    <p:sldId id="294" r:id="rId4"/>
    <p:sldId id="293" r:id="rId5"/>
    <p:sldId id="297" r:id="rId6"/>
    <p:sldId id="299" r:id="rId7"/>
    <p:sldId id="298" r:id="rId8"/>
    <p:sldId id="301" r:id="rId9"/>
    <p:sldId id="295" r:id="rId10"/>
    <p:sldId id="305" r:id="rId11"/>
    <p:sldId id="302" r:id="rId12"/>
    <p:sldId id="304" r:id="rId13"/>
    <p:sldId id="303" r:id="rId14"/>
    <p:sldId id="306" r:id="rId15"/>
    <p:sldId id="307" r:id="rId16"/>
    <p:sldId id="308" r:id="rId17"/>
    <p:sldId id="296" r:id="rId18"/>
    <p:sldId id="311" r:id="rId19"/>
    <p:sldId id="309" r:id="rId20"/>
    <p:sldId id="312" r:id="rId21"/>
    <p:sldId id="313" r:id="rId22"/>
    <p:sldId id="314" r:id="rId23"/>
    <p:sldId id="315" r:id="rId24"/>
    <p:sldId id="316" r:id="rId25"/>
    <p:sldId id="317" r:id="rId26"/>
    <p:sldId id="318" r:id="rId27"/>
    <p:sldId id="319" r:id="rId28"/>
    <p:sldId id="320" r:id="rId29"/>
    <p:sldId id="321" r:id="rId30"/>
    <p:sldId id="310" r:id="rId31"/>
  </p:sldIdLst>
  <p:sldSz cx="9144000" cy="5143500" type="screen16x9"/>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9F6E1"/>
    <a:srgbClr val="D1E0F9"/>
    <a:srgbClr val="E7D3F2"/>
    <a:srgbClr val="65B2E2"/>
    <a:srgbClr val="FAC7C7"/>
    <a:srgbClr val="009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8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0404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0404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04040"/>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8E8"/>
          </a:solidFill>
        </a:fill>
      </a:tcStyle>
    </a:wholeTbl>
    <a:band2H>
      <a:tcTxStyle/>
      <a:tcStyle>
        <a:tcBdr/>
        <a:fill>
          <a:solidFill>
            <a:srgbClr val="F4F4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FB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FB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FB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4040"/>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04040"/>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11"/>
    <p:restoredTop sz="94751"/>
  </p:normalViewPr>
  <p:slideViewPr>
    <p:cSldViewPr snapToGrid="0" snapToObjects="1">
      <p:cViewPr>
        <p:scale>
          <a:sx n="110" d="100"/>
          <a:sy n="110" d="100"/>
        </p:scale>
        <p:origin x="616"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6384558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 name="pasted-image.png"/>
          <p:cNvPicPr/>
          <p:nvPr/>
        </p:nvPicPr>
        <p:blipFill>
          <a:blip r:embed="rId2">
            <a:alphaModFix amt="10839"/>
            <a:extLst/>
          </a:blip>
          <a:srcRect l="11804" t="22310" b="2478"/>
          <a:stretch>
            <a:fillRect/>
          </a:stretch>
        </p:blipFill>
        <p:spPr>
          <a:xfrm>
            <a:off x="-69850" y="-6276"/>
            <a:ext cx="4680310" cy="3991254"/>
          </a:xfrm>
          <a:prstGeom prst="rect">
            <a:avLst/>
          </a:prstGeom>
          <a:ln w="12700">
            <a:miter lim="400000"/>
          </a:ln>
        </p:spPr>
      </p:pic>
      <p:sp>
        <p:nvSpPr>
          <p:cNvPr id="8" name="Shape 8"/>
          <p:cNvSpPr/>
          <p:nvPr/>
        </p:nvSpPr>
        <p:spPr>
          <a:xfrm>
            <a:off x="260350" y="1973579"/>
            <a:ext cx="8623300" cy="27432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400">
                <a:solidFill>
                  <a:srgbClr val="215380"/>
                </a:solidFill>
                <a:latin typeface="+mn-lt"/>
                <a:ea typeface="+mn-ea"/>
                <a:cs typeface="+mn-cs"/>
                <a:sym typeface="Helvetica"/>
              </a:defRPr>
            </a:lvl1pPr>
          </a:lstStyle>
          <a:p>
            <a:pPr lvl="0">
              <a:defRPr sz="1800">
                <a:solidFill>
                  <a:srgbClr val="000000"/>
                </a:solidFill>
              </a:defRPr>
            </a:pPr>
            <a:r>
              <a:rPr sz="3400" dirty="0">
                <a:solidFill>
                  <a:srgbClr val="215380"/>
                </a:solidFill>
              </a:rPr>
              <a:t>CS6501: Computational Visual Recognition</a:t>
            </a:r>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4855209"/>
            <a:ext cx="9144001" cy="294641"/>
          </a:xfrm>
          <a:prstGeom prst="rect">
            <a:avLst/>
          </a:prstGeom>
          <a:solidFill>
            <a:srgbClr val="215381"/>
          </a:solidFill>
          <a:ln w="12700">
            <a:miter lim="400000"/>
          </a:ln>
          <a:effectLst>
            <a:outerShdw blurRad="38100" dist="23000" dir="5400000" rotWithShape="0">
              <a:srgbClr val="000000">
                <a:alpha val="35000"/>
              </a:srgbClr>
            </a:outerShdw>
          </a:effectLst>
        </p:spPr>
        <p:txBody>
          <a:bodyPr lIns="0" tIns="0" rIns="0" bIns="0" anchor="ctr"/>
          <a:lstStyle/>
          <a:p>
            <a:pPr lvl="0"/>
            <a:endParaRPr/>
          </a:p>
        </p:txBody>
      </p:sp>
      <p:sp>
        <p:nvSpPr>
          <p:cNvPr id="5" name="Shape 5"/>
          <p:cNvSpPr/>
          <p:nvPr/>
        </p:nvSpPr>
        <p:spPr>
          <a:xfrm>
            <a:off x="101722" y="4848859"/>
            <a:ext cx="3218872" cy="2819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CS6501: Computational Visual Recognition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iming>
    <p:tnLst>
      <p:par>
        <p:cTn id="1" dur="indefinite" restart="never" nodeType="tmRoot"/>
      </p:par>
    </p:tnLst>
  </p:timing>
  <p:txStyles>
    <p:titleStyle>
      <a:lvl1pPr algn="ctr" defTabSz="457200">
        <a:defRPr sz="3300" b="1">
          <a:solidFill>
            <a:srgbClr val="205382"/>
          </a:solidFill>
          <a:latin typeface="+mn-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p:titleStyle>
    <p:bodyStyle>
      <a:lvl1pPr algn="ctr" defTabSz="457200">
        <a:lnSpc>
          <a:spcPts val="3000"/>
        </a:lnSpc>
        <a:defRPr sz="2900" b="1">
          <a:solidFill>
            <a:srgbClr val="D88C2A"/>
          </a:solidFill>
          <a:latin typeface="+mn-lt"/>
          <a:ea typeface="+mn-ea"/>
          <a:cs typeface="+mn-cs"/>
          <a:sym typeface="Helvetica"/>
        </a:defRPr>
      </a:lvl1pPr>
      <a:lvl2pPr indent="457200" algn="ctr" defTabSz="457200">
        <a:lnSpc>
          <a:spcPts val="3000"/>
        </a:lnSpc>
        <a:defRPr sz="2900" b="1">
          <a:solidFill>
            <a:srgbClr val="D88C2A"/>
          </a:solidFill>
          <a:latin typeface="+mn-lt"/>
          <a:ea typeface="+mn-ea"/>
          <a:cs typeface="+mn-cs"/>
          <a:sym typeface="Helvetica"/>
        </a:defRPr>
      </a:lvl2pPr>
      <a:lvl3pPr indent="914400" algn="ctr" defTabSz="457200">
        <a:lnSpc>
          <a:spcPts val="3000"/>
        </a:lnSpc>
        <a:defRPr sz="2900" b="1">
          <a:solidFill>
            <a:srgbClr val="D88C2A"/>
          </a:solidFill>
          <a:latin typeface="+mn-lt"/>
          <a:ea typeface="+mn-ea"/>
          <a:cs typeface="+mn-cs"/>
          <a:sym typeface="Helvetica"/>
        </a:defRPr>
      </a:lvl3pPr>
      <a:lvl4pPr indent="1371600" algn="ctr" defTabSz="457200">
        <a:lnSpc>
          <a:spcPts val="3000"/>
        </a:lnSpc>
        <a:defRPr sz="2900" b="1">
          <a:solidFill>
            <a:srgbClr val="D88C2A"/>
          </a:solidFill>
          <a:latin typeface="+mn-lt"/>
          <a:ea typeface="+mn-ea"/>
          <a:cs typeface="+mn-cs"/>
          <a:sym typeface="Helvetica"/>
        </a:defRPr>
      </a:lvl4pPr>
      <a:lvl5pPr indent="1828800" algn="ctr" defTabSz="457200">
        <a:lnSpc>
          <a:spcPts val="3000"/>
        </a:lnSpc>
        <a:defRPr sz="2900" b="1">
          <a:solidFill>
            <a:srgbClr val="D88C2A"/>
          </a:solidFill>
          <a:latin typeface="+mn-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p:bodyStyle>
    <p:otherStyle>
      <a:lvl1pPr algn="r" defTabSz="457200">
        <a:defRPr sz="1300">
          <a:solidFill>
            <a:schemeClr val="tx1"/>
          </a:solidFill>
          <a:latin typeface="+mn-lt"/>
          <a:ea typeface="+mn-ea"/>
          <a:cs typeface="+mn-cs"/>
          <a:sym typeface="Calibri"/>
        </a:defRPr>
      </a:lvl1pPr>
      <a:lvl2pPr indent="457200" algn="r" defTabSz="457200">
        <a:defRPr sz="1300">
          <a:solidFill>
            <a:schemeClr val="tx1"/>
          </a:solidFill>
          <a:latin typeface="+mn-lt"/>
          <a:ea typeface="+mn-ea"/>
          <a:cs typeface="+mn-cs"/>
          <a:sym typeface="Calibri"/>
        </a:defRPr>
      </a:lvl2pPr>
      <a:lvl3pPr indent="914400" algn="r" defTabSz="457200">
        <a:defRPr sz="1300">
          <a:solidFill>
            <a:schemeClr val="tx1"/>
          </a:solidFill>
          <a:latin typeface="+mn-lt"/>
          <a:ea typeface="+mn-ea"/>
          <a:cs typeface="+mn-cs"/>
          <a:sym typeface="Calibri"/>
        </a:defRPr>
      </a:lvl3pPr>
      <a:lvl4pPr indent="1371600" algn="r" defTabSz="457200">
        <a:defRPr sz="1300">
          <a:solidFill>
            <a:schemeClr val="tx1"/>
          </a:solidFill>
          <a:latin typeface="+mn-lt"/>
          <a:ea typeface="+mn-ea"/>
          <a:cs typeface="+mn-cs"/>
          <a:sym typeface="Calibri"/>
        </a:defRPr>
      </a:lvl4pPr>
      <a:lvl5pPr indent="1828800" algn="r" defTabSz="457200">
        <a:defRPr sz="1300">
          <a:solidFill>
            <a:schemeClr val="tx1"/>
          </a:solidFill>
          <a:latin typeface="+mn-lt"/>
          <a:ea typeface="+mn-ea"/>
          <a:cs typeface="+mn-cs"/>
          <a:sym typeface="Calibri"/>
        </a:defRPr>
      </a:lvl5pPr>
      <a:lvl6pPr indent="2286000" algn="r" defTabSz="457200">
        <a:defRPr sz="1300">
          <a:solidFill>
            <a:schemeClr val="tx1"/>
          </a:solidFill>
          <a:latin typeface="+mn-lt"/>
          <a:ea typeface="+mn-ea"/>
          <a:cs typeface="+mn-cs"/>
          <a:sym typeface="Calibri"/>
        </a:defRPr>
      </a:lvl6pPr>
      <a:lvl7pPr indent="2743200" algn="r" defTabSz="457200">
        <a:defRPr sz="1300">
          <a:solidFill>
            <a:schemeClr val="tx1"/>
          </a:solidFill>
          <a:latin typeface="+mn-lt"/>
          <a:ea typeface="+mn-ea"/>
          <a:cs typeface="+mn-cs"/>
          <a:sym typeface="Calibri"/>
        </a:defRPr>
      </a:lvl7pPr>
      <a:lvl8pPr indent="3200400" algn="r" defTabSz="457200">
        <a:defRPr sz="1300">
          <a:solidFill>
            <a:schemeClr val="tx1"/>
          </a:solidFill>
          <a:latin typeface="+mn-lt"/>
          <a:ea typeface="+mn-ea"/>
          <a:cs typeface="+mn-cs"/>
          <a:sym typeface="Calibri"/>
        </a:defRPr>
      </a:lvl8pPr>
      <a:lvl9pPr indent="3657600" algn="r" defTabSz="457200">
        <a:defRPr sz="13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7.png"/><Relationship Id="rId16" Type="http://schemas.openxmlformats.org/officeDocument/2006/relationships/image" Target="../media/image31.png"/><Relationship Id="rId1"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14.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7.png"/><Relationship Id="rId14" Type="http://schemas.openxmlformats.org/officeDocument/2006/relationships/image" Target="../media/image31.png"/><Relationship Id="rId1"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23.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43.png"/><Relationship Id="rId16" Type="http://schemas.openxmlformats.org/officeDocument/2006/relationships/image" Target="../media/image21.png"/><Relationship Id="rId17" Type="http://schemas.openxmlformats.org/officeDocument/2006/relationships/image" Target="../media/image15.png"/><Relationship Id="rId18" Type="http://schemas.openxmlformats.org/officeDocument/2006/relationships/image" Target="../media/image44.png"/><Relationship Id="rId1"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8.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png"/><Relationship Id="rId15" Type="http://schemas.openxmlformats.org/officeDocument/2006/relationships/image" Target="../media/image58.png"/><Relationship Id="rId1"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s>
</file>

<file path=ppt/slides/_rels/slide19.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59.png"/><Relationship Id="rId15" Type="http://schemas.openxmlformats.org/officeDocument/2006/relationships/image" Target="../media/image60.png"/><Relationship Id="rId16" Type="http://schemas.openxmlformats.org/officeDocument/2006/relationships/image" Target="../media/image61.png"/><Relationship Id="rId17" Type="http://schemas.openxmlformats.org/officeDocument/2006/relationships/image" Target="../media/image62.png"/><Relationship Id="rId18" Type="http://schemas.openxmlformats.org/officeDocument/2006/relationships/image" Target="../media/image63.png"/><Relationship Id="rId19" Type="http://schemas.openxmlformats.org/officeDocument/2006/relationships/image" Target="../media/image64.png"/><Relationship Id="rId20" Type="http://schemas.openxmlformats.org/officeDocument/2006/relationships/image" Target="../media/image65.png"/><Relationship Id="rId1"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59.png"/><Relationship Id="rId15" Type="http://schemas.openxmlformats.org/officeDocument/2006/relationships/image" Target="../media/image60.png"/><Relationship Id="rId16" Type="http://schemas.openxmlformats.org/officeDocument/2006/relationships/image" Target="../media/image61.png"/><Relationship Id="rId17" Type="http://schemas.openxmlformats.org/officeDocument/2006/relationships/image" Target="../media/image62.png"/><Relationship Id="rId18" Type="http://schemas.openxmlformats.org/officeDocument/2006/relationships/image" Target="../media/image63.png"/><Relationship Id="rId19" Type="http://schemas.openxmlformats.org/officeDocument/2006/relationships/image" Target="../media/image64.png"/><Relationship Id="rId20" Type="http://schemas.openxmlformats.org/officeDocument/2006/relationships/image" Target="../media/image65.png"/><Relationship Id="rId1" Type="http://schemas.openxmlformats.org/officeDocument/2006/relationships/slideLayout" Target="../slideLayouts/slideLayout2.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1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3362888" y="2592070"/>
            <a:ext cx="2418289" cy="75405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300">
                <a:solidFill>
                  <a:srgbClr val="215380"/>
                </a:solidFill>
                <a:latin typeface="+mn-lt"/>
                <a:ea typeface="+mn-ea"/>
                <a:cs typeface="+mn-cs"/>
                <a:sym typeface="Helvetica"/>
              </a:defRPr>
            </a:lvl1pPr>
          </a:lstStyle>
          <a:p>
            <a:pPr lvl="0">
              <a:defRPr sz="1800">
                <a:solidFill>
                  <a:srgbClr val="000000"/>
                </a:solidFill>
              </a:defRPr>
            </a:pPr>
            <a:r>
              <a:rPr lang="en-US" sz="4300" dirty="0" smtClean="0">
                <a:solidFill>
                  <a:srgbClr val="215380"/>
                </a:solidFill>
              </a:rPr>
              <a:t>Final Day</a:t>
            </a:r>
            <a:endParaRPr sz="4300" dirty="0">
              <a:solidFill>
                <a:srgbClr val="215380"/>
              </a:solidFill>
            </a:endParaRPr>
          </a:p>
        </p:txBody>
      </p:sp>
      <p:sp>
        <p:nvSpPr>
          <p:cNvPr id="2" name="TextBox 1"/>
          <p:cNvSpPr txBox="1"/>
          <p:nvPr/>
        </p:nvSpPr>
        <p:spPr>
          <a:xfrm>
            <a:off x="2125579" y="2237874"/>
            <a:ext cx="923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171268" y="1980972"/>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How do we train the network?</a:t>
            </a:r>
            <a:endParaRPr sz="3200" dirty="0">
              <a:solidFill>
                <a:srgbClr val="215380"/>
              </a:solidFill>
            </a:endParaRPr>
          </a:p>
        </p:txBody>
      </p:sp>
      <p:sp>
        <p:nvSpPr>
          <p:cNvPr id="3" name="Shape 28"/>
          <p:cNvSpPr/>
          <p:nvPr/>
        </p:nvSpPr>
        <p:spPr>
          <a:xfrm>
            <a:off x="171268" y="328290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We don’t do it character </a:t>
            </a:r>
            <a:r>
              <a:rPr lang="en-US" sz="3200" smtClean="0">
                <a:solidFill>
                  <a:srgbClr val="215380"/>
                </a:solidFill>
              </a:rPr>
              <a:t>by character.</a:t>
            </a:r>
            <a:endParaRPr sz="3200" dirty="0">
              <a:solidFill>
                <a:srgbClr val="215380"/>
              </a:solidFill>
            </a:endParaRPr>
          </a:p>
        </p:txBody>
      </p:sp>
    </p:spTree>
    <p:extLst>
      <p:ext uri="{BB962C8B-B14F-4D97-AF65-F5344CB8AC3E}">
        <p14:creationId xmlns:p14="http://schemas.microsoft.com/office/powerpoint/2010/main" val="14167446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Recurrent Neural Network Cell</a:t>
            </a:r>
            <a:endParaRPr sz="3200" dirty="0">
              <a:solidFill>
                <a:srgbClr val="215380"/>
              </a:solidFill>
            </a:endParaRPr>
          </a:p>
        </p:txBody>
      </p:sp>
      <p:grpSp>
        <p:nvGrpSpPr>
          <p:cNvPr id="18" name="Group 17"/>
          <p:cNvGrpSpPr/>
          <p:nvPr/>
        </p:nvGrpSpPr>
        <p:grpSpPr>
          <a:xfrm>
            <a:off x="4319856" y="3971616"/>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2731156" y="2495924"/>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5883936" y="2495924"/>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4316215" y="1586962"/>
            <a:ext cx="467820" cy="400566"/>
            <a:chOff x="4750274" y="1783751"/>
            <a:chExt cx="467820" cy="400566"/>
          </a:xfrm>
        </p:grpSpPr>
        <p:sp>
          <p:nvSpPr>
            <p:cNvPr id="20" name="Oval 19"/>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4505239" y="21031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5" name="Straight Arrow Connector 24"/>
          <p:cNvCxnSpPr/>
          <p:nvPr/>
        </p:nvCxnSpPr>
        <p:spPr>
          <a:xfrm flipH="1" flipV="1">
            <a:off x="4512140" y="1288293"/>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26" name="Group 25"/>
          <p:cNvGrpSpPr/>
          <p:nvPr/>
        </p:nvGrpSpPr>
        <p:grpSpPr>
          <a:xfrm>
            <a:off x="4316215" y="809557"/>
            <a:ext cx="467820" cy="400566"/>
            <a:chOff x="4750274" y="1783751"/>
            <a:chExt cx="467820" cy="400566"/>
          </a:xfrm>
        </p:grpSpPr>
        <p:sp>
          <p:nvSpPr>
            <p:cNvPr id="27" name="Oval 2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8" name="Rectangle 27"/>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7"/>
                  <a:stretch>
                    <a:fillRect b="-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92407685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Recurrent Neural Network Cell</a:t>
            </a:r>
            <a:endParaRPr sz="3200" dirty="0">
              <a:solidFill>
                <a:srgbClr val="215380"/>
              </a:solidFill>
            </a:endParaRPr>
          </a:p>
        </p:txBody>
      </p:sp>
      <p:grpSp>
        <p:nvGrpSpPr>
          <p:cNvPr id="18" name="Group 17"/>
          <p:cNvGrpSpPr/>
          <p:nvPr/>
        </p:nvGrpSpPr>
        <p:grpSpPr>
          <a:xfrm>
            <a:off x="4319856" y="3971616"/>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2731156" y="2495924"/>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5883936" y="2495924"/>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4316215" y="1586962"/>
            <a:ext cx="467820" cy="400566"/>
            <a:chOff x="4750274" y="1783751"/>
            <a:chExt cx="467820" cy="400566"/>
          </a:xfrm>
        </p:grpSpPr>
        <p:sp>
          <p:nvSpPr>
            <p:cNvPr id="20" name="Oval 19"/>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4505239" y="21031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3609637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 (Unrolled) Recurrent Neural Network</a:t>
            </a:r>
            <a:endParaRPr sz="3200" dirty="0">
              <a:solidFill>
                <a:srgbClr val="215380"/>
              </a:solidFill>
            </a:endParaRPr>
          </a:p>
        </p:txBody>
      </p:sp>
      <p:grpSp>
        <p:nvGrpSpPr>
          <p:cNvPr id="18" name="Group 17"/>
          <p:cNvGrpSpPr/>
          <p:nvPr/>
        </p:nvGrpSpPr>
        <p:grpSpPr>
          <a:xfrm>
            <a:off x="2088601" y="3854047"/>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1991621" y="2875269"/>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1035483" y="2926999"/>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3117102" y="2926999"/>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2675917" y="3178248"/>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2273984" y="3533067"/>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1545549" y="3151741"/>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2084960" y="2070289"/>
            <a:ext cx="467820" cy="400566"/>
            <a:chOff x="4750274" y="1783751"/>
            <a:chExt cx="467820" cy="400566"/>
          </a:xfrm>
        </p:grpSpPr>
        <p:sp>
          <p:nvSpPr>
            <p:cNvPr id="20" name="Oval 19"/>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7"/>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2273984" y="2560321"/>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57" name="Group 56"/>
          <p:cNvGrpSpPr/>
          <p:nvPr/>
        </p:nvGrpSpPr>
        <p:grpSpPr>
          <a:xfrm>
            <a:off x="4226913" y="3863646"/>
            <a:ext cx="466089" cy="400566"/>
            <a:chOff x="4750274" y="1783751"/>
            <a:chExt cx="466089" cy="400566"/>
          </a:xfrm>
        </p:grpSpPr>
        <p:sp>
          <p:nvSpPr>
            <p:cNvPr id="58" name="Oval 5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9" name="Rectangle 58"/>
                <p:cNvSpPr/>
                <p:nvPr/>
              </p:nvSpPr>
              <p:spPr>
                <a:xfrm>
                  <a:off x="4750274" y="1783751"/>
                  <a:ext cx="4660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2</m:t>
                            </m:r>
                          </m:sub>
                        </m:sSub>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4750274" y="1783751"/>
                  <a:ext cx="466089" cy="369332"/>
                </a:xfrm>
                <a:prstGeom prst="rect">
                  <a:avLst/>
                </a:prstGeom>
                <a:blipFill rotWithShape="0">
                  <a:blip r:embed="rId8"/>
                  <a:stretch>
                    <a:fillRect/>
                  </a:stretch>
                </a:blipFill>
              </p:spPr>
              <p:txBody>
                <a:bodyPr/>
                <a:lstStyle/>
                <a:p>
                  <a:r>
                    <a:rPr lang="en-US">
                      <a:noFill/>
                    </a:rPr>
                    <a:t> </a:t>
                  </a:r>
                </a:p>
              </p:txBody>
            </p:sp>
          </mc:Fallback>
        </mc:AlternateContent>
      </p:grpSp>
      <p:grpSp>
        <p:nvGrpSpPr>
          <p:cNvPr id="60" name="Group 59"/>
          <p:cNvGrpSpPr/>
          <p:nvPr/>
        </p:nvGrpSpPr>
        <p:grpSpPr>
          <a:xfrm>
            <a:off x="4129933" y="2884868"/>
            <a:ext cx="580470" cy="605961"/>
            <a:chOff x="6512842" y="2409874"/>
            <a:chExt cx="580470" cy="605961"/>
          </a:xfrm>
        </p:grpSpPr>
        <p:sp>
          <p:nvSpPr>
            <p:cNvPr id="62" name="Oval 61"/>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3" name="Rectangle 62"/>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63" name="Rectangle 62"/>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9"/>
                  <a:stretch>
                    <a:fillRect r="-39344"/>
                  </a:stretch>
                </a:blipFill>
              </p:spPr>
              <p:txBody>
                <a:bodyPr/>
                <a:lstStyle/>
                <a:p>
                  <a:r>
                    <a:rPr lang="en-US">
                      <a:noFill/>
                    </a:rPr>
                    <a:t> </a:t>
                  </a:r>
                </a:p>
              </p:txBody>
            </p:sp>
          </mc:Fallback>
        </mc:AlternateContent>
      </p:grpSp>
      <p:grpSp>
        <p:nvGrpSpPr>
          <p:cNvPr id="67" name="Group 66"/>
          <p:cNvGrpSpPr/>
          <p:nvPr/>
        </p:nvGrpSpPr>
        <p:grpSpPr>
          <a:xfrm>
            <a:off x="5255414" y="2936598"/>
            <a:ext cx="473143" cy="400566"/>
            <a:chOff x="4750274" y="1783751"/>
            <a:chExt cx="473143" cy="400566"/>
          </a:xfrm>
        </p:grpSpPr>
        <p:sp>
          <p:nvSpPr>
            <p:cNvPr id="68" name="Oval 6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9" name="Rectangle 68"/>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2</m:t>
                            </m:r>
                          </m:sub>
                        </m:sSub>
                      </m:oMath>
                    </m:oMathPara>
                  </a14:m>
                  <a:endParaRPr lang="en-US" dirty="0"/>
                </a:p>
              </p:txBody>
            </p:sp>
          </mc:Choice>
          <mc:Fallback xmlns="">
            <p:sp>
              <p:nvSpPr>
                <p:cNvPr id="69" name="Rectangle 68"/>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0"/>
                  <a:stretch>
                    <a:fillRect/>
                  </a:stretch>
                </a:blipFill>
              </p:spPr>
              <p:txBody>
                <a:bodyPr/>
                <a:lstStyle/>
                <a:p>
                  <a:r>
                    <a:rPr lang="en-US">
                      <a:noFill/>
                    </a:rPr>
                    <a:t> </a:t>
                  </a:r>
                </a:p>
              </p:txBody>
            </p:sp>
          </mc:Fallback>
        </mc:AlternateContent>
      </p:grpSp>
      <p:cxnSp>
        <p:nvCxnSpPr>
          <p:cNvPr id="70" name="Straight Arrow Connector 69"/>
          <p:cNvCxnSpPr/>
          <p:nvPr/>
        </p:nvCxnSpPr>
        <p:spPr>
          <a:xfrm>
            <a:off x="4814229" y="318784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p:nvPr/>
        </p:nvCxnSpPr>
        <p:spPr>
          <a:xfrm flipV="1">
            <a:off x="4412296" y="3542666"/>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a:off x="3683861" y="3161340"/>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3" name="Group 72"/>
          <p:cNvGrpSpPr/>
          <p:nvPr/>
        </p:nvGrpSpPr>
        <p:grpSpPr>
          <a:xfrm>
            <a:off x="4223272" y="2079888"/>
            <a:ext cx="473143" cy="400566"/>
            <a:chOff x="4750274" y="1783751"/>
            <a:chExt cx="473143" cy="400566"/>
          </a:xfrm>
        </p:grpSpPr>
        <p:sp>
          <p:nvSpPr>
            <p:cNvPr id="74" name="Oval 73"/>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5" name="Rectangle 74"/>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2</m:t>
                            </m:r>
                          </m:sub>
                        </m:sSub>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1"/>
                  <a:stretch>
                    <a:fillRect/>
                  </a:stretch>
                </a:blipFill>
              </p:spPr>
              <p:txBody>
                <a:bodyPr/>
                <a:lstStyle/>
                <a:p>
                  <a:r>
                    <a:rPr lang="en-US">
                      <a:noFill/>
                    </a:rPr>
                    <a:t> </a:t>
                  </a:r>
                </a:p>
              </p:txBody>
            </p:sp>
          </mc:Fallback>
        </mc:AlternateContent>
      </p:grpSp>
      <p:cxnSp>
        <p:nvCxnSpPr>
          <p:cNvPr id="76" name="Straight Arrow Connector 75"/>
          <p:cNvCxnSpPr/>
          <p:nvPr/>
        </p:nvCxnSpPr>
        <p:spPr>
          <a:xfrm flipV="1">
            <a:off x="4412296" y="25699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7" name="Group 76"/>
          <p:cNvGrpSpPr/>
          <p:nvPr/>
        </p:nvGrpSpPr>
        <p:grpSpPr>
          <a:xfrm>
            <a:off x="6292096" y="3869933"/>
            <a:ext cx="466089" cy="400566"/>
            <a:chOff x="4750274" y="1783751"/>
            <a:chExt cx="466089" cy="400566"/>
          </a:xfrm>
        </p:grpSpPr>
        <p:sp>
          <p:nvSpPr>
            <p:cNvPr id="78" name="Oval 7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9" name="Rectangle 78"/>
                <p:cNvSpPr/>
                <p:nvPr/>
              </p:nvSpPr>
              <p:spPr>
                <a:xfrm>
                  <a:off x="4750274" y="1783751"/>
                  <a:ext cx="4660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3</m:t>
                            </m:r>
                          </m:sub>
                        </m:sSub>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a:off x="4750274" y="1783751"/>
                  <a:ext cx="466089" cy="369332"/>
                </a:xfrm>
                <a:prstGeom prst="rect">
                  <a:avLst/>
                </a:prstGeom>
                <a:blipFill rotWithShape="0">
                  <a:blip r:embed="rId12"/>
                  <a:stretch>
                    <a:fillRect/>
                  </a:stretch>
                </a:blipFill>
              </p:spPr>
              <p:txBody>
                <a:bodyPr/>
                <a:lstStyle/>
                <a:p>
                  <a:r>
                    <a:rPr lang="en-US">
                      <a:noFill/>
                    </a:rPr>
                    <a:t> </a:t>
                  </a:r>
                </a:p>
              </p:txBody>
            </p:sp>
          </mc:Fallback>
        </mc:AlternateContent>
      </p:grpSp>
      <p:grpSp>
        <p:nvGrpSpPr>
          <p:cNvPr id="80" name="Group 79"/>
          <p:cNvGrpSpPr/>
          <p:nvPr/>
        </p:nvGrpSpPr>
        <p:grpSpPr>
          <a:xfrm>
            <a:off x="6195116" y="2891155"/>
            <a:ext cx="580470" cy="605961"/>
            <a:chOff x="6512842" y="2409874"/>
            <a:chExt cx="580470" cy="605961"/>
          </a:xfrm>
        </p:grpSpPr>
        <p:sp>
          <p:nvSpPr>
            <p:cNvPr id="81" name="Oval 80"/>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2" name="Rectangle 81"/>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82" name="Rectangle 81"/>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9"/>
                  <a:stretch>
                    <a:fillRect r="-41667"/>
                  </a:stretch>
                </a:blipFill>
              </p:spPr>
              <p:txBody>
                <a:bodyPr/>
                <a:lstStyle/>
                <a:p>
                  <a:r>
                    <a:rPr lang="en-US">
                      <a:noFill/>
                    </a:rPr>
                    <a:t> </a:t>
                  </a:r>
                </a:p>
              </p:txBody>
            </p:sp>
          </mc:Fallback>
        </mc:AlternateContent>
      </p:grpSp>
      <p:grpSp>
        <p:nvGrpSpPr>
          <p:cNvPr id="86" name="Group 85"/>
          <p:cNvGrpSpPr/>
          <p:nvPr/>
        </p:nvGrpSpPr>
        <p:grpSpPr>
          <a:xfrm>
            <a:off x="7320597" y="2942885"/>
            <a:ext cx="473143" cy="400566"/>
            <a:chOff x="4750274" y="1783751"/>
            <a:chExt cx="473143" cy="400566"/>
          </a:xfrm>
        </p:grpSpPr>
        <p:sp>
          <p:nvSpPr>
            <p:cNvPr id="87" name="Oval 8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8" name="Rectangle 87"/>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3</m:t>
                            </m:r>
                          </m:sub>
                        </m:sSub>
                      </m:oMath>
                    </m:oMathPara>
                  </a14:m>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3"/>
                  <a:stretch>
                    <a:fillRect/>
                  </a:stretch>
                </a:blipFill>
              </p:spPr>
              <p:txBody>
                <a:bodyPr/>
                <a:lstStyle/>
                <a:p>
                  <a:r>
                    <a:rPr lang="en-US">
                      <a:noFill/>
                    </a:rPr>
                    <a:t> </a:t>
                  </a:r>
                </a:p>
              </p:txBody>
            </p:sp>
          </mc:Fallback>
        </mc:AlternateContent>
      </p:grpSp>
      <p:cxnSp>
        <p:nvCxnSpPr>
          <p:cNvPr id="89" name="Straight Arrow Connector 88"/>
          <p:cNvCxnSpPr/>
          <p:nvPr/>
        </p:nvCxnSpPr>
        <p:spPr>
          <a:xfrm>
            <a:off x="6879412" y="3194134"/>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0" name="Straight Arrow Connector 89"/>
          <p:cNvCxnSpPr/>
          <p:nvPr/>
        </p:nvCxnSpPr>
        <p:spPr>
          <a:xfrm flipV="1">
            <a:off x="6477479" y="3548953"/>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1" name="Straight Arrow Connector 90"/>
          <p:cNvCxnSpPr/>
          <p:nvPr/>
        </p:nvCxnSpPr>
        <p:spPr>
          <a:xfrm>
            <a:off x="5749044" y="316762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2" name="Group 91"/>
          <p:cNvGrpSpPr/>
          <p:nvPr/>
        </p:nvGrpSpPr>
        <p:grpSpPr>
          <a:xfrm>
            <a:off x="6288455" y="2086175"/>
            <a:ext cx="473143" cy="400566"/>
            <a:chOff x="4750274" y="1783751"/>
            <a:chExt cx="473143" cy="400566"/>
          </a:xfrm>
        </p:grpSpPr>
        <p:sp>
          <p:nvSpPr>
            <p:cNvPr id="93" name="Oval 92"/>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4" name="Rectangle 93"/>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3</m:t>
                            </m:r>
                          </m:sub>
                        </m:sSub>
                      </m:oMath>
                    </m:oMathPara>
                  </a14:m>
                  <a:endParaRPr lang="en-US" dirty="0"/>
                </a:p>
              </p:txBody>
            </p:sp>
          </mc:Choice>
          <mc:Fallback xmlns="">
            <p:sp>
              <p:nvSpPr>
                <p:cNvPr id="94" name="Rectangle 93"/>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4"/>
                  <a:stretch>
                    <a:fillRect/>
                  </a:stretch>
                </a:blipFill>
              </p:spPr>
              <p:txBody>
                <a:bodyPr/>
                <a:lstStyle/>
                <a:p>
                  <a:r>
                    <a:rPr lang="en-US">
                      <a:noFill/>
                    </a:rPr>
                    <a:t> </a:t>
                  </a:r>
                </a:p>
              </p:txBody>
            </p:sp>
          </mc:Fallback>
        </mc:AlternateContent>
      </p:grpSp>
      <p:cxnSp>
        <p:nvCxnSpPr>
          <p:cNvPr id="95" name="Straight Arrow Connector 94"/>
          <p:cNvCxnSpPr/>
          <p:nvPr/>
        </p:nvCxnSpPr>
        <p:spPr>
          <a:xfrm flipV="1">
            <a:off x="6477479" y="2576207"/>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 name="Group 6"/>
          <p:cNvGrpSpPr/>
          <p:nvPr/>
        </p:nvGrpSpPr>
        <p:grpSpPr>
          <a:xfrm>
            <a:off x="2140462" y="4411530"/>
            <a:ext cx="4506410" cy="419654"/>
            <a:chOff x="2140462" y="4411530"/>
            <a:chExt cx="4506410" cy="419654"/>
          </a:xfrm>
        </p:grpSpPr>
        <p:sp>
          <p:nvSpPr>
            <p:cNvPr id="5" name="Rectangle 4"/>
            <p:cNvSpPr/>
            <p:nvPr/>
          </p:nvSpPr>
          <p:spPr>
            <a:xfrm>
              <a:off x="2140462" y="4411530"/>
              <a:ext cx="280846" cy="369332"/>
            </a:xfrm>
            <a:prstGeom prst="rect">
              <a:avLst/>
            </a:prstGeom>
          </p:spPr>
          <p:txBody>
            <a:bodyPr wrap="none">
              <a:spAutoFit/>
            </a:bodyPr>
            <a:lstStyle/>
            <a:p>
              <a:pPr algn="l" rtl="0" latinLnBrk="1" hangingPunct="0"/>
              <a:r>
                <a:rPr lang="en-US" b="1">
                  <a:solidFill>
                    <a:srgbClr val="0070C0"/>
                  </a:solidFill>
                </a:rPr>
                <a:t>c</a:t>
              </a:r>
              <a:endParaRPr lang="en-US" sz="1600" dirty="0">
                <a:solidFill>
                  <a:srgbClr val="0070C0"/>
                </a:solidFill>
              </a:endParaRPr>
            </a:p>
          </p:txBody>
        </p:sp>
        <p:sp>
          <p:nvSpPr>
            <p:cNvPr id="96" name="Rectangle 95"/>
            <p:cNvSpPr/>
            <p:nvPr/>
          </p:nvSpPr>
          <p:spPr>
            <a:xfrm>
              <a:off x="4247422" y="4411530"/>
              <a:ext cx="298480" cy="369332"/>
            </a:xfrm>
            <a:prstGeom prst="rect">
              <a:avLst/>
            </a:prstGeom>
          </p:spPr>
          <p:txBody>
            <a:bodyPr wrap="none">
              <a:spAutoFit/>
            </a:bodyPr>
            <a:lstStyle/>
            <a:p>
              <a:pPr algn="l" rtl="0" latinLnBrk="1" hangingPunct="0"/>
              <a:r>
                <a:rPr lang="en-US" b="1" dirty="0" smtClean="0">
                  <a:solidFill>
                    <a:srgbClr val="0070C0"/>
                  </a:solidFill>
                </a:rPr>
                <a:t>a</a:t>
              </a:r>
              <a:endParaRPr lang="en-US" sz="1600" dirty="0">
                <a:solidFill>
                  <a:srgbClr val="0070C0"/>
                </a:solidFill>
              </a:endParaRPr>
            </a:p>
          </p:txBody>
        </p:sp>
        <p:sp>
          <p:nvSpPr>
            <p:cNvPr id="97" name="Rectangle 96"/>
            <p:cNvSpPr/>
            <p:nvPr/>
          </p:nvSpPr>
          <p:spPr>
            <a:xfrm>
              <a:off x="6382056" y="4461852"/>
              <a:ext cx="264816" cy="369332"/>
            </a:xfrm>
            <a:prstGeom prst="rect">
              <a:avLst/>
            </a:prstGeom>
          </p:spPr>
          <p:txBody>
            <a:bodyPr wrap="none">
              <a:spAutoFit/>
            </a:bodyPr>
            <a:lstStyle/>
            <a:p>
              <a:pPr algn="l" rtl="0" latinLnBrk="1" hangingPunct="0"/>
              <a:r>
                <a:rPr lang="en-US" b="1" dirty="0" smtClean="0">
                  <a:solidFill>
                    <a:srgbClr val="0070C0"/>
                  </a:solidFill>
                </a:rPr>
                <a:t>t</a:t>
              </a:r>
              <a:endParaRPr lang="en-US" sz="1600" dirty="0">
                <a:solidFill>
                  <a:srgbClr val="0070C0"/>
                </a:solidFill>
              </a:endParaRPr>
            </a:p>
          </p:txBody>
        </p:sp>
      </p:grpSp>
      <p:grpSp>
        <p:nvGrpSpPr>
          <p:cNvPr id="6" name="Group 5"/>
          <p:cNvGrpSpPr/>
          <p:nvPr/>
        </p:nvGrpSpPr>
        <p:grpSpPr>
          <a:xfrm>
            <a:off x="2081548" y="839590"/>
            <a:ext cx="5034202" cy="1192022"/>
            <a:chOff x="2081548" y="839590"/>
            <a:chExt cx="5034202" cy="1192022"/>
          </a:xfrm>
        </p:grpSpPr>
        <p:sp>
          <p:nvSpPr>
            <p:cNvPr id="98" name="Rectangle 97"/>
            <p:cNvSpPr/>
            <p:nvPr/>
          </p:nvSpPr>
          <p:spPr>
            <a:xfrm>
              <a:off x="2106924" y="839590"/>
              <a:ext cx="298480" cy="369332"/>
            </a:xfrm>
            <a:prstGeom prst="rect">
              <a:avLst/>
            </a:prstGeom>
          </p:spPr>
          <p:txBody>
            <a:bodyPr wrap="none">
              <a:spAutoFit/>
            </a:bodyPr>
            <a:lstStyle/>
            <a:p>
              <a:pPr algn="l" rtl="0" latinLnBrk="1" hangingPunct="0"/>
              <a:r>
                <a:rPr lang="en-US" b="1" dirty="0" smtClean="0">
                  <a:solidFill>
                    <a:srgbClr val="0070C0"/>
                  </a:solidFill>
                </a:rPr>
                <a:t>a</a:t>
              </a:r>
              <a:endParaRPr lang="en-US" sz="1600" dirty="0">
                <a:solidFill>
                  <a:srgbClr val="0070C0"/>
                </a:solidFill>
              </a:endParaRPr>
            </a:p>
          </p:txBody>
        </p:sp>
        <p:sp>
          <p:nvSpPr>
            <p:cNvPr id="99" name="Rectangle 98"/>
            <p:cNvSpPr/>
            <p:nvPr/>
          </p:nvSpPr>
          <p:spPr>
            <a:xfrm>
              <a:off x="4278136" y="844359"/>
              <a:ext cx="264816" cy="369332"/>
            </a:xfrm>
            <a:prstGeom prst="rect">
              <a:avLst/>
            </a:prstGeom>
          </p:spPr>
          <p:txBody>
            <a:bodyPr wrap="none">
              <a:spAutoFit/>
            </a:bodyPr>
            <a:lstStyle/>
            <a:p>
              <a:pPr algn="l" rtl="0" latinLnBrk="1" hangingPunct="0"/>
              <a:r>
                <a:rPr lang="en-US" b="1" dirty="0" smtClean="0">
                  <a:solidFill>
                    <a:srgbClr val="0070C0"/>
                  </a:solidFill>
                </a:rPr>
                <a:t>t</a:t>
              </a:r>
              <a:endParaRPr lang="en-US" sz="1600" dirty="0">
                <a:solidFill>
                  <a:srgbClr val="0070C0"/>
                </a:solidFill>
              </a:endParaRPr>
            </a:p>
          </p:txBody>
        </p:sp>
        <p:sp>
          <p:nvSpPr>
            <p:cNvPr id="100" name="Rectangle 99"/>
            <p:cNvSpPr/>
            <p:nvPr/>
          </p:nvSpPr>
          <p:spPr>
            <a:xfrm>
              <a:off x="5929207" y="848919"/>
              <a:ext cx="1186543" cy="369332"/>
            </a:xfrm>
            <a:prstGeom prst="rect">
              <a:avLst/>
            </a:prstGeom>
          </p:spPr>
          <p:txBody>
            <a:bodyPr wrap="none">
              <a:spAutoFit/>
            </a:bodyPr>
            <a:lstStyle/>
            <a:p>
              <a:pPr algn="l" rtl="0" latinLnBrk="1" hangingPunct="0"/>
              <a:r>
                <a:rPr lang="en-US" b="1" smtClean="0">
                  <a:solidFill>
                    <a:srgbClr val="0070C0"/>
                  </a:solidFill>
                </a:rPr>
                <a:t>&lt;&lt;space&gt;&gt;</a:t>
              </a:r>
              <a:endParaRPr lang="en-US" sz="1600" dirty="0">
                <a:solidFill>
                  <a:srgbClr val="0070C0"/>
                </a:solidFill>
              </a:endParaRPr>
            </a:p>
          </p:txBody>
        </p:sp>
        <p:cxnSp>
          <p:nvCxnSpPr>
            <p:cNvPr id="101" name="Straight Arrow Connector 100"/>
            <p:cNvCxnSpPr/>
            <p:nvPr/>
          </p:nvCxnSpPr>
          <p:spPr>
            <a:xfrm flipH="1" flipV="1">
              <a:off x="2277473" y="1772300"/>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2" name="Group 101"/>
            <p:cNvGrpSpPr/>
            <p:nvPr/>
          </p:nvGrpSpPr>
          <p:grpSpPr>
            <a:xfrm>
              <a:off x="2081548" y="1293564"/>
              <a:ext cx="467820" cy="400566"/>
              <a:chOff x="4750274" y="1783751"/>
              <a:chExt cx="467820" cy="400566"/>
            </a:xfrm>
          </p:grpSpPr>
          <p:sp>
            <p:nvSpPr>
              <p:cNvPr id="103" name="Oval 102"/>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4" name="Rectangle 103"/>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104" name="Rectangle 103"/>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15"/>
                    <a:stretch>
                      <a:fillRect b="-4918"/>
                    </a:stretch>
                  </a:blipFill>
                </p:spPr>
                <p:txBody>
                  <a:bodyPr/>
                  <a:lstStyle/>
                  <a:p>
                    <a:r>
                      <a:rPr lang="en-US">
                        <a:noFill/>
                      </a:rPr>
                      <a:t> </a:t>
                    </a:r>
                  </a:p>
                </p:txBody>
              </p:sp>
            </mc:Fallback>
          </mc:AlternateContent>
        </p:grpSp>
        <p:cxnSp>
          <p:nvCxnSpPr>
            <p:cNvPr id="105" name="Straight Arrow Connector 104"/>
            <p:cNvCxnSpPr/>
            <p:nvPr/>
          </p:nvCxnSpPr>
          <p:spPr>
            <a:xfrm flipH="1" flipV="1">
              <a:off x="4415785"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6" name="Group 105"/>
            <p:cNvGrpSpPr/>
            <p:nvPr/>
          </p:nvGrpSpPr>
          <p:grpSpPr>
            <a:xfrm>
              <a:off x="4219860" y="1292819"/>
              <a:ext cx="467820" cy="400566"/>
              <a:chOff x="4750274" y="1783751"/>
              <a:chExt cx="467820" cy="400566"/>
            </a:xfrm>
          </p:grpSpPr>
          <p:sp>
            <p:nvSpPr>
              <p:cNvPr id="107" name="Oval 10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8" name="Rectangle 107"/>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108" name="Rectangle 107"/>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15"/>
                    <a:stretch>
                      <a:fillRect b="-4918"/>
                    </a:stretch>
                  </a:blipFill>
                </p:spPr>
                <p:txBody>
                  <a:bodyPr/>
                  <a:lstStyle/>
                  <a:p>
                    <a:r>
                      <a:rPr lang="en-US">
                        <a:noFill/>
                      </a:rPr>
                      <a:t> </a:t>
                    </a:r>
                  </a:p>
                </p:txBody>
              </p:sp>
            </mc:Fallback>
          </mc:AlternateContent>
        </p:grpSp>
        <p:cxnSp>
          <p:nvCxnSpPr>
            <p:cNvPr id="109" name="Straight Arrow Connector 108"/>
            <p:cNvCxnSpPr/>
            <p:nvPr/>
          </p:nvCxnSpPr>
          <p:spPr>
            <a:xfrm flipH="1" flipV="1">
              <a:off x="6467681"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10" name="Group 109"/>
            <p:cNvGrpSpPr/>
            <p:nvPr/>
          </p:nvGrpSpPr>
          <p:grpSpPr>
            <a:xfrm>
              <a:off x="6271756" y="1292819"/>
              <a:ext cx="467820" cy="400566"/>
              <a:chOff x="4750274" y="1783751"/>
              <a:chExt cx="467820" cy="400566"/>
            </a:xfrm>
          </p:grpSpPr>
          <p:sp>
            <p:nvSpPr>
              <p:cNvPr id="111" name="Oval 110"/>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2" name="Rectangle 111"/>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112" name="Rectangle 111"/>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16"/>
                    <a:stretch>
                      <a:fillRect b="-4918"/>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2960301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 (Unrolled) Recurrent Neural Network</a:t>
            </a:r>
            <a:endParaRPr sz="3200" dirty="0">
              <a:solidFill>
                <a:srgbClr val="215380"/>
              </a:solidFill>
            </a:endParaRPr>
          </a:p>
        </p:txBody>
      </p:sp>
      <p:grpSp>
        <p:nvGrpSpPr>
          <p:cNvPr id="18" name="Group 17"/>
          <p:cNvGrpSpPr/>
          <p:nvPr/>
        </p:nvGrpSpPr>
        <p:grpSpPr>
          <a:xfrm>
            <a:off x="2088601" y="3854047"/>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1991621" y="2875269"/>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1035483" y="2926999"/>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3117102" y="2926999"/>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2675917" y="3178248"/>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2273984" y="3533067"/>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1545549" y="3151741"/>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2084960" y="2070289"/>
            <a:ext cx="467820" cy="400566"/>
            <a:chOff x="4750274" y="1783751"/>
            <a:chExt cx="467820" cy="400566"/>
          </a:xfrm>
        </p:grpSpPr>
        <p:sp>
          <p:nvSpPr>
            <p:cNvPr id="20" name="Oval 19"/>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7"/>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2273984" y="2560321"/>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57" name="Group 56"/>
          <p:cNvGrpSpPr/>
          <p:nvPr/>
        </p:nvGrpSpPr>
        <p:grpSpPr>
          <a:xfrm>
            <a:off x="4226913" y="3863646"/>
            <a:ext cx="460767" cy="400566"/>
            <a:chOff x="4750274" y="1783751"/>
            <a:chExt cx="460767" cy="400566"/>
          </a:xfrm>
        </p:grpSpPr>
        <p:sp>
          <p:nvSpPr>
            <p:cNvPr id="58" name="Oval 5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9" name="Rectangle 58"/>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60" name="Group 59"/>
          <p:cNvGrpSpPr/>
          <p:nvPr/>
        </p:nvGrpSpPr>
        <p:grpSpPr>
          <a:xfrm>
            <a:off x="4129933" y="2884868"/>
            <a:ext cx="580470" cy="605961"/>
            <a:chOff x="6512842" y="2409874"/>
            <a:chExt cx="580470" cy="605961"/>
          </a:xfrm>
        </p:grpSpPr>
        <p:sp>
          <p:nvSpPr>
            <p:cNvPr id="62" name="Oval 61"/>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3" name="Rectangle 62"/>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63" name="Rectangle 62"/>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8"/>
                  <a:stretch>
                    <a:fillRect r="-39344"/>
                  </a:stretch>
                </a:blipFill>
              </p:spPr>
              <p:txBody>
                <a:bodyPr/>
                <a:lstStyle/>
                <a:p>
                  <a:r>
                    <a:rPr lang="en-US">
                      <a:noFill/>
                    </a:rPr>
                    <a:t> </a:t>
                  </a:r>
                </a:p>
              </p:txBody>
            </p:sp>
          </mc:Fallback>
        </mc:AlternateContent>
      </p:grpSp>
      <p:grpSp>
        <p:nvGrpSpPr>
          <p:cNvPr id="67" name="Group 66"/>
          <p:cNvGrpSpPr/>
          <p:nvPr/>
        </p:nvGrpSpPr>
        <p:grpSpPr>
          <a:xfrm>
            <a:off x="5255414" y="2936598"/>
            <a:ext cx="473143" cy="400566"/>
            <a:chOff x="4750274" y="1783751"/>
            <a:chExt cx="473143" cy="400566"/>
          </a:xfrm>
        </p:grpSpPr>
        <p:sp>
          <p:nvSpPr>
            <p:cNvPr id="68" name="Oval 6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9" name="Rectangle 68"/>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2</m:t>
                            </m:r>
                          </m:sub>
                        </m:sSub>
                      </m:oMath>
                    </m:oMathPara>
                  </a14:m>
                  <a:endParaRPr lang="en-US" dirty="0"/>
                </a:p>
              </p:txBody>
            </p:sp>
          </mc:Choice>
          <mc:Fallback xmlns="">
            <p:sp>
              <p:nvSpPr>
                <p:cNvPr id="69" name="Rectangle 68"/>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9"/>
                  <a:stretch>
                    <a:fillRect/>
                  </a:stretch>
                </a:blipFill>
              </p:spPr>
              <p:txBody>
                <a:bodyPr/>
                <a:lstStyle/>
                <a:p>
                  <a:r>
                    <a:rPr lang="en-US">
                      <a:noFill/>
                    </a:rPr>
                    <a:t> </a:t>
                  </a:r>
                </a:p>
              </p:txBody>
            </p:sp>
          </mc:Fallback>
        </mc:AlternateContent>
      </p:grpSp>
      <p:cxnSp>
        <p:nvCxnSpPr>
          <p:cNvPr id="70" name="Straight Arrow Connector 69"/>
          <p:cNvCxnSpPr/>
          <p:nvPr/>
        </p:nvCxnSpPr>
        <p:spPr>
          <a:xfrm>
            <a:off x="4814229" y="318784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p:nvPr/>
        </p:nvCxnSpPr>
        <p:spPr>
          <a:xfrm flipV="1">
            <a:off x="4412296" y="3542666"/>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a:off x="3683861" y="3161340"/>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3" name="Group 72"/>
          <p:cNvGrpSpPr/>
          <p:nvPr/>
        </p:nvGrpSpPr>
        <p:grpSpPr>
          <a:xfrm>
            <a:off x="4223272" y="2079888"/>
            <a:ext cx="473143" cy="400566"/>
            <a:chOff x="4750274" y="1783751"/>
            <a:chExt cx="473143" cy="400566"/>
          </a:xfrm>
        </p:grpSpPr>
        <p:sp>
          <p:nvSpPr>
            <p:cNvPr id="74" name="Oval 73"/>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5" name="Rectangle 74"/>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2</m:t>
                            </m:r>
                          </m:sub>
                        </m:sSub>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0"/>
                  <a:stretch>
                    <a:fillRect/>
                  </a:stretch>
                </a:blipFill>
              </p:spPr>
              <p:txBody>
                <a:bodyPr/>
                <a:lstStyle/>
                <a:p>
                  <a:r>
                    <a:rPr lang="en-US">
                      <a:noFill/>
                    </a:rPr>
                    <a:t> </a:t>
                  </a:r>
                </a:p>
              </p:txBody>
            </p:sp>
          </mc:Fallback>
        </mc:AlternateContent>
      </p:grpSp>
      <p:cxnSp>
        <p:nvCxnSpPr>
          <p:cNvPr id="76" name="Straight Arrow Connector 75"/>
          <p:cNvCxnSpPr/>
          <p:nvPr/>
        </p:nvCxnSpPr>
        <p:spPr>
          <a:xfrm flipV="1">
            <a:off x="4412296" y="25699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7" name="Group 76"/>
          <p:cNvGrpSpPr/>
          <p:nvPr/>
        </p:nvGrpSpPr>
        <p:grpSpPr>
          <a:xfrm>
            <a:off x="6292096" y="3869933"/>
            <a:ext cx="460767" cy="400566"/>
            <a:chOff x="4750274" y="1783751"/>
            <a:chExt cx="460767" cy="400566"/>
          </a:xfrm>
        </p:grpSpPr>
        <p:sp>
          <p:nvSpPr>
            <p:cNvPr id="78" name="Oval 7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9" name="Rectangle 78"/>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80" name="Group 79"/>
          <p:cNvGrpSpPr/>
          <p:nvPr/>
        </p:nvGrpSpPr>
        <p:grpSpPr>
          <a:xfrm>
            <a:off x="6195116" y="2891155"/>
            <a:ext cx="580470" cy="605961"/>
            <a:chOff x="6512842" y="2409874"/>
            <a:chExt cx="580470" cy="605961"/>
          </a:xfrm>
        </p:grpSpPr>
        <p:sp>
          <p:nvSpPr>
            <p:cNvPr id="81" name="Oval 80"/>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2" name="Rectangle 81"/>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82" name="Rectangle 81"/>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8"/>
                  <a:stretch>
                    <a:fillRect r="-41667"/>
                  </a:stretch>
                </a:blipFill>
              </p:spPr>
              <p:txBody>
                <a:bodyPr/>
                <a:lstStyle/>
                <a:p>
                  <a:r>
                    <a:rPr lang="en-US">
                      <a:noFill/>
                    </a:rPr>
                    <a:t> </a:t>
                  </a:r>
                </a:p>
              </p:txBody>
            </p:sp>
          </mc:Fallback>
        </mc:AlternateContent>
      </p:grpSp>
      <p:grpSp>
        <p:nvGrpSpPr>
          <p:cNvPr id="86" name="Group 85"/>
          <p:cNvGrpSpPr/>
          <p:nvPr/>
        </p:nvGrpSpPr>
        <p:grpSpPr>
          <a:xfrm>
            <a:off x="7320597" y="2942885"/>
            <a:ext cx="473143" cy="400566"/>
            <a:chOff x="4750274" y="1783751"/>
            <a:chExt cx="473143" cy="400566"/>
          </a:xfrm>
        </p:grpSpPr>
        <p:sp>
          <p:nvSpPr>
            <p:cNvPr id="87" name="Oval 8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8" name="Rectangle 87"/>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3</m:t>
                            </m:r>
                          </m:sub>
                        </m:sSub>
                      </m:oMath>
                    </m:oMathPara>
                  </a14:m>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1"/>
                  <a:stretch>
                    <a:fillRect/>
                  </a:stretch>
                </a:blipFill>
              </p:spPr>
              <p:txBody>
                <a:bodyPr/>
                <a:lstStyle/>
                <a:p>
                  <a:r>
                    <a:rPr lang="en-US">
                      <a:noFill/>
                    </a:rPr>
                    <a:t> </a:t>
                  </a:r>
                </a:p>
              </p:txBody>
            </p:sp>
          </mc:Fallback>
        </mc:AlternateContent>
      </p:grpSp>
      <p:cxnSp>
        <p:nvCxnSpPr>
          <p:cNvPr id="89" name="Straight Arrow Connector 88"/>
          <p:cNvCxnSpPr/>
          <p:nvPr/>
        </p:nvCxnSpPr>
        <p:spPr>
          <a:xfrm>
            <a:off x="6879412" y="3194134"/>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0" name="Straight Arrow Connector 89"/>
          <p:cNvCxnSpPr/>
          <p:nvPr/>
        </p:nvCxnSpPr>
        <p:spPr>
          <a:xfrm flipV="1">
            <a:off x="6477479" y="3548953"/>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1" name="Straight Arrow Connector 90"/>
          <p:cNvCxnSpPr/>
          <p:nvPr/>
        </p:nvCxnSpPr>
        <p:spPr>
          <a:xfrm>
            <a:off x="5749044" y="316762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2" name="Group 91"/>
          <p:cNvGrpSpPr/>
          <p:nvPr/>
        </p:nvGrpSpPr>
        <p:grpSpPr>
          <a:xfrm>
            <a:off x="6288455" y="2086175"/>
            <a:ext cx="473143" cy="400566"/>
            <a:chOff x="4750274" y="1783751"/>
            <a:chExt cx="473143" cy="400566"/>
          </a:xfrm>
        </p:grpSpPr>
        <p:sp>
          <p:nvSpPr>
            <p:cNvPr id="93" name="Oval 92"/>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4" name="Rectangle 93"/>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3</m:t>
                            </m:r>
                          </m:sub>
                        </m:sSub>
                      </m:oMath>
                    </m:oMathPara>
                  </a14:m>
                  <a:endParaRPr lang="en-US" dirty="0"/>
                </a:p>
              </p:txBody>
            </p:sp>
          </mc:Choice>
          <mc:Fallback xmlns="">
            <p:sp>
              <p:nvSpPr>
                <p:cNvPr id="94" name="Rectangle 93"/>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2"/>
                  <a:stretch>
                    <a:fillRect/>
                  </a:stretch>
                </a:blipFill>
              </p:spPr>
              <p:txBody>
                <a:bodyPr/>
                <a:lstStyle/>
                <a:p>
                  <a:r>
                    <a:rPr lang="en-US">
                      <a:noFill/>
                    </a:rPr>
                    <a:t> </a:t>
                  </a:r>
                </a:p>
              </p:txBody>
            </p:sp>
          </mc:Fallback>
        </mc:AlternateContent>
      </p:grpSp>
      <p:cxnSp>
        <p:nvCxnSpPr>
          <p:cNvPr id="95" name="Straight Arrow Connector 94"/>
          <p:cNvCxnSpPr/>
          <p:nvPr/>
        </p:nvCxnSpPr>
        <p:spPr>
          <a:xfrm flipV="1">
            <a:off x="6477479" y="2576207"/>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 name="Group 6"/>
          <p:cNvGrpSpPr/>
          <p:nvPr/>
        </p:nvGrpSpPr>
        <p:grpSpPr>
          <a:xfrm>
            <a:off x="2062084" y="4411530"/>
            <a:ext cx="4764424" cy="419654"/>
            <a:chOff x="2062084" y="4411530"/>
            <a:chExt cx="4764424" cy="419654"/>
          </a:xfrm>
        </p:grpSpPr>
        <p:sp>
          <p:nvSpPr>
            <p:cNvPr id="5" name="Rectangle 4"/>
            <p:cNvSpPr/>
            <p:nvPr/>
          </p:nvSpPr>
          <p:spPr>
            <a:xfrm>
              <a:off x="2062084" y="4411530"/>
              <a:ext cx="503664" cy="369332"/>
            </a:xfrm>
            <a:prstGeom prst="rect">
              <a:avLst/>
            </a:prstGeom>
          </p:spPr>
          <p:txBody>
            <a:bodyPr wrap="none">
              <a:spAutoFit/>
            </a:bodyPr>
            <a:lstStyle/>
            <a:p>
              <a:pPr algn="l" rtl="0" latinLnBrk="1" hangingPunct="0"/>
              <a:r>
                <a:rPr lang="en-US" b="1" smtClean="0">
                  <a:solidFill>
                    <a:srgbClr val="0070C0"/>
                  </a:solidFill>
                </a:rPr>
                <a:t>the</a:t>
              </a:r>
              <a:endParaRPr lang="en-US" sz="1600" dirty="0">
                <a:solidFill>
                  <a:srgbClr val="0070C0"/>
                </a:solidFill>
              </a:endParaRPr>
            </a:p>
          </p:txBody>
        </p:sp>
        <p:sp>
          <p:nvSpPr>
            <p:cNvPr id="96" name="Rectangle 95"/>
            <p:cNvSpPr/>
            <p:nvPr/>
          </p:nvSpPr>
          <p:spPr>
            <a:xfrm>
              <a:off x="4247422" y="4411530"/>
              <a:ext cx="474810" cy="369332"/>
            </a:xfrm>
            <a:prstGeom prst="rect">
              <a:avLst/>
            </a:prstGeom>
          </p:spPr>
          <p:txBody>
            <a:bodyPr wrap="none">
              <a:spAutoFit/>
            </a:bodyPr>
            <a:lstStyle/>
            <a:p>
              <a:pPr algn="l" rtl="0" latinLnBrk="1" hangingPunct="0"/>
              <a:r>
                <a:rPr lang="en-US" b="1" dirty="0" smtClean="0">
                  <a:solidFill>
                    <a:srgbClr val="0070C0"/>
                  </a:solidFill>
                </a:rPr>
                <a:t>cat</a:t>
              </a:r>
              <a:endParaRPr lang="en-US" sz="1600" dirty="0">
                <a:solidFill>
                  <a:srgbClr val="0070C0"/>
                </a:solidFill>
              </a:endParaRPr>
            </a:p>
          </p:txBody>
        </p:sp>
        <p:sp>
          <p:nvSpPr>
            <p:cNvPr id="97" name="Rectangle 96"/>
            <p:cNvSpPr/>
            <p:nvPr/>
          </p:nvSpPr>
          <p:spPr>
            <a:xfrm>
              <a:off x="6212237" y="4461852"/>
              <a:ext cx="614271" cy="369332"/>
            </a:xfrm>
            <a:prstGeom prst="rect">
              <a:avLst/>
            </a:prstGeom>
          </p:spPr>
          <p:txBody>
            <a:bodyPr wrap="none">
              <a:spAutoFit/>
            </a:bodyPr>
            <a:lstStyle/>
            <a:p>
              <a:pPr algn="l" rtl="0" latinLnBrk="1" hangingPunct="0"/>
              <a:r>
                <a:rPr lang="en-US" b="1" smtClean="0">
                  <a:solidFill>
                    <a:srgbClr val="0070C0"/>
                  </a:solidFill>
                </a:rPr>
                <a:t>likes</a:t>
              </a:r>
              <a:endParaRPr lang="en-US" sz="1600" dirty="0">
                <a:solidFill>
                  <a:srgbClr val="0070C0"/>
                </a:solidFill>
              </a:endParaRPr>
            </a:p>
          </p:txBody>
        </p:sp>
      </p:grpSp>
      <p:grpSp>
        <p:nvGrpSpPr>
          <p:cNvPr id="6" name="Group 5"/>
          <p:cNvGrpSpPr/>
          <p:nvPr/>
        </p:nvGrpSpPr>
        <p:grpSpPr>
          <a:xfrm>
            <a:off x="2081548" y="839590"/>
            <a:ext cx="4734750" cy="1192022"/>
            <a:chOff x="2081548" y="839590"/>
            <a:chExt cx="4734750" cy="1192022"/>
          </a:xfrm>
        </p:grpSpPr>
        <p:sp>
          <p:nvSpPr>
            <p:cNvPr id="98" name="Rectangle 97"/>
            <p:cNvSpPr/>
            <p:nvPr/>
          </p:nvSpPr>
          <p:spPr>
            <a:xfrm>
              <a:off x="2106924" y="839590"/>
              <a:ext cx="474810" cy="369332"/>
            </a:xfrm>
            <a:prstGeom prst="rect">
              <a:avLst/>
            </a:prstGeom>
          </p:spPr>
          <p:txBody>
            <a:bodyPr wrap="none">
              <a:spAutoFit/>
            </a:bodyPr>
            <a:lstStyle/>
            <a:p>
              <a:pPr algn="l" rtl="0" latinLnBrk="1" hangingPunct="0"/>
              <a:r>
                <a:rPr lang="en-US" b="1" dirty="0" smtClean="0">
                  <a:solidFill>
                    <a:srgbClr val="0070C0"/>
                  </a:solidFill>
                </a:rPr>
                <a:t>cat</a:t>
              </a:r>
              <a:endParaRPr lang="en-US" sz="1600" dirty="0">
                <a:solidFill>
                  <a:srgbClr val="0070C0"/>
                </a:solidFill>
              </a:endParaRPr>
            </a:p>
          </p:txBody>
        </p:sp>
        <p:sp>
          <p:nvSpPr>
            <p:cNvPr id="99" name="Rectangle 98"/>
            <p:cNvSpPr/>
            <p:nvPr/>
          </p:nvSpPr>
          <p:spPr>
            <a:xfrm>
              <a:off x="4212821" y="844359"/>
              <a:ext cx="614271" cy="369332"/>
            </a:xfrm>
            <a:prstGeom prst="rect">
              <a:avLst/>
            </a:prstGeom>
          </p:spPr>
          <p:txBody>
            <a:bodyPr wrap="none">
              <a:spAutoFit/>
            </a:bodyPr>
            <a:lstStyle/>
            <a:p>
              <a:pPr algn="l" rtl="0" latinLnBrk="1" hangingPunct="0"/>
              <a:r>
                <a:rPr lang="en-US" b="1" smtClean="0">
                  <a:solidFill>
                    <a:srgbClr val="0070C0"/>
                  </a:solidFill>
                </a:rPr>
                <a:t>likes</a:t>
              </a:r>
              <a:endParaRPr lang="en-US" sz="1600" dirty="0">
                <a:solidFill>
                  <a:srgbClr val="0070C0"/>
                </a:solidFill>
              </a:endParaRPr>
            </a:p>
          </p:txBody>
        </p:sp>
        <p:sp>
          <p:nvSpPr>
            <p:cNvPr id="100" name="Rectangle 99"/>
            <p:cNvSpPr/>
            <p:nvPr/>
          </p:nvSpPr>
          <p:spPr>
            <a:xfrm>
              <a:off x="6033711" y="848919"/>
              <a:ext cx="782587" cy="369332"/>
            </a:xfrm>
            <a:prstGeom prst="rect">
              <a:avLst/>
            </a:prstGeom>
          </p:spPr>
          <p:txBody>
            <a:bodyPr wrap="none">
              <a:spAutoFit/>
            </a:bodyPr>
            <a:lstStyle/>
            <a:p>
              <a:pPr algn="l" rtl="0" latinLnBrk="1" hangingPunct="0"/>
              <a:r>
                <a:rPr lang="en-US" b="1" smtClean="0">
                  <a:solidFill>
                    <a:srgbClr val="0070C0"/>
                  </a:solidFill>
                </a:rPr>
                <a:t>eating</a:t>
              </a:r>
              <a:endParaRPr lang="en-US" sz="1600" dirty="0">
                <a:solidFill>
                  <a:srgbClr val="0070C0"/>
                </a:solidFill>
              </a:endParaRPr>
            </a:p>
          </p:txBody>
        </p:sp>
        <p:cxnSp>
          <p:nvCxnSpPr>
            <p:cNvPr id="101" name="Straight Arrow Connector 100"/>
            <p:cNvCxnSpPr/>
            <p:nvPr/>
          </p:nvCxnSpPr>
          <p:spPr>
            <a:xfrm flipH="1" flipV="1">
              <a:off x="2277473" y="1772300"/>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2" name="Group 101"/>
            <p:cNvGrpSpPr/>
            <p:nvPr/>
          </p:nvGrpSpPr>
          <p:grpSpPr>
            <a:xfrm>
              <a:off x="2081548" y="1293564"/>
              <a:ext cx="467820" cy="400566"/>
              <a:chOff x="4750274" y="1783751"/>
              <a:chExt cx="467820" cy="400566"/>
            </a:xfrm>
          </p:grpSpPr>
          <p:sp>
            <p:nvSpPr>
              <p:cNvPr id="103" name="Oval 102"/>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4" name="Rectangle 103"/>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104" name="Rectangle 103"/>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13"/>
                    <a:stretch>
                      <a:fillRect b="-4918"/>
                    </a:stretch>
                  </a:blipFill>
                </p:spPr>
                <p:txBody>
                  <a:bodyPr/>
                  <a:lstStyle/>
                  <a:p>
                    <a:r>
                      <a:rPr lang="en-US">
                        <a:noFill/>
                      </a:rPr>
                      <a:t> </a:t>
                    </a:r>
                  </a:p>
                </p:txBody>
              </p:sp>
            </mc:Fallback>
          </mc:AlternateContent>
        </p:grpSp>
        <p:cxnSp>
          <p:nvCxnSpPr>
            <p:cNvPr id="105" name="Straight Arrow Connector 104"/>
            <p:cNvCxnSpPr/>
            <p:nvPr/>
          </p:nvCxnSpPr>
          <p:spPr>
            <a:xfrm flipH="1" flipV="1">
              <a:off x="4415785"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6" name="Group 105"/>
            <p:cNvGrpSpPr/>
            <p:nvPr/>
          </p:nvGrpSpPr>
          <p:grpSpPr>
            <a:xfrm>
              <a:off x="4219860" y="1292819"/>
              <a:ext cx="467820" cy="400566"/>
              <a:chOff x="4750274" y="1783751"/>
              <a:chExt cx="467820" cy="400566"/>
            </a:xfrm>
          </p:grpSpPr>
          <p:sp>
            <p:nvSpPr>
              <p:cNvPr id="107" name="Oval 10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8" name="Rectangle 107"/>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108" name="Rectangle 107"/>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13"/>
                    <a:stretch>
                      <a:fillRect b="-4918"/>
                    </a:stretch>
                  </a:blipFill>
                </p:spPr>
                <p:txBody>
                  <a:bodyPr/>
                  <a:lstStyle/>
                  <a:p>
                    <a:r>
                      <a:rPr lang="en-US">
                        <a:noFill/>
                      </a:rPr>
                      <a:t> </a:t>
                    </a:r>
                  </a:p>
                </p:txBody>
              </p:sp>
            </mc:Fallback>
          </mc:AlternateContent>
        </p:grpSp>
        <p:cxnSp>
          <p:nvCxnSpPr>
            <p:cNvPr id="109" name="Straight Arrow Connector 108"/>
            <p:cNvCxnSpPr/>
            <p:nvPr/>
          </p:nvCxnSpPr>
          <p:spPr>
            <a:xfrm flipH="1" flipV="1">
              <a:off x="6467681"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10" name="Group 109"/>
            <p:cNvGrpSpPr/>
            <p:nvPr/>
          </p:nvGrpSpPr>
          <p:grpSpPr>
            <a:xfrm>
              <a:off x="6271756" y="1292819"/>
              <a:ext cx="467820" cy="400566"/>
              <a:chOff x="4750274" y="1783751"/>
              <a:chExt cx="467820" cy="400566"/>
            </a:xfrm>
          </p:grpSpPr>
          <p:sp>
            <p:nvSpPr>
              <p:cNvPr id="111" name="Oval 110"/>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2" name="Rectangle 111"/>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112" name="Rectangle 111"/>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14"/>
                    <a:stretch>
                      <a:fillRect b="-4918"/>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8862509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 (Unrolled) Recurrent Neural Network</a:t>
            </a:r>
            <a:endParaRPr sz="3200" dirty="0">
              <a:solidFill>
                <a:srgbClr val="215380"/>
              </a:solidFill>
            </a:endParaRPr>
          </a:p>
        </p:txBody>
      </p:sp>
      <p:grpSp>
        <p:nvGrpSpPr>
          <p:cNvPr id="18" name="Group 17"/>
          <p:cNvGrpSpPr/>
          <p:nvPr/>
        </p:nvGrpSpPr>
        <p:grpSpPr>
          <a:xfrm>
            <a:off x="2088601" y="3854047"/>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1991621" y="2875269"/>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1035483" y="2926999"/>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3117102" y="2926999"/>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2675917" y="3178248"/>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2273984" y="3533067"/>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1545549" y="3151741"/>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57" name="Group 56"/>
          <p:cNvGrpSpPr/>
          <p:nvPr/>
        </p:nvGrpSpPr>
        <p:grpSpPr>
          <a:xfrm>
            <a:off x="4226913" y="3863646"/>
            <a:ext cx="460767" cy="400566"/>
            <a:chOff x="4750274" y="1783751"/>
            <a:chExt cx="460767" cy="400566"/>
          </a:xfrm>
        </p:grpSpPr>
        <p:sp>
          <p:nvSpPr>
            <p:cNvPr id="58" name="Oval 5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9" name="Rectangle 58"/>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60" name="Group 59"/>
          <p:cNvGrpSpPr/>
          <p:nvPr/>
        </p:nvGrpSpPr>
        <p:grpSpPr>
          <a:xfrm>
            <a:off x="4129933" y="2884868"/>
            <a:ext cx="580470" cy="605961"/>
            <a:chOff x="6512842" y="2409874"/>
            <a:chExt cx="580470" cy="605961"/>
          </a:xfrm>
        </p:grpSpPr>
        <p:sp>
          <p:nvSpPr>
            <p:cNvPr id="62" name="Oval 61"/>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3" name="Rectangle 62"/>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63" name="Rectangle 62"/>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7"/>
                  <a:stretch>
                    <a:fillRect r="-39344"/>
                  </a:stretch>
                </a:blipFill>
              </p:spPr>
              <p:txBody>
                <a:bodyPr/>
                <a:lstStyle/>
                <a:p>
                  <a:r>
                    <a:rPr lang="en-US">
                      <a:noFill/>
                    </a:rPr>
                    <a:t> </a:t>
                  </a:r>
                </a:p>
              </p:txBody>
            </p:sp>
          </mc:Fallback>
        </mc:AlternateContent>
      </p:grpSp>
      <p:grpSp>
        <p:nvGrpSpPr>
          <p:cNvPr id="67" name="Group 66"/>
          <p:cNvGrpSpPr/>
          <p:nvPr/>
        </p:nvGrpSpPr>
        <p:grpSpPr>
          <a:xfrm>
            <a:off x="5255414" y="2936598"/>
            <a:ext cx="473143" cy="400566"/>
            <a:chOff x="4750274" y="1783751"/>
            <a:chExt cx="473143" cy="400566"/>
          </a:xfrm>
        </p:grpSpPr>
        <p:sp>
          <p:nvSpPr>
            <p:cNvPr id="68" name="Oval 6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9" name="Rectangle 68"/>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2</m:t>
                            </m:r>
                          </m:sub>
                        </m:sSub>
                      </m:oMath>
                    </m:oMathPara>
                  </a14:m>
                  <a:endParaRPr lang="en-US" dirty="0"/>
                </a:p>
              </p:txBody>
            </p:sp>
          </mc:Choice>
          <mc:Fallback xmlns="">
            <p:sp>
              <p:nvSpPr>
                <p:cNvPr id="69" name="Rectangle 68"/>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8"/>
                  <a:stretch>
                    <a:fillRect/>
                  </a:stretch>
                </a:blipFill>
              </p:spPr>
              <p:txBody>
                <a:bodyPr/>
                <a:lstStyle/>
                <a:p>
                  <a:r>
                    <a:rPr lang="en-US">
                      <a:noFill/>
                    </a:rPr>
                    <a:t> </a:t>
                  </a:r>
                </a:p>
              </p:txBody>
            </p:sp>
          </mc:Fallback>
        </mc:AlternateContent>
      </p:grpSp>
      <p:cxnSp>
        <p:nvCxnSpPr>
          <p:cNvPr id="70" name="Straight Arrow Connector 69"/>
          <p:cNvCxnSpPr/>
          <p:nvPr/>
        </p:nvCxnSpPr>
        <p:spPr>
          <a:xfrm>
            <a:off x="4814229" y="318784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p:nvPr/>
        </p:nvCxnSpPr>
        <p:spPr>
          <a:xfrm flipV="1">
            <a:off x="4412296" y="3542666"/>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a:off x="3683861" y="3161340"/>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7" name="Group 76"/>
          <p:cNvGrpSpPr/>
          <p:nvPr/>
        </p:nvGrpSpPr>
        <p:grpSpPr>
          <a:xfrm>
            <a:off x="6292096" y="3869933"/>
            <a:ext cx="460767" cy="400566"/>
            <a:chOff x="4750274" y="1783751"/>
            <a:chExt cx="460767" cy="400566"/>
          </a:xfrm>
        </p:grpSpPr>
        <p:sp>
          <p:nvSpPr>
            <p:cNvPr id="78" name="Oval 7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9" name="Rectangle 78"/>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80" name="Group 79"/>
          <p:cNvGrpSpPr/>
          <p:nvPr/>
        </p:nvGrpSpPr>
        <p:grpSpPr>
          <a:xfrm>
            <a:off x="6195116" y="2891155"/>
            <a:ext cx="580470" cy="605961"/>
            <a:chOff x="6512842" y="2409874"/>
            <a:chExt cx="580470" cy="605961"/>
          </a:xfrm>
        </p:grpSpPr>
        <p:sp>
          <p:nvSpPr>
            <p:cNvPr id="81" name="Oval 80"/>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2" name="Rectangle 81"/>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82" name="Rectangle 81"/>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7"/>
                  <a:stretch>
                    <a:fillRect r="-41667"/>
                  </a:stretch>
                </a:blipFill>
              </p:spPr>
              <p:txBody>
                <a:bodyPr/>
                <a:lstStyle/>
                <a:p>
                  <a:r>
                    <a:rPr lang="en-US">
                      <a:noFill/>
                    </a:rPr>
                    <a:t> </a:t>
                  </a:r>
                </a:p>
              </p:txBody>
            </p:sp>
          </mc:Fallback>
        </mc:AlternateContent>
      </p:grpSp>
      <p:grpSp>
        <p:nvGrpSpPr>
          <p:cNvPr id="86" name="Group 85"/>
          <p:cNvGrpSpPr/>
          <p:nvPr/>
        </p:nvGrpSpPr>
        <p:grpSpPr>
          <a:xfrm>
            <a:off x="7320597" y="2942885"/>
            <a:ext cx="473143" cy="400566"/>
            <a:chOff x="4750274" y="1783751"/>
            <a:chExt cx="473143" cy="400566"/>
          </a:xfrm>
        </p:grpSpPr>
        <p:sp>
          <p:nvSpPr>
            <p:cNvPr id="87" name="Oval 8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8" name="Rectangle 87"/>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3</m:t>
                            </m:r>
                          </m:sub>
                        </m:sSub>
                      </m:oMath>
                    </m:oMathPara>
                  </a14:m>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9"/>
                  <a:stretch>
                    <a:fillRect/>
                  </a:stretch>
                </a:blipFill>
              </p:spPr>
              <p:txBody>
                <a:bodyPr/>
                <a:lstStyle/>
                <a:p>
                  <a:r>
                    <a:rPr lang="en-US">
                      <a:noFill/>
                    </a:rPr>
                    <a:t> </a:t>
                  </a:r>
                </a:p>
              </p:txBody>
            </p:sp>
          </mc:Fallback>
        </mc:AlternateContent>
      </p:grpSp>
      <p:cxnSp>
        <p:nvCxnSpPr>
          <p:cNvPr id="89" name="Straight Arrow Connector 88"/>
          <p:cNvCxnSpPr/>
          <p:nvPr/>
        </p:nvCxnSpPr>
        <p:spPr>
          <a:xfrm>
            <a:off x="6879412" y="3194134"/>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0" name="Straight Arrow Connector 89"/>
          <p:cNvCxnSpPr/>
          <p:nvPr/>
        </p:nvCxnSpPr>
        <p:spPr>
          <a:xfrm flipV="1">
            <a:off x="6477479" y="3548953"/>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1" name="Straight Arrow Connector 90"/>
          <p:cNvCxnSpPr/>
          <p:nvPr/>
        </p:nvCxnSpPr>
        <p:spPr>
          <a:xfrm>
            <a:off x="5749044" y="316762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2" name="Group 91"/>
          <p:cNvGrpSpPr/>
          <p:nvPr/>
        </p:nvGrpSpPr>
        <p:grpSpPr>
          <a:xfrm>
            <a:off x="6288455" y="2086175"/>
            <a:ext cx="473143" cy="400566"/>
            <a:chOff x="4750274" y="1783751"/>
            <a:chExt cx="473143" cy="400566"/>
          </a:xfrm>
        </p:grpSpPr>
        <p:sp>
          <p:nvSpPr>
            <p:cNvPr id="93" name="Oval 92"/>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4" name="Rectangle 93"/>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3</m:t>
                            </m:r>
                          </m:sub>
                        </m:sSub>
                      </m:oMath>
                    </m:oMathPara>
                  </a14:m>
                  <a:endParaRPr lang="en-US" dirty="0"/>
                </a:p>
              </p:txBody>
            </p:sp>
          </mc:Choice>
          <mc:Fallback xmlns="">
            <p:sp>
              <p:nvSpPr>
                <p:cNvPr id="94" name="Rectangle 93"/>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10"/>
                  <a:stretch>
                    <a:fillRect/>
                  </a:stretch>
                </a:blipFill>
              </p:spPr>
              <p:txBody>
                <a:bodyPr/>
                <a:lstStyle/>
                <a:p>
                  <a:r>
                    <a:rPr lang="en-US">
                      <a:noFill/>
                    </a:rPr>
                    <a:t> </a:t>
                  </a:r>
                </a:p>
              </p:txBody>
            </p:sp>
          </mc:Fallback>
        </mc:AlternateContent>
      </p:grpSp>
      <p:cxnSp>
        <p:nvCxnSpPr>
          <p:cNvPr id="95" name="Straight Arrow Connector 94"/>
          <p:cNvCxnSpPr/>
          <p:nvPr/>
        </p:nvCxnSpPr>
        <p:spPr>
          <a:xfrm flipV="1">
            <a:off x="6477479" y="2576207"/>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 name="Group 6"/>
          <p:cNvGrpSpPr/>
          <p:nvPr/>
        </p:nvGrpSpPr>
        <p:grpSpPr>
          <a:xfrm>
            <a:off x="2062084" y="4411530"/>
            <a:ext cx="4764424" cy="419654"/>
            <a:chOff x="2062084" y="4411530"/>
            <a:chExt cx="4764424" cy="419654"/>
          </a:xfrm>
        </p:grpSpPr>
        <p:sp>
          <p:nvSpPr>
            <p:cNvPr id="5" name="Rectangle 4"/>
            <p:cNvSpPr/>
            <p:nvPr/>
          </p:nvSpPr>
          <p:spPr>
            <a:xfrm>
              <a:off x="2062084" y="4411530"/>
              <a:ext cx="503664" cy="369332"/>
            </a:xfrm>
            <a:prstGeom prst="rect">
              <a:avLst/>
            </a:prstGeom>
          </p:spPr>
          <p:txBody>
            <a:bodyPr wrap="none">
              <a:spAutoFit/>
            </a:bodyPr>
            <a:lstStyle/>
            <a:p>
              <a:pPr algn="l" rtl="0" latinLnBrk="1" hangingPunct="0"/>
              <a:r>
                <a:rPr lang="en-US" b="1" smtClean="0">
                  <a:solidFill>
                    <a:srgbClr val="0070C0"/>
                  </a:solidFill>
                </a:rPr>
                <a:t>the</a:t>
              </a:r>
              <a:endParaRPr lang="en-US" sz="1600" dirty="0">
                <a:solidFill>
                  <a:srgbClr val="0070C0"/>
                </a:solidFill>
              </a:endParaRPr>
            </a:p>
          </p:txBody>
        </p:sp>
        <p:sp>
          <p:nvSpPr>
            <p:cNvPr id="96" name="Rectangle 95"/>
            <p:cNvSpPr/>
            <p:nvPr/>
          </p:nvSpPr>
          <p:spPr>
            <a:xfrm>
              <a:off x="4247422" y="4411530"/>
              <a:ext cx="474810" cy="369332"/>
            </a:xfrm>
            <a:prstGeom prst="rect">
              <a:avLst/>
            </a:prstGeom>
          </p:spPr>
          <p:txBody>
            <a:bodyPr wrap="none">
              <a:spAutoFit/>
            </a:bodyPr>
            <a:lstStyle/>
            <a:p>
              <a:pPr algn="l" rtl="0" latinLnBrk="1" hangingPunct="0"/>
              <a:r>
                <a:rPr lang="en-US" b="1" dirty="0" smtClean="0">
                  <a:solidFill>
                    <a:srgbClr val="0070C0"/>
                  </a:solidFill>
                </a:rPr>
                <a:t>cat</a:t>
              </a:r>
              <a:endParaRPr lang="en-US" sz="1600" dirty="0">
                <a:solidFill>
                  <a:srgbClr val="0070C0"/>
                </a:solidFill>
              </a:endParaRPr>
            </a:p>
          </p:txBody>
        </p:sp>
        <p:sp>
          <p:nvSpPr>
            <p:cNvPr id="97" name="Rectangle 96"/>
            <p:cNvSpPr/>
            <p:nvPr/>
          </p:nvSpPr>
          <p:spPr>
            <a:xfrm>
              <a:off x="6212237" y="4461852"/>
              <a:ext cx="614271" cy="369332"/>
            </a:xfrm>
            <a:prstGeom prst="rect">
              <a:avLst/>
            </a:prstGeom>
          </p:spPr>
          <p:txBody>
            <a:bodyPr wrap="none">
              <a:spAutoFit/>
            </a:bodyPr>
            <a:lstStyle/>
            <a:p>
              <a:pPr algn="l" rtl="0" latinLnBrk="1" hangingPunct="0"/>
              <a:r>
                <a:rPr lang="en-US" b="1" smtClean="0">
                  <a:solidFill>
                    <a:srgbClr val="0070C0"/>
                  </a:solidFill>
                </a:rPr>
                <a:t>likes</a:t>
              </a:r>
              <a:endParaRPr lang="en-US" sz="1600" dirty="0">
                <a:solidFill>
                  <a:srgbClr val="0070C0"/>
                </a:solidFill>
              </a:endParaRPr>
            </a:p>
          </p:txBody>
        </p:sp>
      </p:grpSp>
      <p:grpSp>
        <p:nvGrpSpPr>
          <p:cNvPr id="6" name="Group 5"/>
          <p:cNvGrpSpPr/>
          <p:nvPr/>
        </p:nvGrpSpPr>
        <p:grpSpPr>
          <a:xfrm>
            <a:off x="5145436" y="848919"/>
            <a:ext cx="3610284" cy="1181948"/>
            <a:chOff x="5145436" y="848919"/>
            <a:chExt cx="3610284" cy="1181948"/>
          </a:xfrm>
        </p:grpSpPr>
        <p:sp>
          <p:nvSpPr>
            <p:cNvPr id="100" name="Rectangle 99"/>
            <p:cNvSpPr/>
            <p:nvPr/>
          </p:nvSpPr>
          <p:spPr>
            <a:xfrm>
              <a:off x="5145436" y="848919"/>
              <a:ext cx="3610284" cy="369332"/>
            </a:xfrm>
            <a:prstGeom prst="rect">
              <a:avLst/>
            </a:prstGeom>
          </p:spPr>
          <p:txBody>
            <a:bodyPr wrap="none">
              <a:spAutoFit/>
            </a:bodyPr>
            <a:lstStyle/>
            <a:p>
              <a:pPr algn="l" rtl="0" latinLnBrk="1" hangingPunct="0"/>
              <a:r>
                <a:rPr lang="en-US" b="1" dirty="0" smtClean="0">
                  <a:solidFill>
                    <a:srgbClr val="0070C0"/>
                  </a:solidFill>
                </a:rPr>
                <a:t>positive / negative sentiment rating</a:t>
              </a:r>
              <a:endParaRPr lang="en-US" sz="1600" dirty="0">
                <a:solidFill>
                  <a:srgbClr val="0070C0"/>
                </a:solidFill>
              </a:endParaRPr>
            </a:p>
          </p:txBody>
        </p:sp>
        <p:cxnSp>
          <p:nvCxnSpPr>
            <p:cNvPr id="109" name="Straight Arrow Connector 108"/>
            <p:cNvCxnSpPr/>
            <p:nvPr/>
          </p:nvCxnSpPr>
          <p:spPr>
            <a:xfrm flipH="1" flipV="1">
              <a:off x="6467681"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10" name="Group 109"/>
            <p:cNvGrpSpPr/>
            <p:nvPr/>
          </p:nvGrpSpPr>
          <p:grpSpPr>
            <a:xfrm>
              <a:off x="6271756" y="1292819"/>
              <a:ext cx="467820" cy="400566"/>
              <a:chOff x="4750274" y="1783751"/>
              <a:chExt cx="467820" cy="400566"/>
            </a:xfrm>
          </p:grpSpPr>
          <p:sp>
            <p:nvSpPr>
              <p:cNvPr id="111" name="Oval 110"/>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2" name="Rectangle 111"/>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112" name="Rectangle 111"/>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11"/>
                    <a:stretch>
                      <a:fillRect b="-4918"/>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074577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 (Unrolled) Recurrent Neural Network</a:t>
            </a:r>
            <a:endParaRPr sz="3200" dirty="0">
              <a:solidFill>
                <a:srgbClr val="215380"/>
              </a:solidFill>
            </a:endParaRPr>
          </a:p>
        </p:txBody>
      </p:sp>
      <p:grpSp>
        <p:nvGrpSpPr>
          <p:cNvPr id="2" name="Group 1"/>
          <p:cNvGrpSpPr/>
          <p:nvPr/>
        </p:nvGrpSpPr>
        <p:grpSpPr>
          <a:xfrm>
            <a:off x="539095" y="2312125"/>
            <a:ext cx="4876329" cy="2554488"/>
            <a:chOff x="1035483" y="839590"/>
            <a:chExt cx="6786736" cy="3986363"/>
          </a:xfrm>
        </p:grpSpPr>
        <p:grpSp>
          <p:nvGrpSpPr>
            <p:cNvPr id="18" name="Group 17"/>
            <p:cNvGrpSpPr/>
            <p:nvPr/>
          </p:nvGrpSpPr>
          <p:grpSpPr>
            <a:xfrm>
              <a:off x="2088601" y="3820817"/>
              <a:ext cx="490733" cy="511992"/>
              <a:chOff x="4750274" y="1750521"/>
              <a:chExt cx="490733" cy="511992"/>
            </a:xfrm>
          </p:grpSpPr>
          <p:sp>
            <p:nvSpPr>
              <p:cNvPr id="16" name="Oval 15"/>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1991621" y="2922253"/>
              <a:ext cx="580470" cy="511992"/>
              <a:chOff x="6512842" y="2456858"/>
              <a:chExt cx="580470" cy="511992"/>
            </a:xfrm>
          </p:grpSpPr>
          <p:sp>
            <p:nvSpPr>
              <p:cNvPr id="30" name="Oval 29"/>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37" name="Group 36"/>
            <p:cNvGrpSpPr/>
            <p:nvPr/>
          </p:nvGrpSpPr>
          <p:grpSpPr>
            <a:xfrm>
              <a:off x="1035483" y="2893769"/>
              <a:ext cx="501622" cy="511992"/>
              <a:chOff x="4750274" y="1750521"/>
              <a:chExt cx="501622" cy="511992"/>
            </a:xfrm>
          </p:grpSpPr>
          <p:sp>
            <p:nvSpPr>
              <p:cNvPr id="38" name="Oval 3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0</m:t>
                              </m:r>
                            </m:sub>
                          </m:sSub>
                        </m:oMath>
                      </m:oMathPara>
                    </a14:m>
                    <a:endParaRPr lang="en-US" sz="1050"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3117102" y="2893769"/>
              <a:ext cx="497069" cy="511992"/>
              <a:chOff x="4750274" y="1750521"/>
              <a:chExt cx="497069" cy="511992"/>
            </a:xfrm>
          </p:grpSpPr>
          <p:sp>
            <p:nvSpPr>
              <p:cNvPr id="52" name="Oval 51"/>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2675917" y="3178248"/>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2273984" y="3533067"/>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1545549" y="3151741"/>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2084960" y="2037059"/>
              <a:ext cx="497069" cy="511992"/>
              <a:chOff x="4750274" y="1750521"/>
              <a:chExt cx="497069" cy="511992"/>
            </a:xfrm>
          </p:grpSpPr>
          <p:sp>
            <p:nvSpPr>
              <p:cNvPr id="20" name="Oval 19"/>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7"/>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2273984" y="2560321"/>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57" name="Group 56"/>
            <p:cNvGrpSpPr/>
            <p:nvPr/>
          </p:nvGrpSpPr>
          <p:grpSpPr>
            <a:xfrm>
              <a:off x="4226913" y="3830416"/>
              <a:ext cx="490733" cy="511992"/>
              <a:chOff x="4750274" y="1750521"/>
              <a:chExt cx="490733" cy="511992"/>
            </a:xfrm>
          </p:grpSpPr>
          <p:sp>
            <p:nvSpPr>
              <p:cNvPr id="58" name="Oval 5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9" name="Rectangle 58"/>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60" name="Group 59"/>
            <p:cNvGrpSpPr/>
            <p:nvPr/>
          </p:nvGrpSpPr>
          <p:grpSpPr>
            <a:xfrm>
              <a:off x="4129933" y="2931852"/>
              <a:ext cx="580470" cy="511992"/>
              <a:chOff x="6512842" y="2456858"/>
              <a:chExt cx="580470" cy="511992"/>
            </a:xfrm>
          </p:grpSpPr>
          <p:sp>
            <p:nvSpPr>
              <p:cNvPr id="62" name="Oval 61"/>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3" name="Rectangle 62"/>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63" name="Rectangle 62"/>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67" name="Group 66"/>
            <p:cNvGrpSpPr/>
            <p:nvPr/>
          </p:nvGrpSpPr>
          <p:grpSpPr>
            <a:xfrm>
              <a:off x="5255414" y="2903368"/>
              <a:ext cx="501622" cy="511992"/>
              <a:chOff x="4750274" y="1750521"/>
              <a:chExt cx="501622" cy="511992"/>
            </a:xfrm>
          </p:grpSpPr>
          <p:sp>
            <p:nvSpPr>
              <p:cNvPr id="68" name="Oval 6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9" name="Rectangle 68"/>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69" name="Rectangle 68"/>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8"/>
                    <a:stretch>
                      <a:fillRect/>
                    </a:stretch>
                  </a:blipFill>
                </p:spPr>
                <p:txBody>
                  <a:bodyPr/>
                  <a:lstStyle/>
                  <a:p>
                    <a:r>
                      <a:rPr lang="en-US">
                        <a:noFill/>
                      </a:rPr>
                      <a:t> </a:t>
                    </a:r>
                  </a:p>
                </p:txBody>
              </p:sp>
            </mc:Fallback>
          </mc:AlternateContent>
        </p:grpSp>
        <p:cxnSp>
          <p:nvCxnSpPr>
            <p:cNvPr id="70" name="Straight Arrow Connector 69"/>
            <p:cNvCxnSpPr/>
            <p:nvPr/>
          </p:nvCxnSpPr>
          <p:spPr>
            <a:xfrm>
              <a:off x="4814229" y="318784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p:nvPr/>
          </p:nvCxnSpPr>
          <p:spPr>
            <a:xfrm flipV="1">
              <a:off x="4412296" y="3542666"/>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a:off x="3683861" y="3161340"/>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3" name="Group 72"/>
            <p:cNvGrpSpPr/>
            <p:nvPr/>
          </p:nvGrpSpPr>
          <p:grpSpPr>
            <a:xfrm>
              <a:off x="4223272" y="2046658"/>
              <a:ext cx="501622" cy="511992"/>
              <a:chOff x="4750274" y="1750521"/>
              <a:chExt cx="501622" cy="511992"/>
            </a:xfrm>
          </p:grpSpPr>
          <p:sp>
            <p:nvSpPr>
              <p:cNvPr id="74" name="Oval 73"/>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5" name="Rectangle 74"/>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75" name="Rectangle 74"/>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9"/>
                    <a:stretch>
                      <a:fillRect/>
                    </a:stretch>
                  </a:blipFill>
                </p:spPr>
                <p:txBody>
                  <a:bodyPr/>
                  <a:lstStyle/>
                  <a:p>
                    <a:r>
                      <a:rPr lang="en-US">
                        <a:noFill/>
                      </a:rPr>
                      <a:t> </a:t>
                    </a:r>
                  </a:p>
                </p:txBody>
              </p:sp>
            </mc:Fallback>
          </mc:AlternateContent>
        </p:grpSp>
        <p:cxnSp>
          <p:nvCxnSpPr>
            <p:cNvPr id="76" name="Straight Arrow Connector 75"/>
            <p:cNvCxnSpPr/>
            <p:nvPr/>
          </p:nvCxnSpPr>
          <p:spPr>
            <a:xfrm flipV="1">
              <a:off x="4412296" y="25699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7" name="Group 76"/>
            <p:cNvGrpSpPr/>
            <p:nvPr/>
          </p:nvGrpSpPr>
          <p:grpSpPr>
            <a:xfrm>
              <a:off x="6292096" y="3836703"/>
              <a:ext cx="490733" cy="511992"/>
              <a:chOff x="4750274" y="1750521"/>
              <a:chExt cx="490733" cy="511992"/>
            </a:xfrm>
          </p:grpSpPr>
          <p:sp>
            <p:nvSpPr>
              <p:cNvPr id="78" name="Oval 7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9" name="Rectangle 78"/>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80" name="Group 79"/>
            <p:cNvGrpSpPr/>
            <p:nvPr/>
          </p:nvGrpSpPr>
          <p:grpSpPr>
            <a:xfrm>
              <a:off x="6195116" y="2938139"/>
              <a:ext cx="580470" cy="511992"/>
              <a:chOff x="6512842" y="2456858"/>
              <a:chExt cx="580470" cy="511992"/>
            </a:xfrm>
          </p:grpSpPr>
          <p:sp>
            <p:nvSpPr>
              <p:cNvPr id="81" name="Oval 80"/>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2" name="Rectangle 81"/>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82" name="Rectangle 81"/>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10"/>
                    <a:stretch>
                      <a:fillRect r="-44186"/>
                    </a:stretch>
                  </a:blipFill>
                </p:spPr>
                <p:txBody>
                  <a:bodyPr/>
                  <a:lstStyle/>
                  <a:p>
                    <a:r>
                      <a:rPr lang="en-US">
                        <a:noFill/>
                      </a:rPr>
                      <a:t> </a:t>
                    </a:r>
                  </a:p>
                </p:txBody>
              </p:sp>
            </mc:Fallback>
          </mc:AlternateContent>
        </p:grpSp>
        <p:grpSp>
          <p:nvGrpSpPr>
            <p:cNvPr id="86" name="Group 85"/>
            <p:cNvGrpSpPr/>
            <p:nvPr/>
          </p:nvGrpSpPr>
          <p:grpSpPr>
            <a:xfrm>
              <a:off x="7320597" y="2909655"/>
              <a:ext cx="501622" cy="511992"/>
              <a:chOff x="4750274" y="1750521"/>
              <a:chExt cx="501622" cy="511992"/>
            </a:xfrm>
          </p:grpSpPr>
          <p:sp>
            <p:nvSpPr>
              <p:cNvPr id="87" name="Oval 86"/>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8" name="Rectangle 87"/>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88" name="Rectangle 87"/>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1"/>
                    <a:stretch>
                      <a:fillRect/>
                    </a:stretch>
                  </a:blipFill>
                </p:spPr>
                <p:txBody>
                  <a:bodyPr/>
                  <a:lstStyle/>
                  <a:p>
                    <a:r>
                      <a:rPr lang="en-US">
                        <a:noFill/>
                      </a:rPr>
                      <a:t> </a:t>
                    </a:r>
                  </a:p>
                </p:txBody>
              </p:sp>
            </mc:Fallback>
          </mc:AlternateContent>
        </p:grpSp>
        <p:cxnSp>
          <p:nvCxnSpPr>
            <p:cNvPr id="89" name="Straight Arrow Connector 88"/>
            <p:cNvCxnSpPr/>
            <p:nvPr/>
          </p:nvCxnSpPr>
          <p:spPr>
            <a:xfrm>
              <a:off x="6879412" y="3194134"/>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0" name="Straight Arrow Connector 89"/>
            <p:cNvCxnSpPr/>
            <p:nvPr/>
          </p:nvCxnSpPr>
          <p:spPr>
            <a:xfrm flipV="1">
              <a:off x="6477479" y="3548953"/>
              <a:ext cx="0" cy="25516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1" name="Straight Arrow Connector 90"/>
            <p:cNvCxnSpPr/>
            <p:nvPr/>
          </p:nvCxnSpPr>
          <p:spPr>
            <a:xfrm>
              <a:off x="5749044" y="3167627"/>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2" name="Group 91"/>
            <p:cNvGrpSpPr/>
            <p:nvPr/>
          </p:nvGrpSpPr>
          <p:grpSpPr>
            <a:xfrm>
              <a:off x="6288455" y="2052945"/>
              <a:ext cx="501622" cy="511992"/>
              <a:chOff x="4750274" y="1750521"/>
              <a:chExt cx="501622" cy="511992"/>
            </a:xfrm>
          </p:grpSpPr>
          <p:sp>
            <p:nvSpPr>
              <p:cNvPr id="93" name="Oval 92"/>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4" name="Rectangle 93"/>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94" name="Rectangle 93"/>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2"/>
                    <a:stretch>
                      <a:fillRect/>
                    </a:stretch>
                  </a:blipFill>
                </p:spPr>
                <p:txBody>
                  <a:bodyPr/>
                  <a:lstStyle/>
                  <a:p>
                    <a:r>
                      <a:rPr lang="en-US">
                        <a:noFill/>
                      </a:rPr>
                      <a:t> </a:t>
                    </a:r>
                  </a:p>
                </p:txBody>
              </p:sp>
            </mc:Fallback>
          </mc:AlternateContent>
        </p:grpSp>
        <p:cxnSp>
          <p:nvCxnSpPr>
            <p:cNvPr id="95" name="Straight Arrow Connector 94"/>
            <p:cNvCxnSpPr/>
            <p:nvPr/>
          </p:nvCxnSpPr>
          <p:spPr>
            <a:xfrm flipV="1">
              <a:off x="6477479" y="2576207"/>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 name="Group 6"/>
            <p:cNvGrpSpPr/>
            <p:nvPr/>
          </p:nvGrpSpPr>
          <p:grpSpPr>
            <a:xfrm>
              <a:off x="2140462" y="4411530"/>
              <a:ext cx="4567769" cy="414423"/>
              <a:chOff x="2140462" y="4411530"/>
              <a:chExt cx="4567769" cy="414423"/>
            </a:xfrm>
          </p:grpSpPr>
          <p:sp>
            <p:nvSpPr>
              <p:cNvPr id="5" name="Rectangle 4"/>
              <p:cNvSpPr/>
              <p:nvPr/>
            </p:nvSpPr>
            <p:spPr>
              <a:xfrm>
                <a:off x="2140462" y="4411530"/>
                <a:ext cx="339562" cy="364101"/>
              </a:xfrm>
              <a:prstGeom prst="rect">
                <a:avLst/>
              </a:prstGeom>
            </p:spPr>
            <p:txBody>
              <a:bodyPr wrap="none">
                <a:spAutoFit/>
              </a:bodyPr>
              <a:lstStyle/>
              <a:p>
                <a:pPr algn="l" rtl="0" latinLnBrk="1" hangingPunct="0"/>
                <a:r>
                  <a:rPr lang="en-US" sz="1050" b="1">
                    <a:solidFill>
                      <a:srgbClr val="0070C0"/>
                    </a:solidFill>
                  </a:rPr>
                  <a:t>c</a:t>
                </a:r>
                <a:endParaRPr lang="en-US" sz="1000" dirty="0">
                  <a:solidFill>
                    <a:srgbClr val="0070C0"/>
                  </a:solidFill>
                </a:endParaRPr>
              </a:p>
            </p:txBody>
          </p:sp>
          <p:sp>
            <p:nvSpPr>
              <p:cNvPr id="96" name="Rectangle 95"/>
              <p:cNvSpPr/>
              <p:nvPr/>
            </p:nvSpPr>
            <p:spPr>
              <a:xfrm>
                <a:off x="4247422" y="4411530"/>
                <a:ext cx="352948" cy="364101"/>
              </a:xfrm>
              <a:prstGeom prst="rect">
                <a:avLst/>
              </a:prstGeom>
            </p:spPr>
            <p:txBody>
              <a:bodyPr wrap="none">
                <a:spAutoFit/>
              </a:bodyPr>
              <a:lstStyle/>
              <a:p>
                <a:pPr algn="l" rtl="0" latinLnBrk="1" hangingPunct="0"/>
                <a:r>
                  <a:rPr lang="en-US" sz="1050" b="1" dirty="0" smtClean="0">
                    <a:solidFill>
                      <a:srgbClr val="0070C0"/>
                    </a:solidFill>
                  </a:rPr>
                  <a:t>a</a:t>
                </a:r>
                <a:endParaRPr lang="en-US" sz="1000" dirty="0">
                  <a:solidFill>
                    <a:srgbClr val="0070C0"/>
                  </a:solidFill>
                </a:endParaRPr>
              </a:p>
            </p:txBody>
          </p:sp>
          <p:sp>
            <p:nvSpPr>
              <p:cNvPr id="97" name="Rectangle 96"/>
              <p:cNvSpPr/>
              <p:nvPr/>
            </p:nvSpPr>
            <p:spPr>
              <a:xfrm>
                <a:off x="6382055" y="4461852"/>
                <a:ext cx="326176" cy="364101"/>
              </a:xfrm>
              <a:prstGeom prst="rect">
                <a:avLst/>
              </a:prstGeom>
            </p:spPr>
            <p:txBody>
              <a:bodyPr wrap="none">
                <a:spAutoFit/>
              </a:bodyPr>
              <a:lstStyle/>
              <a:p>
                <a:pPr algn="l" rtl="0" latinLnBrk="1" hangingPunct="0"/>
                <a:r>
                  <a:rPr lang="en-US" sz="1050" b="1" dirty="0" smtClean="0">
                    <a:solidFill>
                      <a:srgbClr val="0070C0"/>
                    </a:solidFill>
                  </a:rPr>
                  <a:t>t</a:t>
                </a:r>
                <a:endParaRPr lang="en-US" sz="1000" dirty="0">
                  <a:solidFill>
                    <a:srgbClr val="0070C0"/>
                  </a:solidFill>
                </a:endParaRPr>
              </a:p>
            </p:txBody>
          </p:sp>
        </p:grpSp>
        <p:grpSp>
          <p:nvGrpSpPr>
            <p:cNvPr id="6" name="Group 5"/>
            <p:cNvGrpSpPr/>
            <p:nvPr/>
          </p:nvGrpSpPr>
          <p:grpSpPr>
            <a:xfrm>
              <a:off x="2081548" y="839590"/>
              <a:ext cx="4956921" cy="1192022"/>
              <a:chOff x="2081548" y="839590"/>
              <a:chExt cx="4956921" cy="1192022"/>
            </a:xfrm>
          </p:grpSpPr>
          <p:sp>
            <p:nvSpPr>
              <p:cNvPr id="98" name="Rectangle 97"/>
              <p:cNvSpPr/>
              <p:nvPr/>
            </p:nvSpPr>
            <p:spPr>
              <a:xfrm>
                <a:off x="2106924" y="839590"/>
                <a:ext cx="352948" cy="364101"/>
              </a:xfrm>
              <a:prstGeom prst="rect">
                <a:avLst/>
              </a:prstGeom>
            </p:spPr>
            <p:txBody>
              <a:bodyPr wrap="none">
                <a:spAutoFit/>
              </a:bodyPr>
              <a:lstStyle/>
              <a:p>
                <a:pPr algn="l" rtl="0" latinLnBrk="1" hangingPunct="0"/>
                <a:r>
                  <a:rPr lang="en-US" sz="1050" b="1" dirty="0" smtClean="0">
                    <a:solidFill>
                      <a:srgbClr val="0070C0"/>
                    </a:solidFill>
                  </a:rPr>
                  <a:t>a</a:t>
                </a:r>
                <a:endParaRPr lang="en-US" sz="1000" dirty="0">
                  <a:solidFill>
                    <a:srgbClr val="0070C0"/>
                  </a:solidFill>
                </a:endParaRPr>
              </a:p>
            </p:txBody>
          </p:sp>
          <p:sp>
            <p:nvSpPr>
              <p:cNvPr id="99" name="Rectangle 98"/>
              <p:cNvSpPr/>
              <p:nvPr/>
            </p:nvSpPr>
            <p:spPr>
              <a:xfrm>
                <a:off x="4278137" y="844360"/>
                <a:ext cx="326176" cy="364101"/>
              </a:xfrm>
              <a:prstGeom prst="rect">
                <a:avLst/>
              </a:prstGeom>
            </p:spPr>
            <p:txBody>
              <a:bodyPr wrap="none">
                <a:spAutoFit/>
              </a:bodyPr>
              <a:lstStyle/>
              <a:p>
                <a:pPr algn="l" rtl="0" latinLnBrk="1" hangingPunct="0"/>
                <a:r>
                  <a:rPr lang="en-US" sz="1050" b="1" dirty="0" smtClean="0">
                    <a:solidFill>
                      <a:srgbClr val="0070C0"/>
                    </a:solidFill>
                  </a:rPr>
                  <a:t>t</a:t>
                </a:r>
                <a:endParaRPr lang="en-US" sz="1000" dirty="0">
                  <a:solidFill>
                    <a:srgbClr val="0070C0"/>
                  </a:solidFill>
                </a:endParaRPr>
              </a:p>
            </p:txBody>
          </p:sp>
          <p:sp>
            <p:nvSpPr>
              <p:cNvPr id="100" name="Rectangle 99"/>
              <p:cNvSpPr/>
              <p:nvPr/>
            </p:nvSpPr>
            <p:spPr>
              <a:xfrm>
                <a:off x="5929209" y="848919"/>
                <a:ext cx="1109260" cy="364101"/>
              </a:xfrm>
              <a:prstGeom prst="rect">
                <a:avLst/>
              </a:prstGeom>
            </p:spPr>
            <p:txBody>
              <a:bodyPr wrap="none">
                <a:spAutoFit/>
              </a:bodyPr>
              <a:lstStyle/>
              <a:p>
                <a:pPr algn="l" rtl="0" latinLnBrk="1" hangingPunct="0"/>
                <a:r>
                  <a:rPr lang="en-US" sz="1050" b="1" smtClean="0">
                    <a:solidFill>
                      <a:srgbClr val="0070C0"/>
                    </a:solidFill>
                  </a:rPr>
                  <a:t>&lt;&lt;space&gt;&gt;</a:t>
                </a:r>
                <a:endParaRPr lang="en-US" sz="1000" dirty="0">
                  <a:solidFill>
                    <a:srgbClr val="0070C0"/>
                  </a:solidFill>
                </a:endParaRPr>
              </a:p>
            </p:txBody>
          </p:sp>
          <p:cxnSp>
            <p:nvCxnSpPr>
              <p:cNvPr id="101" name="Straight Arrow Connector 100"/>
              <p:cNvCxnSpPr/>
              <p:nvPr/>
            </p:nvCxnSpPr>
            <p:spPr>
              <a:xfrm flipH="1" flipV="1">
                <a:off x="2277473" y="1772300"/>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2" name="Group 101"/>
              <p:cNvGrpSpPr/>
              <p:nvPr/>
            </p:nvGrpSpPr>
            <p:grpSpPr>
              <a:xfrm>
                <a:off x="2081548" y="1260334"/>
                <a:ext cx="491091" cy="511992"/>
                <a:chOff x="4750274" y="1750521"/>
                <a:chExt cx="491091" cy="511992"/>
              </a:xfrm>
            </p:grpSpPr>
            <p:sp>
              <p:nvSpPr>
                <p:cNvPr id="103" name="Oval 102"/>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4" name="Rectangle 103"/>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04" name="Rectangle 103"/>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3"/>
                      <a:stretch>
                        <a:fillRect b="-10526"/>
                      </a:stretch>
                    </a:blipFill>
                  </p:spPr>
                  <p:txBody>
                    <a:bodyPr/>
                    <a:lstStyle/>
                    <a:p>
                      <a:r>
                        <a:rPr lang="en-US">
                          <a:noFill/>
                        </a:rPr>
                        <a:t> </a:t>
                      </a:r>
                    </a:p>
                  </p:txBody>
                </p:sp>
              </mc:Fallback>
            </mc:AlternateContent>
          </p:grpSp>
          <p:cxnSp>
            <p:nvCxnSpPr>
              <p:cNvPr id="105" name="Straight Arrow Connector 104"/>
              <p:cNvCxnSpPr/>
              <p:nvPr/>
            </p:nvCxnSpPr>
            <p:spPr>
              <a:xfrm flipH="1" flipV="1">
                <a:off x="4415785"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6" name="Group 105"/>
              <p:cNvGrpSpPr/>
              <p:nvPr/>
            </p:nvGrpSpPr>
            <p:grpSpPr>
              <a:xfrm>
                <a:off x="4219860" y="1259589"/>
                <a:ext cx="491091" cy="511992"/>
                <a:chOff x="4750274" y="1750521"/>
                <a:chExt cx="491091" cy="511992"/>
              </a:xfrm>
            </p:grpSpPr>
            <p:sp>
              <p:nvSpPr>
                <p:cNvPr id="107" name="Oval 106"/>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8" name="Rectangle 107"/>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08" name="Rectangle 107"/>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4"/>
                      <a:stretch>
                        <a:fillRect b="-7895"/>
                      </a:stretch>
                    </a:blipFill>
                  </p:spPr>
                  <p:txBody>
                    <a:bodyPr/>
                    <a:lstStyle/>
                    <a:p>
                      <a:r>
                        <a:rPr lang="en-US">
                          <a:noFill/>
                        </a:rPr>
                        <a:t> </a:t>
                      </a:r>
                    </a:p>
                  </p:txBody>
                </p:sp>
              </mc:Fallback>
            </mc:AlternateContent>
          </p:grpSp>
          <p:cxnSp>
            <p:nvCxnSpPr>
              <p:cNvPr id="109" name="Straight Arrow Connector 108"/>
              <p:cNvCxnSpPr/>
              <p:nvPr/>
            </p:nvCxnSpPr>
            <p:spPr>
              <a:xfrm flipH="1" flipV="1">
                <a:off x="6467681"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10" name="Group 109"/>
              <p:cNvGrpSpPr/>
              <p:nvPr/>
            </p:nvGrpSpPr>
            <p:grpSpPr>
              <a:xfrm>
                <a:off x="6271756" y="1259589"/>
                <a:ext cx="491091" cy="511992"/>
                <a:chOff x="4750274" y="1750521"/>
                <a:chExt cx="491091" cy="511992"/>
              </a:xfrm>
            </p:grpSpPr>
            <p:sp>
              <p:nvSpPr>
                <p:cNvPr id="111" name="Oval 110"/>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2" name="Rectangle 111"/>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2" name="Rectangle 111"/>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5"/>
                      <a:stretch>
                        <a:fillRect b="-7895"/>
                      </a:stretch>
                    </a:blipFill>
                  </p:spPr>
                  <p:txBody>
                    <a:bodyPr/>
                    <a:lstStyle/>
                    <a:p>
                      <a:r>
                        <a:rPr lang="en-US">
                          <a:noFill/>
                        </a:rPr>
                        <a:t> </a:t>
                      </a:r>
                    </a:p>
                  </p:txBody>
                </p:sp>
              </mc:Fallback>
            </mc:AlternateContent>
          </p:grpSp>
        </p:grpSp>
      </p:grpSp>
      <p:pic>
        <p:nvPicPr>
          <p:cNvPr id="4" name="Picture 3"/>
          <p:cNvPicPr>
            <a:picLocks noChangeAspect="1"/>
          </p:cNvPicPr>
          <p:nvPr/>
        </p:nvPicPr>
        <p:blipFill>
          <a:blip r:embed="rId16"/>
          <a:stretch>
            <a:fillRect/>
          </a:stretch>
        </p:blipFill>
        <p:spPr>
          <a:xfrm>
            <a:off x="321985" y="1404630"/>
            <a:ext cx="8703671" cy="216118"/>
          </a:xfrm>
          <a:prstGeom prst="rect">
            <a:avLst/>
          </a:prstGeom>
        </p:spPr>
      </p:pic>
      <p:pic>
        <p:nvPicPr>
          <p:cNvPr id="83" name="Picture 82"/>
          <p:cNvPicPr>
            <a:picLocks noChangeAspect="1"/>
          </p:cNvPicPr>
          <p:nvPr/>
        </p:nvPicPr>
        <p:blipFill>
          <a:blip r:embed="rId17"/>
          <a:stretch>
            <a:fillRect/>
          </a:stretch>
        </p:blipFill>
        <p:spPr>
          <a:xfrm>
            <a:off x="306183" y="1208659"/>
            <a:ext cx="2625634" cy="191874"/>
          </a:xfrm>
          <a:prstGeom prst="rect">
            <a:avLst/>
          </a:prstGeom>
        </p:spPr>
      </p:pic>
      <p:pic>
        <p:nvPicPr>
          <p:cNvPr id="8" name="Picture 7"/>
          <p:cNvPicPr>
            <a:picLocks noChangeAspect="1"/>
          </p:cNvPicPr>
          <p:nvPr/>
        </p:nvPicPr>
        <p:blipFill rotWithShape="1">
          <a:blip r:embed="rId18"/>
          <a:srcRect b="11259"/>
          <a:stretch/>
        </p:blipFill>
        <p:spPr>
          <a:xfrm>
            <a:off x="321985" y="1661671"/>
            <a:ext cx="8021915" cy="578495"/>
          </a:xfrm>
          <a:prstGeom prst="rect">
            <a:avLst/>
          </a:prstGeom>
        </p:spPr>
      </p:pic>
    </p:spTree>
    <p:extLst>
      <p:ext uri="{BB962C8B-B14F-4D97-AF65-F5344CB8AC3E}">
        <p14:creationId xmlns:p14="http://schemas.microsoft.com/office/powerpoint/2010/main" val="4938623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135" y="457199"/>
            <a:ext cx="8470041" cy="3941861"/>
          </a:xfrm>
          <a:prstGeom prst="rect">
            <a:avLst/>
          </a:prstGeom>
        </p:spPr>
      </p:pic>
    </p:spTree>
    <p:extLst>
      <p:ext uri="{BB962C8B-B14F-4D97-AF65-F5344CB8AC3E}">
        <p14:creationId xmlns:p14="http://schemas.microsoft.com/office/powerpoint/2010/main" val="206225384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Bidirectional Recurrent Neural Network</a:t>
            </a:r>
            <a:endParaRPr sz="3200" dirty="0">
              <a:solidFill>
                <a:srgbClr val="215380"/>
              </a:solidFill>
            </a:endParaRPr>
          </a:p>
        </p:txBody>
      </p:sp>
      <p:grpSp>
        <p:nvGrpSpPr>
          <p:cNvPr id="18" name="Group 17"/>
          <p:cNvGrpSpPr/>
          <p:nvPr/>
        </p:nvGrpSpPr>
        <p:grpSpPr>
          <a:xfrm>
            <a:off x="1367499" y="3657736"/>
            <a:ext cx="419309" cy="390164"/>
            <a:chOff x="4750274" y="1750521"/>
            <a:chExt cx="490733" cy="511992"/>
          </a:xfrm>
        </p:grpSpPr>
        <p:sp>
          <p:nvSpPr>
            <p:cNvPr id="16" name="Oval 15"/>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1284634" y="2972984"/>
            <a:ext cx="495986" cy="390164"/>
            <a:chOff x="6512842" y="2456858"/>
            <a:chExt cx="580470" cy="511992"/>
          </a:xfrm>
        </p:grpSpPr>
        <p:sp>
          <p:nvSpPr>
            <p:cNvPr id="30" name="Oval 29"/>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4"/>
                  <a:ext cx="370557" cy="3029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𝐵𝑅𝑁𝑁</m:t>
                        </m:r>
                      </m:oMath>
                    </m:oMathPara>
                  </a14:m>
                  <a:endParaRPr lang="en-US" sz="9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4"/>
                  <a:ext cx="370557" cy="302909"/>
                </a:xfrm>
                <a:prstGeom prst="rect">
                  <a:avLst/>
                </a:prstGeom>
                <a:blipFill rotWithShape="0">
                  <a:blip r:embed="rId4"/>
                  <a:stretch>
                    <a:fillRect r="-42308"/>
                  </a:stretch>
                </a:blipFill>
              </p:spPr>
              <p:txBody>
                <a:bodyPr/>
                <a:lstStyle/>
                <a:p>
                  <a:r>
                    <a:rPr lang="en-US">
                      <a:noFill/>
                    </a:rPr>
                    <a:t> </a:t>
                  </a:r>
                </a:p>
              </p:txBody>
            </p:sp>
          </mc:Fallback>
        </mc:AlternateContent>
      </p:grpSp>
      <p:grpSp>
        <p:nvGrpSpPr>
          <p:cNvPr id="37" name="Group 36"/>
          <p:cNvGrpSpPr/>
          <p:nvPr/>
        </p:nvGrpSpPr>
        <p:grpSpPr>
          <a:xfrm>
            <a:off x="467657" y="2951278"/>
            <a:ext cx="428613" cy="390164"/>
            <a:chOff x="4750274" y="1750521"/>
            <a:chExt cx="501622" cy="511992"/>
          </a:xfrm>
        </p:grpSpPr>
        <p:sp>
          <p:nvSpPr>
            <p:cNvPr id="38" name="Oval 3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0</m:t>
                            </m:r>
                          </m:sub>
                        </m:sSub>
                      </m:oMath>
                    </m:oMathPara>
                  </a14:m>
                  <a:endParaRPr lang="en-US" sz="1050"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2246307" y="2951278"/>
            <a:ext cx="424723" cy="390164"/>
            <a:chOff x="4750274" y="1750521"/>
            <a:chExt cx="497069" cy="511992"/>
          </a:xfrm>
        </p:grpSpPr>
        <p:sp>
          <p:nvSpPr>
            <p:cNvPr id="52" name="Oval 51"/>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1869334" y="3168065"/>
            <a:ext cx="302943"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1525900" y="3438456"/>
            <a:ext cx="0" cy="19444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903485" y="3147866"/>
            <a:ext cx="302943"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1364388" y="2298421"/>
            <a:ext cx="424723" cy="390164"/>
            <a:chOff x="4750274" y="1750521"/>
            <a:chExt cx="497069" cy="511992"/>
          </a:xfrm>
        </p:grpSpPr>
        <p:sp>
          <p:nvSpPr>
            <p:cNvPr id="20" name="Oval 19"/>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7"/>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1525900" y="2697173"/>
            <a:ext cx="0" cy="19993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57" name="Group 56"/>
          <p:cNvGrpSpPr/>
          <p:nvPr/>
        </p:nvGrpSpPr>
        <p:grpSpPr>
          <a:xfrm>
            <a:off x="3194591" y="3665051"/>
            <a:ext cx="419309" cy="390164"/>
            <a:chOff x="4750274" y="1750521"/>
            <a:chExt cx="490733" cy="511992"/>
          </a:xfrm>
        </p:grpSpPr>
        <p:sp>
          <p:nvSpPr>
            <p:cNvPr id="58" name="Oval 5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9" name="Rectangle 58"/>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60" name="Group 59"/>
          <p:cNvGrpSpPr/>
          <p:nvPr/>
        </p:nvGrpSpPr>
        <p:grpSpPr>
          <a:xfrm>
            <a:off x="3108496" y="2980299"/>
            <a:ext cx="584502" cy="390164"/>
            <a:chOff x="6509050" y="2456858"/>
            <a:chExt cx="684062" cy="511992"/>
          </a:xfrm>
        </p:grpSpPr>
        <p:sp>
          <p:nvSpPr>
            <p:cNvPr id="62" name="Oval 61"/>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3" name="Rectangle 62"/>
                <p:cNvSpPr/>
                <p:nvPr/>
              </p:nvSpPr>
              <p:spPr>
                <a:xfrm>
                  <a:off x="6509050" y="2558964"/>
                  <a:ext cx="684062" cy="3029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900" b="0" i="0" smtClean="0">
                            <a:solidFill>
                              <a:srgbClr val="000000"/>
                            </a:solidFill>
                            <a:latin typeface="Cambria Math" charset="0"/>
                          </a:rPr>
                          <m:t>B</m:t>
                        </m:r>
                        <m:r>
                          <a:rPr lang="en-US" sz="900" b="0" i="1" smtClean="0">
                            <a:solidFill>
                              <a:srgbClr val="000000"/>
                            </a:solidFill>
                            <a:latin typeface="Cambria Math" charset="0"/>
                          </a:rPr>
                          <m:t>𝑅𝑁𝑁</m:t>
                        </m:r>
                      </m:oMath>
                    </m:oMathPara>
                  </a14:m>
                  <a:endParaRPr lang="en-US" sz="900" dirty="0"/>
                </a:p>
              </p:txBody>
            </p:sp>
          </mc:Choice>
          <mc:Fallback xmlns="">
            <p:sp>
              <p:nvSpPr>
                <p:cNvPr id="63" name="Rectangle 62"/>
                <p:cNvSpPr>
                  <a:spLocks noRot="1" noChangeAspect="1" noMove="1" noResize="1" noEditPoints="1" noAdjustHandles="1" noChangeArrowheads="1" noChangeShapeType="1" noTextEdit="1"/>
                </p:cNvSpPr>
                <p:nvPr/>
              </p:nvSpPr>
              <p:spPr>
                <a:xfrm>
                  <a:off x="6509050" y="2558964"/>
                  <a:ext cx="684062" cy="302909"/>
                </a:xfrm>
                <a:prstGeom prst="rect">
                  <a:avLst/>
                </a:prstGeom>
                <a:blipFill rotWithShape="0">
                  <a:blip r:embed="rId8"/>
                  <a:stretch>
                    <a:fillRect/>
                  </a:stretch>
                </a:blipFill>
              </p:spPr>
              <p:txBody>
                <a:bodyPr/>
                <a:lstStyle/>
                <a:p>
                  <a:r>
                    <a:rPr lang="en-US">
                      <a:noFill/>
                    </a:rPr>
                    <a:t> </a:t>
                  </a:r>
                </a:p>
              </p:txBody>
            </p:sp>
          </mc:Fallback>
        </mc:AlternateContent>
      </p:grpSp>
      <p:grpSp>
        <p:nvGrpSpPr>
          <p:cNvPr id="67" name="Group 66"/>
          <p:cNvGrpSpPr/>
          <p:nvPr/>
        </p:nvGrpSpPr>
        <p:grpSpPr>
          <a:xfrm>
            <a:off x="4073398" y="2958593"/>
            <a:ext cx="428613" cy="390164"/>
            <a:chOff x="4750274" y="1750521"/>
            <a:chExt cx="501622" cy="511992"/>
          </a:xfrm>
        </p:grpSpPr>
        <p:sp>
          <p:nvSpPr>
            <p:cNvPr id="68" name="Oval 6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9" name="Rectangle 68"/>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69" name="Rectangle 68"/>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9"/>
                  <a:stretch>
                    <a:fillRect/>
                  </a:stretch>
                </a:blipFill>
              </p:spPr>
              <p:txBody>
                <a:bodyPr/>
                <a:lstStyle/>
                <a:p>
                  <a:r>
                    <a:rPr lang="en-US">
                      <a:noFill/>
                    </a:rPr>
                    <a:t> </a:t>
                  </a:r>
                </a:p>
              </p:txBody>
            </p:sp>
          </mc:Fallback>
        </mc:AlternateContent>
      </p:grpSp>
      <p:cxnSp>
        <p:nvCxnSpPr>
          <p:cNvPr id="70" name="Straight Arrow Connector 69"/>
          <p:cNvCxnSpPr/>
          <p:nvPr/>
        </p:nvCxnSpPr>
        <p:spPr>
          <a:xfrm>
            <a:off x="3696426" y="3175380"/>
            <a:ext cx="302943"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p:nvPr/>
        </p:nvCxnSpPr>
        <p:spPr>
          <a:xfrm flipV="1">
            <a:off x="3352992" y="3445771"/>
            <a:ext cx="0" cy="19444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a:off x="2730577" y="3155181"/>
            <a:ext cx="302943"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3" name="Group 72"/>
          <p:cNvGrpSpPr/>
          <p:nvPr/>
        </p:nvGrpSpPr>
        <p:grpSpPr>
          <a:xfrm>
            <a:off x="3191479" y="2305736"/>
            <a:ext cx="428613" cy="390164"/>
            <a:chOff x="4750274" y="1750521"/>
            <a:chExt cx="501622" cy="511992"/>
          </a:xfrm>
        </p:grpSpPr>
        <p:sp>
          <p:nvSpPr>
            <p:cNvPr id="74" name="Oval 73"/>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5" name="Rectangle 74"/>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75" name="Rectangle 74"/>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0"/>
                  <a:stretch>
                    <a:fillRect/>
                  </a:stretch>
                </a:blipFill>
              </p:spPr>
              <p:txBody>
                <a:bodyPr/>
                <a:lstStyle/>
                <a:p>
                  <a:r>
                    <a:rPr lang="en-US">
                      <a:noFill/>
                    </a:rPr>
                    <a:t> </a:t>
                  </a:r>
                </a:p>
              </p:txBody>
            </p:sp>
          </mc:Fallback>
        </mc:AlternateContent>
      </p:grpSp>
      <p:cxnSp>
        <p:nvCxnSpPr>
          <p:cNvPr id="76" name="Straight Arrow Connector 75"/>
          <p:cNvCxnSpPr/>
          <p:nvPr/>
        </p:nvCxnSpPr>
        <p:spPr>
          <a:xfrm flipV="1">
            <a:off x="3352992" y="2704488"/>
            <a:ext cx="0" cy="19993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7" name="Group 76"/>
          <p:cNvGrpSpPr/>
          <p:nvPr/>
        </p:nvGrpSpPr>
        <p:grpSpPr>
          <a:xfrm>
            <a:off x="4959197" y="3669842"/>
            <a:ext cx="419309" cy="390164"/>
            <a:chOff x="4750274" y="1750521"/>
            <a:chExt cx="490733" cy="511992"/>
          </a:xfrm>
        </p:grpSpPr>
        <p:sp>
          <p:nvSpPr>
            <p:cNvPr id="78" name="Oval 77"/>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9" name="Rectangle 78"/>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80" name="Group 79"/>
          <p:cNvGrpSpPr/>
          <p:nvPr/>
        </p:nvGrpSpPr>
        <p:grpSpPr>
          <a:xfrm>
            <a:off x="4876332" y="2985090"/>
            <a:ext cx="495986" cy="390164"/>
            <a:chOff x="6512842" y="2456858"/>
            <a:chExt cx="580470" cy="511992"/>
          </a:xfrm>
        </p:grpSpPr>
        <p:sp>
          <p:nvSpPr>
            <p:cNvPr id="81" name="Oval 80"/>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2" name="Rectangle 81"/>
                <p:cNvSpPr/>
                <p:nvPr/>
              </p:nvSpPr>
              <p:spPr>
                <a:xfrm>
                  <a:off x="6563237" y="2558964"/>
                  <a:ext cx="370557" cy="3029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𝐵𝑅𝑁𝑁</m:t>
                        </m:r>
                      </m:oMath>
                    </m:oMathPara>
                  </a14:m>
                  <a:endParaRPr lang="en-US" sz="900" dirty="0"/>
                </a:p>
              </p:txBody>
            </p:sp>
          </mc:Choice>
          <mc:Fallback xmlns="">
            <p:sp>
              <p:nvSpPr>
                <p:cNvPr id="82" name="Rectangle 81"/>
                <p:cNvSpPr>
                  <a:spLocks noRot="1" noChangeAspect="1" noMove="1" noResize="1" noEditPoints="1" noAdjustHandles="1" noChangeArrowheads="1" noChangeShapeType="1" noTextEdit="1"/>
                </p:cNvSpPr>
                <p:nvPr/>
              </p:nvSpPr>
              <p:spPr>
                <a:xfrm>
                  <a:off x="6563237" y="2558964"/>
                  <a:ext cx="370557" cy="302909"/>
                </a:xfrm>
                <a:prstGeom prst="rect">
                  <a:avLst/>
                </a:prstGeom>
                <a:blipFill rotWithShape="0">
                  <a:blip r:embed="rId4"/>
                  <a:stretch>
                    <a:fillRect r="-42308"/>
                  </a:stretch>
                </a:blipFill>
              </p:spPr>
              <p:txBody>
                <a:bodyPr/>
                <a:lstStyle/>
                <a:p>
                  <a:r>
                    <a:rPr lang="en-US">
                      <a:noFill/>
                    </a:rPr>
                    <a:t> </a:t>
                  </a:r>
                </a:p>
              </p:txBody>
            </p:sp>
          </mc:Fallback>
        </mc:AlternateContent>
      </p:grpSp>
      <p:grpSp>
        <p:nvGrpSpPr>
          <p:cNvPr id="86" name="Group 85"/>
          <p:cNvGrpSpPr/>
          <p:nvPr/>
        </p:nvGrpSpPr>
        <p:grpSpPr>
          <a:xfrm>
            <a:off x="5838005" y="2963384"/>
            <a:ext cx="428613" cy="390164"/>
            <a:chOff x="4750274" y="1750521"/>
            <a:chExt cx="501622" cy="511992"/>
          </a:xfrm>
        </p:grpSpPr>
        <p:sp>
          <p:nvSpPr>
            <p:cNvPr id="87" name="Oval 86"/>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88" name="Rectangle 87"/>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88" name="Rectangle 87"/>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1"/>
                  <a:stretch>
                    <a:fillRect/>
                  </a:stretch>
                </a:blipFill>
              </p:spPr>
              <p:txBody>
                <a:bodyPr/>
                <a:lstStyle/>
                <a:p>
                  <a:r>
                    <a:rPr lang="en-US">
                      <a:noFill/>
                    </a:rPr>
                    <a:t> </a:t>
                  </a:r>
                </a:p>
              </p:txBody>
            </p:sp>
          </mc:Fallback>
        </mc:AlternateContent>
      </p:grpSp>
      <p:cxnSp>
        <p:nvCxnSpPr>
          <p:cNvPr id="89" name="Straight Arrow Connector 88"/>
          <p:cNvCxnSpPr/>
          <p:nvPr/>
        </p:nvCxnSpPr>
        <p:spPr>
          <a:xfrm>
            <a:off x="5461032" y="3180171"/>
            <a:ext cx="302943"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0" name="Straight Arrow Connector 89"/>
          <p:cNvCxnSpPr/>
          <p:nvPr/>
        </p:nvCxnSpPr>
        <p:spPr>
          <a:xfrm flipV="1">
            <a:off x="5117598" y="3450562"/>
            <a:ext cx="0" cy="19444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1" name="Straight Arrow Connector 90"/>
          <p:cNvCxnSpPr/>
          <p:nvPr/>
        </p:nvCxnSpPr>
        <p:spPr>
          <a:xfrm>
            <a:off x="4495183" y="3159972"/>
            <a:ext cx="302943"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2" name="Group 91"/>
          <p:cNvGrpSpPr/>
          <p:nvPr/>
        </p:nvGrpSpPr>
        <p:grpSpPr>
          <a:xfrm>
            <a:off x="4956086" y="2310527"/>
            <a:ext cx="428613" cy="390164"/>
            <a:chOff x="4750274" y="1750521"/>
            <a:chExt cx="501622" cy="511992"/>
          </a:xfrm>
        </p:grpSpPr>
        <p:sp>
          <p:nvSpPr>
            <p:cNvPr id="93" name="Oval 92"/>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4" name="Rectangle 93"/>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94" name="Rectangle 93"/>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2"/>
                  <a:stretch>
                    <a:fillRect/>
                  </a:stretch>
                </a:blipFill>
              </p:spPr>
              <p:txBody>
                <a:bodyPr/>
                <a:lstStyle/>
                <a:p>
                  <a:r>
                    <a:rPr lang="en-US">
                      <a:noFill/>
                    </a:rPr>
                    <a:t> </a:t>
                  </a:r>
                </a:p>
              </p:txBody>
            </p:sp>
          </mc:Fallback>
        </mc:AlternateContent>
      </p:grpSp>
      <p:cxnSp>
        <p:nvCxnSpPr>
          <p:cNvPr id="95" name="Straight Arrow Connector 94"/>
          <p:cNvCxnSpPr/>
          <p:nvPr/>
        </p:nvCxnSpPr>
        <p:spPr>
          <a:xfrm flipV="1">
            <a:off x="5117598" y="2709279"/>
            <a:ext cx="0" cy="19993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7" name="Group 6"/>
          <p:cNvGrpSpPr/>
          <p:nvPr/>
        </p:nvGrpSpPr>
        <p:grpSpPr>
          <a:xfrm>
            <a:off x="1411812" y="4099933"/>
            <a:ext cx="4009857" cy="261870"/>
            <a:chOff x="2140462" y="4401092"/>
            <a:chExt cx="4692881" cy="343638"/>
          </a:xfrm>
        </p:grpSpPr>
        <p:sp>
          <p:nvSpPr>
            <p:cNvPr id="5" name="Rectangle 4"/>
            <p:cNvSpPr/>
            <p:nvPr/>
          </p:nvSpPr>
          <p:spPr>
            <a:xfrm>
              <a:off x="2140462" y="4411530"/>
              <a:ext cx="433743" cy="333200"/>
            </a:xfrm>
            <a:prstGeom prst="rect">
              <a:avLst/>
            </a:prstGeom>
          </p:spPr>
          <p:txBody>
            <a:bodyPr wrap="none">
              <a:spAutoFit/>
            </a:bodyPr>
            <a:lstStyle/>
            <a:p>
              <a:pPr algn="l" rtl="0" latinLnBrk="1" hangingPunct="0"/>
              <a:r>
                <a:rPr lang="en-US" sz="1050" b="1" dirty="0" smtClean="0">
                  <a:solidFill>
                    <a:srgbClr val="0070C0"/>
                  </a:solidFill>
                </a:rPr>
                <a:t>the</a:t>
              </a:r>
              <a:endParaRPr lang="en-US" sz="1000" dirty="0">
                <a:solidFill>
                  <a:srgbClr val="0070C0"/>
                </a:solidFill>
              </a:endParaRPr>
            </a:p>
          </p:txBody>
        </p:sp>
        <p:sp>
          <p:nvSpPr>
            <p:cNvPr id="96" name="Rectangle 95"/>
            <p:cNvSpPr/>
            <p:nvPr/>
          </p:nvSpPr>
          <p:spPr>
            <a:xfrm>
              <a:off x="4247421" y="4411530"/>
              <a:ext cx="413108" cy="333200"/>
            </a:xfrm>
            <a:prstGeom prst="rect">
              <a:avLst/>
            </a:prstGeom>
          </p:spPr>
          <p:txBody>
            <a:bodyPr wrap="none">
              <a:spAutoFit/>
            </a:bodyPr>
            <a:lstStyle/>
            <a:p>
              <a:pPr algn="l" rtl="0" latinLnBrk="1" hangingPunct="0"/>
              <a:r>
                <a:rPr lang="en-US" sz="1050" b="1" dirty="0" smtClean="0">
                  <a:solidFill>
                    <a:srgbClr val="0070C0"/>
                  </a:solidFill>
                </a:rPr>
                <a:t>cat</a:t>
              </a:r>
              <a:endParaRPr lang="en-US" sz="1000" dirty="0">
                <a:solidFill>
                  <a:srgbClr val="0070C0"/>
                </a:solidFill>
              </a:endParaRPr>
            </a:p>
          </p:txBody>
        </p:sp>
        <p:sp>
          <p:nvSpPr>
            <p:cNvPr id="97" name="Rectangle 96"/>
            <p:cNvSpPr/>
            <p:nvPr/>
          </p:nvSpPr>
          <p:spPr>
            <a:xfrm>
              <a:off x="6219498" y="4401092"/>
              <a:ext cx="613845" cy="333200"/>
            </a:xfrm>
            <a:prstGeom prst="rect">
              <a:avLst/>
            </a:prstGeom>
          </p:spPr>
          <p:txBody>
            <a:bodyPr wrap="none">
              <a:spAutoFit/>
            </a:bodyPr>
            <a:lstStyle/>
            <a:p>
              <a:pPr algn="l" rtl="0" latinLnBrk="1" hangingPunct="0"/>
              <a:r>
                <a:rPr lang="en-US" sz="1050" b="1" smtClean="0">
                  <a:solidFill>
                    <a:srgbClr val="0070C0"/>
                  </a:solidFill>
                </a:rPr>
                <a:t>wants</a:t>
              </a:r>
              <a:endParaRPr lang="en-US" sz="1000" dirty="0">
                <a:solidFill>
                  <a:srgbClr val="0070C0"/>
                </a:solidFill>
              </a:endParaRPr>
            </a:p>
          </p:txBody>
        </p:sp>
      </p:grpSp>
      <p:grpSp>
        <p:nvGrpSpPr>
          <p:cNvPr id="6" name="Group 5"/>
          <p:cNvGrpSpPr/>
          <p:nvPr/>
        </p:nvGrpSpPr>
        <p:grpSpPr>
          <a:xfrm>
            <a:off x="1361473" y="1357877"/>
            <a:ext cx="3999960" cy="936393"/>
            <a:chOff x="2081548" y="802833"/>
            <a:chExt cx="4681299" cy="1228779"/>
          </a:xfrm>
        </p:grpSpPr>
        <p:sp>
          <p:nvSpPr>
            <p:cNvPr id="98" name="Rectangle 97"/>
            <p:cNvSpPr/>
            <p:nvPr/>
          </p:nvSpPr>
          <p:spPr>
            <a:xfrm>
              <a:off x="2106924" y="839590"/>
              <a:ext cx="506910" cy="333201"/>
            </a:xfrm>
            <a:prstGeom prst="rect">
              <a:avLst/>
            </a:prstGeom>
          </p:spPr>
          <p:txBody>
            <a:bodyPr wrap="none">
              <a:spAutoFit/>
            </a:bodyPr>
            <a:lstStyle/>
            <a:p>
              <a:pPr algn="l" rtl="0" latinLnBrk="1" hangingPunct="0"/>
              <a:r>
                <a:rPr lang="en-US" sz="1050" b="1" dirty="0" err="1" smtClean="0">
                  <a:solidFill>
                    <a:srgbClr val="0070C0"/>
                  </a:solidFill>
                </a:rPr>
                <a:t>gato</a:t>
              </a:r>
              <a:endParaRPr lang="en-US" sz="1000" dirty="0">
                <a:solidFill>
                  <a:srgbClr val="0070C0"/>
                </a:solidFill>
              </a:endParaRPr>
            </a:p>
          </p:txBody>
        </p:sp>
        <p:sp>
          <p:nvSpPr>
            <p:cNvPr id="99" name="Rectangle 98"/>
            <p:cNvSpPr/>
            <p:nvPr/>
          </p:nvSpPr>
          <p:spPr>
            <a:xfrm>
              <a:off x="4210403" y="844360"/>
              <a:ext cx="638234" cy="333201"/>
            </a:xfrm>
            <a:prstGeom prst="rect">
              <a:avLst/>
            </a:prstGeom>
          </p:spPr>
          <p:txBody>
            <a:bodyPr wrap="none">
              <a:spAutoFit/>
            </a:bodyPr>
            <a:lstStyle/>
            <a:p>
              <a:pPr algn="l" rtl="0" latinLnBrk="1" hangingPunct="0"/>
              <a:r>
                <a:rPr lang="en-US" sz="1050" b="1" dirty="0" err="1" smtClean="0">
                  <a:solidFill>
                    <a:srgbClr val="0070C0"/>
                  </a:solidFill>
                </a:rPr>
                <a:t>quiere</a:t>
              </a:r>
              <a:endParaRPr lang="en-US" sz="1000" dirty="0">
                <a:solidFill>
                  <a:srgbClr val="0070C0"/>
                </a:solidFill>
              </a:endParaRPr>
            </a:p>
          </p:txBody>
        </p:sp>
        <p:sp>
          <p:nvSpPr>
            <p:cNvPr id="100" name="Rectangle 99"/>
            <p:cNvSpPr/>
            <p:nvPr/>
          </p:nvSpPr>
          <p:spPr>
            <a:xfrm>
              <a:off x="6133914" y="802833"/>
              <a:ext cx="628853" cy="333201"/>
            </a:xfrm>
            <a:prstGeom prst="rect">
              <a:avLst/>
            </a:prstGeom>
          </p:spPr>
          <p:txBody>
            <a:bodyPr wrap="none">
              <a:spAutoFit/>
            </a:bodyPr>
            <a:lstStyle/>
            <a:p>
              <a:pPr algn="l" rtl="0" latinLnBrk="1" hangingPunct="0"/>
              <a:r>
                <a:rPr lang="en-US" sz="1050" b="1" dirty="0" smtClean="0">
                  <a:solidFill>
                    <a:srgbClr val="0070C0"/>
                  </a:solidFill>
                </a:rPr>
                <a:t>comer</a:t>
              </a:r>
              <a:endParaRPr lang="en-US" sz="1000" dirty="0">
                <a:solidFill>
                  <a:srgbClr val="0070C0"/>
                </a:solidFill>
              </a:endParaRPr>
            </a:p>
          </p:txBody>
        </p:sp>
        <p:cxnSp>
          <p:nvCxnSpPr>
            <p:cNvPr id="101" name="Straight Arrow Connector 100"/>
            <p:cNvCxnSpPr/>
            <p:nvPr/>
          </p:nvCxnSpPr>
          <p:spPr>
            <a:xfrm flipH="1" flipV="1">
              <a:off x="2277473" y="1772300"/>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2" name="Group 101"/>
            <p:cNvGrpSpPr/>
            <p:nvPr/>
          </p:nvGrpSpPr>
          <p:grpSpPr>
            <a:xfrm>
              <a:off x="2081548" y="1260334"/>
              <a:ext cx="491091" cy="511992"/>
              <a:chOff x="4750274" y="1750521"/>
              <a:chExt cx="491091" cy="511992"/>
            </a:xfrm>
          </p:grpSpPr>
          <p:sp>
            <p:nvSpPr>
              <p:cNvPr id="103" name="Oval 102"/>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4" name="Rectangle 103"/>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04" name="Rectangle 103"/>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3"/>
                    <a:stretch>
                      <a:fillRect/>
                    </a:stretch>
                  </a:blipFill>
                </p:spPr>
                <p:txBody>
                  <a:bodyPr/>
                  <a:lstStyle/>
                  <a:p>
                    <a:r>
                      <a:rPr lang="en-US">
                        <a:noFill/>
                      </a:rPr>
                      <a:t> </a:t>
                    </a:r>
                  </a:p>
                </p:txBody>
              </p:sp>
            </mc:Fallback>
          </mc:AlternateContent>
        </p:grpSp>
        <p:cxnSp>
          <p:nvCxnSpPr>
            <p:cNvPr id="105" name="Straight Arrow Connector 104"/>
            <p:cNvCxnSpPr/>
            <p:nvPr/>
          </p:nvCxnSpPr>
          <p:spPr>
            <a:xfrm flipH="1" flipV="1">
              <a:off x="4415785"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6" name="Group 105"/>
            <p:cNvGrpSpPr/>
            <p:nvPr/>
          </p:nvGrpSpPr>
          <p:grpSpPr>
            <a:xfrm>
              <a:off x="4219860" y="1259589"/>
              <a:ext cx="491091" cy="511992"/>
              <a:chOff x="4750274" y="1750521"/>
              <a:chExt cx="491091" cy="511992"/>
            </a:xfrm>
          </p:grpSpPr>
          <p:sp>
            <p:nvSpPr>
              <p:cNvPr id="107" name="Oval 106"/>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8" name="Rectangle 107"/>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08" name="Rectangle 107"/>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4"/>
                    <a:stretch>
                      <a:fillRect/>
                    </a:stretch>
                  </a:blipFill>
                </p:spPr>
                <p:txBody>
                  <a:bodyPr/>
                  <a:lstStyle/>
                  <a:p>
                    <a:r>
                      <a:rPr lang="en-US">
                        <a:noFill/>
                      </a:rPr>
                      <a:t> </a:t>
                    </a:r>
                  </a:p>
                </p:txBody>
              </p:sp>
            </mc:Fallback>
          </mc:AlternateContent>
        </p:grpSp>
        <p:cxnSp>
          <p:nvCxnSpPr>
            <p:cNvPr id="109" name="Straight Arrow Connector 108"/>
            <p:cNvCxnSpPr/>
            <p:nvPr/>
          </p:nvCxnSpPr>
          <p:spPr>
            <a:xfrm flipH="1" flipV="1">
              <a:off x="6467681" y="1771555"/>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10" name="Group 109"/>
            <p:cNvGrpSpPr/>
            <p:nvPr/>
          </p:nvGrpSpPr>
          <p:grpSpPr>
            <a:xfrm>
              <a:off x="6271756" y="1259589"/>
              <a:ext cx="491091" cy="511992"/>
              <a:chOff x="4750274" y="1750521"/>
              <a:chExt cx="491091" cy="511992"/>
            </a:xfrm>
          </p:grpSpPr>
          <p:sp>
            <p:nvSpPr>
              <p:cNvPr id="111" name="Oval 110"/>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2" name="Rectangle 111"/>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2" name="Rectangle 111"/>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5"/>
                    <a:stretch>
                      <a:fillRect/>
                    </a:stretch>
                  </a:blipFill>
                </p:spPr>
                <p:txBody>
                  <a:bodyPr/>
                  <a:lstStyle/>
                  <a:p>
                    <a:r>
                      <a:rPr lang="en-US">
                        <a:noFill/>
                      </a:rPr>
                      <a:t> </a:t>
                    </a:r>
                  </a:p>
                </p:txBody>
              </p:sp>
            </mc:Fallback>
          </mc:AlternateContent>
        </p:grpSp>
      </p:grpSp>
      <p:cxnSp>
        <p:nvCxnSpPr>
          <p:cNvPr id="84" name="Straight Arrow Connector 83"/>
          <p:cNvCxnSpPr/>
          <p:nvPr/>
        </p:nvCxnSpPr>
        <p:spPr>
          <a:xfrm flipH="1">
            <a:off x="1869335" y="3261380"/>
            <a:ext cx="283782" cy="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5" name="Straight Arrow Connector 84"/>
          <p:cNvCxnSpPr/>
          <p:nvPr/>
        </p:nvCxnSpPr>
        <p:spPr>
          <a:xfrm flipH="1">
            <a:off x="2716779" y="3261380"/>
            <a:ext cx="283782" cy="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13" name="Straight Arrow Connector 112"/>
          <p:cNvCxnSpPr/>
          <p:nvPr/>
        </p:nvCxnSpPr>
        <p:spPr>
          <a:xfrm flipH="1">
            <a:off x="3676808" y="3295614"/>
            <a:ext cx="283782" cy="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14" name="Straight Arrow Connector 113"/>
          <p:cNvCxnSpPr/>
          <p:nvPr/>
        </p:nvCxnSpPr>
        <p:spPr>
          <a:xfrm flipH="1">
            <a:off x="4484336" y="3300003"/>
            <a:ext cx="283782" cy="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15" name="Straight Arrow Connector 114"/>
          <p:cNvCxnSpPr/>
          <p:nvPr/>
        </p:nvCxnSpPr>
        <p:spPr>
          <a:xfrm flipH="1">
            <a:off x="5480532" y="3300003"/>
            <a:ext cx="283782" cy="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16" name="Straight Arrow Connector 115"/>
          <p:cNvCxnSpPr/>
          <p:nvPr/>
        </p:nvCxnSpPr>
        <p:spPr>
          <a:xfrm flipH="1">
            <a:off x="888147" y="3288037"/>
            <a:ext cx="283782" cy="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513313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Stacked Recurrent Neural Network</a:t>
            </a:r>
            <a:endParaRPr sz="3200" dirty="0">
              <a:solidFill>
                <a:srgbClr val="215380"/>
              </a:solidFill>
            </a:endParaRPr>
          </a:p>
        </p:txBody>
      </p:sp>
      <p:grpSp>
        <p:nvGrpSpPr>
          <p:cNvPr id="76" name="Group 75"/>
          <p:cNvGrpSpPr/>
          <p:nvPr/>
        </p:nvGrpSpPr>
        <p:grpSpPr>
          <a:xfrm>
            <a:off x="1295769" y="4222515"/>
            <a:ext cx="352596" cy="328088"/>
            <a:chOff x="4750274" y="1750521"/>
            <a:chExt cx="490733" cy="511992"/>
          </a:xfrm>
        </p:grpSpPr>
        <p:sp>
          <p:nvSpPr>
            <p:cNvPr id="145" name="Oval 144"/>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6" name="Rectangle 145"/>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77" name="Group 76"/>
          <p:cNvGrpSpPr/>
          <p:nvPr/>
        </p:nvGrpSpPr>
        <p:grpSpPr>
          <a:xfrm>
            <a:off x="1226088" y="3646709"/>
            <a:ext cx="417073" cy="328088"/>
            <a:chOff x="6512842" y="2456858"/>
            <a:chExt cx="580470" cy="511992"/>
          </a:xfrm>
        </p:grpSpPr>
        <p:sp>
          <p:nvSpPr>
            <p:cNvPr id="143" name="Oval 142"/>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4" name="Rectangle 143"/>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44" name="Rectangle 143"/>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78" name="Group 77"/>
          <p:cNvGrpSpPr/>
          <p:nvPr/>
        </p:nvGrpSpPr>
        <p:grpSpPr>
          <a:xfrm>
            <a:off x="539095" y="3628457"/>
            <a:ext cx="360420" cy="328088"/>
            <a:chOff x="4750274" y="1750521"/>
            <a:chExt cx="501622" cy="511992"/>
          </a:xfrm>
        </p:grpSpPr>
        <p:sp>
          <p:nvSpPr>
            <p:cNvPr id="141" name="Oval 14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2" name="Rectangle 14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0</m:t>
                            </m:r>
                          </m:sub>
                        </m:sSub>
                      </m:oMath>
                    </m:oMathPara>
                  </a14:m>
                  <a:endParaRPr lang="en-US" sz="1050" dirty="0"/>
                </a:p>
              </p:txBody>
            </p:sp>
          </mc:Choice>
          <mc:Fallback xmlns="">
            <p:sp>
              <p:nvSpPr>
                <p:cNvPr id="142" name="Rectangle 14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5"/>
                  <a:stretch>
                    <a:fillRect/>
                  </a:stretch>
                </a:blipFill>
              </p:spPr>
              <p:txBody>
                <a:bodyPr/>
                <a:lstStyle/>
                <a:p>
                  <a:r>
                    <a:rPr lang="en-US">
                      <a:noFill/>
                    </a:rPr>
                    <a:t> </a:t>
                  </a:r>
                </a:p>
              </p:txBody>
            </p:sp>
          </mc:Fallback>
        </mc:AlternateContent>
      </p:grpSp>
      <p:grpSp>
        <p:nvGrpSpPr>
          <p:cNvPr id="79" name="Group 78"/>
          <p:cNvGrpSpPr/>
          <p:nvPr/>
        </p:nvGrpSpPr>
        <p:grpSpPr>
          <a:xfrm>
            <a:off x="2034756" y="3628457"/>
            <a:ext cx="357148" cy="328088"/>
            <a:chOff x="4750274" y="1750521"/>
            <a:chExt cx="497069" cy="511992"/>
          </a:xfrm>
        </p:grpSpPr>
        <p:sp>
          <p:nvSpPr>
            <p:cNvPr id="139" name="Oval 138"/>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0" name="Rectangle 139"/>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40" name="Rectangle 139"/>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6"/>
                  <a:stretch>
                    <a:fillRect/>
                  </a:stretch>
                </a:blipFill>
              </p:spPr>
              <p:txBody>
                <a:bodyPr/>
                <a:lstStyle/>
                <a:p>
                  <a:r>
                    <a:rPr lang="en-US">
                      <a:noFill/>
                    </a:rPr>
                    <a:t> </a:t>
                  </a:r>
                </a:p>
              </p:txBody>
            </p:sp>
          </mc:Fallback>
        </mc:AlternateContent>
      </p:grpSp>
      <p:cxnSp>
        <p:nvCxnSpPr>
          <p:cNvPr id="80" name="Straight Arrow Connector 79"/>
          <p:cNvCxnSpPr/>
          <p:nvPr/>
        </p:nvCxnSpPr>
        <p:spPr>
          <a:xfrm>
            <a:off x="1717761" y="3810753"/>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1" name="Straight Arrow Connector 80"/>
          <p:cNvCxnSpPr/>
          <p:nvPr/>
        </p:nvCxnSpPr>
        <p:spPr>
          <a:xfrm flipV="1">
            <a:off x="1428969" y="4038123"/>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2" name="Straight Arrow Connector 81"/>
          <p:cNvCxnSpPr/>
          <p:nvPr/>
        </p:nvCxnSpPr>
        <p:spPr>
          <a:xfrm>
            <a:off x="905582" y="3793767"/>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83" name="Group 82"/>
          <p:cNvGrpSpPr/>
          <p:nvPr/>
        </p:nvGrpSpPr>
        <p:grpSpPr>
          <a:xfrm>
            <a:off x="1293153" y="3079471"/>
            <a:ext cx="357148" cy="328088"/>
            <a:chOff x="4750274" y="1750521"/>
            <a:chExt cx="497069" cy="511992"/>
          </a:xfrm>
        </p:grpSpPr>
        <p:sp>
          <p:nvSpPr>
            <p:cNvPr id="137" name="Oval 136"/>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8" name="Rectangle 137"/>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38" name="Rectangle 137"/>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7"/>
                  <a:stretch>
                    <a:fillRect/>
                  </a:stretch>
                </a:blipFill>
              </p:spPr>
              <p:txBody>
                <a:bodyPr/>
                <a:lstStyle/>
                <a:p>
                  <a:r>
                    <a:rPr lang="en-US">
                      <a:noFill/>
                    </a:rPr>
                    <a:t> </a:t>
                  </a:r>
                </a:p>
              </p:txBody>
            </p:sp>
          </mc:Fallback>
        </mc:AlternateContent>
      </p:grpSp>
      <p:cxnSp>
        <p:nvCxnSpPr>
          <p:cNvPr id="84" name="Straight Arrow Connector 83"/>
          <p:cNvCxnSpPr/>
          <p:nvPr/>
        </p:nvCxnSpPr>
        <p:spPr>
          <a:xfrm flipV="1">
            <a:off x="1428969" y="3414781"/>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85" name="Group 84"/>
          <p:cNvGrpSpPr/>
          <p:nvPr/>
        </p:nvGrpSpPr>
        <p:grpSpPr>
          <a:xfrm>
            <a:off x="2832165" y="4228666"/>
            <a:ext cx="352596" cy="328088"/>
            <a:chOff x="4750274" y="1750521"/>
            <a:chExt cx="490733" cy="511992"/>
          </a:xfrm>
        </p:grpSpPr>
        <p:sp>
          <p:nvSpPr>
            <p:cNvPr id="135" name="Oval 134"/>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6" name="Rectangle 135"/>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86" name="Group 85"/>
          <p:cNvGrpSpPr/>
          <p:nvPr/>
        </p:nvGrpSpPr>
        <p:grpSpPr>
          <a:xfrm>
            <a:off x="2762484" y="3652860"/>
            <a:ext cx="417073" cy="328088"/>
            <a:chOff x="6512842" y="2456858"/>
            <a:chExt cx="580470" cy="511992"/>
          </a:xfrm>
        </p:grpSpPr>
        <p:sp>
          <p:nvSpPr>
            <p:cNvPr id="133" name="Oval 132"/>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4" name="Rectangle 133"/>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34" name="Rectangle 133"/>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87" name="Group 86"/>
          <p:cNvGrpSpPr/>
          <p:nvPr/>
        </p:nvGrpSpPr>
        <p:grpSpPr>
          <a:xfrm>
            <a:off x="3571152" y="3634608"/>
            <a:ext cx="360420" cy="328088"/>
            <a:chOff x="4750274" y="1750521"/>
            <a:chExt cx="501622" cy="511992"/>
          </a:xfrm>
        </p:grpSpPr>
        <p:sp>
          <p:nvSpPr>
            <p:cNvPr id="131" name="Oval 13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2" name="Rectangle 13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32" name="Rectangle 13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8"/>
                  <a:stretch>
                    <a:fillRect/>
                  </a:stretch>
                </a:blipFill>
              </p:spPr>
              <p:txBody>
                <a:bodyPr/>
                <a:lstStyle/>
                <a:p>
                  <a:r>
                    <a:rPr lang="en-US">
                      <a:noFill/>
                    </a:rPr>
                    <a:t> </a:t>
                  </a:r>
                </a:p>
              </p:txBody>
            </p:sp>
          </mc:Fallback>
        </mc:AlternateContent>
      </p:grpSp>
      <p:cxnSp>
        <p:nvCxnSpPr>
          <p:cNvPr id="88" name="Straight Arrow Connector 87"/>
          <p:cNvCxnSpPr/>
          <p:nvPr/>
        </p:nvCxnSpPr>
        <p:spPr>
          <a:xfrm>
            <a:off x="3254157" y="3816904"/>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9" name="Straight Arrow Connector 88"/>
          <p:cNvCxnSpPr/>
          <p:nvPr/>
        </p:nvCxnSpPr>
        <p:spPr>
          <a:xfrm flipV="1">
            <a:off x="2965365" y="4044274"/>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0" name="Straight Arrow Connector 89"/>
          <p:cNvCxnSpPr/>
          <p:nvPr/>
        </p:nvCxnSpPr>
        <p:spPr>
          <a:xfrm>
            <a:off x="2441978" y="3799918"/>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1" name="Group 90"/>
          <p:cNvGrpSpPr/>
          <p:nvPr/>
        </p:nvGrpSpPr>
        <p:grpSpPr>
          <a:xfrm>
            <a:off x="2829549" y="3085622"/>
            <a:ext cx="360420" cy="328088"/>
            <a:chOff x="4750274" y="1750521"/>
            <a:chExt cx="501622" cy="511992"/>
          </a:xfrm>
        </p:grpSpPr>
        <p:sp>
          <p:nvSpPr>
            <p:cNvPr id="129" name="Oval 128"/>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0" name="Rectangle 129"/>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30" name="Rectangle 129"/>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9"/>
                  <a:stretch>
                    <a:fillRect/>
                  </a:stretch>
                </a:blipFill>
              </p:spPr>
              <p:txBody>
                <a:bodyPr/>
                <a:lstStyle/>
                <a:p>
                  <a:r>
                    <a:rPr lang="en-US">
                      <a:noFill/>
                    </a:rPr>
                    <a:t> </a:t>
                  </a:r>
                </a:p>
              </p:txBody>
            </p:sp>
          </mc:Fallback>
        </mc:AlternateContent>
      </p:grpSp>
      <p:cxnSp>
        <p:nvCxnSpPr>
          <p:cNvPr id="92" name="Straight Arrow Connector 91"/>
          <p:cNvCxnSpPr/>
          <p:nvPr/>
        </p:nvCxnSpPr>
        <p:spPr>
          <a:xfrm flipV="1">
            <a:off x="2965365" y="3420932"/>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3" name="Group 92"/>
          <p:cNvGrpSpPr/>
          <p:nvPr/>
        </p:nvGrpSpPr>
        <p:grpSpPr>
          <a:xfrm>
            <a:off x="4316017" y="4232695"/>
            <a:ext cx="352596" cy="328088"/>
            <a:chOff x="4750274" y="1750521"/>
            <a:chExt cx="490733" cy="511992"/>
          </a:xfrm>
        </p:grpSpPr>
        <p:sp>
          <p:nvSpPr>
            <p:cNvPr id="127" name="Oval 126"/>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8" name="Rectangle 127"/>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94" name="Group 93"/>
          <p:cNvGrpSpPr/>
          <p:nvPr/>
        </p:nvGrpSpPr>
        <p:grpSpPr>
          <a:xfrm>
            <a:off x="4246336" y="3656889"/>
            <a:ext cx="417073" cy="328088"/>
            <a:chOff x="6512842" y="2456858"/>
            <a:chExt cx="580470" cy="511992"/>
          </a:xfrm>
        </p:grpSpPr>
        <p:sp>
          <p:nvSpPr>
            <p:cNvPr id="125" name="Oval 124"/>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6" name="Rectangle 125"/>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26" name="Rectangle 125"/>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10"/>
                  <a:stretch>
                    <a:fillRect r="-44186"/>
                  </a:stretch>
                </a:blipFill>
              </p:spPr>
              <p:txBody>
                <a:bodyPr/>
                <a:lstStyle/>
                <a:p>
                  <a:r>
                    <a:rPr lang="en-US">
                      <a:noFill/>
                    </a:rPr>
                    <a:t> </a:t>
                  </a:r>
                </a:p>
              </p:txBody>
            </p:sp>
          </mc:Fallback>
        </mc:AlternateContent>
      </p:grpSp>
      <p:grpSp>
        <p:nvGrpSpPr>
          <p:cNvPr id="95" name="Group 94"/>
          <p:cNvGrpSpPr/>
          <p:nvPr/>
        </p:nvGrpSpPr>
        <p:grpSpPr>
          <a:xfrm>
            <a:off x="5055004" y="3638636"/>
            <a:ext cx="360420" cy="328088"/>
            <a:chOff x="4750274" y="1750521"/>
            <a:chExt cx="501622" cy="511992"/>
          </a:xfrm>
        </p:grpSpPr>
        <p:sp>
          <p:nvSpPr>
            <p:cNvPr id="123" name="Oval 122"/>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4" name="Rectangle 123"/>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24" name="Rectangle 123"/>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1"/>
                  <a:stretch>
                    <a:fillRect/>
                  </a:stretch>
                </a:blipFill>
              </p:spPr>
              <p:txBody>
                <a:bodyPr/>
                <a:lstStyle/>
                <a:p>
                  <a:r>
                    <a:rPr lang="en-US">
                      <a:noFill/>
                    </a:rPr>
                    <a:t> </a:t>
                  </a:r>
                </a:p>
              </p:txBody>
            </p:sp>
          </mc:Fallback>
        </mc:AlternateContent>
      </p:grpSp>
      <p:cxnSp>
        <p:nvCxnSpPr>
          <p:cNvPr id="96" name="Straight Arrow Connector 95"/>
          <p:cNvCxnSpPr/>
          <p:nvPr/>
        </p:nvCxnSpPr>
        <p:spPr>
          <a:xfrm>
            <a:off x="4738009" y="3820933"/>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7" name="Straight Arrow Connector 96"/>
          <p:cNvCxnSpPr/>
          <p:nvPr/>
        </p:nvCxnSpPr>
        <p:spPr>
          <a:xfrm flipV="1">
            <a:off x="4449217" y="4048303"/>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8" name="Straight Arrow Connector 97"/>
          <p:cNvCxnSpPr/>
          <p:nvPr/>
        </p:nvCxnSpPr>
        <p:spPr>
          <a:xfrm>
            <a:off x="3925830" y="3803947"/>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9" name="Group 98"/>
          <p:cNvGrpSpPr/>
          <p:nvPr/>
        </p:nvGrpSpPr>
        <p:grpSpPr>
          <a:xfrm>
            <a:off x="4313401" y="3089651"/>
            <a:ext cx="360420" cy="328088"/>
            <a:chOff x="4750274" y="1750521"/>
            <a:chExt cx="501622" cy="511992"/>
          </a:xfrm>
        </p:grpSpPr>
        <p:sp>
          <p:nvSpPr>
            <p:cNvPr id="121" name="Oval 12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2" name="Rectangle 12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22" name="Rectangle 12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2"/>
                  <a:stretch>
                    <a:fillRect/>
                  </a:stretch>
                </a:blipFill>
              </p:spPr>
              <p:txBody>
                <a:bodyPr/>
                <a:lstStyle/>
                <a:p>
                  <a:r>
                    <a:rPr lang="en-US">
                      <a:noFill/>
                    </a:rPr>
                    <a:t> </a:t>
                  </a:r>
                </a:p>
              </p:txBody>
            </p:sp>
          </mc:Fallback>
        </mc:AlternateContent>
      </p:grpSp>
      <p:cxnSp>
        <p:nvCxnSpPr>
          <p:cNvPr id="100" name="Straight Arrow Connector 99"/>
          <p:cNvCxnSpPr/>
          <p:nvPr/>
        </p:nvCxnSpPr>
        <p:spPr>
          <a:xfrm flipV="1">
            <a:off x="4449217" y="3424961"/>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1" name="Group 100"/>
          <p:cNvGrpSpPr/>
          <p:nvPr/>
        </p:nvGrpSpPr>
        <p:grpSpPr>
          <a:xfrm>
            <a:off x="1333032" y="4601048"/>
            <a:ext cx="3281982" cy="265565"/>
            <a:chOff x="2140462" y="4411530"/>
            <a:chExt cx="4567769" cy="414423"/>
          </a:xfrm>
        </p:grpSpPr>
        <p:sp>
          <p:nvSpPr>
            <p:cNvPr id="118" name="Rectangle 117"/>
            <p:cNvSpPr/>
            <p:nvPr/>
          </p:nvSpPr>
          <p:spPr>
            <a:xfrm>
              <a:off x="2140462" y="4411530"/>
              <a:ext cx="339562" cy="364101"/>
            </a:xfrm>
            <a:prstGeom prst="rect">
              <a:avLst/>
            </a:prstGeom>
          </p:spPr>
          <p:txBody>
            <a:bodyPr wrap="none">
              <a:spAutoFit/>
            </a:bodyPr>
            <a:lstStyle/>
            <a:p>
              <a:pPr algn="l" rtl="0" latinLnBrk="1" hangingPunct="0"/>
              <a:r>
                <a:rPr lang="en-US" sz="1050" b="1">
                  <a:solidFill>
                    <a:srgbClr val="0070C0"/>
                  </a:solidFill>
                </a:rPr>
                <a:t>c</a:t>
              </a:r>
              <a:endParaRPr lang="en-US" sz="1000" dirty="0">
                <a:solidFill>
                  <a:srgbClr val="0070C0"/>
                </a:solidFill>
              </a:endParaRPr>
            </a:p>
          </p:txBody>
        </p:sp>
        <p:sp>
          <p:nvSpPr>
            <p:cNvPr id="119" name="Rectangle 118"/>
            <p:cNvSpPr/>
            <p:nvPr/>
          </p:nvSpPr>
          <p:spPr>
            <a:xfrm>
              <a:off x="4247422" y="4411530"/>
              <a:ext cx="352948" cy="364101"/>
            </a:xfrm>
            <a:prstGeom prst="rect">
              <a:avLst/>
            </a:prstGeom>
          </p:spPr>
          <p:txBody>
            <a:bodyPr wrap="none">
              <a:spAutoFit/>
            </a:bodyPr>
            <a:lstStyle/>
            <a:p>
              <a:pPr algn="l" rtl="0" latinLnBrk="1" hangingPunct="0"/>
              <a:r>
                <a:rPr lang="en-US" sz="1050" b="1" dirty="0" smtClean="0">
                  <a:solidFill>
                    <a:srgbClr val="0070C0"/>
                  </a:solidFill>
                </a:rPr>
                <a:t>a</a:t>
              </a:r>
              <a:endParaRPr lang="en-US" sz="1000" dirty="0">
                <a:solidFill>
                  <a:srgbClr val="0070C0"/>
                </a:solidFill>
              </a:endParaRPr>
            </a:p>
          </p:txBody>
        </p:sp>
        <p:sp>
          <p:nvSpPr>
            <p:cNvPr id="120" name="Rectangle 119"/>
            <p:cNvSpPr/>
            <p:nvPr/>
          </p:nvSpPr>
          <p:spPr>
            <a:xfrm>
              <a:off x="6382055" y="4461852"/>
              <a:ext cx="326176" cy="364101"/>
            </a:xfrm>
            <a:prstGeom prst="rect">
              <a:avLst/>
            </a:prstGeom>
          </p:spPr>
          <p:txBody>
            <a:bodyPr wrap="none">
              <a:spAutoFit/>
            </a:bodyPr>
            <a:lstStyle/>
            <a:p>
              <a:pPr algn="l" rtl="0" latinLnBrk="1" hangingPunct="0"/>
              <a:r>
                <a:rPr lang="en-US" sz="1050" b="1" dirty="0" smtClean="0">
                  <a:solidFill>
                    <a:srgbClr val="0070C0"/>
                  </a:solidFill>
                </a:rPr>
                <a:t>t</a:t>
              </a:r>
              <a:endParaRPr lang="en-US" sz="1000" dirty="0">
                <a:solidFill>
                  <a:srgbClr val="0070C0"/>
                </a:solidFill>
              </a:endParaRPr>
            </a:p>
          </p:txBody>
        </p:sp>
      </p:grpSp>
      <p:cxnSp>
        <p:nvCxnSpPr>
          <p:cNvPr id="106" name="Straight Arrow Connector 105"/>
          <p:cNvCxnSpPr/>
          <p:nvPr/>
        </p:nvCxnSpPr>
        <p:spPr>
          <a:xfrm flipH="1" flipV="1">
            <a:off x="1431476" y="1681075"/>
            <a:ext cx="8241" cy="166169"/>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7" name="Group 106"/>
          <p:cNvGrpSpPr/>
          <p:nvPr/>
        </p:nvGrpSpPr>
        <p:grpSpPr>
          <a:xfrm>
            <a:off x="1290702" y="1353004"/>
            <a:ext cx="352853" cy="328088"/>
            <a:chOff x="4750274" y="1750521"/>
            <a:chExt cx="491091" cy="511992"/>
          </a:xfrm>
        </p:grpSpPr>
        <p:sp>
          <p:nvSpPr>
            <p:cNvPr id="116" name="Oval 115"/>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7" name="Rectangle 116"/>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7" name="Rectangle 116"/>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3"/>
                  <a:stretch>
                    <a:fillRect b="-7692"/>
                  </a:stretch>
                </a:blipFill>
              </p:spPr>
              <p:txBody>
                <a:bodyPr/>
                <a:lstStyle/>
                <a:p>
                  <a:r>
                    <a:rPr lang="en-US">
                      <a:noFill/>
                    </a:rPr>
                    <a:t> </a:t>
                  </a:r>
                </a:p>
              </p:txBody>
            </p:sp>
          </mc:Fallback>
        </mc:AlternateContent>
      </p:grpSp>
      <p:cxnSp>
        <p:nvCxnSpPr>
          <p:cNvPr id="108" name="Straight Arrow Connector 107"/>
          <p:cNvCxnSpPr/>
          <p:nvPr/>
        </p:nvCxnSpPr>
        <p:spPr>
          <a:xfrm flipH="1" flipV="1">
            <a:off x="2967872" y="1680598"/>
            <a:ext cx="8241" cy="166169"/>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9" name="Group 108"/>
          <p:cNvGrpSpPr/>
          <p:nvPr/>
        </p:nvGrpSpPr>
        <p:grpSpPr>
          <a:xfrm>
            <a:off x="2827098" y="1352526"/>
            <a:ext cx="352853" cy="328088"/>
            <a:chOff x="4750274" y="1750521"/>
            <a:chExt cx="491091" cy="511992"/>
          </a:xfrm>
        </p:grpSpPr>
        <p:sp>
          <p:nvSpPr>
            <p:cNvPr id="114" name="Oval 113"/>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5" name="Rectangle 114"/>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5" name="Rectangle 114"/>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3"/>
                  <a:stretch>
                    <a:fillRect b="-7692"/>
                  </a:stretch>
                </a:blipFill>
              </p:spPr>
              <p:txBody>
                <a:bodyPr/>
                <a:lstStyle/>
                <a:p>
                  <a:r>
                    <a:rPr lang="en-US">
                      <a:noFill/>
                    </a:rPr>
                    <a:t> </a:t>
                  </a:r>
                </a:p>
              </p:txBody>
            </p:sp>
          </mc:Fallback>
        </mc:AlternateContent>
      </p:grpSp>
      <p:cxnSp>
        <p:nvCxnSpPr>
          <p:cNvPr id="110" name="Straight Arrow Connector 109"/>
          <p:cNvCxnSpPr/>
          <p:nvPr/>
        </p:nvCxnSpPr>
        <p:spPr>
          <a:xfrm flipH="1" flipV="1">
            <a:off x="4442177" y="1680598"/>
            <a:ext cx="8241" cy="166169"/>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11" name="Group 110"/>
          <p:cNvGrpSpPr/>
          <p:nvPr/>
        </p:nvGrpSpPr>
        <p:grpSpPr>
          <a:xfrm>
            <a:off x="4301403" y="1352526"/>
            <a:ext cx="352853" cy="328088"/>
            <a:chOff x="4750274" y="1750521"/>
            <a:chExt cx="491091" cy="511992"/>
          </a:xfrm>
        </p:grpSpPr>
        <p:sp>
          <p:nvSpPr>
            <p:cNvPr id="112" name="Oval 111"/>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3" name="Rectangle 112"/>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3" name="Rectangle 112"/>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4"/>
                  <a:stretch>
                    <a:fillRect b="-7692"/>
                  </a:stretch>
                </a:blipFill>
              </p:spPr>
              <p:txBody>
                <a:bodyPr/>
                <a:lstStyle/>
                <a:p>
                  <a:r>
                    <a:rPr lang="en-US">
                      <a:noFill/>
                    </a:rPr>
                    <a:t> </a:t>
                  </a:r>
                </a:p>
              </p:txBody>
            </p:sp>
          </mc:Fallback>
        </mc:AlternateContent>
      </p:grpSp>
      <p:grpSp>
        <p:nvGrpSpPr>
          <p:cNvPr id="147" name="Group 146"/>
          <p:cNvGrpSpPr/>
          <p:nvPr/>
        </p:nvGrpSpPr>
        <p:grpSpPr>
          <a:xfrm>
            <a:off x="1223637" y="2484834"/>
            <a:ext cx="417073" cy="328088"/>
            <a:chOff x="6512842" y="2456858"/>
            <a:chExt cx="580470" cy="511992"/>
          </a:xfrm>
        </p:grpSpPr>
        <p:sp>
          <p:nvSpPr>
            <p:cNvPr id="148" name="Oval 147"/>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9" name="Rectangle 148"/>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49" name="Rectangle 148"/>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15"/>
                  <a:stretch>
                    <a:fillRect r="-44186"/>
                  </a:stretch>
                </a:blipFill>
              </p:spPr>
              <p:txBody>
                <a:bodyPr/>
                <a:lstStyle/>
                <a:p>
                  <a:r>
                    <a:rPr lang="en-US">
                      <a:noFill/>
                    </a:rPr>
                    <a:t> </a:t>
                  </a:r>
                </a:p>
              </p:txBody>
            </p:sp>
          </mc:Fallback>
        </mc:AlternateContent>
      </p:grpSp>
      <p:grpSp>
        <p:nvGrpSpPr>
          <p:cNvPr id="150" name="Group 149"/>
          <p:cNvGrpSpPr/>
          <p:nvPr/>
        </p:nvGrpSpPr>
        <p:grpSpPr>
          <a:xfrm>
            <a:off x="536644" y="2466582"/>
            <a:ext cx="360420" cy="328088"/>
            <a:chOff x="4750274" y="1750521"/>
            <a:chExt cx="501622" cy="511992"/>
          </a:xfrm>
        </p:grpSpPr>
        <p:sp>
          <p:nvSpPr>
            <p:cNvPr id="151" name="Oval 15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52" name="Rectangle 15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0</m:t>
                            </m:r>
                          </m:sub>
                        </m:sSub>
                      </m:oMath>
                    </m:oMathPara>
                  </a14:m>
                  <a:endParaRPr lang="en-US" sz="1050" dirty="0"/>
                </a:p>
              </p:txBody>
            </p:sp>
          </mc:Choice>
          <mc:Fallback xmlns="">
            <p:sp>
              <p:nvSpPr>
                <p:cNvPr id="152" name="Rectangle 15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6"/>
                  <a:stretch>
                    <a:fillRect/>
                  </a:stretch>
                </a:blipFill>
              </p:spPr>
              <p:txBody>
                <a:bodyPr/>
                <a:lstStyle/>
                <a:p>
                  <a:r>
                    <a:rPr lang="en-US">
                      <a:noFill/>
                    </a:rPr>
                    <a:t> </a:t>
                  </a:r>
                </a:p>
              </p:txBody>
            </p:sp>
          </mc:Fallback>
        </mc:AlternateContent>
      </p:grpSp>
      <p:grpSp>
        <p:nvGrpSpPr>
          <p:cNvPr id="153" name="Group 152"/>
          <p:cNvGrpSpPr/>
          <p:nvPr/>
        </p:nvGrpSpPr>
        <p:grpSpPr>
          <a:xfrm>
            <a:off x="2032305" y="2466582"/>
            <a:ext cx="357148" cy="328088"/>
            <a:chOff x="4750274" y="1750521"/>
            <a:chExt cx="497069" cy="511992"/>
          </a:xfrm>
        </p:grpSpPr>
        <p:sp>
          <p:nvSpPr>
            <p:cNvPr id="154" name="Oval 153"/>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55" name="Rectangle 154"/>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55" name="Rectangle 154"/>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17"/>
                  <a:stretch>
                    <a:fillRect/>
                  </a:stretch>
                </a:blipFill>
              </p:spPr>
              <p:txBody>
                <a:bodyPr/>
                <a:lstStyle/>
                <a:p>
                  <a:r>
                    <a:rPr lang="en-US">
                      <a:noFill/>
                    </a:rPr>
                    <a:t> </a:t>
                  </a:r>
                </a:p>
              </p:txBody>
            </p:sp>
          </mc:Fallback>
        </mc:AlternateContent>
      </p:grpSp>
      <p:cxnSp>
        <p:nvCxnSpPr>
          <p:cNvPr id="156" name="Straight Arrow Connector 155"/>
          <p:cNvCxnSpPr/>
          <p:nvPr/>
        </p:nvCxnSpPr>
        <p:spPr>
          <a:xfrm>
            <a:off x="1715310" y="2648878"/>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57" name="Straight Arrow Connector 156"/>
          <p:cNvCxnSpPr/>
          <p:nvPr/>
        </p:nvCxnSpPr>
        <p:spPr>
          <a:xfrm flipV="1">
            <a:off x="1426518" y="2876248"/>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58" name="Straight Arrow Connector 157"/>
          <p:cNvCxnSpPr/>
          <p:nvPr/>
        </p:nvCxnSpPr>
        <p:spPr>
          <a:xfrm>
            <a:off x="903131" y="2631892"/>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59" name="Group 158"/>
          <p:cNvGrpSpPr/>
          <p:nvPr/>
        </p:nvGrpSpPr>
        <p:grpSpPr>
          <a:xfrm>
            <a:off x="1290702" y="1917596"/>
            <a:ext cx="357148" cy="328088"/>
            <a:chOff x="4750274" y="1750521"/>
            <a:chExt cx="497069" cy="511992"/>
          </a:xfrm>
        </p:grpSpPr>
        <p:sp>
          <p:nvSpPr>
            <p:cNvPr id="160" name="Oval 159"/>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1" name="Rectangle 160"/>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61" name="Rectangle 160"/>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6"/>
                  <a:stretch>
                    <a:fillRect/>
                  </a:stretch>
                </a:blipFill>
              </p:spPr>
              <p:txBody>
                <a:bodyPr/>
                <a:lstStyle/>
                <a:p>
                  <a:r>
                    <a:rPr lang="en-US">
                      <a:noFill/>
                    </a:rPr>
                    <a:t> </a:t>
                  </a:r>
                </a:p>
              </p:txBody>
            </p:sp>
          </mc:Fallback>
        </mc:AlternateContent>
      </p:grpSp>
      <p:cxnSp>
        <p:nvCxnSpPr>
          <p:cNvPr id="162" name="Straight Arrow Connector 161"/>
          <p:cNvCxnSpPr/>
          <p:nvPr/>
        </p:nvCxnSpPr>
        <p:spPr>
          <a:xfrm flipV="1">
            <a:off x="1426518" y="2252906"/>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63" name="Group 162"/>
          <p:cNvGrpSpPr/>
          <p:nvPr/>
        </p:nvGrpSpPr>
        <p:grpSpPr>
          <a:xfrm>
            <a:off x="2760033" y="2490985"/>
            <a:ext cx="417073" cy="328088"/>
            <a:chOff x="6512842" y="2456858"/>
            <a:chExt cx="580470" cy="511992"/>
          </a:xfrm>
        </p:grpSpPr>
        <p:sp>
          <p:nvSpPr>
            <p:cNvPr id="164" name="Oval 163"/>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5" name="Rectangle 164"/>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65" name="Rectangle 164"/>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15"/>
                  <a:stretch>
                    <a:fillRect r="-44186"/>
                  </a:stretch>
                </a:blipFill>
              </p:spPr>
              <p:txBody>
                <a:bodyPr/>
                <a:lstStyle/>
                <a:p>
                  <a:r>
                    <a:rPr lang="en-US">
                      <a:noFill/>
                    </a:rPr>
                    <a:t> </a:t>
                  </a:r>
                </a:p>
              </p:txBody>
            </p:sp>
          </mc:Fallback>
        </mc:AlternateContent>
      </p:grpSp>
      <p:grpSp>
        <p:nvGrpSpPr>
          <p:cNvPr id="166" name="Group 165"/>
          <p:cNvGrpSpPr/>
          <p:nvPr/>
        </p:nvGrpSpPr>
        <p:grpSpPr>
          <a:xfrm>
            <a:off x="3568701" y="2472733"/>
            <a:ext cx="360420" cy="328088"/>
            <a:chOff x="4750274" y="1750521"/>
            <a:chExt cx="501622" cy="511992"/>
          </a:xfrm>
        </p:grpSpPr>
        <p:sp>
          <p:nvSpPr>
            <p:cNvPr id="167" name="Oval 166"/>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8" name="Rectangle 167"/>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68" name="Rectangle 167"/>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8"/>
                  <a:stretch>
                    <a:fillRect/>
                  </a:stretch>
                </a:blipFill>
              </p:spPr>
              <p:txBody>
                <a:bodyPr/>
                <a:lstStyle/>
                <a:p>
                  <a:r>
                    <a:rPr lang="en-US">
                      <a:noFill/>
                    </a:rPr>
                    <a:t> </a:t>
                  </a:r>
                </a:p>
              </p:txBody>
            </p:sp>
          </mc:Fallback>
        </mc:AlternateContent>
      </p:grpSp>
      <p:cxnSp>
        <p:nvCxnSpPr>
          <p:cNvPr id="169" name="Straight Arrow Connector 168"/>
          <p:cNvCxnSpPr/>
          <p:nvPr/>
        </p:nvCxnSpPr>
        <p:spPr>
          <a:xfrm>
            <a:off x="3251706" y="2655029"/>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70" name="Straight Arrow Connector 169"/>
          <p:cNvCxnSpPr/>
          <p:nvPr/>
        </p:nvCxnSpPr>
        <p:spPr>
          <a:xfrm flipV="1">
            <a:off x="2962914" y="2882399"/>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71" name="Straight Arrow Connector 170"/>
          <p:cNvCxnSpPr/>
          <p:nvPr/>
        </p:nvCxnSpPr>
        <p:spPr>
          <a:xfrm>
            <a:off x="2439527" y="2638043"/>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72" name="Group 171"/>
          <p:cNvGrpSpPr/>
          <p:nvPr/>
        </p:nvGrpSpPr>
        <p:grpSpPr>
          <a:xfrm>
            <a:off x="2827098" y="1923747"/>
            <a:ext cx="360420" cy="328088"/>
            <a:chOff x="4750274" y="1750521"/>
            <a:chExt cx="501622" cy="511992"/>
          </a:xfrm>
        </p:grpSpPr>
        <p:sp>
          <p:nvSpPr>
            <p:cNvPr id="173" name="Oval 172"/>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4" name="Rectangle 173"/>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74" name="Rectangle 173"/>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8"/>
                  <a:stretch>
                    <a:fillRect/>
                  </a:stretch>
                </a:blipFill>
              </p:spPr>
              <p:txBody>
                <a:bodyPr/>
                <a:lstStyle/>
                <a:p>
                  <a:r>
                    <a:rPr lang="en-US">
                      <a:noFill/>
                    </a:rPr>
                    <a:t> </a:t>
                  </a:r>
                </a:p>
              </p:txBody>
            </p:sp>
          </mc:Fallback>
        </mc:AlternateContent>
      </p:grpSp>
      <p:cxnSp>
        <p:nvCxnSpPr>
          <p:cNvPr id="175" name="Straight Arrow Connector 174"/>
          <p:cNvCxnSpPr/>
          <p:nvPr/>
        </p:nvCxnSpPr>
        <p:spPr>
          <a:xfrm flipV="1">
            <a:off x="2962914" y="2259057"/>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76" name="Group 175"/>
          <p:cNvGrpSpPr/>
          <p:nvPr/>
        </p:nvGrpSpPr>
        <p:grpSpPr>
          <a:xfrm>
            <a:off x="4243885" y="2495014"/>
            <a:ext cx="417073" cy="328088"/>
            <a:chOff x="6512842" y="2456858"/>
            <a:chExt cx="580470" cy="511992"/>
          </a:xfrm>
        </p:grpSpPr>
        <p:sp>
          <p:nvSpPr>
            <p:cNvPr id="177" name="Oval 176"/>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8" name="Rectangle 177"/>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78" name="Rectangle 177"/>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179" name="Group 178"/>
          <p:cNvGrpSpPr/>
          <p:nvPr/>
        </p:nvGrpSpPr>
        <p:grpSpPr>
          <a:xfrm>
            <a:off x="5052553" y="2476761"/>
            <a:ext cx="360420" cy="328088"/>
            <a:chOff x="4750274" y="1750521"/>
            <a:chExt cx="501622" cy="511992"/>
          </a:xfrm>
        </p:grpSpPr>
        <p:sp>
          <p:nvSpPr>
            <p:cNvPr id="180" name="Oval 179"/>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81" name="Rectangle 180"/>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81" name="Rectangle 180"/>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9"/>
                  <a:stretch>
                    <a:fillRect/>
                  </a:stretch>
                </a:blipFill>
              </p:spPr>
              <p:txBody>
                <a:bodyPr/>
                <a:lstStyle/>
                <a:p>
                  <a:r>
                    <a:rPr lang="en-US">
                      <a:noFill/>
                    </a:rPr>
                    <a:t> </a:t>
                  </a:r>
                </a:p>
              </p:txBody>
            </p:sp>
          </mc:Fallback>
        </mc:AlternateContent>
      </p:grpSp>
      <p:cxnSp>
        <p:nvCxnSpPr>
          <p:cNvPr id="182" name="Straight Arrow Connector 181"/>
          <p:cNvCxnSpPr/>
          <p:nvPr/>
        </p:nvCxnSpPr>
        <p:spPr>
          <a:xfrm>
            <a:off x="4735558" y="2659058"/>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83" name="Straight Arrow Connector 182"/>
          <p:cNvCxnSpPr/>
          <p:nvPr/>
        </p:nvCxnSpPr>
        <p:spPr>
          <a:xfrm flipV="1">
            <a:off x="4446766" y="2886428"/>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84" name="Straight Arrow Connector 183"/>
          <p:cNvCxnSpPr/>
          <p:nvPr/>
        </p:nvCxnSpPr>
        <p:spPr>
          <a:xfrm>
            <a:off x="3923379" y="2642072"/>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85" name="Group 184"/>
          <p:cNvGrpSpPr/>
          <p:nvPr/>
        </p:nvGrpSpPr>
        <p:grpSpPr>
          <a:xfrm>
            <a:off x="4310950" y="1927776"/>
            <a:ext cx="360420" cy="328088"/>
            <a:chOff x="4750274" y="1750521"/>
            <a:chExt cx="501622" cy="511992"/>
          </a:xfrm>
        </p:grpSpPr>
        <p:sp>
          <p:nvSpPr>
            <p:cNvPr id="186" name="Oval 185"/>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87" name="Rectangle 186"/>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87" name="Rectangle 186"/>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20"/>
                  <a:stretch>
                    <a:fillRect/>
                  </a:stretch>
                </a:blipFill>
              </p:spPr>
              <p:txBody>
                <a:bodyPr/>
                <a:lstStyle/>
                <a:p>
                  <a:r>
                    <a:rPr lang="en-US">
                      <a:noFill/>
                    </a:rPr>
                    <a:t> </a:t>
                  </a:r>
                </a:p>
              </p:txBody>
            </p:sp>
          </mc:Fallback>
        </mc:AlternateContent>
      </p:grpSp>
      <p:cxnSp>
        <p:nvCxnSpPr>
          <p:cNvPr id="188" name="Straight Arrow Connector 187"/>
          <p:cNvCxnSpPr/>
          <p:nvPr/>
        </p:nvCxnSpPr>
        <p:spPr>
          <a:xfrm flipV="1">
            <a:off x="4446766" y="2263086"/>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9390019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p:nvPr/>
        </p:nvSpPr>
        <p:spPr>
          <a:xfrm>
            <a:off x="558799" y="1153633"/>
            <a:ext cx="7975600" cy="322686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137160" lvl="0" indent="-137160">
              <a:spcBef>
                <a:spcPts val="400"/>
              </a:spcBef>
              <a:buSzPct val="100000"/>
              <a:buFont typeface="Arial"/>
              <a:buChar char="•"/>
            </a:pPr>
            <a:r>
              <a:rPr lang="en-US" sz="2400" dirty="0" smtClean="0">
                <a:latin typeface="+mn-lt"/>
                <a:ea typeface="+mn-ea"/>
                <a:cs typeface="+mn-cs"/>
                <a:sym typeface="Helvetica"/>
              </a:rPr>
              <a:t>Recurrent Neural Networks Lab Recap</a:t>
            </a:r>
          </a:p>
          <a:p>
            <a:pPr marL="137160" lvl="0" indent="-137160">
              <a:spcBef>
                <a:spcPts val="400"/>
              </a:spcBef>
              <a:buSzPct val="100000"/>
              <a:buFont typeface="Arial"/>
              <a:buChar char="•"/>
            </a:pPr>
            <a:r>
              <a:rPr lang="en-US" sz="2400" dirty="0" smtClean="0">
                <a:latin typeface="+mn-lt"/>
                <a:ea typeface="+mn-ea"/>
                <a:cs typeface="+mn-cs"/>
                <a:sym typeface="Helvetica"/>
              </a:rPr>
              <a:t>Course Recap</a:t>
            </a:r>
          </a:p>
          <a:p>
            <a:pPr marL="137160" lvl="0" indent="-137160">
              <a:spcBef>
                <a:spcPts val="400"/>
              </a:spcBef>
              <a:buSzPct val="100000"/>
              <a:buFont typeface="Arial"/>
              <a:buChar char="•"/>
            </a:pPr>
            <a:r>
              <a:rPr lang="en-US" sz="2400" dirty="0" smtClean="0">
                <a:latin typeface="+mn-lt"/>
                <a:ea typeface="+mn-ea"/>
                <a:cs typeface="+mn-cs"/>
                <a:sym typeface="Helvetica"/>
              </a:rPr>
              <a:t>Ethics and Scholarship in AI / Vision</a:t>
            </a:r>
          </a:p>
        </p:txBody>
      </p:sp>
      <p:sp>
        <p:nvSpPr>
          <p:cNvPr id="27" name="Shape 27"/>
          <p:cNvSpPr>
            <a:spLocks noGrp="1"/>
          </p:cNvSpPr>
          <p:nvPr>
            <p:ph type="sldNum" sz="quarter" idx="4294967295"/>
          </p:nvPr>
        </p:nvSpPr>
        <p:spPr>
          <a:xfrm>
            <a:off x="6912391" y="4853676"/>
            <a:ext cx="2133601" cy="28194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FFFFFF"/>
                </a:solidFill>
              </a:rPr>
              <a:t>2</a:t>
            </a:fld>
            <a:endParaRPr sz="1300">
              <a:solidFill>
                <a:srgbClr val="FFFFFF"/>
              </a:solidFill>
            </a:endParaRPr>
          </a:p>
        </p:txBody>
      </p:sp>
      <p:sp>
        <p:nvSpPr>
          <p:cNvPr id="28"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smtClean="0">
                <a:solidFill>
                  <a:srgbClr val="215380"/>
                </a:solidFill>
              </a:rPr>
              <a:t>Outline for Today</a:t>
            </a:r>
            <a:endParaRPr sz="3200">
              <a:solidFill>
                <a:srgbClr val="215380"/>
              </a:solidFill>
            </a:endParaRPr>
          </a:p>
        </p:txBody>
      </p:sp>
    </p:spTree>
    <p:extLst>
      <p:ext uri="{BB962C8B-B14F-4D97-AF65-F5344CB8AC3E}">
        <p14:creationId xmlns:p14="http://schemas.microsoft.com/office/powerpoint/2010/main" val="87847544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Bidirectional Stacked Recurrent Neural Network</a:t>
            </a:r>
            <a:endParaRPr sz="3200" dirty="0">
              <a:solidFill>
                <a:srgbClr val="215380"/>
              </a:solidFill>
            </a:endParaRPr>
          </a:p>
        </p:txBody>
      </p:sp>
      <p:grpSp>
        <p:nvGrpSpPr>
          <p:cNvPr id="76" name="Group 75"/>
          <p:cNvGrpSpPr/>
          <p:nvPr/>
        </p:nvGrpSpPr>
        <p:grpSpPr>
          <a:xfrm>
            <a:off x="1295769" y="4222515"/>
            <a:ext cx="352596" cy="328088"/>
            <a:chOff x="4750274" y="1750521"/>
            <a:chExt cx="490733" cy="511992"/>
          </a:xfrm>
        </p:grpSpPr>
        <p:sp>
          <p:nvSpPr>
            <p:cNvPr id="145" name="Oval 144"/>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6" name="Rectangle 145"/>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77" name="Group 76"/>
          <p:cNvGrpSpPr/>
          <p:nvPr/>
        </p:nvGrpSpPr>
        <p:grpSpPr>
          <a:xfrm>
            <a:off x="1226088" y="3646709"/>
            <a:ext cx="417073" cy="328088"/>
            <a:chOff x="6512842" y="2456858"/>
            <a:chExt cx="580470" cy="511992"/>
          </a:xfrm>
        </p:grpSpPr>
        <p:sp>
          <p:nvSpPr>
            <p:cNvPr id="143" name="Oval 142"/>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4" name="Rectangle 143"/>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44" name="Rectangle 143"/>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78" name="Group 77"/>
          <p:cNvGrpSpPr/>
          <p:nvPr/>
        </p:nvGrpSpPr>
        <p:grpSpPr>
          <a:xfrm>
            <a:off x="539095" y="3628457"/>
            <a:ext cx="360420" cy="328088"/>
            <a:chOff x="4750274" y="1750521"/>
            <a:chExt cx="501622" cy="511992"/>
          </a:xfrm>
        </p:grpSpPr>
        <p:sp>
          <p:nvSpPr>
            <p:cNvPr id="141" name="Oval 14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2" name="Rectangle 14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0</m:t>
                            </m:r>
                          </m:sub>
                        </m:sSub>
                      </m:oMath>
                    </m:oMathPara>
                  </a14:m>
                  <a:endParaRPr lang="en-US" sz="1050" dirty="0"/>
                </a:p>
              </p:txBody>
            </p:sp>
          </mc:Choice>
          <mc:Fallback xmlns="">
            <p:sp>
              <p:nvSpPr>
                <p:cNvPr id="142" name="Rectangle 14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5"/>
                  <a:stretch>
                    <a:fillRect/>
                  </a:stretch>
                </a:blipFill>
              </p:spPr>
              <p:txBody>
                <a:bodyPr/>
                <a:lstStyle/>
                <a:p>
                  <a:r>
                    <a:rPr lang="en-US">
                      <a:noFill/>
                    </a:rPr>
                    <a:t> </a:t>
                  </a:r>
                </a:p>
              </p:txBody>
            </p:sp>
          </mc:Fallback>
        </mc:AlternateContent>
      </p:grpSp>
      <p:grpSp>
        <p:nvGrpSpPr>
          <p:cNvPr id="79" name="Group 78"/>
          <p:cNvGrpSpPr/>
          <p:nvPr/>
        </p:nvGrpSpPr>
        <p:grpSpPr>
          <a:xfrm>
            <a:off x="2034756" y="3628457"/>
            <a:ext cx="357148" cy="328088"/>
            <a:chOff x="4750274" y="1750521"/>
            <a:chExt cx="497069" cy="511992"/>
          </a:xfrm>
        </p:grpSpPr>
        <p:sp>
          <p:nvSpPr>
            <p:cNvPr id="139" name="Oval 138"/>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0" name="Rectangle 139"/>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40" name="Rectangle 139"/>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6"/>
                  <a:stretch>
                    <a:fillRect/>
                  </a:stretch>
                </a:blipFill>
              </p:spPr>
              <p:txBody>
                <a:bodyPr/>
                <a:lstStyle/>
                <a:p>
                  <a:r>
                    <a:rPr lang="en-US">
                      <a:noFill/>
                    </a:rPr>
                    <a:t> </a:t>
                  </a:r>
                </a:p>
              </p:txBody>
            </p:sp>
          </mc:Fallback>
        </mc:AlternateContent>
      </p:grpSp>
      <p:cxnSp>
        <p:nvCxnSpPr>
          <p:cNvPr id="80" name="Straight Arrow Connector 79"/>
          <p:cNvCxnSpPr/>
          <p:nvPr/>
        </p:nvCxnSpPr>
        <p:spPr>
          <a:xfrm>
            <a:off x="1717761" y="3810753"/>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1" name="Straight Arrow Connector 80"/>
          <p:cNvCxnSpPr/>
          <p:nvPr/>
        </p:nvCxnSpPr>
        <p:spPr>
          <a:xfrm flipV="1">
            <a:off x="1428969" y="4038123"/>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2" name="Straight Arrow Connector 81"/>
          <p:cNvCxnSpPr/>
          <p:nvPr/>
        </p:nvCxnSpPr>
        <p:spPr>
          <a:xfrm>
            <a:off x="905582" y="3793767"/>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83" name="Group 82"/>
          <p:cNvGrpSpPr/>
          <p:nvPr/>
        </p:nvGrpSpPr>
        <p:grpSpPr>
          <a:xfrm>
            <a:off x="1293153" y="3079471"/>
            <a:ext cx="357148" cy="328088"/>
            <a:chOff x="4750274" y="1750521"/>
            <a:chExt cx="497069" cy="511992"/>
          </a:xfrm>
        </p:grpSpPr>
        <p:sp>
          <p:nvSpPr>
            <p:cNvPr id="137" name="Oval 136"/>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8" name="Rectangle 137"/>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38" name="Rectangle 137"/>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7"/>
                  <a:stretch>
                    <a:fillRect/>
                  </a:stretch>
                </a:blipFill>
              </p:spPr>
              <p:txBody>
                <a:bodyPr/>
                <a:lstStyle/>
                <a:p>
                  <a:r>
                    <a:rPr lang="en-US">
                      <a:noFill/>
                    </a:rPr>
                    <a:t> </a:t>
                  </a:r>
                </a:p>
              </p:txBody>
            </p:sp>
          </mc:Fallback>
        </mc:AlternateContent>
      </p:grpSp>
      <p:cxnSp>
        <p:nvCxnSpPr>
          <p:cNvPr id="84" name="Straight Arrow Connector 83"/>
          <p:cNvCxnSpPr/>
          <p:nvPr/>
        </p:nvCxnSpPr>
        <p:spPr>
          <a:xfrm flipV="1">
            <a:off x="1428969" y="3414781"/>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85" name="Group 84"/>
          <p:cNvGrpSpPr/>
          <p:nvPr/>
        </p:nvGrpSpPr>
        <p:grpSpPr>
          <a:xfrm>
            <a:off x="2832165" y="4228666"/>
            <a:ext cx="352596" cy="328088"/>
            <a:chOff x="4750274" y="1750521"/>
            <a:chExt cx="490733" cy="511992"/>
          </a:xfrm>
        </p:grpSpPr>
        <p:sp>
          <p:nvSpPr>
            <p:cNvPr id="135" name="Oval 134"/>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6" name="Rectangle 135"/>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86" name="Group 85"/>
          <p:cNvGrpSpPr/>
          <p:nvPr/>
        </p:nvGrpSpPr>
        <p:grpSpPr>
          <a:xfrm>
            <a:off x="2762484" y="3652860"/>
            <a:ext cx="417073" cy="328088"/>
            <a:chOff x="6512842" y="2456858"/>
            <a:chExt cx="580470" cy="511992"/>
          </a:xfrm>
        </p:grpSpPr>
        <p:sp>
          <p:nvSpPr>
            <p:cNvPr id="133" name="Oval 132"/>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4" name="Rectangle 133"/>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34" name="Rectangle 133"/>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87" name="Group 86"/>
          <p:cNvGrpSpPr/>
          <p:nvPr/>
        </p:nvGrpSpPr>
        <p:grpSpPr>
          <a:xfrm>
            <a:off x="3571152" y="3634608"/>
            <a:ext cx="360420" cy="328088"/>
            <a:chOff x="4750274" y="1750521"/>
            <a:chExt cx="501622" cy="511992"/>
          </a:xfrm>
        </p:grpSpPr>
        <p:sp>
          <p:nvSpPr>
            <p:cNvPr id="131" name="Oval 13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2" name="Rectangle 13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32" name="Rectangle 13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8"/>
                  <a:stretch>
                    <a:fillRect/>
                  </a:stretch>
                </a:blipFill>
              </p:spPr>
              <p:txBody>
                <a:bodyPr/>
                <a:lstStyle/>
                <a:p>
                  <a:r>
                    <a:rPr lang="en-US">
                      <a:noFill/>
                    </a:rPr>
                    <a:t> </a:t>
                  </a:r>
                </a:p>
              </p:txBody>
            </p:sp>
          </mc:Fallback>
        </mc:AlternateContent>
      </p:grpSp>
      <p:cxnSp>
        <p:nvCxnSpPr>
          <p:cNvPr id="88" name="Straight Arrow Connector 87"/>
          <p:cNvCxnSpPr/>
          <p:nvPr/>
        </p:nvCxnSpPr>
        <p:spPr>
          <a:xfrm>
            <a:off x="3254157" y="3816904"/>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9" name="Straight Arrow Connector 88"/>
          <p:cNvCxnSpPr/>
          <p:nvPr/>
        </p:nvCxnSpPr>
        <p:spPr>
          <a:xfrm flipV="1">
            <a:off x="2965365" y="4044274"/>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0" name="Straight Arrow Connector 89"/>
          <p:cNvCxnSpPr/>
          <p:nvPr/>
        </p:nvCxnSpPr>
        <p:spPr>
          <a:xfrm>
            <a:off x="2441978" y="3799918"/>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1" name="Group 90"/>
          <p:cNvGrpSpPr/>
          <p:nvPr/>
        </p:nvGrpSpPr>
        <p:grpSpPr>
          <a:xfrm>
            <a:off x="2829549" y="3085622"/>
            <a:ext cx="360420" cy="328088"/>
            <a:chOff x="4750274" y="1750521"/>
            <a:chExt cx="501622" cy="511992"/>
          </a:xfrm>
        </p:grpSpPr>
        <p:sp>
          <p:nvSpPr>
            <p:cNvPr id="129" name="Oval 128"/>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30" name="Rectangle 129"/>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30" name="Rectangle 129"/>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9"/>
                  <a:stretch>
                    <a:fillRect/>
                  </a:stretch>
                </a:blipFill>
              </p:spPr>
              <p:txBody>
                <a:bodyPr/>
                <a:lstStyle/>
                <a:p>
                  <a:r>
                    <a:rPr lang="en-US">
                      <a:noFill/>
                    </a:rPr>
                    <a:t> </a:t>
                  </a:r>
                </a:p>
              </p:txBody>
            </p:sp>
          </mc:Fallback>
        </mc:AlternateContent>
      </p:grpSp>
      <p:cxnSp>
        <p:nvCxnSpPr>
          <p:cNvPr id="92" name="Straight Arrow Connector 91"/>
          <p:cNvCxnSpPr/>
          <p:nvPr/>
        </p:nvCxnSpPr>
        <p:spPr>
          <a:xfrm flipV="1">
            <a:off x="2965365" y="3420932"/>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3" name="Group 92"/>
          <p:cNvGrpSpPr/>
          <p:nvPr/>
        </p:nvGrpSpPr>
        <p:grpSpPr>
          <a:xfrm>
            <a:off x="4316017" y="4232695"/>
            <a:ext cx="352596" cy="328088"/>
            <a:chOff x="4750274" y="1750521"/>
            <a:chExt cx="490733" cy="511992"/>
          </a:xfrm>
        </p:grpSpPr>
        <p:sp>
          <p:nvSpPr>
            <p:cNvPr id="127" name="Oval 126"/>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8" name="Rectangle 127"/>
                <p:cNvSpPr/>
                <p:nvPr/>
              </p:nvSpPr>
              <p:spPr>
                <a:xfrm>
                  <a:off x="4750274" y="1783751"/>
                  <a:ext cx="490733"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i="1">
                                <a:solidFill>
                                  <a:srgbClr val="000000"/>
                                </a:solidFill>
                                <a:latin typeface="Cambria Math" charset="0"/>
                              </a:rPr>
                              <m:t>𝑥</m:t>
                            </m:r>
                          </m:e>
                          <m:sub>
                            <m:r>
                              <a:rPr lang="en-US" sz="1050" b="0" i="1" smtClean="0">
                                <a:solidFill>
                                  <a:srgbClr val="000000"/>
                                </a:solidFill>
                                <a:latin typeface="Cambria Math" charset="0"/>
                              </a:rPr>
                              <m:t>1</m:t>
                            </m:r>
                          </m:sub>
                        </m:sSub>
                      </m:oMath>
                    </m:oMathPara>
                  </a14:m>
                  <a:endParaRPr lang="en-US" sz="1050"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94" name="Group 93"/>
          <p:cNvGrpSpPr/>
          <p:nvPr/>
        </p:nvGrpSpPr>
        <p:grpSpPr>
          <a:xfrm>
            <a:off x="4246336" y="3656889"/>
            <a:ext cx="417073" cy="328088"/>
            <a:chOff x="6512842" y="2456858"/>
            <a:chExt cx="580470" cy="511992"/>
          </a:xfrm>
        </p:grpSpPr>
        <p:sp>
          <p:nvSpPr>
            <p:cNvPr id="125" name="Oval 124"/>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6" name="Rectangle 125"/>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26" name="Rectangle 125"/>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10"/>
                  <a:stretch>
                    <a:fillRect r="-44186"/>
                  </a:stretch>
                </a:blipFill>
              </p:spPr>
              <p:txBody>
                <a:bodyPr/>
                <a:lstStyle/>
                <a:p>
                  <a:r>
                    <a:rPr lang="en-US">
                      <a:noFill/>
                    </a:rPr>
                    <a:t> </a:t>
                  </a:r>
                </a:p>
              </p:txBody>
            </p:sp>
          </mc:Fallback>
        </mc:AlternateContent>
      </p:grpSp>
      <p:grpSp>
        <p:nvGrpSpPr>
          <p:cNvPr id="95" name="Group 94"/>
          <p:cNvGrpSpPr/>
          <p:nvPr/>
        </p:nvGrpSpPr>
        <p:grpSpPr>
          <a:xfrm>
            <a:off x="5055004" y="3638636"/>
            <a:ext cx="360420" cy="328088"/>
            <a:chOff x="4750274" y="1750521"/>
            <a:chExt cx="501622" cy="511992"/>
          </a:xfrm>
        </p:grpSpPr>
        <p:sp>
          <p:nvSpPr>
            <p:cNvPr id="123" name="Oval 122"/>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4" name="Rectangle 123"/>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24" name="Rectangle 123"/>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1"/>
                  <a:stretch>
                    <a:fillRect/>
                  </a:stretch>
                </a:blipFill>
              </p:spPr>
              <p:txBody>
                <a:bodyPr/>
                <a:lstStyle/>
                <a:p>
                  <a:r>
                    <a:rPr lang="en-US">
                      <a:noFill/>
                    </a:rPr>
                    <a:t> </a:t>
                  </a:r>
                </a:p>
              </p:txBody>
            </p:sp>
          </mc:Fallback>
        </mc:AlternateContent>
      </p:grpSp>
      <p:cxnSp>
        <p:nvCxnSpPr>
          <p:cNvPr id="96" name="Straight Arrow Connector 95"/>
          <p:cNvCxnSpPr/>
          <p:nvPr/>
        </p:nvCxnSpPr>
        <p:spPr>
          <a:xfrm>
            <a:off x="4738009" y="3820933"/>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7" name="Straight Arrow Connector 96"/>
          <p:cNvCxnSpPr/>
          <p:nvPr/>
        </p:nvCxnSpPr>
        <p:spPr>
          <a:xfrm flipV="1">
            <a:off x="4449217" y="4048303"/>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98" name="Straight Arrow Connector 97"/>
          <p:cNvCxnSpPr/>
          <p:nvPr/>
        </p:nvCxnSpPr>
        <p:spPr>
          <a:xfrm>
            <a:off x="3925830" y="3803947"/>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99" name="Group 98"/>
          <p:cNvGrpSpPr/>
          <p:nvPr/>
        </p:nvGrpSpPr>
        <p:grpSpPr>
          <a:xfrm>
            <a:off x="4313401" y="3089651"/>
            <a:ext cx="360420" cy="328088"/>
            <a:chOff x="4750274" y="1750521"/>
            <a:chExt cx="501622" cy="511992"/>
          </a:xfrm>
        </p:grpSpPr>
        <p:sp>
          <p:nvSpPr>
            <p:cNvPr id="121" name="Oval 12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22" name="Rectangle 12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22" name="Rectangle 12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2"/>
                  <a:stretch>
                    <a:fillRect/>
                  </a:stretch>
                </a:blipFill>
              </p:spPr>
              <p:txBody>
                <a:bodyPr/>
                <a:lstStyle/>
                <a:p>
                  <a:r>
                    <a:rPr lang="en-US">
                      <a:noFill/>
                    </a:rPr>
                    <a:t> </a:t>
                  </a:r>
                </a:p>
              </p:txBody>
            </p:sp>
          </mc:Fallback>
        </mc:AlternateContent>
      </p:grpSp>
      <p:cxnSp>
        <p:nvCxnSpPr>
          <p:cNvPr id="100" name="Straight Arrow Connector 99"/>
          <p:cNvCxnSpPr/>
          <p:nvPr/>
        </p:nvCxnSpPr>
        <p:spPr>
          <a:xfrm flipV="1">
            <a:off x="4449217" y="3424961"/>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1" name="Group 100"/>
          <p:cNvGrpSpPr/>
          <p:nvPr/>
        </p:nvGrpSpPr>
        <p:grpSpPr>
          <a:xfrm>
            <a:off x="1333032" y="4601048"/>
            <a:ext cx="3281982" cy="265565"/>
            <a:chOff x="2140462" y="4411530"/>
            <a:chExt cx="4567769" cy="414423"/>
          </a:xfrm>
        </p:grpSpPr>
        <p:sp>
          <p:nvSpPr>
            <p:cNvPr id="118" name="Rectangle 117"/>
            <p:cNvSpPr/>
            <p:nvPr/>
          </p:nvSpPr>
          <p:spPr>
            <a:xfrm>
              <a:off x="2140462" y="4411530"/>
              <a:ext cx="339562" cy="364101"/>
            </a:xfrm>
            <a:prstGeom prst="rect">
              <a:avLst/>
            </a:prstGeom>
          </p:spPr>
          <p:txBody>
            <a:bodyPr wrap="none">
              <a:spAutoFit/>
            </a:bodyPr>
            <a:lstStyle/>
            <a:p>
              <a:pPr algn="l" rtl="0" latinLnBrk="1" hangingPunct="0"/>
              <a:r>
                <a:rPr lang="en-US" sz="1050" b="1">
                  <a:solidFill>
                    <a:srgbClr val="0070C0"/>
                  </a:solidFill>
                </a:rPr>
                <a:t>c</a:t>
              </a:r>
              <a:endParaRPr lang="en-US" sz="1000" dirty="0">
                <a:solidFill>
                  <a:srgbClr val="0070C0"/>
                </a:solidFill>
              </a:endParaRPr>
            </a:p>
          </p:txBody>
        </p:sp>
        <p:sp>
          <p:nvSpPr>
            <p:cNvPr id="119" name="Rectangle 118"/>
            <p:cNvSpPr/>
            <p:nvPr/>
          </p:nvSpPr>
          <p:spPr>
            <a:xfrm>
              <a:off x="4247422" y="4411530"/>
              <a:ext cx="352948" cy="364101"/>
            </a:xfrm>
            <a:prstGeom prst="rect">
              <a:avLst/>
            </a:prstGeom>
          </p:spPr>
          <p:txBody>
            <a:bodyPr wrap="none">
              <a:spAutoFit/>
            </a:bodyPr>
            <a:lstStyle/>
            <a:p>
              <a:pPr algn="l" rtl="0" latinLnBrk="1" hangingPunct="0"/>
              <a:r>
                <a:rPr lang="en-US" sz="1050" b="1" dirty="0" smtClean="0">
                  <a:solidFill>
                    <a:srgbClr val="0070C0"/>
                  </a:solidFill>
                </a:rPr>
                <a:t>a</a:t>
              </a:r>
              <a:endParaRPr lang="en-US" sz="1000" dirty="0">
                <a:solidFill>
                  <a:srgbClr val="0070C0"/>
                </a:solidFill>
              </a:endParaRPr>
            </a:p>
          </p:txBody>
        </p:sp>
        <p:sp>
          <p:nvSpPr>
            <p:cNvPr id="120" name="Rectangle 119"/>
            <p:cNvSpPr/>
            <p:nvPr/>
          </p:nvSpPr>
          <p:spPr>
            <a:xfrm>
              <a:off x="6382055" y="4461852"/>
              <a:ext cx="326176" cy="364101"/>
            </a:xfrm>
            <a:prstGeom prst="rect">
              <a:avLst/>
            </a:prstGeom>
          </p:spPr>
          <p:txBody>
            <a:bodyPr wrap="none">
              <a:spAutoFit/>
            </a:bodyPr>
            <a:lstStyle/>
            <a:p>
              <a:pPr algn="l" rtl="0" latinLnBrk="1" hangingPunct="0"/>
              <a:r>
                <a:rPr lang="en-US" sz="1050" b="1" dirty="0" smtClean="0">
                  <a:solidFill>
                    <a:srgbClr val="0070C0"/>
                  </a:solidFill>
                </a:rPr>
                <a:t>t</a:t>
              </a:r>
              <a:endParaRPr lang="en-US" sz="1000" dirty="0">
                <a:solidFill>
                  <a:srgbClr val="0070C0"/>
                </a:solidFill>
              </a:endParaRPr>
            </a:p>
          </p:txBody>
        </p:sp>
      </p:grpSp>
      <p:cxnSp>
        <p:nvCxnSpPr>
          <p:cNvPr id="106" name="Straight Arrow Connector 105"/>
          <p:cNvCxnSpPr/>
          <p:nvPr/>
        </p:nvCxnSpPr>
        <p:spPr>
          <a:xfrm flipH="1" flipV="1">
            <a:off x="1431476" y="1681075"/>
            <a:ext cx="8241" cy="166169"/>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7" name="Group 106"/>
          <p:cNvGrpSpPr/>
          <p:nvPr/>
        </p:nvGrpSpPr>
        <p:grpSpPr>
          <a:xfrm>
            <a:off x="1290702" y="1353004"/>
            <a:ext cx="352853" cy="328088"/>
            <a:chOff x="4750274" y="1750521"/>
            <a:chExt cx="491091" cy="511992"/>
          </a:xfrm>
        </p:grpSpPr>
        <p:sp>
          <p:nvSpPr>
            <p:cNvPr id="116" name="Oval 115"/>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7" name="Rectangle 116"/>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7" name="Rectangle 116"/>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3"/>
                  <a:stretch>
                    <a:fillRect b="-7692"/>
                  </a:stretch>
                </a:blipFill>
              </p:spPr>
              <p:txBody>
                <a:bodyPr/>
                <a:lstStyle/>
                <a:p>
                  <a:r>
                    <a:rPr lang="en-US">
                      <a:noFill/>
                    </a:rPr>
                    <a:t> </a:t>
                  </a:r>
                </a:p>
              </p:txBody>
            </p:sp>
          </mc:Fallback>
        </mc:AlternateContent>
      </p:grpSp>
      <p:cxnSp>
        <p:nvCxnSpPr>
          <p:cNvPr id="108" name="Straight Arrow Connector 107"/>
          <p:cNvCxnSpPr/>
          <p:nvPr/>
        </p:nvCxnSpPr>
        <p:spPr>
          <a:xfrm flipH="1" flipV="1">
            <a:off x="2967872" y="1680598"/>
            <a:ext cx="8241" cy="166169"/>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09" name="Group 108"/>
          <p:cNvGrpSpPr/>
          <p:nvPr/>
        </p:nvGrpSpPr>
        <p:grpSpPr>
          <a:xfrm>
            <a:off x="2827098" y="1352526"/>
            <a:ext cx="352853" cy="328088"/>
            <a:chOff x="4750274" y="1750521"/>
            <a:chExt cx="491091" cy="511992"/>
          </a:xfrm>
        </p:grpSpPr>
        <p:sp>
          <p:nvSpPr>
            <p:cNvPr id="114" name="Oval 113"/>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5" name="Rectangle 114"/>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5" name="Rectangle 114"/>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3"/>
                  <a:stretch>
                    <a:fillRect b="-7692"/>
                  </a:stretch>
                </a:blipFill>
              </p:spPr>
              <p:txBody>
                <a:bodyPr/>
                <a:lstStyle/>
                <a:p>
                  <a:r>
                    <a:rPr lang="en-US">
                      <a:noFill/>
                    </a:rPr>
                    <a:t> </a:t>
                  </a:r>
                </a:p>
              </p:txBody>
            </p:sp>
          </mc:Fallback>
        </mc:AlternateContent>
      </p:grpSp>
      <p:cxnSp>
        <p:nvCxnSpPr>
          <p:cNvPr id="110" name="Straight Arrow Connector 109"/>
          <p:cNvCxnSpPr/>
          <p:nvPr/>
        </p:nvCxnSpPr>
        <p:spPr>
          <a:xfrm flipH="1" flipV="1">
            <a:off x="4442177" y="1680598"/>
            <a:ext cx="8241" cy="166169"/>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11" name="Group 110"/>
          <p:cNvGrpSpPr/>
          <p:nvPr/>
        </p:nvGrpSpPr>
        <p:grpSpPr>
          <a:xfrm>
            <a:off x="4301403" y="1352526"/>
            <a:ext cx="352853" cy="328088"/>
            <a:chOff x="4750274" y="1750521"/>
            <a:chExt cx="491091" cy="511992"/>
          </a:xfrm>
        </p:grpSpPr>
        <p:sp>
          <p:nvSpPr>
            <p:cNvPr id="112" name="Oval 111"/>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13" name="Rectangle 112"/>
                <p:cNvSpPr/>
                <p:nvPr/>
              </p:nvSpPr>
              <p:spPr>
                <a:xfrm>
                  <a:off x="4750274" y="1783752"/>
                  <a:ext cx="491091"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𝑦</m:t>
                            </m:r>
                          </m:e>
                          <m:sub>
                            <m:r>
                              <a:rPr lang="en-US" sz="1050" b="0" i="1" smtClean="0">
                                <a:solidFill>
                                  <a:srgbClr val="000000"/>
                                </a:solidFill>
                                <a:latin typeface="Cambria Math" charset="0"/>
                              </a:rPr>
                              <m:t>1</m:t>
                            </m:r>
                          </m:sub>
                        </m:sSub>
                      </m:oMath>
                    </m:oMathPara>
                  </a14:m>
                  <a:endParaRPr lang="en-US" sz="1050" dirty="0"/>
                </a:p>
              </p:txBody>
            </p:sp>
          </mc:Choice>
          <mc:Fallback xmlns="">
            <p:sp>
              <p:nvSpPr>
                <p:cNvPr id="113" name="Rectangle 112"/>
                <p:cNvSpPr>
                  <a:spLocks noRot="1" noChangeAspect="1" noMove="1" noResize="1" noEditPoints="1" noAdjustHandles="1" noChangeArrowheads="1" noChangeShapeType="1" noTextEdit="1"/>
                </p:cNvSpPr>
                <p:nvPr/>
              </p:nvSpPr>
              <p:spPr>
                <a:xfrm>
                  <a:off x="4750274" y="1783752"/>
                  <a:ext cx="491091" cy="364101"/>
                </a:xfrm>
                <a:prstGeom prst="rect">
                  <a:avLst/>
                </a:prstGeom>
                <a:blipFill rotWithShape="0">
                  <a:blip r:embed="rId14"/>
                  <a:stretch>
                    <a:fillRect b="-7692"/>
                  </a:stretch>
                </a:blipFill>
              </p:spPr>
              <p:txBody>
                <a:bodyPr/>
                <a:lstStyle/>
                <a:p>
                  <a:r>
                    <a:rPr lang="en-US">
                      <a:noFill/>
                    </a:rPr>
                    <a:t> </a:t>
                  </a:r>
                </a:p>
              </p:txBody>
            </p:sp>
          </mc:Fallback>
        </mc:AlternateContent>
      </p:grpSp>
      <p:grpSp>
        <p:nvGrpSpPr>
          <p:cNvPr id="147" name="Group 146"/>
          <p:cNvGrpSpPr/>
          <p:nvPr/>
        </p:nvGrpSpPr>
        <p:grpSpPr>
          <a:xfrm>
            <a:off x="1223637" y="2484834"/>
            <a:ext cx="417073" cy="328088"/>
            <a:chOff x="6512842" y="2456858"/>
            <a:chExt cx="580470" cy="511992"/>
          </a:xfrm>
        </p:grpSpPr>
        <p:sp>
          <p:nvSpPr>
            <p:cNvPr id="148" name="Oval 147"/>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9" name="Rectangle 148"/>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49" name="Rectangle 148"/>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15"/>
                  <a:stretch>
                    <a:fillRect r="-44186"/>
                  </a:stretch>
                </a:blipFill>
              </p:spPr>
              <p:txBody>
                <a:bodyPr/>
                <a:lstStyle/>
                <a:p>
                  <a:r>
                    <a:rPr lang="en-US">
                      <a:noFill/>
                    </a:rPr>
                    <a:t> </a:t>
                  </a:r>
                </a:p>
              </p:txBody>
            </p:sp>
          </mc:Fallback>
        </mc:AlternateContent>
      </p:grpSp>
      <p:grpSp>
        <p:nvGrpSpPr>
          <p:cNvPr id="150" name="Group 149"/>
          <p:cNvGrpSpPr/>
          <p:nvPr/>
        </p:nvGrpSpPr>
        <p:grpSpPr>
          <a:xfrm>
            <a:off x="536644" y="2466582"/>
            <a:ext cx="360420" cy="328088"/>
            <a:chOff x="4750274" y="1750521"/>
            <a:chExt cx="501622" cy="511992"/>
          </a:xfrm>
        </p:grpSpPr>
        <p:sp>
          <p:nvSpPr>
            <p:cNvPr id="151" name="Oval 150"/>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52" name="Rectangle 151"/>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0</m:t>
                            </m:r>
                          </m:sub>
                        </m:sSub>
                      </m:oMath>
                    </m:oMathPara>
                  </a14:m>
                  <a:endParaRPr lang="en-US" sz="1050" dirty="0"/>
                </a:p>
              </p:txBody>
            </p:sp>
          </mc:Choice>
          <mc:Fallback xmlns="">
            <p:sp>
              <p:nvSpPr>
                <p:cNvPr id="152" name="Rectangle 151"/>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6"/>
                  <a:stretch>
                    <a:fillRect/>
                  </a:stretch>
                </a:blipFill>
              </p:spPr>
              <p:txBody>
                <a:bodyPr/>
                <a:lstStyle/>
                <a:p>
                  <a:r>
                    <a:rPr lang="en-US">
                      <a:noFill/>
                    </a:rPr>
                    <a:t> </a:t>
                  </a:r>
                </a:p>
              </p:txBody>
            </p:sp>
          </mc:Fallback>
        </mc:AlternateContent>
      </p:grpSp>
      <p:grpSp>
        <p:nvGrpSpPr>
          <p:cNvPr id="153" name="Group 152"/>
          <p:cNvGrpSpPr/>
          <p:nvPr/>
        </p:nvGrpSpPr>
        <p:grpSpPr>
          <a:xfrm>
            <a:off x="2032305" y="2466582"/>
            <a:ext cx="357148" cy="328088"/>
            <a:chOff x="4750274" y="1750521"/>
            <a:chExt cx="497069" cy="511992"/>
          </a:xfrm>
        </p:grpSpPr>
        <p:sp>
          <p:nvSpPr>
            <p:cNvPr id="154" name="Oval 153"/>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55" name="Rectangle 154"/>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55" name="Rectangle 154"/>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17"/>
                  <a:stretch>
                    <a:fillRect/>
                  </a:stretch>
                </a:blipFill>
              </p:spPr>
              <p:txBody>
                <a:bodyPr/>
                <a:lstStyle/>
                <a:p>
                  <a:r>
                    <a:rPr lang="en-US">
                      <a:noFill/>
                    </a:rPr>
                    <a:t> </a:t>
                  </a:r>
                </a:p>
              </p:txBody>
            </p:sp>
          </mc:Fallback>
        </mc:AlternateContent>
      </p:grpSp>
      <p:cxnSp>
        <p:nvCxnSpPr>
          <p:cNvPr id="156" name="Straight Arrow Connector 155"/>
          <p:cNvCxnSpPr/>
          <p:nvPr/>
        </p:nvCxnSpPr>
        <p:spPr>
          <a:xfrm>
            <a:off x="1715310" y="2648878"/>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57" name="Straight Arrow Connector 156"/>
          <p:cNvCxnSpPr/>
          <p:nvPr/>
        </p:nvCxnSpPr>
        <p:spPr>
          <a:xfrm flipV="1">
            <a:off x="1426518" y="2876248"/>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58" name="Straight Arrow Connector 157"/>
          <p:cNvCxnSpPr/>
          <p:nvPr/>
        </p:nvCxnSpPr>
        <p:spPr>
          <a:xfrm>
            <a:off x="903131" y="2631892"/>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59" name="Group 158"/>
          <p:cNvGrpSpPr/>
          <p:nvPr/>
        </p:nvGrpSpPr>
        <p:grpSpPr>
          <a:xfrm>
            <a:off x="1290702" y="1917596"/>
            <a:ext cx="357148" cy="328088"/>
            <a:chOff x="4750274" y="1750521"/>
            <a:chExt cx="497069" cy="511992"/>
          </a:xfrm>
        </p:grpSpPr>
        <p:sp>
          <p:nvSpPr>
            <p:cNvPr id="160" name="Oval 159"/>
            <p:cNvSpPr/>
            <p:nvPr/>
          </p:nvSpPr>
          <p:spPr>
            <a:xfrm>
              <a:off x="4772238" y="1750521"/>
              <a:ext cx="340641"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1" name="Rectangle 160"/>
                <p:cNvSpPr/>
                <p:nvPr/>
              </p:nvSpPr>
              <p:spPr>
                <a:xfrm>
                  <a:off x="4750274" y="1783751"/>
                  <a:ext cx="497069"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1</m:t>
                            </m:r>
                          </m:sub>
                        </m:sSub>
                      </m:oMath>
                    </m:oMathPara>
                  </a14:m>
                  <a:endParaRPr lang="en-US" sz="1050" dirty="0"/>
                </a:p>
              </p:txBody>
            </p:sp>
          </mc:Choice>
          <mc:Fallback xmlns="">
            <p:sp>
              <p:nvSpPr>
                <p:cNvPr id="161" name="Rectangle 160"/>
                <p:cNvSpPr>
                  <a:spLocks noRot="1" noChangeAspect="1" noMove="1" noResize="1" noEditPoints="1" noAdjustHandles="1" noChangeArrowheads="1" noChangeShapeType="1" noTextEdit="1"/>
                </p:cNvSpPr>
                <p:nvPr/>
              </p:nvSpPr>
              <p:spPr>
                <a:xfrm>
                  <a:off x="4750274" y="1783751"/>
                  <a:ext cx="497069" cy="364101"/>
                </a:xfrm>
                <a:prstGeom prst="rect">
                  <a:avLst/>
                </a:prstGeom>
                <a:blipFill rotWithShape="0">
                  <a:blip r:embed="rId6"/>
                  <a:stretch>
                    <a:fillRect/>
                  </a:stretch>
                </a:blipFill>
              </p:spPr>
              <p:txBody>
                <a:bodyPr/>
                <a:lstStyle/>
                <a:p>
                  <a:r>
                    <a:rPr lang="en-US">
                      <a:noFill/>
                    </a:rPr>
                    <a:t> </a:t>
                  </a:r>
                </a:p>
              </p:txBody>
            </p:sp>
          </mc:Fallback>
        </mc:AlternateContent>
      </p:grpSp>
      <p:cxnSp>
        <p:nvCxnSpPr>
          <p:cNvPr id="162" name="Straight Arrow Connector 161"/>
          <p:cNvCxnSpPr/>
          <p:nvPr/>
        </p:nvCxnSpPr>
        <p:spPr>
          <a:xfrm flipV="1">
            <a:off x="1426518" y="2252906"/>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63" name="Group 162"/>
          <p:cNvGrpSpPr/>
          <p:nvPr/>
        </p:nvGrpSpPr>
        <p:grpSpPr>
          <a:xfrm>
            <a:off x="2760033" y="2490985"/>
            <a:ext cx="417073" cy="328088"/>
            <a:chOff x="6512842" y="2456858"/>
            <a:chExt cx="580470" cy="511992"/>
          </a:xfrm>
        </p:grpSpPr>
        <p:sp>
          <p:nvSpPr>
            <p:cNvPr id="164" name="Oval 163"/>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5" name="Rectangle 164"/>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65" name="Rectangle 164"/>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15"/>
                  <a:stretch>
                    <a:fillRect r="-44186"/>
                  </a:stretch>
                </a:blipFill>
              </p:spPr>
              <p:txBody>
                <a:bodyPr/>
                <a:lstStyle/>
                <a:p>
                  <a:r>
                    <a:rPr lang="en-US">
                      <a:noFill/>
                    </a:rPr>
                    <a:t> </a:t>
                  </a:r>
                </a:p>
              </p:txBody>
            </p:sp>
          </mc:Fallback>
        </mc:AlternateContent>
      </p:grpSp>
      <p:grpSp>
        <p:nvGrpSpPr>
          <p:cNvPr id="166" name="Group 165"/>
          <p:cNvGrpSpPr/>
          <p:nvPr/>
        </p:nvGrpSpPr>
        <p:grpSpPr>
          <a:xfrm>
            <a:off x="3568701" y="2472733"/>
            <a:ext cx="360420" cy="328088"/>
            <a:chOff x="4750274" y="1750521"/>
            <a:chExt cx="501622" cy="511992"/>
          </a:xfrm>
        </p:grpSpPr>
        <p:sp>
          <p:nvSpPr>
            <p:cNvPr id="167" name="Oval 166"/>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8" name="Rectangle 167"/>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68" name="Rectangle 167"/>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8"/>
                  <a:stretch>
                    <a:fillRect/>
                  </a:stretch>
                </a:blipFill>
              </p:spPr>
              <p:txBody>
                <a:bodyPr/>
                <a:lstStyle/>
                <a:p>
                  <a:r>
                    <a:rPr lang="en-US">
                      <a:noFill/>
                    </a:rPr>
                    <a:t> </a:t>
                  </a:r>
                </a:p>
              </p:txBody>
            </p:sp>
          </mc:Fallback>
        </mc:AlternateContent>
      </p:grpSp>
      <p:cxnSp>
        <p:nvCxnSpPr>
          <p:cNvPr id="169" name="Straight Arrow Connector 168"/>
          <p:cNvCxnSpPr/>
          <p:nvPr/>
        </p:nvCxnSpPr>
        <p:spPr>
          <a:xfrm>
            <a:off x="3251706" y="2655029"/>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70" name="Straight Arrow Connector 169"/>
          <p:cNvCxnSpPr/>
          <p:nvPr/>
        </p:nvCxnSpPr>
        <p:spPr>
          <a:xfrm flipV="1">
            <a:off x="2962914" y="2882399"/>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71" name="Straight Arrow Connector 170"/>
          <p:cNvCxnSpPr/>
          <p:nvPr/>
        </p:nvCxnSpPr>
        <p:spPr>
          <a:xfrm>
            <a:off x="2439527" y="2638043"/>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72" name="Group 171"/>
          <p:cNvGrpSpPr/>
          <p:nvPr/>
        </p:nvGrpSpPr>
        <p:grpSpPr>
          <a:xfrm>
            <a:off x="2827098" y="1923747"/>
            <a:ext cx="360420" cy="328088"/>
            <a:chOff x="4750274" y="1750521"/>
            <a:chExt cx="501622" cy="511992"/>
          </a:xfrm>
        </p:grpSpPr>
        <p:sp>
          <p:nvSpPr>
            <p:cNvPr id="173" name="Oval 172"/>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4" name="Rectangle 173"/>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2</m:t>
                            </m:r>
                          </m:sub>
                        </m:sSub>
                      </m:oMath>
                    </m:oMathPara>
                  </a14:m>
                  <a:endParaRPr lang="en-US" sz="1050" dirty="0"/>
                </a:p>
              </p:txBody>
            </p:sp>
          </mc:Choice>
          <mc:Fallback xmlns="">
            <p:sp>
              <p:nvSpPr>
                <p:cNvPr id="174" name="Rectangle 173"/>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8"/>
                  <a:stretch>
                    <a:fillRect/>
                  </a:stretch>
                </a:blipFill>
              </p:spPr>
              <p:txBody>
                <a:bodyPr/>
                <a:lstStyle/>
                <a:p>
                  <a:r>
                    <a:rPr lang="en-US">
                      <a:noFill/>
                    </a:rPr>
                    <a:t> </a:t>
                  </a:r>
                </a:p>
              </p:txBody>
            </p:sp>
          </mc:Fallback>
        </mc:AlternateContent>
      </p:grpSp>
      <p:cxnSp>
        <p:nvCxnSpPr>
          <p:cNvPr id="175" name="Straight Arrow Connector 174"/>
          <p:cNvCxnSpPr/>
          <p:nvPr/>
        </p:nvCxnSpPr>
        <p:spPr>
          <a:xfrm flipV="1">
            <a:off x="2962914" y="2259057"/>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76" name="Group 175"/>
          <p:cNvGrpSpPr/>
          <p:nvPr/>
        </p:nvGrpSpPr>
        <p:grpSpPr>
          <a:xfrm>
            <a:off x="4243885" y="2495014"/>
            <a:ext cx="417073" cy="328088"/>
            <a:chOff x="6512842" y="2456858"/>
            <a:chExt cx="580470" cy="511992"/>
          </a:xfrm>
        </p:grpSpPr>
        <p:sp>
          <p:nvSpPr>
            <p:cNvPr id="177" name="Oval 176"/>
            <p:cNvSpPr/>
            <p:nvPr/>
          </p:nvSpPr>
          <p:spPr>
            <a:xfrm>
              <a:off x="6512842" y="2456858"/>
              <a:ext cx="580470" cy="511992"/>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8" name="Rectangle 177"/>
                <p:cNvSpPr/>
                <p:nvPr/>
              </p:nvSpPr>
              <p:spPr>
                <a:xfrm>
                  <a:off x="6563237" y="2558964"/>
                  <a:ext cx="370558" cy="321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b="0" i="1" smtClean="0">
                            <a:solidFill>
                              <a:srgbClr val="000000"/>
                            </a:solidFill>
                            <a:latin typeface="Cambria Math" charset="0"/>
                          </a:rPr>
                          <m:t>𝑅𝑁𝑁</m:t>
                        </m:r>
                      </m:oMath>
                    </m:oMathPara>
                  </a14:m>
                  <a:endParaRPr lang="en-US" sz="900" dirty="0"/>
                </a:p>
              </p:txBody>
            </p:sp>
          </mc:Choice>
          <mc:Fallback xmlns="">
            <p:sp>
              <p:nvSpPr>
                <p:cNvPr id="178" name="Rectangle 177"/>
                <p:cNvSpPr>
                  <a:spLocks noRot="1" noChangeAspect="1" noMove="1" noResize="1" noEditPoints="1" noAdjustHandles="1" noChangeArrowheads="1" noChangeShapeType="1" noTextEdit="1"/>
                </p:cNvSpPr>
                <p:nvPr/>
              </p:nvSpPr>
              <p:spPr>
                <a:xfrm>
                  <a:off x="6563237" y="2558964"/>
                  <a:ext cx="370558" cy="321265"/>
                </a:xfrm>
                <a:prstGeom prst="rect">
                  <a:avLst/>
                </a:prstGeom>
                <a:blipFill rotWithShape="0">
                  <a:blip r:embed="rId4"/>
                  <a:stretch>
                    <a:fillRect r="-40909"/>
                  </a:stretch>
                </a:blipFill>
              </p:spPr>
              <p:txBody>
                <a:bodyPr/>
                <a:lstStyle/>
                <a:p>
                  <a:r>
                    <a:rPr lang="en-US">
                      <a:noFill/>
                    </a:rPr>
                    <a:t> </a:t>
                  </a:r>
                </a:p>
              </p:txBody>
            </p:sp>
          </mc:Fallback>
        </mc:AlternateContent>
      </p:grpSp>
      <p:grpSp>
        <p:nvGrpSpPr>
          <p:cNvPr id="179" name="Group 178"/>
          <p:cNvGrpSpPr/>
          <p:nvPr/>
        </p:nvGrpSpPr>
        <p:grpSpPr>
          <a:xfrm>
            <a:off x="5052553" y="2476761"/>
            <a:ext cx="360420" cy="328088"/>
            <a:chOff x="4750274" y="1750521"/>
            <a:chExt cx="501622" cy="511992"/>
          </a:xfrm>
        </p:grpSpPr>
        <p:sp>
          <p:nvSpPr>
            <p:cNvPr id="180" name="Oval 179"/>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81" name="Rectangle 180"/>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81" name="Rectangle 180"/>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19"/>
                  <a:stretch>
                    <a:fillRect/>
                  </a:stretch>
                </a:blipFill>
              </p:spPr>
              <p:txBody>
                <a:bodyPr/>
                <a:lstStyle/>
                <a:p>
                  <a:r>
                    <a:rPr lang="en-US">
                      <a:noFill/>
                    </a:rPr>
                    <a:t> </a:t>
                  </a:r>
                </a:p>
              </p:txBody>
            </p:sp>
          </mc:Fallback>
        </mc:AlternateContent>
      </p:grpSp>
      <p:cxnSp>
        <p:nvCxnSpPr>
          <p:cNvPr id="182" name="Straight Arrow Connector 181"/>
          <p:cNvCxnSpPr/>
          <p:nvPr/>
        </p:nvCxnSpPr>
        <p:spPr>
          <a:xfrm>
            <a:off x="4735558" y="2659058"/>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83" name="Straight Arrow Connector 182"/>
          <p:cNvCxnSpPr/>
          <p:nvPr/>
        </p:nvCxnSpPr>
        <p:spPr>
          <a:xfrm flipV="1">
            <a:off x="4446766" y="2886428"/>
            <a:ext cx="0" cy="1635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84" name="Straight Arrow Connector 183"/>
          <p:cNvCxnSpPr/>
          <p:nvPr/>
        </p:nvCxnSpPr>
        <p:spPr>
          <a:xfrm>
            <a:off x="3923379" y="2642072"/>
            <a:ext cx="254744"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85" name="Group 184"/>
          <p:cNvGrpSpPr/>
          <p:nvPr/>
        </p:nvGrpSpPr>
        <p:grpSpPr>
          <a:xfrm>
            <a:off x="4310950" y="1927776"/>
            <a:ext cx="360420" cy="328088"/>
            <a:chOff x="4750274" y="1750521"/>
            <a:chExt cx="501622" cy="511992"/>
          </a:xfrm>
        </p:grpSpPr>
        <p:sp>
          <p:nvSpPr>
            <p:cNvPr id="186" name="Oval 185"/>
            <p:cNvSpPr/>
            <p:nvPr/>
          </p:nvSpPr>
          <p:spPr>
            <a:xfrm>
              <a:off x="4772238" y="1750521"/>
              <a:ext cx="340640" cy="511992"/>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87" name="Rectangle 186"/>
                <p:cNvSpPr/>
                <p:nvPr/>
              </p:nvSpPr>
              <p:spPr>
                <a:xfrm>
                  <a:off x="4750274" y="1783751"/>
                  <a:ext cx="501622" cy="36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solidFill>
                                  <a:srgbClr val="000000"/>
                                </a:solidFill>
                                <a:latin typeface="Cambria Math" charset="0"/>
                              </a:rPr>
                            </m:ctrlPr>
                          </m:sSubPr>
                          <m:e>
                            <m:r>
                              <a:rPr lang="en-US" sz="1050" b="0" i="1" smtClean="0">
                                <a:solidFill>
                                  <a:srgbClr val="000000"/>
                                </a:solidFill>
                                <a:latin typeface="Cambria Math" charset="0"/>
                              </a:rPr>
                              <m:t>h</m:t>
                            </m:r>
                          </m:e>
                          <m:sub>
                            <m:r>
                              <a:rPr lang="en-US" sz="1050" b="0" i="1" smtClean="0">
                                <a:solidFill>
                                  <a:srgbClr val="000000"/>
                                </a:solidFill>
                                <a:latin typeface="Cambria Math" charset="0"/>
                              </a:rPr>
                              <m:t>3</m:t>
                            </m:r>
                          </m:sub>
                        </m:sSub>
                      </m:oMath>
                    </m:oMathPara>
                  </a14:m>
                  <a:endParaRPr lang="en-US" sz="1050" dirty="0"/>
                </a:p>
              </p:txBody>
            </p:sp>
          </mc:Choice>
          <mc:Fallback xmlns="">
            <p:sp>
              <p:nvSpPr>
                <p:cNvPr id="187" name="Rectangle 186"/>
                <p:cNvSpPr>
                  <a:spLocks noRot="1" noChangeAspect="1" noMove="1" noResize="1" noEditPoints="1" noAdjustHandles="1" noChangeArrowheads="1" noChangeShapeType="1" noTextEdit="1"/>
                </p:cNvSpPr>
                <p:nvPr/>
              </p:nvSpPr>
              <p:spPr>
                <a:xfrm>
                  <a:off x="4750274" y="1783751"/>
                  <a:ext cx="501622" cy="364101"/>
                </a:xfrm>
                <a:prstGeom prst="rect">
                  <a:avLst/>
                </a:prstGeom>
                <a:blipFill rotWithShape="0">
                  <a:blip r:embed="rId20"/>
                  <a:stretch>
                    <a:fillRect/>
                  </a:stretch>
                </a:blipFill>
              </p:spPr>
              <p:txBody>
                <a:bodyPr/>
                <a:lstStyle/>
                <a:p>
                  <a:r>
                    <a:rPr lang="en-US">
                      <a:noFill/>
                    </a:rPr>
                    <a:t> </a:t>
                  </a:r>
                </a:p>
              </p:txBody>
            </p:sp>
          </mc:Fallback>
        </mc:AlternateContent>
      </p:grpSp>
      <p:cxnSp>
        <p:nvCxnSpPr>
          <p:cNvPr id="188" name="Straight Arrow Connector 187"/>
          <p:cNvCxnSpPr/>
          <p:nvPr/>
        </p:nvCxnSpPr>
        <p:spPr>
          <a:xfrm flipV="1">
            <a:off x="4446766" y="2263086"/>
            <a:ext cx="0" cy="16812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89" name="Straight Arrow Connector 188"/>
          <p:cNvCxnSpPr/>
          <p:nvPr/>
        </p:nvCxnSpPr>
        <p:spPr>
          <a:xfrm flipH="1">
            <a:off x="897152" y="2731373"/>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0" name="Straight Arrow Connector 189"/>
          <p:cNvCxnSpPr/>
          <p:nvPr/>
        </p:nvCxnSpPr>
        <p:spPr>
          <a:xfrm flipH="1">
            <a:off x="872955" y="3914141"/>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1" name="Straight Arrow Connector 190"/>
          <p:cNvCxnSpPr/>
          <p:nvPr/>
        </p:nvCxnSpPr>
        <p:spPr>
          <a:xfrm flipH="1">
            <a:off x="1695158" y="2766313"/>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2" name="Straight Arrow Connector 191"/>
          <p:cNvCxnSpPr/>
          <p:nvPr/>
        </p:nvCxnSpPr>
        <p:spPr>
          <a:xfrm flipH="1">
            <a:off x="2415944" y="2766313"/>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3" name="Straight Arrow Connector 192"/>
          <p:cNvCxnSpPr/>
          <p:nvPr/>
        </p:nvCxnSpPr>
        <p:spPr>
          <a:xfrm flipH="1">
            <a:off x="3237855" y="2766313"/>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4" name="Straight Arrow Connector 193"/>
          <p:cNvCxnSpPr/>
          <p:nvPr/>
        </p:nvCxnSpPr>
        <p:spPr>
          <a:xfrm flipH="1">
            <a:off x="3894671" y="2766868"/>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5" name="Straight Arrow Connector 194"/>
          <p:cNvCxnSpPr/>
          <p:nvPr/>
        </p:nvCxnSpPr>
        <p:spPr>
          <a:xfrm flipH="1">
            <a:off x="4693607" y="2766712"/>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6" name="Straight Arrow Connector 195"/>
          <p:cNvCxnSpPr/>
          <p:nvPr/>
        </p:nvCxnSpPr>
        <p:spPr>
          <a:xfrm flipH="1">
            <a:off x="1709418" y="3924763"/>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7" name="Straight Arrow Connector 196"/>
          <p:cNvCxnSpPr/>
          <p:nvPr/>
        </p:nvCxnSpPr>
        <p:spPr>
          <a:xfrm flipH="1">
            <a:off x="2428359" y="3914141"/>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8" name="Straight Arrow Connector 197"/>
          <p:cNvCxnSpPr/>
          <p:nvPr/>
        </p:nvCxnSpPr>
        <p:spPr>
          <a:xfrm flipH="1">
            <a:off x="3908829" y="3948216"/>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99" name="Straight Arrow Connector 198"/>
          <p:cNvCxnSpPr/>
          <p:nvPr/>
        </p:nvCxnSpPr>
        <p:spPr>
          <a:xfrm flipH="1">
            <a:off x="3226324" y="3948216"/>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00" name="Straight Arrow Connector 199"/>
          <p:cNvCxnSpPr/>
          <p:nvPr/>
        </p:nvCxnSpPr>
        <p:spPr>
          <a:xfrm flipH="1">
            <a:off x="4693607" y="3960192"/>
            <a:ext cx="260723" cy="3777"/>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4441199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6137" y="323919"/>
            <a:ext cx="7801337" cy="1149510"/>
          </a:xfrm>
          <a:prstGeom prst="rect">
            <a:avLst/>
          </a:prstGeom>
        </p:spPr>
      </p:pic>
      <p:pic>
        <p:nvPicPr>
          <p:cNvPr id="4" name="Picture 3"/>
          <p:cNvPicPr>
            <a:picLocks noChangeAspect="1"/>
          </p:cNvPicPr>
          <p:nvPr/>
        </p:nvPicPr>
        <p:blipFill>
          <a:blip r:embed="rId3"/>
          <a:stretch>
            <a:fillRect/>
          </a:stretch>
        </p:blipFill>
        <p:spPr>
          <a:xfrm>
            <a:off x="601884" y="1558051"/>
            <a:ext cx="7685590" cy="3120715"/>
          </a:xfrm>
          <a:prstGeom prst="rect">
            <a:avLst/>
          </a:prstGeom>
        </p:spPr>
      </p:pic>
    </p:spTree>
    <p:extLst>
      <p:ext uri="{BB962C8B-B14F-4D97-AF65-F5344CB8AC3E}">
        <p14:creationId xmlns:p14="http://schemas.microsoft.com/office/powerpoint/2010/main" val="54079590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Course Recap (1)</a:t>
            </a:r>
            <a:endParaRPr sz="3200" dirty="0">
              <a:solidFill>
                <a:srgbClr val="215380"/>
              </a:solidFill>
            </a:endParaRPr>
          </a:p>
        </p:txBody>
      </p:sp>
      <p:sp>
        <p:nvSpPr>
          <p:cNvPr id="201" name="Shape 26"/>
          <p:cNvSpPr/>
          <p:nvPr/>
        </p:nvSpPr>
        <p:spPr>
          <a:xfrm>
            <a:off x="558799" y="1153633"/>
            <a:ext cx="7975600" cy="322686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137160" lvl="0" indent="-137160">
              <a:spcBef>
                <a:spcPts val="400"/>
              </a:spcBef>
              <a:buSzPct val="100000"/>
              <a:buFont typeface="Arial"/>
              <a:buChar char="•"/>
            </a:pPr>
            <a:r>
              <a:rPr lang="en-US" sz="2400" dirty="0" smtClean="0">
                <a:latin typeface="+mn-lt"/>
                <a:ea typeface="+mn-ea"/>
                <a:cs typeface="+mn-cs"/>
                <a:sym typeface="Helvetica"/>
              </a:rPr>
              <a:t>Convolutions / Filtering Images / Blur / Edges / </a:t>
            </a:r>
            <a:r>
              <a:rPr lang="en-US" sz="2400" dirty="0" err="1" smtClean="0">
                <a:latin typeface="+mn-lt"/>
                <a:ea typeface="+mn-ea"/>
                <a:cs typeface="+mn-cs"/>
                <a:sym typeface="Helvetica"/>
              </a:rPr>
              <a:t>etc</a:t>
            </a:r>
            <a:endParaRPr lang="en-US" sz="2400" dirty="0" smtClean="0">
              <a:latin typeface="+mn-lt"/>
              <a:ea typeface="+mn-ea"/>
              <a:cs typeface="+mn-cs"/>
              <a:sym typeface="Helvetica"/>
            </a:endParaRPr>
          </a:p>
          <a:p>
            <a:pPr marL="137160" lvl="0" indent="-137160">
              <a:spcBef>
                <a:spcPts val="400"/>
              </a:spcBef>
              <a:buSzPct val="100000"/>
              <a:buFont typeface="Arial"/>
              <a:buChar char="•"/>
            </a:pPr>
            <a:r>
              <a:rPr lang="en-US" sz="2400" dirty="0" smtClean="0">
                <a:latin typeface="+mn-lt"/>
                <a:ea typeface="+mn-ea"/>
                <a:cs typeface="+mn-cs"/>
                <a:sym typeface="Helvetica"/>
              </a:rPr>
              <a:t>Color Spaces HSV / Saturation Enhancement</a:t>
            </a:r>
          </a:p>
          <a:p>
            <a:pPr marL="137160" lvl="0" indent="-137160">
              <a:spcBef>
                <a:spcPts val="400"/>
              </a:spcBef>
              <a:buSzPct val="100000"/>
              <a:buFont typeface="Arial"/>
              <a:buChar char="•"/>
            </a:pPr>
            <a:r>
              <a:rPr lang="en-US" sz="2400" dirty="0" smtClean="0">
                <a:latin typeface="+mn-lt"/>
                <a:ea typeface="+mn-ea"/>
                <a:cs typeface="+mn-cs"/>
                <a:sym typeface="Helvetica"/>
              </a:rPr>
              <a:t>Linear Classifier (</a:t>
            </a:r>
            <a:r>
              <a:rPr lang="en-US" sz="2400" dirty="0" err="1" smtClean="0">
                <a:latin typeface="+mn-lt"/>
                <a:ea typeface="+mn-ea"/>
                <a:cs typeface="+mn-cs"/>
                <a:sym typeface="Helvetica"/>
              </a:rPr>
              <a:t>Softmax</a:t>
            </a:r>
            <a:r>
              <a:rPr lang="en-US" sz="2400" dirty="0" smtClean="0">
                <a:latin typeface="+mn-lt"/>
                <a:ea typeface="+mn-ea"/>
                <a:cs typeface="+mn-cs"/>
                <a:sym typeface="Helvetica"/>
              </a:rPr>
              <a:t>)</a:t>
            </a:r>
          </a:p>
          <a:p>
            <a:pPr marL="137160" lvl="0" indent="-137160">
              <a:spcBef>
                <a:spcPts val="400"/>
              </a:spcBef>
              <a:buSzPct val="100000"/>
              <a:buFont typeface="Arial"/>
              <a:buChar char="•"/>
            </a:pPr>
            <a:r>
              <a:rPr lang="en-US" sz="2400" dirty="0" err="1" smtClean="0">
                <a:latin typeface="+mn-lt"/>
                <a:ea typeface="+mn-ea"/>
                <a:cs typeface="+mn-cs"/>
                <a:sym typeface="Helvetica"/>
              </a:rPr>
              <a:t>Softmax</a:t>
            </a:r>
            <a:r>
              <a:rPr lang="en-US" sz="2400" dirty="0" smtClean="0">
                <a:latin typeface="+mn-lt"/>
                <a:ea typeface="+mn-ea"/>
                <a:cs typeface="+mn-cs"/>
                <a:sym typeface="Helvetica"/>
              </a:rPr>
              <a:t> Loss / Gradient Computation</a:t>
            </a:r>
          </a:p>
          <a:p>
            <a:pPr marL="137160" lvl="0" indent="-137160">
              <a:spcBef>
                <a:spcPts val="400"/>
              </a:spcBef>
              <a:buSzPct val="100000"/>
              <a:buFont typeface="Arial"/>
              <a:buChar char="•"/>
            </a:pPr>
            <a:r>
              <a:rPr lang="en-US" sz="2400" dirty="0" smtClean="0">
                <a:latin typeface="+mn-lt"/>
                <a:ea typeface="+mn-ea"/>
                <a:cs typeface="+mn-cs"/>
                <a:sym typeface="Helvetica"/>
              </a:rPr>
              <a:t>Training / Validation / Test</a:t>
            </a:r>
          </a:p>
          <a:p>
            <a:pPr marL="137160" lvl="0" indent="-137160">
              <a:spcBef>
                <a:spcPts val="400"/>
              </a:spcBef>
              <a:buSzPct val="100000"/>
              <a:buFont typeface="Arial"/>
              <a:buChar char="•"/>
            </a:pPr>
            <a:r>
              <a:rPr lang="en-US" sz="2400" dirty="0" smtClean="0">
                <a:latin typeface="+mn-lt"/>
                <a:ea typeface="+mn-ea"/>
                <a:cs typeface="+mn-cs"/>
                <a:sym typeface="Helvetica"/>
              </a:rPr>
              <a:t>Stochastic Gradient Descent</a:t>
            </a:r>
          </a:p>
          <a:p>
            <a:pPr marL="137160" lvl="0" indent="-137160">
              <a:spcBef>
                <a:spcPts val="400"/>
              </a:spcBef>
              <a:buSzPct val="100000"/>
              <a:buFont typeface="Arial"/>
              <a:buChar char="•"/>
            </a:pPr>
            <a:endParaRPr lang="en-US" sz="2400" dirty="0" smtClean="0">
              <a:latin typeface="+mn-lt"/>
              <a:ea typeface="+mn-ea"/>
              <a:cs typeface="+mn-cs"/>
              <a:sym typeface="Helvetica"/>
            </a:endParaRPr>
          </a:p>
        </p:txBody>
      </p:sp>
    </p:spTree>
    <p:extLst>
      <p:ext uri="{BB962C8B-B14F-4D97-AF65-F5344CB8AC3E}">
        <p14:creationId xmlns:p14="http://schemas.microsoft.com/office/powerpoint/2010/main" val="66033987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Course Recap (2)</a:t>
            </a:r>
            <a:endParaRPr sz="3200" dirty="0">
              <a:solidFill>
                <a:srgbClr val="215380"/>
              </a:solidFill>
            </a:endParaRPr>
          </a:p>
        </p:txBody>
      </p:sp>
      <p:sp>
        <p:nvSpPr>
          <p:cNvPr id="201" name="Shape 26"/>
          <p:cNvSpPr/>
          <p:nvPr/>
        </p:nvSpPr>
        <p:spPr>
          <a:xfrm>
            <a:off x="558799" y="1153633"/>
            <a:ext cx="7975600" cy="322686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137160" lvl="0" indent="-137160">
              <a:spcBef>
                <a:spcPts val="400"/>
              </a:spcBef>
              <a:buSzPct val="100000"/>
              <a:buFont typeface="Arial"/>
              <a:buChar char="•"/>
            </a:pPr>
            <a:r>
              <a:rPr lang="en-US" sz="2400" dirty="0" smtClean="0">
                <a:latin typeface="+mn-lt"/>
                <a:ea typeface="+mn-ea"/>
                <a:cs typeface="+mn-cs"/>
                <a:sym typeface="Helvetica"/>
              </a:rPr>
              <a:t>Convolutional Neural Networks / Backpropagation</a:t>
            </a:r>
          </a:p>
          <a:p>
            <a:pPr marL="137160" lvl="0" indent="-137160">
              <a:spcBef>
                <a:spcPts val="400"/>
              </a:spcBef>
              <a:buSzPct val="100000"/>
              <a:buFont typeface="Arial"/>
              <a:buChar char="•"/>
            </a:pPr>
            <a:r>
              <a:rPr lang="en-US" sz="2400" dirty="0" err="1" smtClean="0">
                <a:latin typeface="+mn-lt"/>
                <a:ea typeface="+mn-ea"/>
                <a:cs typeface="+mn-cs"/>
                <a:sym typeface="Helvetica"/>
              </a:rPr>
              <a:t>AlexNet</a:t>
            </a:r>
            <a:r>
              <a:rPr lang="en-US" sz="2400" dirty="0" smtClean="0">
                <a:latin typeface="+mn-lt"/>
                <a:ea typeface="+mn-ea"/>
                <a:cs typeface="+mn-cs"/>
                <a:sym typeface="Helvetica"/>
              </a:rPr>
              <a:t>, VGG, </a:t>
            </a:r>
            <a:r>
              <a:rPr lang="en-US" sz="2400" dirty="0" err="1" smtClean="0">
                <a:latin typeface="+mn-lt"/>
                <a:ea typeface="+mn-ea"/>
                <a:cs typeface="+mn-cs"/>
                <a:sym typeface="Helvetica"/>
              </a:rPr>
              <a:t>GoogLenet</a:t>
            </a:r>
            <a:endParaRPr lang="en-US" sz="2400" dirty="0" smtClean="0">
              <a:latin typeface="+mn-lt"/>
              <a:ea typeface="+mn-ea"/>
              <a:cs typeface="+mn-cs"/>
              <a:sym typeface="Helvetica"/>
            </a:endParaRPr>
          </a:p>
          <a:p>
            <a:pPr marL="137160" lvl="0" indent="-137160">
              <a:spcBef>
                <a:spcPts val="400"/>
              </a:spcBef>
              <a:buSzPct val="100000"/>
              <a:buFont typeface="Arial"/>
              <a:buChar char="•"/>
            </a:pPr>
            <a:r>
              <a:rPr lang="en-US" sz="2400" dirty="0" smtClean="0">
                <a:latin typeface="+mn-lt"/>
                <a:ea typeface="+mn-ea"/>
                <a:cs typeface="+mn-cs"/>
                <a:sym typeface="Helvetica"/>
              </a:rPr>
              <a:t>CIFAR-10 Dataset</a:t>
            </a:r>
            <a:r>
              <a:rPr lang="en-US" sz="2400" dirty="0">
                <a:latin typeface="+mn-lt"/>
                <a:ea typeface="+mn-ea"/>
                <a:cs typeface="+mn-cs"/>
                <a:sym typeface="Helvetica"/>
              </a:rPr>
              <a:t> </a:t>
            </a:r>
            <a:r>
              <a:rPr lang="en-US" sz="2400" dirty="0" smtClean="0">
                <a:latin typeface="+mn-lt"/>
                <a:ea typeface="+mn-ea"/>
                <a:cs typeface="+mn-cs"/>
                <a:sym typeface="Helvetica"/>
              </a:rPr>
              <a:t>(Obtained 80% Accuracy, and some of you 90%)</a:t>
            </a:r>
          </a:p>
          <a:p>
            <a:pPr marL="137160" lvl="0" indent="-137160">
              <a:spcBef>
                <a:spcPts val="400"/>
              </a:spcBef>
              <a:buSzPct val="100000"/>
              <a:buFont typeface="Arial"/>
              <a:buChar char="•"/>
            </a:pPr>
            <a:r>
              <a:rPr lang="en-US" sz="2400" dirty="0" smtClean="0">
                <a:latin typeface="+mn-lt"/>
                <a:ea typeface="+mn-ea"/>
                <a:cs typeface="+mn-cs"/>
                <a:sym typeface="Helvetica"/>
              </a:rPr>
              <a:t>Use a </a:t>
            </a:r>
            <a:r>
              <a:rPr lang="en-US" sz="2400" dirty="0" err="1" smtClean="0">
                <a:latin typeface="+mn-lt"/>
                <a:ea typeface="+mn-ea"/>
                <a:cs typeface="+mn-cs"/>
                <a:sym typeface="Helvetica"/>
              </a:rPr>
              <a:t>pretrained</a:t>
            </a:r>
            <a:r>
              <a:rPr lang="en-US" sz="2400" dirty="0" smtClean="0">
                <a:latin typeface="+mn-lt"/>
                <a:ea typeface="+mn-ea"/>
                <a:cs typeface="+mn-cs"/>
                <a:sym typeface="Helvetica"/>
              </a:rPr>
              <a:t> </a:t>
            </a:r>
            <a:r>
              <a:rPr lang="en-US" sz="2400" dirty="0" err="1" smtClean="0">
                <a:latin typeface="+mn-lt"/>
                <a:ea typeface="+mn-ea"/>
                <a:cs typeface="+mn-cs"/>
                <a:sym typeface="Helvetica"/>
              </a:rPr>
              <a:t>Convnet</a:t>
            </a:r>
            <a:r>
              <a:rPr lang="en-US" sz="2400" dirty="0" smtClean="0">
                <a:latin typeface="+mn-lt"/>
                <a:ea typeface="+mn-ea"/>
                <a:cs typeface="+mn-cs"/>
                <a:sym typeface="Helvetica"/>
              </a:rPr>
              <a:t> to obtain Features.</a:t>
            </a:r>
          </a:p>
          <a:p>
            <a:pPr marL="137160" lvl="0" indent="-137160">
              <a:spcBef>
                <a:spcPts val="400"/>
              </a:spcBef>
              <a:buSzPct val="100000"/>
              <a:buFont typeface="Arial"/>
              <a:buChar char="•"/>
            </a:pPr>
            <a:r>
              <a:rPr lang="en-US" sz="2400" dirty="0" smtClean="0">
                <a:latin typeface="+mn-lt"/>
                <a:ea typeface="+mn-ea"/>
                <a:cs typeface="+mn-cs"/>
                <a:sym typeface="Helvetica"/>
              </a:rPr>
              <a:t>Repurpose a </a:t>
            </a:r>
            <a:r>
              <a:rPr lang="en-US" sz="2400" dirty="0" err="1" smtClean="0">
                <a:latin typeface="+mn-lt"/>
                <a:ea typeface="+mn-ea"/>
                <a:cs typeface="+mn-cs"/>
                <a:sym typeface="Helvetica"/>
              </a:rPr>
              <a:t>pretrained</a:t>
            </a:r>
            <a:r>
              <a:rPr lang="en-US" sz="2400" dirty="0" smtClean="0">
                <a:latin typeface="+mn-lt"/>
                <a:ea typeface="+mn-ea"/>
                <a:cs typeface="+mn-cs"/>
                <a:sym typeface="Helvetica"/>
              </a:rPr>
              <a:t> </a:t>
            </a:r>
            <a:r>
              <a:rPr lang="en-US" sz="2400" dirty="0" err="1" smtClean="0">
                <a:latin typeface="+mn-lt"/>
                <a:ea typeface="+mn-ea"/>
                <a:cs typeface="+mn-cs"/>
                <a:sym typeface="Helvetica"/>
              </a:rPr>
              <a:t>Convnet</a:t>
            </a:r>
            <a:r>
              <a:rPr lang="en-US" sz="2400" dirty="0" smtClean="0">
                <a:latin typeface="+mn-lt"/>
                <a:ea typeface="+mn-ea"/>
                <a:cs typeface="+mn-cs"/>
                <a:sym typeface="Helvetica"/>
              </a:rPr>
              <a:t> for another task.</a:t>
            </a:r>
            <a:endParaRPr lang="en-US" sz="2400" dirty="0">
              <a:latin typeface="+mn-lt"/>
              <a:ea typeface="+mn-ea"/>
              <a:cs typeface="+mn-cs"/>
              <a:sym typeface="Helvetica"/>
            </a:endParaRPr>
          </a:p>
        </p:txBody>
      </p:sp>
    </p:spTree>
    <p:extLst>
      <p:ext uri="{BB962C8B-B14F-4D97-AF65-F5344CB8AC3E}">
        <p14:creationId xmlns:p14="http://schemas.microsoft.com/office/powerpoint/2010/main" val="21461289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Course Recap (3)</a:t>
            </a:r>
            <a:endParaRPr sz="3200" dirty="0">
              <a:solidFill>
                <a:srgbClr val="215380"/>
              </a:solidFill>
            </a:endParaRPr>
          </a:p>
        </p:txBody>
      </p:sp>
      <p:sp>
        <p:nvSpPr>
          <p:cNvPr id="201" name="Shape 26"/>
          <p:cNvSpPr/>
          <p:nvPr/>
        </p:nvSpPr>
        <p:spPr>
          <a:xfrm>
            <a:off x="558799" y="1153633"/>
            <a:ext cx="7975600" cy="322686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137160" lvl="0" indent="-137160">
              <a:spcBef>
                <a:spcPts val="400"/>
              </a:spcBef>
              <a:buSzPct val="100000"/>
              <a:buFont typeface="Arial"/>
              <a:buChar char="•"/>
            </a:pPr>
            <a:r>
              <a:rPr lang="en-US" sz="2400" dirty="0">
                <a:latin typeface="+mn-lt"/>
                <a:ea typeface="+mn-ea"/>
                <a:cs typeface="+mn-cs"/>
                <a:sym typeface="Helvetica"/>
              </a:rPr>
              <a:t>Object Detection (RCNN, </a:t>
            </a:r>
            <a:r>
              <a:rPr lang="en-US" sz="2400" dirty="0" err="1">
                <a:latin typeface="+mn-lt"/>
                <a:ea typeface="+mn-ea"/>
                <a:cs typeface="+mn-cs"/>
                <a:sym typeface="Helvetica"/>
              </a:rPr>
              <a:t>FastRCNN</a:t>
            </a:r>
            <a:r>
              <a:rPr lang="en-US" sz="2400" dirty="0">
                <a:latin typeface="+mn-lt"/>
                <a:ea typeface="+mn-ea"/>
                <a:cs typeface="+mn-cs"/>
                <a:sym typeface="Helvetica"/>
              </a:rPr>
              <a:t>, YOLO)</a:t>
            </a:r>
          </a:p>
          <a:p>
            <a:pPr marL="137160" lvl="0" indent="-137160">
              <a:spcBef>
                <a:spcPts val="400"/>
              </a:spcBef>
              <a:buSzPct val="100000"/>
              <a:buFont typeface="Arial"/>
              <a:buChar char="•"/>
            </a:pPr>
            <a:r>
              <a:rPr lang="en-US" sz="2400" dirty="0">
                <a:latin typeface="+mn-lt"/>
                <a:ea typeface="+mn-ea"/>
                <a:cs typeface="+mn-cs"/>
                <a:sym typeface="Helvetica"/>
              </a:rPr>
              <a:t>Image Segmentation (Fully Convolutional Networks)</a:t>
            </a:r>
          </a:p>
          <a:p>
            <a:pPr marL="137160" lvl="0" indent="-137160">
              <a:spcBef>
                <a:spcPts val="400"/>
              </a:spcBef>
              <a:buSzPct val="100000"/>
              <a:buFont typeface="Arial"/>
              <a:buChar char="•"/>
            </a:pPr>
            <a:r>
              <a:rPr lang="en-US" sz="2400" dirty="0">
                <a:latin typeface="+mn-lt"/>
                <a:ea typeface="+mn-ea"/>
                <a:cs typeface="+mn-cs"/>
                <a:sym typeface="Helvetica"/>
              </a:rPr>
              <a:t>Object Proposals (Box Proposals, Segment Proposals</a:t>
            </a:r>
            <a:r>
              <a:rPr lang="en-US" sz="2400" dirty="0" smtClean="0">
                <a:latin typeface="+mn-lt"/>
                <a:ea typeface="+mn-ea"/>
                <a:cs typeface="+mn-cs"/>
                <a:sym typeface="Helvetica"/>
              </a:rPr>
              <a:t>)</a:t>
            </a:r>
          </a:p>
          <a:p>
            <a:pPr marL="137160" lvl="0" indent="-137160">
              <a:spcBef>
                <a:spcPts val="400"/>
              </a:spcBef>
              <a:buSzPct val="100000"/>
              <a:buFont typeface="Arial"/>
              <a:buChar char="•"/>
            </a:pPr>
            <a:r>
              <a:rPr lang="en-US" sz="2400" dirty="0" smtClean="0">
                <a:latin typeface="+mn-lt"/>
                <a:ea typeface="+mn-ea"/>
                <a:cs typeface="+mn-cs"/>
                <a:sym typeface="Helvetica"/>
              </a:rPr>
              <a:t>Generative Adversarial Networks (GAN) / Deep Dream</a:t>
            </a:r>
          </a:p>
          <a:p>
            <a:pPr marL="137160" lvl="0" indent="-137160">
              <a:spcBef>
                <a:spcPts val="400"/>
              </a:spcBef>
              <a:buSzPct val="100000"/>
              <a:buFont typeface="Arial"/>
              <a:buChar char="•"/>
            </a:pPr>
            <a:r>
              <a:rPr lang="en-US" sz="2400" dirty="0" smtClean="0">
                <a:latin typeface="+mn-lt"/>
                <a:ea typeface="+mn-ea"/>
                <a:cs typeface="+mn-cs"/>
                <a:sym typeface="Helvetica"/>
              </a:rPr>
              <a:t>Siamese Networks (For Comparing Images / Patches)</a:t>
            </a:r>
          </a:p>
          <a:p>
            <a:pPr marL="137160" lvl="0" indent="-137160">
              <a:spcBef>
                <a:spcPts val="400"/>
              </a:spcBef>
              <a:buSzPct val="100000"/>
              <a:buFont typeface="Arial"/>
              <a:buChar char="•"/>
            </a:pPr>
            <a:r>
              <a:rPr lang="en-US" sz="2400" dirty="0" smtClean="0">
                <a:latin typeface="+mn-lt"/>
                <a:ea typeface="+mn-ea"/>
                <a:cs typeface="+mn-cs"/>
                <a:sym typeface="Helvetica"/>
              </a:rPr>
              <a:t>Visual Recognition for Videos</a:t>
            </a:r>
          </a:p>
          <a:p>
            <a:pPr marL="137160" lvl="0" indent="-137160">
              <a:spcBef>
                <a:spcPts val="400"/>
              </a:spcBef>
              <a:buSzPct val="100000"/>
              <a:buFont typeface="Arial"/>
              <a:buChar char="•"/>
            </a:pPr>
            <a:r>
              <a:rPr lang="en-US" sz="2400" dirty="0" smtClean="0">
                <a:latin typeface="+mn-lt"/>
                <a:ea typeface="+mn-ea"/>
                <a:cs typeface="+mn-cs"/>
                <a:sym typeface="Helvetica"/>
              </a:rPr>
              <a:t>Place / Scene / Location Recognition</a:t>
            </a:r>
          </a:p>
          <a:p>
            <a:pPr marL="137160" lvl="0" indent="-137160">
              <a:spcBef>
                <a:spcPts val="400"/>
              </a:spcBef>
              <a:buSzPct val="100000"/>
              <a:buFont typeface="Arial"/>
              <a:buChar char="•"/>
            </a:pPr>
            <a:endParaRPr lang="en-US" sz="2400" dirty="0" smtClean="0">
              <a:latin typeface="+mn-lt"/>
              <a:ea typeface="+mn-ea"/>
              <a:cs typeface="+mn-cs"/>
              <a:sym typeface="Helvetica"/>
            </a:endParaRPr>
          </a:p>
        </p:txBody>
      </p:sp>
    </p:spTree>
    <p:extLst>
      <p:ext uri="{BB962C8B-B14F-4D97-AF65-F5344CB8AC3E}">
        <p14:creationId xmlns:p14="http://schemas.microsoft.com/office/powerpoint/2010/main" val="213254751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Course Recap (4)</a:t>
            </a:r>
            <a:endParaRPr sz="3200" dirty="0">
              <a:solidFill>
                <a:srgbClr val="215380"/>
              </a:solidFill>
            </a:endParaRPr>
          </a:p>
        </p:txBody>
      </p:sp>
      <p:sp>
        <p:nvSpPr>
          <p:cNvPr id="201" name="Shape 26"/>
          <p:cNvSpPr/>
          <p:nvPr/>
        </p:nvSpPr>
        <p:spPr>
          <a:xfrm>
            <a:off x="558799" y="1153633"/>
            <a:ext cx="7975600" cy="322686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137160" lvl="0" indent="-137160">
              <a:spcBef>
                <a:spcPts val="400"/>
              </a:spcBef>
              <a:buSzPct val="100000"/>
              <a:buFont typeface="Arial"/>
              <a:buChar char="•"/>
            </a:pPr>
            <a:r>
              <a:rPr lang="en-US" sz="2400" dirty="0" smtClean="0">
                <a:latin typeface="+mn-lt"/>
                <a:ea typeface="+mn-ea"/>
                <a:cs typeface="+mn-cs"/>
                <a:sym typeface="Helvetica"/>
              </a:rPr>
              <a:t>Inception Network / Residual Network</a:t>
            </a:r>
          </a:p>
          <a:p>
            <a:pPr marL="137160" lvl="0" indent="-137160">
              <a:spcBef>
                <a:spcPts val="400"/>
              </a:spcBef>
              <a:buSzPct val="100000"/>
              <a:buFont typeface="Arial"/>
              <a:buChar char="•"/>
            </a:pPr>
            <a:r>
              <a:rPr lang="en-US" sz="2400" dirty="0" smtClean="0">
                <a:latin typeface="+mn-lt"/>
                <a:ea typeface="+mn-ea"/>
                <a:cs typeface="+mn-cs"/>
                <a:sym typeface="Helvetica"/>
              </a:rPr>
              <a:t>How to make networks faster? </a:t>
            </a:r>
            <a:r>
              <a:rPr lang="en-US" sz="2400" dirty="0" err="1" smtClean="0">
                <a:latin typeface="+mn-lt"/>
                <a:ea typeface="+mn-ea"/>
                <a:cs typeface="+mn-cs"/>
                <a:sym typeface="Helvetica"/>
              </a:rPr>
              <a:t>XNORNet</a:t>
            </a:r>
            <a:r>
              <a:rPr lang="en-US" sz="2400" dirty="0" smtClean="0">
                <a:latin typeface="+mn-lt"/>
                <a:ea typeface="+mn-ea"/>
                <a:cs typeface="+mn-cs"/>
                <a:sym typeface="Helvetica"/>
              </a:rPr>
              <a:t>, EIE.</a:t>
            </a:r>
          </a:p>
          <a:p>
            <a:pPr marL="137160" lvl="0" indent="-137160">
              <a:spcBef>
                <a:spcPts val="400"/>
              </a:spcBef>
              <a:buSzPct val="100000"/>
              <a:buFont typeface="Arial"/>
              <a:buChar char="•"/>
            </a:pPr>
            <a:r>
              <a:rPr lang="en-US" sz="2400" dirty="0" smtClean="0">
                <a:latin typeface="+mn-lt"/>
                <a:ea typeface="+mn-ea"/>
                <a:cs typeface="+mn-cs"/>
                <a:sym typeface="Helvetica"/>
              </a:rPr>
              <a:t>Principles of Categorization / Intuitions from Psychology</a:t>
            </a:r>
          </a:p>
          <a:p>
            <a:pPr marL="137160" lvl="0" indent="-137160">
              <a:spcBef>
                <a:spcPts val="400"/>
              </a:spcBef>
              <a:buSzPct val="100000"/>
              <a:buFont typeface="Arial"/>
              <a:buChar char="•"/>
            </a:pPr>
            <a:r>
              <a:rPr lang="en-US" sz="2400" dirty="0" smtClean="0">
                <a:latin typeface="+mn-lt"/>
                <a:ea typeface="+mn-ea"/>
                <a:cs typeface="+mn-cs"/>
                <a:sym typeface="Helvetica"/>
              </a:rPr>
              <a:t>Recurrent Neural Networks (Image Captioning, Text Generation)</a:t>
            </a:r>
          </a:p>
          <a:p>
            <a:pPr marL="137160" lvl="0" indent="-137160">
              <a:spcBef>
                <a:spcPts val="400"/>
              </a:spcBef>
              <a:buSzPct val="100000"/>
              <a:buFont typeface="Arial"/>
              <a:buChar char="•"/>
            </a:pPr>
            <a:r>
              <a:rPr lang="en-US" sz="2400" dirty="0" smtClean="0">
                <a:latin typeface="+mn-lt"/>
                <a:ea typeface="+mn-ea"/>
                <a:cs typeface="+mn-cs"/>
                <a:sym typeface="Helvetica"/>
              </a:rPr>
              <a:t>And finally, you hopefully are proficient now with either Torch (Facebook fans) or </a:t>
            </a:r>
            <a:br>
              <a:rPr lang="en-US" sz="2400" dirty="0" smtClean="0">
                <a:latin typeface="+mn-lt"/>
                <a:ea typeface="+mn-ea"/>
                <a:cs typeface="+mn-cs"/>
                <a:sym typeface="Helvetica"/>
              </a:rPr>
            </a:br>
            <a:r>
              <a:rPr lang="en-US" sz="2400" dirty="0" err="1" smtClean="0">
                <a:latin typeface="+mn-lt"/>
                <a:ea typeface="+mn-ea"/>
                <a:cs typeface="+mn-cs"/>
                <a:sym typeface="Helvetica"/>
              </a:rPr>
              <a:t>Keras</a:t>
            </a:r>
            <a:r>
              <a:rPr lang="en-US" sz="2400" dirty="0" smtClean="0">
                <a:latin typeface="+mn-lt"/>
                <a:ea typeface="+mn-ea"/>
                <a:cs typeface="+mn-cs"/>
                <a:sym typeface="Helvetica"/>
              </a:rPr>
              <a:t>/</a:t>
            </a:r>
            <a:r>
              <a:rPr lang="en-US" sz="2400" dirty="0" err="1" smtClean="0">
                <a:latin typeface="+mn-lt"/>
                <a:ea typeface="+mn-ea"/>
                <a:cs typeface="+mn-cs"/>
                <a:sym typeface="Helvetica"/>
              </a:rPr>
              <a:t>Tensorflow</a:t>
            </a:r>
            <a:r>
              <a:rPr lang="en-US" sz="2400" dirty="0" smtClean="0">
                <a:latin typeface="+mn-lt"/>
                <a:ea typeface="+mn-ea"/>
                <a:cs typeface="+mn-cs"/>
                <a:sym typeface="Helvetica"/>
              </a:rPr>
              <a:t> (Google fans).</a:t>
            </a:r>
          </a:p>
          <a:p>
            <a:pPr marL="137160" lvl="0" indent="-137160">
              <a:spcBef>
                <a:spcPts val="400"/>
              </a:spcBef>
              <a:buSzPct val="100000"/>
              <a:buFont typeface="Arial"/>
              <a:buChar char="•"/>
            </a:pPr>
            <a:endParaRPr lang="en-US" sz="2400" dirty="0" smtClean="0">
              <a:latin typeface="+mn-lt"/>
              <a:ea typeface="+mn-ea"/>
              <a:cs typeface="+mn-cs"/>
              <a:sym typeface="Helvetica"/>
            </a:endParaRPr>
          </a:p>
        </p:txBody>
      </p:sp>
    </p:spTree>
    <p:extLst>
      <p:ext uri="{BB962C8B-B14F-4D97-AF65-F5344CB8AC3E}">
        <p14:creationId xmlns:p14="http://schemas.microsoft.com/office/powerpoint/2010/main" val="69385243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Scholarship and Ethics (What not to do)</a:t>
            </a:r>
            <a:endParaRPr sz="3200" dirty="0">
              <a:solidFill>
                <a:srgbClr val="215380"/>
              </a:solidFill>
            </a:endParaRPr>
          </a:p>
        </p:txBody>
      </p:sp>
      <p:pic>
        <p:nvPicPr>
          <p:cNvPr id="3" name="Picture 2"/>
          <p:cNvPicPr>
            <a:picLocks noChangeAspect="1"/>
          </p:cNvPicPr>
          <p:nvPr/>
        </p:nvPicPr>
        <p:blipFill>
          <a:blip r:embed="rId2"/>
          <a:stretch>
            <a:fillRect/>
          </a:stretch>
        </p:blipFill>
        <p:spPr>
          <a:xfrm>
            <a:off x="467467" y="1166149"/>
            <a:ext cx="8158263" cy="3116484"/>
          </a:xfrm>
          <a:prstGeom prst="rect">
            <a:avLst/>
          </a:prstGeom>
        </p:spPr>
      </p:pic>
      <p:sp>
        <p:nvSpPr>
          <p:cNvPr id="4" name="TextBox 3"/>
          <p:cNvSpPr txBox="1"/>
          <p:nvPr/>
        </p:nvSpPr>
        <p:spPr>
          <a:xfrm>
            <a:off x="763929" y="4282633"/>
            <a:ext cx="19197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dirty="0" smtClean="0">
                <a:solidFill>
                  <a:srgbClr val="000000"/>
                </a:solidFill>
              </a:rPr>
              <a:t>[In class discussion]</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885264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Scholarship and Ethics (What not to do)</a:t>
            </a:r>
            <a:endParaRPr sz="3200" dirty="0">
              <a:solidFill>
                <a:srgbClr val="215380"/>
              </a:solidFill>
            </a:endParaRPr>
          </a:p>
        </p:txBody>
      </p:sp>
      <p:pic>
        <p:nvPicPr>
          <p:cNvPr id="3" name="Picture 2"/>
          <p:cNvPicPr>
            <a:picLocks noChangeAspect="1"/>
          </p:cNvPicPr>
          <p:nvPr/>
        </p:nvPicPr>
        <p:blipFill>
          <a:blip r:embed="rId2"/>
          <a:stretch>
            <a:fillRect/>
          </a:stretch>
        </p:blipFill>
        <p:spPr>
          <a:xfrm>
            <a:off x="1220163" y="967601"/>
            <a:ext cx="6421377" cy="3785575"/>
          </a:xfrm>
          <a:prstGeom prst="rect">
            <a:avLst/>
          </a:prstGeom>
        </p:spPr>
      </p:pic>
      <p:sp>
        <p:nvSpPr>
          <p:cNvPr id="4" name="TextBox 3"/>
          <p:cNvSpPr txBox="1"/>
          <p:nvPr/>
        </p:nvSpPr>
        <p:spPr>
          <a:xfrm>
            <a:off x="6681663" y="1909823"/>
            <a:ext cx="19197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mtClean="0">
                <a:solidFill>
                  <a:srgbClr val="000000"/>
                </a:solidFill>
              </a:rPr>
              <a:t>[In class discussion]</a:t>
            </a: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66965726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Scholarship and Ethics (What not to do)</a:t>
            </a:r>
            <a:endParaRPr sz="3200" dirty="0">
              <a:solidFill>
                <a:srgbClr val="215380"/>
              </a:solidFill>
            </a:endParaRPr>
          </a:p>
        </p:txBody>
      </p:sp>
      <p:pic>
        <p:nvPicPr>
          <p:cNvPr id="4" name="Picture 3"/>
          <p:cNvPicPr>
            <a:picLocks noChangeAspect="1"/>
          </p:cNvPicPr>
          <p:nvPr/>
        </p:nvPicPr>
        <p:blipFill>
          <a:blip r:embed="rId2"/>
          <a:stretch>
            <a:fillRect/>
          </a:stretch>
        </p:blipFill>
        <p:spPr>
          <a:xfrm>
            <a:off x="596257" y="1362196"/>
            <a:ext cx="7442200" cy="2743200"/>
          </a:xfrm>
          <a:prstGeom prst="rect">
            <a:avLst/>
          </a:prstGeom>
        </p:spPr>
      </p:pic>
      <p:sp>
        <p:nvSpPr>
          <p:cNvPr id="5" name="TextBox 4"/>
          <p:cNvSpPr txBox="1"/>
          <p:nvPr/>
        </p:nvSpPr>
        <p:spPr>
          <a:xfrm>
            <a:off x="763929" y="4282633"/>
            <a:ext cx="19197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mtClean="0">
                <a:solidFill>
                  <a:srgbClr val="000000"/>
                </a:solidFill>
              </a:rPr>
              <a:t>[In class discussion]</a:t>
            </a: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1003364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p:cNvSpPr/>
          <p:nvPr/>
        </p:nvSpPr>
        <p:spPr>
          <a:xfrm>
            <a:off x="-172978" y="221950"/>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Reminder about your Projects</a:t>
            </a:r>
            <a:endParaRPr sz="3200" dirty="0">
              <a:solidFill>
                <a:srgbClr val="215380"/>
              </a:solidFill>
            </a:endParaRPr>
          </a:p>
        </p:txBody>
      </p:sp>
      <p:sp>
        <p:nvSpPr>
          <p:cNvPr id="3" name="Rectangle 2"/>
          <p:cNvSpPr/>
          <p:nvPr/>
        </p:nvSpPr>
        <p:spPr>
          <a:xfrm>
            <a:off x="422476" y="953738"/>
            <a:ext cx="8409008" cy="4185761"/>
          </a:xfrm>
          <a:prstGeom prst="rect">
            <a:avLst/>
          </a:prstGeom>
        </p:spPr>
        <p:txBody>
          <a:bodyPr wrap="square">
            <a:spAutoFit/>
          </a:bodyPr>
          <a:lstStyle/>
          <a:p>
            <a:pPr algn="l"/>
            <a:r>
              <a:rPr lang="en-US" sz="1400" dirty="0">
                <a:solidFill>
                  <a:srgbClr val="000000"/>
                </a:solidFill>
                <a:latin typeface="Tahoma" charset="0"/>
              </a:rPr>
              <a:t>Presentations are 10 minutes total. </a:t>
            </a:r>
          </a:p>
          <a:p>
            <a:pPr algn="l"/>
            <a:r>
              <a:rPr lang="en-US" sz="1400" dirty="0">
                <a:solidFill>
                  <a:srgbClr val="000000"/>
                </a:solidFill>
                <a:latin typeface="Tahoma" charset="0"/>
              </a:rPr>
              <a:t>* Project report is due on December 5th for everyone. </a:t>
            </a:r>
          </a:p>
          <a:p>
            <a:pPr algn="l"/>
            <a:r>
              <a:rPr lang="en-US" sz="1400" dirty="0">
                <a:solidFill>
                  <a:srgbClr val="000000"/>
                </a:solidFill>
                <a:latin typeface="Tahoma" charset="0"/>
              </a:rPr>
              <a:t>* Use inspirations from the papers we have read during class to elaborate your final report. </a:t>
            </a:r>
          </a:p>
          <a:p>
            <a:pPr algn="l"/>
            <a:r>
              <a:rPr lang="en-US" sz="1400" dirty="0">
                <a:solidFill>
                  <a:srgbClr val="000000"/>
                </a:solidFill>
                <a:latin typeface="Tahoma" charset="0"/>
              </a:rPr>
              <a:t>* Make sure you include an introduction motivating your problem (probably similar to what you already wrote in your proposal and progress report)</a:t>
            </a:r>
          </a:p>
          <a:p>
            <a:pPr algn="l"/>
            <a:r>
              <a:rPr lang="en-US" sz="1400" dirty="0">
                <a:solidFill>
                  <a:srgbClr val="000000"/>
                </a:solidFill>
                <a:latin typeface="Tahoma" charset="0"/>
              </a:rPr>
              <a:t>* Make sure you also include a clear description of your method, including figures of the model if necessary, a clear description of your algorithm and parameter choices, and discussion of your choices in the method. </a:t>
            </a:r>
          </a:p>
          <a:p>
            <a:pPr algn="l"/>
            <a:r>
              <a:rPr lang="en-US" sz="1400" dirty="0">
                <a:solidFill>
                  <a:srgbClr val="000000"/>
                </a:solidFill>
                <a:latin typeface="Tahoma" charset="0"/>
              </a:rPr>
              <a:t>* Make sure you include figures, and plots, and tables and numbers of your experiments. </a:t>
            </a:r>
          </a:p>
          <a:p>
            <a:pPr algn="l"/>
            <a:r>
              <a:rPr lang="en-US" sz="1400" dirty="0">
                <a:solidFill>
                  <a:srgbClr val="000000"/>
                </a:solidFill>
                <a:latin typeface="Tahoma" charset="0"/>
              </a:rPr>
              <a:t>* IMPORTANT: Make sure you include actual outputs of your method. For instance actual input images and outputs/predictions of your algorithm, including cases where it worked well, and cases where it might have failed. Include discussions of why it might have failed and what you could have done to improve those cases, etc. Trust your judgment for this part but again. take inspiration on the papers we have read this semester.</a:t>
            </a:r>
          </a:p>
          <a:p>
            <a:pPr algn="l"/>
            <a:r>
              <a:rPr lang="en-US" sz="1400" dirty="0">
                <a:solidFill>
                  <a:srgbClr val="000000"/>
                </a:solidFill>
                <a:latin typeface="Tahoma" charset="0"/>
              </a:rPr>
              <a:t/>
            </a:r>
            <a:br>
              <a:rPr lang="en-US" sz="1400" dirty="0">
                <a:solidFill>
                  <a:srgbClr val="000000"/>
                </a:solidFill>
                <a:latin typeface="Tahoma" charset="0"/>
              </a:rPr>
            </a:br>
            <a:endParaRPr lang="en-US" sz="1400" dirty="0">
              <a:solidFill>
                <a:srgbClr val="000000"/>
              </a:solidFill>
              <a:latin typeface="Tahoma" charset="0"/>
            </a:endParaRPr>
          </a:p>
          <a:p>
            <a:pPr algn="l"/>
            <a:r>
              <a:rPr lang="en-US" sz="1400" dirty="0">
                <a:solidFill>
                  <a:srgbClr val="000000"/>
                </a:solidFill>
                <a:latin typeface="Tahoma" charset="0"/>
              </a:rPr>
              <a:t>Best luck to all!</a:t>
            </a:r>
          </a:p>
          <a:p>
            <a:r>
              <a:rPr lang="en-US" sz="1400" dirty="0"/>
              <a:t/>
            </a:r>
            <a:br>
              <a:rPr lang="en-US" sz="1400" dirty="0"/>
            </a:br>
            <a:endParaRPr lang="en-US" sz="1400" dirty="0"/>
          </a:p>
        </p:txBody>
      </p:sp>
    </p:spTree>
    <p:extLst>
      <p:ext uri="{BB962C8B-B14F-4D97-AF65-F5344CB8AC3E}">
        <p14:creationId xmlns:p14="http://schemas.microsoft.com/office/powerpoint/2010/main" val="43359722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Recurrent Neural Network Cell</a:t>
            </a:r>
            <a:endParaRPr sz="3200" dirty="0">
              <a:solidFill>
                <a:srgbClr val="215380"/>
              </a:solidFill>
            </a:endParaRPr>
          </a:p>
        </p:txBody>
      </p:sp>
      <p:grpSp>
        <p:nvGrpSpPr>
          <p:cNvPr id="18" name="Group 17"/>
          <p:cNvGrpSpPr/>
          <p:nvPr/>
        </p:nvGrpSpPr>
        <p:grpSpPr>
          <a:xfrm>
            <a:off x="4319856" y="3971616"/>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2731156" y="2495924"/>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5883936" y="2495924"/>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1022559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1210" b="15781"/>
          <a:stretch/>
        </p:blipFill>
        <p:spPr>
          <a:xfrm>
            <a:off x="1423685" y="1324564"/>
            <a:ext cx="6194947" cy="2934919"/>
          </a:xfrm>
          <a:prstGeom prst="rect">
            <a:avLst/>
          </a:prstGeom>
        </p:spPr>
      </p:pic>
      <p:sp>
        <p:nvSpPr>
          <p:cNvPr id="4"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Hope you enjoyed the Class. Thanks!</a:t>
            </a:r>
            <a:endParaRPr sz="3200" dirty="0">
              <a:solidFill>
                <a:srgbClr val="215380"/>
              </a:solidFill>
            </a:endParaRPr>
          </a:p>
        </p:txBody>
      </p:sp>
    </p:spTree>
    <p:extLst>
      <p:ext uri="{BB962C8B-B14F-4D97-AF65-F5344CB8AC3E}">
        <p14:creationId xmlns:p14="http://schemas.microsoft.com/office/powerpoint/2010/main" val="82001867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Recurrent Neural Network Cell</a:t>
            </a:r>
            <a:endParaRPr sz="3200" dirty="0">
              <a:solidFill>
                <a:srgbClr val="215380"/>
              </a:solidFill>
            </a:endParaRPr>
          </a:p>
        </p:txBody>
      </p:sp>
      <p:grpSp>
        <p:nvGrpSpPr>
          <p:cNvPr id="18" name="Group 17"/>
          <p:cNvGrpSpPr/>
          <p:nvPr/>
        </p:nvGrpSpPr>
        <p:grpSpPr>
          <a:xfrm>
            <a:off x="4319856" y="3971616"/>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2731156" y="2495924"/>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5883936" y="2495924"/>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 name="TextBox 1"/>
              <p:cNvSpPr txBox="1"/>
              <p:nvPr/>
            </p:nvSpPr>
            <p:spPr>
              <a:xfrm>
                <a:off x="3219114" y="1637236"/>
                <a:ext cx="2774799"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r>
                        <m:rPr>
                          <m:sty m:val="p"/>
                        </m:rPr>
                        <a:rPr kumimoji="0" lang="en-US" sz="1800" b="0" i="0" u="none" strike="noStrike" cap="none" spc="0" normalizeH="0" baseline="0" smtClean="0">
                          <a:ln>
                            <a:noFill/>
                          </a:ln>
                          <a:solidFill>
                            <a:srgbClr val="000000"/>
                          </a:solidFill>
                          <a:effectLst/>
                          <a:uFillTx/>
                          <a:latin typeface="Cambria Math" charset="0"/>
                          <a:ea typeface="Calibri"/>
                          <a:cs typeface="Calibri"/>
                          <a:sym typeface="Calibri"/>
                        </a:rPr>
                        <m:t>tanh</m:t>
                      </m:r>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𝑊</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hh</m:t>
                          </m:r>
                        </m:sub>
                      </m:sSub>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0</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𝑊</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h𝑥</m:t>
                          </m:r>
                        </m:sub>
                      </m:sSub>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𝑥</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19114" y="1637236"/>
                <a:ext cx="2774799" cy="276999"/>
              </a:xfrm>
              <a:prstGeom prst="rect">
                <a:avLst/>
              </a:prstGeom>
              <a:blipFill rotWithShape="0">
                <a:blip r:embed="rId7"/>
                <a:stretch>
                  <a:fillRect l="-1758" t="-148889" r="-2857" b="-180000"/>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13261929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Recurrent Neural Network Cell</a:t>
            </a:r>
            <a:endParaRPr sz="3200" dirty="0">
              <a:solidFill>
                <a:srgbClr val="215380"/>
              </a:solidFill>
            </a:endParaRPr>
          </a:p>
        </p:txBody>
      </p:sp>
      <p:grpSp>
        <p:nvGrpSpPr>
          <p:cNvPr id="18" name="Group 17"/>
          <p:cNvGrpSpPr/>
          <p:nvPr/>
        </p:nvGrpSpPr>
        <p:grpSpPr>
          <a:xfrm>
            <a:off x="4319856" y="3971616"/>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2731156" y="2495924"/>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5883936" y="2495924"/>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2" name="TextBox 1"/>
              <p:cNvSpPr txBox="1"/>
              <p:nvPr/>
            </p:nvSpPr>
            <p:spPr>
              <a:xfrm>
                <a:off x="429500" y="3694617"/>
                <a:ext cx="2774799"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r>
                        <m:rPr>
                          <m:sty m:val="p"/>
                        </m:rPr>
                        <a:rPr kumimoji="0" lang="en-US" sz="1800" b="0" i="0" u="none" strike="noStrike" cap="none" spc="0" normalizeH="0" baseline="0" smtClean="0">
                          <a:ln>
                            <a:noFill/>
                          </a:ln>
                          <a:solidFill>
                            <a:srgbClr val="000000"/>
                          </a:solidFill>
                          <a:effectLst/>
                          <a:uFillTx/>
                          <a:latin typeface="Cambria Math" charset="0"/>
                          <a:ea typeface="Calibri"/>
                          <a:cs typeface="Calibri"/>
                          <a:sym typeface="Calibri"/>
                        </a:rPr>
                        <m:t>tanh</m:t>
                      </m:r>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𝑊</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hh</m:t>
                          </m:r>
                        </m:sub>
                      </m:sSub>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0</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𝑊</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h𝑥</m:t>
                          </m:r>
                        </m:sub>
                      </m:sSub>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𝑥</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29500" y="3694617"/>
                <a:ext cx="2774799" cy="276999"/>
              </a:xfrm>
              <a:prstGeom prst="rect">
                <a:avLst/>
              </a:prstGeom>
              <a:blipFill rotWithShape="0">
                <a:blip r:embed="rId7"/>
                <a:stretch>
                  <a:fillRect l="-1754" t="-143478" r="-2632" b="-176087"/>
                </a:stretch>
              </a:blipFill>
              <a:ln w="12700" cap="flat">
                <a:noFill/>
                <a:miter lim="400000"/>
              </a:ln>
              <a:effectLst/>
            </p:spPr>
            <p:txBody>
              <a:bodyPr/>
              <a:lstStyle/>
              <a:p>
                <a:r>
                  <a:rPr lang="en-US">
                    <a:noFill/>
                  </a:rPr>
                  <a:t> </a:t>
                </a:r>
              </a:p>
            </p:txBody>
          </p:sp>
        </mc:Fallback>
      </mc:AlternateContent>
      <p:grpSp>
        <p:nvGrpSpPr>
          <p:cNvPr id="6" name="Group 5"/>
          <p:cNvGrpSpPr/>
          <p:nvPr/>
        </p:nvGrpSpPr>
        <p:grpSpPr>
          <a:xfrm>
            <a:off x="4316215" y="1586962"/>
            <a:ext cx="467820" cy="778518"/>
            <a:chOff x="4316215" y="1586962"/>
            <a:chExt cx="467820" cy="778518"/>
          </a:xfrm>
        </p:grpSpPr>
        <p:grpSp>
          <p:nvGrpSpPr>
            <p:cNvPr id="19" name="Group 18"/>
            <p:cNvGrpSpPr/>
            <p:nvPr/>
          </p:nvGrpSpPr>
          <p:grpSpPr>
            <a:xfrm>
              <a:off x="4316215" y="1586962"/>
              <a:ext cx="467820" cy="400566"/>
              <a:chOff x="4750274" y="1783751"/>
              <a:chExt cx="467820" cy="400566"/>
            </a:xfrm>
          </p:grpSpPr>
          <p:sp>
            <p:nvSpPr>
              <p:cNvPr id="20" name="Oval 19"/>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4505239" y="21031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cxnSp>
        <p:nvCxnSpPr>
          <p:cNvPr id="25" name="Straight Arrow Connector 24"/>
          <p:cNvCxnSpPr/>
          <p:nvPr/>
        </p:nvCxnSpPr>
        <p:spPr>
          <a:xfrm flipH="1" flipV="1">
            <a:off x="4512140" y="1288293"/>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26" name="Group 25"/>
          <p:cNvGrpSpPr/>
          <p:nvPr/>
        </p:nvGrpSpPr>
        <p:grpSpPr>
          <a:xfrm>
            <a:off x="4316215" y="809557"/>
            <a:ext cx="467820" cy="400566"/>
            <a:chOff x="4750274" y="1783751"/>
            <a:chExt cx="467820" cy="400566"/>
          </a:xfrm>
        </p:grpSpPr>
        <p:sp>
          <p:nvSpPr>
            <p:cNvPr id="27" name="Oval 2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8" name="Rectangle 27"/>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8"/>
                  <a:stretch>
                    <a:fillRect b="-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Box 28"/>
              <p:cNvSpPr txBox="1"/>
              <p:nvPr/>
            </p:nvSpPr>
            <p:spPr>
              <a:xfrm>
                <a:off x="429500" y="4139774"/>
                <a:ext cx="2203039" cy="2989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𝑦</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r>
                        <m:rPr>
                          <m:sty m:val="p"/>
                        </m:rPr>
                        <a:rPr kumimoji="0" lang="en-US" sz="1800" b="0" i="0" u="none" strike="noStrike" cap="none" spc="0" normalizeH="0" baseline="0" smtClean="0">
                          <a:ln>
                            <a:noFill/>
                          </a:ln>
                          <a:solidFill>
                            <a:srgbClr val="000000"/>
                          </a:solidFill>
                          <a:effectLst/>
                          <a:uFillTx/>
                          <a:latin typeface="Cambria Math" charset="0"/>
                          <a:ea typeface="Calibri"/>
                          <a:cs typeface="Calibri"/>
                          <a:sym typeface="Calibri"/>
                        </a:rPr>
                        <m:t>softmax</m:t>
                      </m:r>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𝑊</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h𝑦</m:t>
                          </m:r>
                        </m:sub>
                      </m:sSub>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29500" y="4139774"/>
                <a:ext cx="2203039" cy="298928"/>
              </a:xfrm>
              <a:prstGeom prst="rect">
                <a:avLst/>
              </a:prstGeom>
              <a:blipFill rotWithShape="0">
                <a:blip r:embed="rId9"/>
                <a:stretch>
                  <a:fillRect l="-1934" t="-132653" r="-3315" b="-161224"/>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8941119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Recurrent Neural Network Cell</a:t>
            </a:r>
            <a:endParaRPr sz="3200" dirty="0">
              <a:solidFill>
                <a:srgbClr val="215380"/>
              </a:solidFill>
            </a:endParaRPr>
          </a:p>
        </p:txBody>
      </p:sp>
      <p:grpSp>
        <p:nvGrpSpPr>
          <p:cNvPr id="18" name="Group 17"/>
          <p:cNvGrpSpPr/>
          <p:nvPr/>
        </p:nvGrpSpPr>
        <p:grpSpPr>
          <a:xfrm>
            <a:off x="4319856" y="3971616"/>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4"/>
                  <a:stretch>
                    <a:fillRect r="-39344"/>
                  </a:stretch>
                </a:blipFill>
              </p:spPr>
              <p:txBody>
                <a:bodyPr/>
                <a:lstStyle/>
                <a:p>
                  <a:r>
                    <a:rPr lang="en-US">
                      <a:noFill/>
                    </a:rPr>
                    <a:t> </a:t>
                  </a:r>
                </a:p>
              </p:txBody>
            </p:sp>
          </mc:Fallback>
        </mc:AlternateContent>
      </p:grpSp>
      <p:grpSp>
        <p:nvGrpSpPr>
          <p:cNvPr id="37" name="Group 36"/>
          <p:cNvGrpSpPr/>
          <p:nvPr/>
        </p:nvGrpSpPr>
        <p:grpSpPr>
          <a:xfrm>
            <a:off x="2731156" y="2495924"/>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5883936" y="2495924"/>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4316215" y="1586962"/>
            <a:ext cx="467820" cy="400566"/>
            <a:chOff x="4750274" y="1783751"/>
            <a:chExt cx="467820" cy="400566"/>
          </a:xfrm>
        </p:grpSpPr>
        <p:sp>
          <p:nvSpPr>
            <p:cNvPr id="20" name="Oval 19"/>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24" name="Straight Arrow Connector 23"/>
          <p:cNvCxnSpPr/>
          <p:nvPr/>
        </p:nvCxnSpPr>
        <p:spPr>
          <a:xfrm flipV="1">
            <a:off x="4505239" y="21031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5" name="Straight Arrow Connector 24"/>
          <p:cNvCxnSpPr/>
          <p:nvPr/>
        </p:nvCxnSpPr>
        <p:spPr>
          <a:xfrm flipH="1" flipV="1">
            <a:off x="4512140" y="1288293"/>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26" name="Group 25"/>
          <p:cNvGrpSpPr/>
          <p:nvPr/>
        </p:nvGrpSpPr>
        <p:grpSpPr>
          <a:xfrm>
            <a:off x="4316215" y="809557"/>
            <a:ext cx="467820" cy="400566"/>
            <a:chOff x="4750274" y="1783751"/>
            <a:chExt cx="467820" cy="400566"/>
          </a:xfrm>
        </p:grpSpPr>
        <p:sp>
          <p:nvSpPr>
            <p:cNvPr id="27" name="Oval 26"/>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8" name="Rectangle 27"/>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00"/>
                                </a:solidFill>
                                <a:latin typeface="Cambria Math" charset="0"/>
                              </a:rPr>
                            </m:ctrlPr>
                          </m:sSubPr>
                          <m:e>
                            <m:r>
                              <a:rPr lang="en-US" b="0" i="1" smtClean="0">
                                <a:solidFill>
                                  <a:srgbClr val="000000"/>
                                </a:solidFill>
                                <a:latin typeface="Cambria Math" charset="0"/>
                              </a:rPr>
                              <m:t>𝑦</m:t>
                            </m:r>
                          </m:e>
                          <m:sub>
                            <m:r>
                              <a:rPr lang="en-US" b="0" i="1" smtClean="0">
                                <a:solidFill>
                                  <a:srgbClr val="000000"/>
                                </a:solidFill>
                                <a:latin typeface="Cambria Math" charset="0"/>
                              </a:rPr>
                              <m:t>1</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7"/>
                  <a:stretch>
                    <a:fillRect b="-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9136865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Recurrent Neural Network Cell</a:t>
            </a:r>
            <a:endParaRPr sz="3200" dirty="0">
              <a:solidFill>
                <a:srgbClr val="215380"/>
              </a:solidFill>
            </a:endParaRPr>
          </a:p>
        </p:txBody>
      </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6323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𝑅𝑁𝑁</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63237" y="2558965"/>
                  <a:ext cx="370558" cy="307777"/>
                </a:xfrm>
                <a:prstGeom prst="rect">
                  <a:avLst/>
                </a:prstGeom>
                <a:blipFill rotWithShape="0">
                  <a:blip r:embed="rId2"/>
                  <a:stretch>
                    <a:fillRect r="-39344"/>
                  </a:stretch>
                </a:blipFill>
              </p:spPr>
              <p:txBody>
                <a:bodyPr/>
                <a:lstStyle/>
                <a:p>
                  <a:r>
                    <a:rPr lang="en-US">
                      <a:noFill/>
                    </a:rPr>
                    <a:t> </a:t>
                  </a:r>
                </a:p>
              </p:txBody>
            </p:sp>
          </mc:Fallback>
        </mc:AlternateContent>
      </p:grp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5" name="Straight Arrow Connector 24"/>
          <p:cNvCxnSpPr/>
          <p:nvPr/>
        </p:nvCxnSpPr>
        <p:spPr>
          <a:xfrm flipH="1" flipV="1">
            <a:off x="4512140" y="1288293"/>
            <a:ext cx="11470" cy="25931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4" name="TextBox 3"/>
              <p:cNvSpPr txBox="1"/>
              <p:nvPr/>
            </p:nvSpPr>
            <p:spPr>
              <a:xfrm>
                <a:off x="3399931" y="3821920"/>
                <a:ext cx="1686744"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𝑥</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 [0 0 1 0 0]</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99931" y="3821920"/>
                <a:ext cx="1686744" cy="276999"/>
              </a:xfrm>
              <a:prstGeom prst="rect">
                <a:avLst/>
              </a:prstGeom>
              <a:blipFill rotWithShape="0">
                <a:blip r:embed="rId3"/>
                <a:stretch>
                  <a:fillRect t="-146667" r="-3261" b="-18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335426" y="2608673"/>
                <a:ext cx="2006895"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0</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=[0 0 0 0 0 0 0 ]</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335426" y="2608673"/>
                <a:ext cx="2006895" cy="276999"/>
              </a:xfrm>
              <a:prstGeom prst="rect">
                <a:avLst/>
              </a:prstGeom>
              <a:blipFill rotWithShape="0">
                <a:blip r:embed="rId4"/>
                <a:stretch>
                  <a:fillRect l="-2432" t="-146667" r="-3647" b="-18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09650" y="971937"/>
                <a:ext cx="2865015"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𝑦</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=[0.1, 0.05, 0.05, 0.1, 0.7]</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009650" y="971937"/>
                <a:ext cx="2865015" cy="276999"/>
              </a:xfrm>
              <a:prstGeom prst="rect">
                <a:avLst/>
              </a:prstGeom>
              <a:blipFill rotWithShape="0">
                <a:blip r:embed="rId5"/>
                <a:stretch>
                  <a:fillRect l="-1702" t="-2174" r="-2553" b="-32609"/>
                </a:stretch>
              </a:blipFill>
              <a:ln w="12700" cap="flat">
                <a:noFill/>
                <a:miter lim="400000"/>
              </a:ln>
              <a:effectLst/>
            </p:spPr>
            <p:txBody>
              <a:bodyPr/>
              <a:lstStyle/>
              <a:p>
                <a:r>
                  <a:rPr lang="en-US">
                    <a:noFill/>
                  </a:rPr>
                  <a:t> </a:t>
                </a:r>
              </a:p>
            </p:txBody>
          </p:sp>
        </mc:Fallback>
      </mc:AlternateContent>
      <p:grpSp>
        <p:nvGrpSpPr>
          <p:cNvPr id="11" name="Group 10"/>
          <p:cNvGrpSpPr/>
          <p:nvPr/>
        </p:nvGrpSpPr>
        <p:grpSpPr>
          <a:xfrm>
            <a:off x="3441371" y="1698409"/>
            <a:ext cx="4244104" cy="1187263"/>
            <a:chOff x="3441371" y="1698409"/>
            <a:chExt cx="4244104" cy="1187263"/>
          </a:xfrm>
        </p:grpSpPr>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4" name="Straight Arrow Connector 23"/>
            <p:cNvCxnSpPr/>
            <p:nvPr/>
          </p:nvCxnSpPr>
          <p:spPr>
            <a:xfrm flipV="1">
              <a:off x="4505239" y="2103120"/>
              <a:ext cx="0" cy="26236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35" name="TextBox 34"/>
                <p:cNvSpPr txBox="1"/>
                <p:nvPr/>
              </p:nvSpPr>
              <p:spPr>
                <a:xfrm>
                  <a:off x="3441371" y="1698409"/>
                  <a:ext cx="2001574"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 2 0 3 0 0 1 ]</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441371" y="1698409"/>
                  <a:ext cx="2001574" cy="276999"/>
                </a:xfrm>
                <a:prstGeom prst="rect">
                  <a:avLst/>
                </a:prstGeom>
                <a:blipFill rotWithShape="0">
                  <a:blip r:embed="rId6"/>
                  <a:stretch>
                    <a:fillRect l="-2439" t="-148889" r="-3659" b="-1800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83901" y="2608673"/>
                  <a:ext cx="2001574"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ctrlPr>
                          </m:sSubPr>
                          <m:e>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h</m:t>
                            </m:r>
                          </m:e>
                          <m: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m:t>
                            </m:r>
                          </m:sub>
                        </m:sSub>
                        <m:r>
                          <a:rPr kumimoji="0" lang="en-US" sz="1800" b="0" i="1" u="none" strike="noStrike" cap="none" spc="0" normalizeH="0" baseline="0" smtClean="0">
                            <a:ln>
                              <a:noFill/>
                            </a:ln>
                            <a:solidFill>
                              <a:srgbClr val="000000"/>
                            </a:solidFill>
                            <a:effectLst/>
                            <a:uFillTx/>
                            <a:latin typeface="Cambria Math" charset="0"/>
                            <a:ea typeface="Calibri"/>
                            <a:cs typeface="Calibri"/>
                            <a:sym typeface="Calibri"/>
                          </a:rPr>
                          <m:t>=[1 2 0 3 0 0 1 ]</m:t>
                        </m:r>
                      </m:oMath>
                    </m:oMathPara>
                  </a14:m>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683901" y="2608673"/>
                  <a:ext cx="2001574" cy="276999"/>
                </a:xfrm>
                <a:prstGeom prst="rect">
                  <a:avLst/>
                </a:prstGeom>
                <a:blipFill rotWithShape="0">
                  <a:blip r:embed="rId7"/>
                  <a:stretch>
                    <a:fillRect l="-2432" t="-146667" r="-3343" b="-182222"/>
                  </a:stretch>
                </a:blipFill>
                <a:ln w="12700" cap="flat">
                  <a:noFill/>
                  <a:miter lim="400000"/>
                </a:ln>
                <a:effectLst/>
              </p:spPr>
              <p:txBody>
                <a:bodyPr/>
                <a:lstStyle/>
                <a:p>
                  <a:r>
                    <a:rPr lang="en-US">
                      <a:noFill/>
                    </a:rPr>
                    <a:t> </a:t>
                  </a:r>
                </a:p>
              </p:txBody>
            </p:sp>
          </mc:Fallback>
        </mc:AlternateContent>
      </p:grpSp>
      <p:sp>
        <p:nvSpPr>
          <p:cNvPr id="7" name="TextBox 6"/>
          <p:cNvSpPr txBox="1"/>
          <p:nvPr/>
        </p:nvSpPr>
        <p:spPr>
          <a:xfrm>
            <a:off x="4028396" y="4285625"/>
            <a:ext cx="98251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dirty="0" smtClean="0">
                <a:solidFill>
                  <a:srgbClr val="0070C0"/>
                </a:solidFill>
              </a:rPr>
              <a:t>a b </a:t>
            </a:r>
            <a:r>
              <a:rPr lang="en-US" sz="2400" b="1" dirty="0" smtClean="0">
                <a:solidFill>
                  <a:srgbClr val="0070C0"/>
                </a:solidFill>
              </a:rPr>
              <a:t>c</a:t>
            </a:r>
            <a:r>
              <a:rPr lang="en-US" sz="2000" dirty="0" smtClean="0">
                <a:solidFill>
                  <a:srgbClr val="0070C0"/>
                </a:solidFill>
              </a:rPr>
              <a:t> d e</a:t>
            </a:r>
            <a:endParaRPr kumimoji="0" lang="en-US" sz="2000" b="0" i="0" u="none" strike="noStrike" cap="none" spc="0" normalizeH="0" baseline="0" dirty="0">
              <a:ln>
                <a:noFill/>
              </a:ln>
              <a:solidFill>
                <a:srgbClr val="0070C0"/>
              </a:solidFill>
              <a:effectLst/>
              <a:uFillTx/>
              <a:sym typeface="Calibri"/>
            </a:endParaRPr>
          </a:p>
        </p:txBody>
      </p:sp>
      <p:cxnSp>
        <p:nvCxnSpPr>
          <p:cNvPr id="41" name="Straight Arrow Connector 40"/>
          <p:cNvCxnSpPr/>
          <p:nvPr/>
        </p:nvCxnSpPr>
        <p:spPr>
          <a:xfrm flipV="1">
            <a:off x="4145575" y="4094347"/>
            <a:ext cx="0" cy="262360"/>
          </a:xfrm>
          <a:prstGeom prst="straightConnector1">
            <a:avLst/>
          </a:prstGeom>
          <a:noFill/>
          <a:ln w="25400" cap="flat">
            <a:solidFill>
              <a:srgbClr val="0070C0"/>
            </a:solidFill>
            <a:prstDash val="solid"/>
            <a:bevel/>
            <a:tailEnd type="triangle"/>
          </a:ln>
          <a:effectLst/>
        </p:spPr>
        <p:style>
          <a:lnRef idx="0">
            <a:scrgbClr r="0" g="0" b="0"/>
          </a:lnRef>
          <a:fillRef idx="0">
            <a:scrgbClr r="0" g="0" b="0"/>
          </a:fillRef>
          <a:effectRef idx="0">
            <a:scrgbClr r="0" g="0" b="0"/>
          </a:effectRef>
          <a:fontRef idx="none"/>
        </p:style>
      </p:cxnSp>
      <p:cxnSp>
        <p:nvCxnSpPr>
          <p:cNvPr id="42" name="Straight Arrow Connector 41"/>
          <p:cNvCxnSpPr/>
          <p:nvPr/>
        </p:nvCxnSpPr>
        <p:spPr>
          <a:xfrm flipV="1">
            <a:off x="4328813" y="4094347"/>
            <a:ext cx="0" cy="262360"/>
          </a:xfrm>
          <a:prstGeom prst="straightConnector1">
            <a:avLst/>
          </a:prstGeom>
          <a:noFill/>
          <a:ln w="25400" cap="flat">
            <a:solidFill>
              <a:srgbClr val="0070C0"/>
            </a:solidFill>
            <a:prstDash val="solid"/>
            <a:bevel/>
            <a:tailEnd type="triangle"/>
          </a:ln>
          <a:effectLst/>
        </p:spPr>
        <p:style>
          <a:lnRef idx="0">
            <a:scrgbClr r="0" g="0" b="0"/>
          </a:lnRef>
          <a:fillRef idx="0">
            <a:scrgbClr r="0" g="0" b="0"/>
          </a:fillRef>
          <a:effectRef idx="0">
            <a:scrgbClr r="0" g="0" b="0"/>
          </a:effectRef>
          <a:fontRef idx="none"/>
        </p:style>
      </p:cxnSp>
      <p:cxnSp>
        <p:nvCxnSpPr>
          <p:cNvPr id="43" name="Straight Arrow Connector 42"/>
          <p:cNvCxnSpPr/>
          <p:nvPr/>
        </p:nvCxnSpPr>
        <p:spPr>
          <a:xfrm flipV="1">
            <a:off x="4512051" y="4094347"/>
            <a:ext cx="0" cy="262360"/>
          </a:xfrm>
          <a:prstGeom prst="straightConnector1">
            <a:avLst/>
          </a:prstGeom>
          <a:noFill/>
          <a:ln w="25400" cap="flat">
            <a:solidFill>
              <a:srgbClr val="0070C0"/>
            </a:solidFill>
            <a:prstDash val="solid"/>
            <a:bevel/>
            <a:tailEnd type="triangle"/>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V="1">
            <a:off x="4695289" y="4094347"/>
            <a:ext cx="0" cy="262360"/>
          </a:xfrm>
          <a:prstGeom prst="straightConnector1">
            <a:avLst/>
          </a:prstGeom>
          <a:noFill/>
          <a:ln w="25400" cap="flat">
            <a:solidFill>
              <a:srgbClr val="0070C0"/>
            </a:solidFill>
            <a:prstDash val="solid"/>
            <a:bevel/>
            <a:tailEnd type="triangle"/>
          </a:ln>
          <a:effectLst/>
        </p:spPr>
        <p:style>
          <a:lnRef idx="0">
            <a:scrgbClr r="0" g="0" b="0"/>
          </a:lnRef>
          <a:fillRef idx="0">
            <a:scrgbClr r="0" g="0" b="0"/>
          </a:fillRef>
          <a:effectRef idx="0">
            <a:scrgbClr r="0" g="0" b="0"/>
          </a:effectRef>
          <a:fontRef idx="none"/>
        </p:style>
      </p:cxnSp>
      <p:cxnSp>
        <p:nvCxnSpPr>
          <p:cNvPr id="45" name="Straight Arrow Connector 44"/>
          <p:cNvCxnSpPr/>
          <p:nvPr/>
        </p:nvCxnSpPr>
        <p:spPr>
          <a:xfrm flipV="1">
            <a:off x="4878525" y="4094347"/>
            <a:ext cx="0" cy="262360"/>
          </a:xfrm>
          <a:prstGeom prst="straightConnector1">
            <a:avLst/>
          </a:prstGeom>
          <a:noFill/>
          <a:ln w="25400" cap="flat">
            <a:solidFill>
              <a:srgbClr val="0070C0"/>
            </a:solidFill>
            <a:prstDash val="solid"/>
            <a:bevel/>
            <a:tailEnd type="triangle"/>
          </a:ln>
          <a:effectLst/>
        </p:spPr>
        <p:style>
          <a:lnRef idx="0">
            <a:scrgbClr r="0" g="0" b="0"/>
          </a:lnRef>
          <a:fillRef idx="0">
            <a:scrgbClr r="0" g="0" b="0"/>
          </a:fillRef>
          <a:effectRef idx="0">
            <a:scrgbClr r="0" g="0" b="0"/>
          </a:effectRef>
          <a:fontRef idx="none"/>
        </p:style>
      </p:cxnSp>
      <p:cxnSp>
        <p:nvCxnSpPr>
          <p:cNvPr id="47" name="Straight Arrow Connector 46"/>
          <p:cNvCxnSpPr/>
          <p:nvPr/>
        </p:nvCxnSpPr>
        <p:spPr>
          <a:xfrm>
            <a:off x="6027621" y="1101179"/>
            <a:ext cx="537771" cy="9257"/>
          </a:xfrm>
          <a:prstGeom prst="straightConnector1">
            <a:avLst/>
          </a:prstGeom>
          <a:noFill/>
          <a:ln w="25400" cap="flat">
            <a:solidFill>
              <a:srgbClr val="0070C0"/>
            </a:solidFill>
            <a:prstDash val="solid"/>
            <a:bevel/>
            <a:tailEnd type="triangle"/>
          </a:ln>
          <a:effectLst/>
        </p:spPr>
        <p:style>
          <a:lnRef idx="0">
            <a:scrgbClr r="0" g="0" b="0"/>
          </a:lnRef>
          <a:fillRef idx="0">
            <a:scrgbClr r="0" g="0" b="0"/>
          </a:fillRef>
          <a:effectRef idx="0">
            <a:scrgbClr r="0" g="0" b="0"/>
          </a:effectRef>
          <a:fontRef idx="none"/>
        </p:style>
      </p:cxnSp>
      <p:sp>
        <p:nvSpPr>
          <p:cNvPr id="10" name="Rectangle 9"/>
          <p:cNvSpPr/>
          <p:nvPr/>
        </p:nvSpPr>
        <p:spPr>
          <a:xfrm>
            <a:off x="6571783" y="914280"/>
            <a:ext cx="792205" cy="369332"/>
          </a:xfrm>
          <a:prstGeom prst="rect">
            <a:avLst/>
          </a:prstGeom>
        </p:spPr>
        <p:txBody>
          <a:bodyPr wrap="none">
            <a:spAutoFit/>
          </a:bodyPr>
          <a:lstStyle/>
          <a:p>
            <a:r>
              <a:rPr lang="en-US" b="1" dirty="0" smtClean="0">
                <a:solidFill>
                  <a:srgbClr val="0070C0"/>
                </a:solidFill>
              </a:rPr>
              <a:t>e (0.7)</a:t>
            </a:r>
            <a:endParaRPr lang="en-US" b="1" dirty="0"/>
          </a:p>
        </p:txBody>
      </p:sp>
      <p:sp>
        <p:nvSpPr>
          <p:cNvPr id="49" name="TextBox 48"/>
          <p:cNvSpPr txBox="1"/>
          <p:nvPr/>
        </p:nvSpPr>
        <p:spPr>
          <a:xfrm>
            <a:off x="4399962" y="4285624"/>
            <a:ext cx="98251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b="1" dirty="0" smtClean="0">
                <a:solidFill>
                  <a:srgbClr val="0070C0"/>
                </a:solidFill>
              </a:rPr>
              <a:t>c</a:t>
            </a:r>
            <a:endParaRPr kumimoji="0" lang="en-US" sz="2000" b="0" i="0" u="none" strike="noStrike" cap="none" spc="0" normalizeH="0" baseline="0" dirty="0">
              <a:ln>
                <a:noFill/>
              </a:ln>
              <a:solidFill>
                <a:srgbClr val="0070C0"/>
              </a:solidFill>
              <a:effectLst/>
              <a:uFillTx/>
              <a:sym typeface="Calibri"/>
            </a:endParaRPr>
          </a:p>
        </p:txBody>
      </p:sp>
    </p:spTree>
    <p:extLst>
      <p:ext uri="{BB962C8B-B14F-4D97-AF65-F5344CB8AC3E}">
        <p14:creationId xmlns:p14="http://schemas.microsoft.com/office/powerpoint/2010/main" val="1672264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Generating Samples from the Recurrent Neural Network Cell</a:t>
            </a:r>
            <a:endParaRPr sz="3200" dirty="0">
              <a:solidFill>
                <a:srgbClr val="215380"/>
              </a:solidFill>
            </a:endParaRPr>
          </a:p>
        </p:txBody>
      </p:sp>
      <p:pic>
        <p:nvPicPr>
          <p:cNvPr id="2" name="Picture 1"/>
          <p:cNvPicPr>
            <a:picLocks noChangeAspect="1"/>
          </p:cNvPicPr>
          <p:nvPr/>
        </p:nvPicPr>
        <p:blipFill rotWithShape="1">
          <a:blip r:embed="rId2"/>
          <a:srcRect t="1" b="20634"/>
          <a:stretch/>
        </p:blipFill>
        <p:spPr>
          <a:xfrm>
            <a:off x="457200" y="1361047"/>
            <a:ext cx="7968343" cy="188441"/>
          </a:xfrm>
          <a:prstGeom prst="rect">
            <a:avLst/>
          </a:prstGeom>
        </p:spPr>
      </p:pic>
      <p:pic>
        <p:nvPicPr>
          <p:cNvPr id="5" name="Picture 4"/>
          <p:cNvPicPr>
            <a:picLocks noChangeAspect="1"/>
          </p:cNvPicPr>
          <p:nvPr/>
        </p:nvPicPr>
        <p:blipFill>
          <a:blip r:embed="rId3"/>
          <a:stretch>
            <a:fillRect/>
          </a:stretch>
        </p:blipFill>
        <p:spPr>
          <a:xfrm>
            <a:off x="470261" y="1210429"/>
            <a:ext cx="2625634" cy="191874"/>
          </a:xfrm>
          <a:prstGeom prst="rect">
            <a:avLst/>
          </a:prstGeom>
        </p:spPr>
      </p:pic>
      <p:pic>
        <p:nvPicPr>
          <p:cNvPr id="6" name="Picture 5"/>
          <p:cNvPicPr>
            <a:picLocks noChangeAspect="1"/>
          </p:cNvPicPr>
          <p:nvPr/>
        </p:nvPicPr>
        <p:blipFill>
          <a:blip r:embed="rId4"/>
          <a:stretch>
            <a:fillRect/>
          </a:stretch>
        </p:blipFill>
        <p:spPr>
          <a:xfrm>
            <a:off x="457200" y="2366619"/>
            <a:ext cx="8055165" cy="2349076"/>
          </a:xfrm>
          <a:prstGeom prst="rect">
            <a:avLst/>
          </a:prstGeom>
        </p:spPr>
      </p:pic>
      <p:pic>
        <p:nvPicPr>
          <p:cNvPr id="8" name="Picture 7"/>
          <p:cNvPicPr>
            <a:picLocks noChangeAspect="1"/>
          </p:cNvPicPr>
          <p:nvPr/>
        </p:nvPicPr>
        <p:blipFill>
          <a:blip r:embed="rId5"/>
          <a:stretch>
            <a:fillRect/>
          </a:stretch>
        </p:blipFill>
        <p:spPr>
          <a:xfrm>
            <a:off x="483326" y="1549488"/>
            <a:ext cx="3533862" cy="645070"/>
          </a:xfrm>
          <a:prstGeom prst="rect">
            <a:avLst/>
          </a:prstGeom>
        </p:spPr>
      </p:pic>
    </p:spTree>
    <p:extLst>
      <p:ext uri="{BB962C8B-B14F-4D97-AF65-F5344CB8AC3E}">
        <p14:creationId xmlns:p14="http://schemas.microsoft.com/office/powerpoint/2010/main" val="9471884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
          <p:cNvSpPr/>
          <p:nvPr/>
        </p:nvSpPr>
        <p:spPr>
          <a:xfrm>
            <a:off x="-50801" y="256674"/>
            <a:ext cx="9194801"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smtClean="0">
                <a:solidFill>
                  <a:srgbClr val="215380"/>
                </a:solidFill>
              </a:rPr>
              <a:t>LSTM Cell (Long Short-Term Memory)</a:t>
            </a:r>
            <a:endParaRPr sz="3200" dirty="0">
              <a:solidFill>
                <a:srgbClr val="215380"/>
              </a:solidFill>
            </a:endParaRPr>
          </a:p>
        </p:txBody>
      </p:sp>
      <p:grpSp>
        <p:nvGrpSpPr>
          <p:cNvPr id="18" name="Group 17"/>
          <p:cNvGrpSpPr/>
          <p:nvPr/>
        </p:nvGrpSpPr>
        <p:grpSpPr>
          <a:xfrm>
            <a:off x="4319856" y="3971616"/>
            <a:ext cx="460767" cy="400566"/>
            <a:chOff x="4750274" y="1783751"/>
            <a:chExt cx="460767" cy="400566"/>
          </a:xfrm>
        </p:grpSpPr>
        <p:sp>
          <p:nvSpPr>
            <p:cNvPr id="16" name="Oval 15"/>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7" name="Rectangle 16"/>
                <p:cNvSpPr/>
                <p:nvPr/>
              </p:nvSpPr>
              <p:spPr>
                <a:xfrm>
                  <a:off x="4750274" y="1783751"/>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i="1">
                                <a:solidFill>
                                  <a:srgbClr val="000000"/>
                                </a:solidFill>
                                <a:latin typeface="Cambria Math" charset="0"/>
                              </a:rPr>
                              <m:t>𝑥</m:t>
                            </m:r>
                          </m:e>
                          <m:sub>
                            <m:r>
                              <a:rPr lang="en-US" b="0" i="1" smtClean="0">
                                <a:solidFill>
                                  <a:srgbClr val="000000"/>
                                </a:solidFill>
                                <a:latin typeface="Cambria Math"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750274" y="1783751"/>
                  <a:ext cx="460767" cy="369332"/>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p:cNvGrpSpPr/>
          <p:nvPr/>
        </p:nvGrpSpPr>
        <p:grpSpPr>
          <a:xfrm>
            <a:off x="4222876" y="2444194"/>
            <a:ext cx="580470" cy="605961"/>
            <a:chOff x="6512842" y="2409874"/>
            <a:chExt cx="580470" cy="605961"/>
          </a:xfrm>
        </p:grpSpPr>
        <p:sp>
          <p:nvSpPr>
            <p:cNvPr id="30" name="Oval 29"/>
            <p:cNvSpPr/>
            <p:nvPr/>
          </p:nvSpPr>
          <p:spPr>
            <a:xfrm>
              <a:off x="6512842" y="2409874"/>
              <a:ext cx="580470" cy="605961"/>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6517517" y="2558965"/>
                  <a:ext cx="37055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charset="0"/>
                          </a:rPr>
                          <m:t>𝐿𝑆𝑇𝑀</m:t>
                        </m:r>
                      </m:oMath>
                    </m:oMathPara>
                  </a14:m>
                  <a:endParaRPr lang="en-US" sz="1400" dirty="0"/>
                </a:p>
              </p:txBody>
            </p:sp>
          </mc:Choice>
          <mc:Fallback xmlns="">
            <p:sp>
              <p:nvSpPr>
                <p:cNvPr id="31" name="Rectangle 30"/>
                <p:cNvSpPr>
                  <a:spLocks noRot="1" noChangeAspect="1" noMove="1" noResize="1" noEditPoints="1" noAdjustHandles="1" noChangeArrowheads="1" noChangeShapeType="1" noTextEdit="1"/>
                </p:cNvSpPr>
                <p:nvPr/>
              </p:nvSpPr>
              <p:spPr>
                <a:xfrm>
                  <a:off x="6517517" y="2558965"/>
                  <a:ext cx="370558" cy="307777"/>
                </a:xfrm>
                <a:prstGeom prst="rect">
                  <a:avLst/>
                </a:prstGeom>
                <a:blipFill rotWithShape="0">
                  <a:blip r:embed="rId4"/>
                  <a:stretch>
                    <a:fillRect r="-60656"/>
                  </a:stretch>
                </a:blipFill>
              </p:spPr>
              <p:txBody>
                <a:bodyPr/>
                <a:lstStyle/>
                <a:p>
                  <a:r>
                    <a:rPr lang="en-US">
                      <a:noFill/>
                    </a:rPr>
                    <a:t> </a:t>
                  </a:r>
                </a:p>
              </p:txBody>
            </p:sp>
          </mc:Fallback>
        </mc:AlternateContent>
      </p:grpSp>
      <p:grpSp>
        <p:nvGrpSpPr>
          <p:cNvPr id="37" name="Group 36"/>
          <p:cNvGrpSpPr/>
          <p:nvPr/>
        </p:nvGrpSpPr>
        <p:grpSpPr>
          <a:xfrm>
            <a:off x="2731156" y="2367908"/>
            <a:ext cx="473143" cy="400566"/>
            <a:chOff x="4750274" y="1783751"/>
            <a:chExt cx="473143" cy="400566"/>
          </a:xfrm>
        </p:grpSpPr>
        <p:sp>
          <p:nvSpPr>
            <p:cNvPr id="38" name="Oval 37"/>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1"/>
                  <a:ext cx="473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0</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1"/>
                  <a:ext cx="47314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46" name="Group 45"/>
          <p:cNvGrpSpPr/>
          <p:nvPr/>
        </p:nvGrpSpPr>
        <p:grpSpPr>
          <a:xfrm>
            <a:off x="5883936" y="2322188"/>
            <a:ext cx="467820" cy="400566"/>
            <a:chOff x="4750274" y="1783751"/>
            <a:chExt cx="467820" cy="400566"/>
          </a:xfrm>
        </p:grpSpPr>
        <p:sp>
          <p:nvSpPr>
            <p:cNvPr id="52" name="Oval 51"/>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5" name="Rectangle 54"/>
                <p:cNvSpPr/>
                <p:nvPr/>
              </p:nvSpPr>
              <p:spPr>
                <a:xfrm>
                  <a:off x="4750274" y="1783751"/>
                  <a:ext cx="4678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h</m:t>
                            </m:r>
                          </m:e>
                          <m:sub>
                            <m:r>
                              <a:rPr lang="en-US" b="0" i="1" smtClean="0">
                                <a:solidFill>
                                  <a:srgbClr val="000000"/>
                                </a:solidFill>
                                <a:latin typeface="Cambria Math" charset="0"/>
                              </a:rPr>
                              <m:t>1</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4750274" y="1783751"/>
                  <a:ext cx="467820" cy="369332"/>
                </a:xfrm>
                <a:prstGeom prst="rect">
                  <a:avLst/>
                </a:prstGeom>
                <a:blipFill rotWithShape="0">
                  <a:blip r:embed="rId6"/>
                  <a:stretch>
                    <a:fillRect/>
                  </a:stretch>
                </a:blipFill>
              </p:spPr>
              <p:txBody>
                <a:bodyPr/>
                <a:lstStyle/>
                <a:p>
                  <a:r>
                    <a:rPr lang="en-US">
                      <a:noFill/>
                    </a:rPr>
                    <a:t> </a:t>
                  </a:r>
                </a:p>
              </p:txBody>
            </p:sp>
          </mc:Fallback>
        </mc:AlternateContent>
      </p:grpSp>
      <p:cxnSp>
        <p:nvCxnSpPr>
          <p:cNvPr id="61" name="Straight Arrow Connector 60"/>
          <p:cNvCxnSpPr/>
          <p:nvPr/>
        </p:nvCxnSpPr>
        <p:spPr>
          <a:xfrm>
            <a:off x="5076991" y="2747173"/>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3" name="Straight Arrow Connector 22"/>
          <p:cNvCxnSpPr/>
          <p:nvPr/>
        </p:nvCxnSpPr>
        <p:spPr>
          <a:xfrm flipV="1">
            <a:off x="4505239" y="3206496"/>
            <a:ext cx="0" cy="36880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22" name="Straight Arrow Connector 21"/>
          <p:cNvCxnSpPr/>
          <p:nvPr/>
        </p:nvCxnSpPr>
        <p:spPr>
          <a:xfrm>
            <a:off x="3528607" y="2720666"/>
            <a:ext cx="354545"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grpSp>
        <p:nvGrpSpPr>
          <p:cNvPr id="19" name="Group 18"/>
          <p:cNvGrpSpPr/>
          <p:nvPr/>
        </p:nvGrpSpPr>
        <p:grpSpPr>
          <a:xfrm>
            <a:off x="2731156" y="2803154"/>
            <a:ext cx="445057" cy="400566"/>
            <a:chOff x="4750274" y="1783751"/>
            <a:chExt cx="445057" cy="400566"/>
          </a:xfrm>
        </p:grpSpPr>
        <p:sp>
          <p:nvSpPr>
            <p:cNvPr id="20" name="Oval 19"/>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Rectangle 20"/>
                <p:cNvSpPr/>
                <p:nvPr/>
              </p:nvSpPr>
              <p:spPr>
                <a:xfrm>
                  <a:off x="4750274" y="1783751"/>
                  <a:ext cx="4450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𝑐</m:t>
                            </m:r>
                          </m:e>
                          <m:sub>
                            <m:r>
                              <a:rPr lang="en-US" b="0" i="1" smtClean="0">
                                <a:solidFill>
                                  <a:srgbClr val="000000"/>
                                </a:solidFill>
                                <a:latin typeface="Cambria Math" charset="0"/>
                              </a:rPr>
                              <m:t>0</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750274" y="1783751"/>
                  <a:ext cx="445057" cy="369332"/>
                </a:xfrm>
                <a:prstGeom prst="rect">
                  <a:avLst/>
                </a:prstGeom>
                <a:blipFill rotWithShape="0">
                  <a:blip r:embed="rId7"/>
                  <a:stretch>
                    <a:fillRect/>
                  </a:stretch>
                </a:blipFill>
              </p:spPr>
              <p:txBody>
                <a:bodyPr/>
                <a:lstStyle/>
                <a:p>
                  <a:r>
                    <a:rPr lang="en-US">
                      <a:noFill/>
                    </a:rPr>
                    <a:t> </a:t>
                  </a:r>
                </a:p>
              </p:txBody>
            </p:sp>
          </mc:Fallback>
        </mc:AlternateContent>
      </p:grpSp>
      <p:grpSp>
        <p:nvGrpSpPr>
          <p:cNvPr id="24" name="Group 23"/>
          <p:cNvGrpSpPr/>
          <p:nvPr/>
        </p:nvGrpSpPr>
        <p:grpSpPr>
          <a:xfrm>
            <a:off x="5895317" y="2806736"/>
            <a:ext cx="445057" cy="400566"/>
            <a:chOff x="4750274" y="1783751"/>
            <a:chExt cx="445057" cy="400566"/>
          </a:xfrm>
        </p:grpSpPr>
        <p:sp>
          <p:nvSpPr>
            <p:cNvPr id="25" name="Oval 24"/>
            <p:cNvSpPr/>
            <p:nvPr/>
          </p:nvSpPr>
          <p:spPr>
            <a:xfrm>
              <a:off x="4772238" y="1828717"/>
              <a:ext cx="340641" cy="355600"/>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6" name="Rectangle 25"/>
                <p:cNvSpPr/>
                <p:nvPr/>
              </p:nvSpPr>
              <p:spPr>
                <a:xfrm>
                  <a:off x="4750274" y="1783751"/>
                  <a:ext cx="4450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charset="0"/>
                              </a:rPr>
                            </m:ctrlPr>
                          </m:sSubPr>
                          <m:e>
                            <m:r>
                              <a:rPr lang="en-US" b="0" i="1" smtClean="0">
                                <a:solidFill>
                                  <a:srgbClr val="000000"/>
                                </a:solidFill>
                                <a:latin typeface="Cambria Math" charset="0"/>
                              </a:rPr>
                              <m:t>𝑐</m:t>
                            </m:r>
                          </m:e>
                          <m:sub>
                            <m:r>
                              <a:rPr lang="en-US" b="0" i="1" smtClean="0">
                                <a:solidFill>
                                  <a:srgbClr val="000000"/>
                                </a:solidFill>
                                <a:latin typeface="Cambria Math" charset="0"/>
                              </a:rPr>
                              <m:t>1</m:t>
                            </m:r>
                          </m:sub>
                        </m:sSub>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4750274" y="1783751"/>
                  <a:ext cx="445057" cy="369332"/>
                </a:xfrm>
                <a:prstGeom prst="rect">
                  <a:avLst/>
                </a:prstGeom>
                <a:blipFill rotWithShape="0">
                  <a:blip r:embed="rId8"/>
                  <a:stretch>
                    <a:fillRect/>
                  </a:stretch>
                </a:blipFill>
              </p:spPr>
              <p:txBody>
                <a:bodyPr/>
                <a:lstStyle/>
                <a:p>
                  <a:r>
                    <a:rPr lang="en-US">
                      <a:noFill/>
                    </a:rPr>
                    <a:t> </a:t>
                  </a:r>
                </a:p>
              </p:txBody>
            </p:sp>
          </mc:Fallback>
        </mc:AlternateContent>
      </p:grpSp>
      <p:pic>
        <p:nvPicPr>
          <p:cNvPr id="4" name="Picture 3"/>
          <p:cNvPicPr>
            <a:picLocks noChangeAspect="1"/>
          </p:cNvPicPr>
          <p:nvPr/>
        </p:nvPicPr>
        <p:blipFill>
          <a:blip r:embed="rId9"/>
          <a:stretch>
            <a:fillRect/>
          </a:stretch>
        </p:blipFill>
        <p:spPr>
          <a:xfrm>
            <a:off x="2883076" y="1110605"/>
            <a:ext cx="3598769" cy="1021950"/>
          </a:xfrm>
          <a:prstGeom prst="rect">
            <a:avLst/>
          </a:prstGeom>
        </p:spPr>
      </p:pic>
    </p:spTree>
    <p:extLst>
      <p:ext uri="{BB962C8B-B14F-4D97-AF65-F5344CB8AC3E}">
        <p14:creationId xmlns:p14="http://schemas.microsoft.com/office/powerpoint/2010/main" val="157378978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04040"/>
      </a:accent1>
      <a:accent2>
        <a:srgbClr val="808080"/>
      </a:accent2>
      <a:accent3>
        <a:srgbClr val="BFBFBF"/>
      </a:accent3>
      <a:accent4>
        <a:srgbClr val="8F8F8F"/>
      </a:accent4>
      <a:accent5>
        <a:srgbClr val="6E6E6E"/>
      </a:accent5>
      <a:accent6>
        <a:srgbClr val="4D4D4D"/>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0404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0404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04040"/>
      </a:accent1>
      <a:accent2>
        <a:srgbClr val="808080"/>
      </a:accent2>
      <a:accent3>
        <a:srgbClr val="BFBFBF"/>
      </a:accent3>
      <a:accent4>
        <a:srgbClr val="8F8F8F"/>
      </a:accent4>
      <a:accent5>
        <a:srgbClr val="6E6E6E"/>
      </a:accent5>
      <a:accent6>
        <a:srgbClr val="4D4D4D"/>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0404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0404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12500</TotalTime>
  <Words>462</Words>
  <Application>Microsoft Macintosh PowerPoint</Application>
  <PresentationFormat>On-screen Show (16:9)</PresentationFormat>
  <Paragraphs>280</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Cambria Math</vt:lpstr>
      <vt:lpstr>Helvetica</vt:lpstr>
      <vt:lpstr>Helvetica Neue</vt:lpstr>
      <vt:lpstr>Tahoma</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Vicente Ignacio Ordonez Roman</cp:lastModifiedBy>
  <cp:revision>171</cp:revision>
  <dcterms:modified xsi:type="dcterms:W3CDTF">2016-11-26T05:24:09Z</dcterms:modified>
</cp:coreProperties>
</file>